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  <p:sldMasterId id="2147483699" r:id="rId3"/>
  </p:sldMasterIdLst>
  <p:notesMasterIdLst>
    <p:notesMasterId r:id="rId32"/>
  </p:notesMasterIdLst>
  <p:sldIdLst>
    <p:sldId id="256" r:id="rId4"/>
    <p:sldId id="257" r:id="rId5"/>
    <p:sldId id="297" r:id="rId6"/>
    <p:sldId id="260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298" r:id="rId15"/>
    <p:sldId id="285" r:id="rId16"/>
    <p:sldId id="287" r:id="rId17"/>
    <p:sldId id="309" r:id="rId18"/>
    <p:sldId id="310" r:id="rId19"/>
    <p:sldId id="311" r:id="rId20"/>
    <p:sldId id="299" r:id="rId21"/>
    <p:sldId id="300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0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9833-D62A-4E7B-B121-E8FF37D5D31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CF091-794D-4C36-85A3-61667075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7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3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19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22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19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104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32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250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156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428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5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7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61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2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9511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064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528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2876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498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8320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704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2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872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6337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412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415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6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0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3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3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0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C0DBF-C980-4204-8780-981889D6A03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6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C0DBF-C980-4204-8780-981889D6A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DE97F-C4CA-4352-9C32-FC479B6073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4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5 </a:t>
            </a:r>
            <a:r>
              <a:rPr lang="en-US" dirty="0" smtClean="0"/>
              <a:t>Review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Genetic Basis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 Bio – Ch. </a:t>
            </a:r>
            <a:r>
              <a:rPr lang="en-US" dirty="0" smtClean="0"/>
              <a:t>13, 14, 15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– 13.3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Meiosis reduces the number of chromosome sets from diploid to haploid</a:t>
            </a:r>
          </a:p>
          <a:p>
            <a:pPr lvl="1"/>
            <a:r>
              <a:rPr lang="en-US" dirty="0" smtClean="0"/>
              <a:t>Meiosis II separates the sister chromatids</a:t>
            </a:r>
          </a:p>
          <a:p>
            <a:pPr lvl="1"/>
            <a:r>
              <a:rPr lang="en-US" dirty="0" smtClean="0"/>
              <a:t>Sister chromatid cohesion and crossing over allow </a:t>
            </a:r>
            <a:r>
              <a:rPr lang="en-US" dirty="0" err="1" smtClean="0"/>
              <a:t>chiasmata</a:t>
            </a:r>
            <a:r>
              <a:rPr lang="en-US" dirty="0" smtClean="0"/>
              <a:t> to hold homologs together until anaphase I</a:t>
            </a:r>
            <a:endParaRPr lang="en-US" dirty="0"/>
          </a:p>
          <a:p>
            <a:pPr lvl="2"/>
            <a:r>
              <a:rPr lang="en-US" dirty="0" err="1" smtClean="0"/>
              <a:t>Cohesins</a:t>
            </a:r>
            <a:r>
              <a:rPr lang="en-US" dirty="0" smtClean="0"/>
              <a:t> are cleaved along the arms at anaphase I, allowing homologs to separate, and at the centromeres in anaphase II, releasing the sister chromatids</a:t>
            </a:r>
          </a:p>
        </p:txBody>
      </p:sp>
    </p:spTree>
    <p:extLst>
      <p:ext uri="{BB962C8B-B14F-4D97-AF65-F5344CB8AC3E}">
        <p14:creationId xmlns:p14="http://schemas.microsoft.com/office/powerpoint/2010/main" val="1856385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– 13.4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variation is a product and ultimate driver of sexual life cycles </a:t>
            </a:r>
          </a:p>
          <a:p>
            <a:pPr lvl="1"/>
            <a:r>
              <a:rPr lang="en-US" dirty="0" smtClean="0"/>
              <a:t>Key events of sexual reproduction contribute to genetic variation within a population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Independent assortment of chromosomes during meiosis I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Crossing over during meiosis I—DNA of </a:t>
            </a:r>
            <a:r>
              <a:rPr lang="en-US" dirty="0" err="1" smtClean="0"/>
              <a:t>nonsister</a:t>
            </a:r>
            <a:r>
              <a:rPr lang="en-US" dirty="0" smtClean="0"/>
              <a:t> chromatids in a homologous pair (tetrad) is broken, exchanged, and rejoined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Random fertilization of eggs cells by sperm</a:t>
            </a:r>
          </a:p>
        </p:txBody>
      </p:sp>
    </p:spTree>
    <p:extLst>
      <p:ext uri="{BB962C8B-B14F-4D97-AF65-F5344CB8AC3E}">
        <p14:creationId xmlns:p14="http://schemas.microsoft.com/office/powerpoint/2010/main" val="2650444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5 </a:t>
            </a:r>
            <a:r>
              <a:rPr lang="en-US" dirty="0" smtClean="0"/>
              <a:t>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Ch. </a:t>
            </a:r>
            <a:r>
              <a:rPr lang="en-US" strike="sngStrike" dirty="0" smtClean="0"/>
              <a:t>13 </a:t>
            </a:r>
            <a:r>
              <a:rPr lang="en-US" strike="sngStrike" dirty="0" smtClean="0"/>
              <a:t>– </a:t>
            </a:r>
            <a:r>
              <a:rPr lang="en-US" strike="sngStrike" dirty="0" smtClean="0"/>
              <a:t>Meiosis and Sexual Life Cycles</a:t>
            </a:r>
            <a:endParaRPr lang="en-US" strike="sngStrike" dirty="0" smtClean="0"/>
          </a:p>
          <a:p>
            <a:r>
              <a:rPr lang="en-US" b="1" dirty="0" smtClean="0"/>
              <a:t>Ch. </a:t>
            </a:r>
            <a:r>
              <a:rPr lang="en-US" b="1" dirty="0" smtClean="0"/>
              <a:t>14 </a:t>
            </a:r>
            <a:r>
              <a:rPr lang="en-US" b="1" dirty="0" smtClean="0"/>
              <a:t>– </a:t>
            </a:r>
            <a:r>
              <a:rPr lang="en-US" b="1" dirty="0" smtClean="0"/>
              <a:t>Mendel and the Gene Idea</a:t>
            </a:r>
          </a:p>
          <a:p>
            <a:r>
              <a:rPr lang="en-US" dirty="0" smtClean="0"/>
              <a:t>Ch. 15 – The Chromosomal Basis of Inheritance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Mendel – </a:t>
            </a:r>
            <a:r>
              <a:rPr lang="en-US" sz="3600" dirty="0" smtClean="0"/>
              <a:t>YOU MUST KNOW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basics of Mendel’s experiments (purpose, procedure, results, conclusions)</a:t>
            </a:r>
          </a:p>
          <a:p>
            <a:pPr lvl="2"/>
            <a:r>
              <a:rPr lang="en-US" sz="2000" dirty="0" smtClean="0"/>
              <a:t>Be able to explain Mendel’s </a:t>
            </a:r>
            <a:r>
              <a:rPr lang="en-US" sz="2000" dirty="0"/>
              <a:t>laws of </a:t>
            </a:r>
            <a:r>
              <a:rPr lang="en-US" sz="2000" dirty="0" smtClean="0"/>
              <a:t>inheritance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Genetics vocab: P, F1, F2, dominant, recessive, homozygous, heterozygous, phenotype, genotype, ratios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difference between a gene (character) and an allele (trait</a:t>
            </a:r>
            <a:r>
              <a:rPr lang="en-US" sz="2400" dirty="0" smtClean="0"/>
              <a:t>)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to derive the proper gametes (set up a proper </a:t>
            </a:r>
            <a:r>
              <a:rPr lang="en-US" sz="2400" dirty="0" err="1" smtClean="0"/>
              <a:t>Punnett</a:t>
            </a:r>
            <a:r>
              <a:rPr lang="en-US" sz="2400" dirty="0" smtClean="0"/>
              <a:t> squares) when completing a genetics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to use the rules of probability (addition and multiplication rules) to determine </a:t>
            </a:r>
            <a:r>
              <a:rPr lang="en-US" sz="2400" dirty="0" err="1" smtClean="0"/>
              <a:t>Mendelian</a:t>
            </a:r>
            <a:r>
              <a:rPr lang="en-US" sz="2400" dirty="0" smtClean="0"/>
              <a:t> patterns of inheritance in genetics problems</a:t>
            </a:r>
          </a:p>
          <a:p>
            <a:pPr lvl="2"/>
            <a:r>
              <a:rPr lang="en-US" sz="2000" dirty="0" smtClean="0"/>
              <a:t>Textbook pg. 290—tips on solving genetics problems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397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 – 14.1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 used a scientific approach to identify two laws of inheritance</a:t>
            </a:r>
          </a:p>
          <a:p>
            <a:pPr lvl="1"/>
            <a:r>
              <a:rPr lang="en-US" dirty="0" err="1" smtClean="0"/>
              <a:t>Gregor</a:t>
            </a:r>
            <a:r>
              <a:rPr lang="en-US" dirty="0" smtClean="0"/>
              <a:t> Mendel formulated a theory of inheritance based on experiments with garden peas</a:t>
            </a:r>
          </a:p>
          <a:p>
            <a:pPr lvl="1"/>
            <a:r>
              <a:rPr lang="en-US" dirty="0" smtClean="0"/>
              <a:t>He proposed that parents pass on discrete units (genes) to their offspring that propagate generation after generation under the context of his two laws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3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 – 14.1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Mendel used a scientific approach to identify two laws of inheritance</a:t>
            </a:r>
          </a:p>
          <a:p>
            <a:pPr lvl="1"/>
            <a:r>
              <a:rPr lang="en-US" sz="3800" dirty="0" smtClean="0"/>
              <a:t>The </a:t>
            </a:r>
            <a:r>
              <a:rPr lang="en-US" sz="3800" b="1" dirty="0" smtClean="0"/>
              <a:t>law of segregation </a:t>
            </a:r>
            <a:r>
              <a:rPr lang="en-US" sz="3800" dirty="0" smtClean="0"/>
              <a:t>states that genes have alternative forms, or </a:t>
            </a:r>
            <a:r>
              <a:rPr lang="en-US" sz="3800" b="1" dirty="0" smtClean="0"/>
              <a:t>alleles</a:t>
            </a:r>
          </a:p>
          <a:p>
            <a:pPr lvl="1"/>
            <a:r>
              <a:rPr lang="en-US" sz="3800" dirty="0" smtClean="0"/>
              <a:t>In a diploid organism, the two alleles of a gene segregate (separate) during meiosis and gamete formation; each sperm or egg carries only one allele of each pair</a:t>
            </a:r>
          </a:p>
          <a:p>
            <a:pPr lvl="1"/>
            <a:r>
              <a:rPr lang="en-US" sz="3800" dirty="0" smtClean="0"/>
              <a:t>This law explains the </a:t>
            </a:r>
            <a:r>
              <a:rPr lang="en-US" sz="3800" b="1" dirty="0" smtClean="0"/>
              <a:t>3:1 F2 phenotypic ratio </a:t>
            </a:r>
            <a:r>
              <a:rPr lang="en-US" sz="3800" dirty="0" smtClean="0"/>
              <a:t>observed when </a:t>
            </a:r>
            <a:r>
              <a:rPr lang="en-US" sz="3800" b="1" dirty="0" smtClean="0"/>
              <a:t>monohybrids</a:t>
            </a:r>
            <a:r>
              <a:rPr lang="en-US" sz="3800" dirty="0" smtClean="0"/>
              <a:t> self-pollinate—each offspring inherits one allele for each gene from each parent</a:t>
            </a:r>
          </a:p>
          <a:p>
            <a:pPr lvl="2"/>
            <a:r>
              <a:rPr lang="en-US" sz="3800" dirty="0" smtClean="0"/>
              <a:t>In </a:t>
            </a:r>
            <a:r>
              <a:rPr lang="en-US" sz="3800" b="1" dirty="0" smtClean="0"/>
              <a:t>heterozygotes</a:t>
            </a:r>
            <a:r>
              <a:rPr lang="en-US" sz="3800" dirty="0" smtClean="0"/>
              <a:t>, the two alleles are different; the expression of the </a:t>
            </a:r>
            <a:r>
              <a:rPr lang="en-US" sz="3800" b="1" dirty="0" smtClean="0"/>
              <a:t>dominant </a:t>
            </a:r>
            <a:r>
              <a:rPr lang="en-US" sz="3800" dirty="0" smtClean="0"/>
              <a:t>allele </a:t>
            </a:r>
            <a:r>
              <a:rPr lang="en-US" sz="3800" i="1" dirty="0" smtClean="0"/>
              <a:t>masks</a:t>
            </a:r>
            <a:r>
              <a:rPr lang="en-US" sz="3800" dirty="0" smtClean="0"/>
              <a:t> the phenotypic effect of the </a:t>
            </a:r>
            <a:r>
              <a:rPr lang="en-US" sz="3800" b="1" dirty="0" smtClean="0"/>
              <a:t>recessive </a:t>
            </a:r>
            <a:r>
              <a:rPr lang="en-US" sz="3800" dirty="0" smtClean="0"/>
              <a:t>allele </a:t>
            </a:r>
          </a:p>
          <a:p>
            <a:pPr lvl="2"/>
            <a:r>
              <a:rPr lang="en-US" sz="3800" b="1" dirty="0" smtClean="0"/>
              <a:t>Homozygotes</a:t>
            </a:r>
            <a:r>
              <a:rPr lang="en-US" sz="3800" dirty="0" smtClean="0"/>
              <a:t> have identical alleles of a given gene and are </a:t>
            </a:r>
            <a:r>
              <a:rPr lang="en-US" sz="3800" b="1" dirty="0" smtClean="0"/>
              <a:t>true-breeding</a:t>
            </a:r>
            <a:endParaRPr lang="en-US" sz="3800" b="1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 – 14.1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 used a scientific approach to identify two laws of inheritance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law of independent assortment </a:t>
            </a:r>
            <a:r>
              <a:rPr lang="en-US" dirty="0" smtClean="0"/>
              <a:t>states that the pair of alleles for a given gene </a:t>
            </a:r>
            <a:r>
              <a:rPr lang="en-US" dirty="0"/>
              <a:t>segregates into gametes </a:t>
            </a:r>
            <a:r>
              <a:rPr lang="en-US" dirty="0" smtClean="0"/>
              <a:t>independently </a:t>
            </a:r>
            <a:r>
              <a:rPr lang="en-US" dirty="0"/>
              <a:t>of </a:t>
            </a:r>
            <a:r>
              <a:rPr lang="en-US" dirty="0" smtClean="0"/>
              <a:t>the pair of alleles for any other gene</a:t>
            </a:r>
          </a:p>
          <a:p>
            <a:pPr lvl="1"/>
            <a:r>
              <a:rPr lang="en-US" dirty="0" smtClean="0"/>
              <a:t>In a cross between </a:t>
            </a:r>
            <a:r>
              <a:rPr lang="en-US" b="1" dirty="0" err="1" smtClean="0"/>
              <a:t>dihybrids</a:t>
            </a:r>
            <a:r>
              <a:rPr lang="en-US" dirty="0" smtClean="0"/>
              <a:t> (individuals heterozygous for two genes), the offspring have four phenotypes in a </a:t>
            </a:r>
            <a:r>
              <a:rPr lang="en-US" b="1" dirty="0" smtClean="0"/>
              <a:t>9:3:3:1 F2 phenotypic ratio</a:t>
            </a:r>
          </a:p>
        </p:txBody>
      </p:sp>
    </p:spTree>
    <p:extLst>
      <p:ext uri="{BB962C8B-B14F-4D97-AF65-F5344CB8AC3E}">
        <p14:creationId xmlns:p14="http://schemas.microsoft.com/office/powerpoint/2010/main" val="24276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 – 14.2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Probability laws govern </a:t>
            </a:r>
            <a:r>
              <a:rPr lang="en-US" dirty="0" err="1" smtClean="0"/>
              <a:t>Mendelian</a:t>
            </a:r>
            <a:r>
              <a:rPr lang="en-US" dirty="0" smtClean="0"/>
              <a:t> inheritance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multiplication rule</a:t>
            </a:r>
            <a:r>
              <a:rPr lang="en-US" dirty="0" smtClean="0"/>
              <a:t> states that the probability of two or more events occurring together is equal to the product of the individual probabilities of the independent single events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addition rule</a:t>
            </a:r>
            <a:r>
              <a:rPr lang="en-US" dirty="0" smtClean="0"/>
              <a:t> states that the probability of an event that can occur in two or more independent, mutually exclusive ways is the sum of the individual probabilities</a:t>
            </a:r>
          </a:p>
          <a:p>
            <a:pPr lvl="1"/>
            <a:r>
              <a:rPr lang="en-US" dirty="0" smtClean="0"/>
              <a:t>These rules can be used to solve complex genetics problems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dihybrid</a:t>
            </a:r>
            <a:r>
              <a:rPr lang="en-US" dirty="0" smtClean="0"/>
              <a:t> cross is equivalent to two or more independent monohybrid crosses occurring simultaneously</a:t>
            </a:r>
          </a:p>
          <a:p>
            <a:pPr lvl="2"/>
            <a:r>
              <a:rPr lang="en-US" dirty="0" smtClean="0"/>
              <a:t>When calculating the chances of various offspring genotypes from such crosses, each character is first considered separately and then the individual probabilities are multiplied</a:t>
            </a:r>
          </a:p>
        </p:txBody>
      </p:sp>
    </p:spTree>
    <p:extLst>
      <p:ext uri="{BB962C8B-B14F-4D97-AF65-F5344CB8AC3E}">
        <p14:creationId xmlns:p14="http://schemas.microsoft.com/office/powerpoint/2010/main" val="9039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5 </a:t>
            </a:r>
            <a:r>
              <a:rPr lang="en-US" dirty="0" smtClean="0"/>
              <a:t>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Ch. </a:t>
            </a:r>
            <a:r>
              <a:rPr lang="en-US" strike="sngStrike" dirty="0" smtClean="0"/>
              <a:t>13 </a:t>
            </a:r>
            <a:r>
              <a:rPr lang="en-US" strike="sngStrike" dirty="0" smtClean="0"/>
              <a:t>– </a:t>
            </a:r>
            <a:r>
              <a:rPr lang="en-US" strike="sngStrike" dirty="0" smtClean="0"/>
              <a:t>Meiosis and Sexual Life Cycles</a:t>
            </a:r>
            <a:endParaRPr lang="en-US" strike="sngStrike" dirty="0" smtClean="0"/>
          </a:p>
          <a:p>
            <a:r>
              <a:rPr lang="en-US" strike="sngStrike" dirty="0" smtClean="0"/>
              <a:t>Ch. </a:t>
            </a:r>
            <a:r>
              <a:rPr lang="en-US" strike="sngStrike" dirty="0" smtClean="0"/>
              <a:t>14 </a:t>
            </a:r>
            <a:r>
              <a:rPr lang="en-US" strike="sngStrike" dirty="0" smtClean="0"/>
              <a:t>– </a:t>
            </a:r>
            <a:r>
              <a:rPr lang="en-US" strike="sngStrike" dirty="0" smtClean="0"/>
              <a:t>Mendel and the Gene Idea</a:t>
            </a:r>
          </a:p>
          <a:p>
            <a:r>
              <a:rPr lang="en-US" b="1" dirty="0" smtClean="0"/>
              <a:t>Ch. 15 – The Chromosomal Basis of Inheritance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Chromosomes – </a:t>
            </a:r>
            <a:r>
              <a:rPr lang="en-US" sz="3600" dirty="0" smtClean="0"/>
              <a:t>YOU MUST KNOW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basics of </a:t>
            </a:r>
            <a:r>
              <a:rPr lang="en-US" dirty="0" smtClean="0"/>
              <a:t>Morgan’s </a:t>
            </a:r>
            <a:r>
              <a:rPr lang="en-US" dirty="0"/>
              <a:t>experiments (purpose, procedure, results, conclusions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the chromosome theory of inheritance connects the physical movement of chromosomes in meiosis to Mendel’s laws of inheritance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unique, non-</a:t>
            </a:r>
            <a:r>
              <a:rPr lang="en-US" dirty="0" err="1" smtClean="0"/>
              <a:t>Mendelian</a:t>
            </a:r>
            <a:r>
              <a:rPr lang="en-US" dirty="0" smtClean="0"/>
              <a:t> pattern of inheritance in sex-linked genes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unique, non-</a:t>
            </a:r>
            <a:r>
              <a:rPr lang="en-US" dirty="0" err="1"/>
              <a:t>Mendelian</a:t>
            </a:r>
            <a:r>
              <a:rPr lang="en-US" dirty="0"/>
              <a:t> pattern of inheritance </a:t>
            </a:r>
            <a:r>
              <a:rPr lang="en-US" dirty="0" smtClean="0"/>
              <a:t>of linked genes on the same chromosome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alterations of chromosome number or structure (deletions, translocations, etc.) can cause genetic disorders (aneuploidy, cancer,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genomic imprinting and inheritance of mitochondrial DNA are exceptions to standard </a:t>
            </a:r>
            <a:r>
              <a:rPr lang="en-US" dirty="0" err="1" smtClean="0"/>
              <a:t>Mendelian</a:t>
            </a:r>
            <a:r>
              <a:rPr lang="en-US" dirty="0" smtClean="0"/>
              <a:t> inheritance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21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5 </a:t>
            </a:r>
            <a:r>
              <a:rPr lang="en-US" dirty="0" smtClean="0"/>
              <a:t>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dirty="0" smtClean="0"/>
              <a:t>13 </a:t>
            </a:r>
            <a:r>
              <a:rPr lang="en-US" dirty="0" smtClean="0"/>
              <a:t>– </a:t>
            </a:r>
            <a:r>
              <a:rPr lang="en-US" dirty="0" smtClean="0"/>
              <a:t>Meiosis and Sexual Life Cycles</a:t>
            </a:r>
            <a:endParaRPr lang="en-US" dirty="0" smtClean="0"/>
          </a:p>
          <a:p>
            <a:r>
              <a:rPr lang="en-US" dirty="0" smtClean="0"/>
              <a:t>Ch. </a:t>
            </a:r>
            <a:r>
              <a:rPr lang="en-US" dirty="0" smtClean="0"/>
              <a:t>14 </a:t>
            </a:r>
            <a:r>
              <a:rPr lang="en-US" dirty="0" smtClean="0"/>
              <a:t>– </a:t>
            </a:r>
            <a:r>
              <a:rPr lang="en-US" dirty="0" smtClean="0"/>
              <a:t>Mendel and the Gene Idea</a:t>
            </a:r>
          </a:p>
          <a:p>
            <a:r>
              <a:rPr lang="en-US" dirty="0" smtClean="0"/>
              <a:t>Ch. 15 – The Chromosomal Basis of Inheritance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– 15.1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Morgan showed that </a:t>
            </a:r>
            <a:r>
              <a:rPr lang="en-US" dirty="0" err="1" smtClean="0"/>
              <a:t>Mendelian</a:t>
            </a:r>
            <a:r>
              <a:rPr lang="en-US" dirty="0" smtClean="0"/>
              <a:t> inheritance has its physical basis in the behavior of chromosomes</a:t>
            </a:r>
          </a:p>
          <a:p>
            <a:pPr lvl="1"/>
            <a:r>
              <a:rPr lang="en-US" dirty="0" smtClean="0"/>
              <a:t>Morgan’s work with the eye color gene is </a:t>
            </a:r>
            <a:r>
              <a:rPr lang="en-US" i="1" dirty="0" smtClean="0"/>
              <a:t>Drosophila</a:t>
            </a:r>
            <a:r>
              <a:rPr lang="en-US" dirty="0" smtClean="0"/>
              <a:t> led to the </a:t>
            </a:r>
            <a:r>
              <a:rPr lang="en-US" b="1" dirty="0" smtClean="0"/>
              <a:t>chromosome theory of inheritance</a:t>
            </a:r>
            <a:r>
              <a:rPr lang="en-US" dirty="0" smtClean="0"/>
              <a:t>, which states that genes are located on chromosomes and that the behavior of chromosomes during meiosis accounts for Mendel’s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– 15.2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Sex-linked genes exhibit unique, non-</a:t>
            </a:r>
            <a:r>
              <a:rPr lang="en-US" dirty="0" err="1" smtClean="0"/>
              <a:t>Mendelian</a:t>
            </a:r>
            <a:r>
              <a:rPr lang="en-US" dirty="0" smtClean="0"/>
              <a:t> patterns of inheritance</a:t>
            </a:r>
          </a:p>
          <a:p>
            <a:pPr lvl="1"/>
            <a:r>
              <a:rPr lang="en-US" dirty="0" smtClean="0"/>
              <a:t>Sex (gender) is often chromosomally based—humans and other mammals have an X-Y system in which sex is primarily determined by whether a Y chromosome is present</a:t>
            </a:r>
          </a:p>
          <a:p>
            <a:pPr lvl="1"/>
            <a:r>
              <a:rPr lang="en-US" dirty="0"/>
              <a:t>The sex chromosomes carry </a:t>
            </a:r>
            <a:r>
              <a:rPr lang="en-US" b="1" dirty="0"/>
              <a:t>sex-linked genes</a:t>
            </a:r>
            <a:r>
              <a:rPr lang="en-US" dirty="0"/>
              <a:t>, virtually all of which are on the X chromosome (X-linked)</a:t>
            </a:r>
          </a:p>
          <a:p>
            <a:pPr lvl="2"/>
            <a:r>
              <a:rPr lang="en-US" dirty="0"/>
              <a:t>Any male who inherits a recessive X-linked allele (ALWAYS from his mother) will express the </a:t>
            </a:r>
            <a:r>
              <a:rPr lang="en-US" dirty="0" smtClean="0"/>
              <a:t>trait, </a:t>
            </a:r>
            <a:r>
              <a:rPr lang="en-US" dirty="0"/>
              <a:t>such as color blindness</a:t>
            </a:r>
          </a:p>
          <a:p>
            <a:pPr lvl="1"/>
            <a:r>
              <a:rPr lang="en-US" dirty="0" smtClean="0"/>
              <a:t>In mammalian females, one of the two X chromosomes in each somatic cell is randomly inactivated during early embryonic development (</a:t>
            </a:r>
            <a:r>
              <a:rPr lang="en-US" b="1" dirty="0" smtClean="0"/>
              <a:t>X-inactivation</a:t>
            </a:r>
            <a:r>
              <a:rPr lang="en-US" dirty="0" smtClean="0"/>
              <a:t>), becoming a highly condensed </a:t>
            </a:r>
            <a:r>
              <a:rPr lang="en-US" b="1" dirty="0" smtClean="0"/>
              <a:t>Barr body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296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– 15.3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Linked genes tend to be inherited together because they are located near each other on the same chromosome</a:t>
            </a:r>
          </a:p>
          <a:p>
            <a:pPr lvl="1"/>
            <a:r>
              <a:rPr lang="en-US" dirty="0" smtClean="0"/>
              <a:t>Among offspring from an F1 </a:t>
            </a:r>
            <a:r>
              <a:rPr lang="en-US" dirty="0" err="1" smtClean="0"/>
              <a:t>dihybrid</a:t>
            </a:r>
            <a:r>
              <a:rPr lang="en-US" dirty="0" smtClean="0"/>
              <a:t> testcross, </a:t>
            </a:r>
            <a:r>
              <a:rPr lang="en-US" b="1" dirty="0" smtClean="0"/>
              <a:t>parental types</a:t>
            </a:r>
            <a:r>
              <a:rPr lang="en-US" dirty="0" smtClean="0"/>
              <a:t> have the same combination of traits as those in the P generation parents</a:t>
            </a:r>
          </a:p>
          <a:p>
            <a:pPr lvl="1"/>
            <a:r>
              <a:rPr lang="en-US" b="1" dirty="0" smtClean="0"/>
              <a:t>Recombinant types </a:t>
            </a:r>
            <a:r>
              <a:rPr lang="en-US" dirty="0" smtClean="0"/>
              <a:t>(</a:t>
            </a:r>
            <a:r>
              <a:rPr lang="en-US" b="1" dirty="0" smtClean="0"/>
              <a:t>recombinants</a:t>
            </a:r>
            <a:r>
              <a:rPr lang="en-US" dirty="0" smtClean="0"/>
              <a:t>) exhibit new combinations of traits not seen in either P generation parent</a:t>
            </a:r>
          </a:p>
        </p:txBody>
      </p:sp>
    </p:spTree>
    <p:extLst>
      <p:ext uri="{BB962C8B-B14F-4D97-AF65-F5344CB8AC3E}">
        <p14:creationId xmlns:p14="http://schemas.microsoft.com/office/powerpoint/2010/main" val="39507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– 15.3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Linked genes tend to be inherited together because they are located near each other on the same chromosome</a:t>
            </a:r>
          </a:p>
          <a:p>
            <a:pPr lvl="1"/>
            <a:r>
              <a:rPr lang="en-US" dirty="0"/>
              <a:t>If chromosomes are independently assorting </a:t>
            </a:r>
            <a:r>
              <a:rPr lang="en-US" b="1" dirty="0" smtClean="0"/>
              <a:t>unlinked </a:t>
            </a:r>
            <a:r>
              <a:rPr lang="en-US" dirty="0"/>
              <a:t>genes (genes on completely separate chromosomes), the genes exhibit a 50% frequency of recombination in the </a:t>
            </a:r>
            <a:r>
              <a:rPr lang="en-US" dirty="0" smtClean="0"/>
              <a:t>gametes (</a:t>
            </a:r>
            <a:r>
              <a:rPr lang="en-US" dirty="0" err="1" smtClean="0"/>
              <a:t>Mendelian</a:t>
            </a:r>
            <a:r>
              <a:rPr lang="en-US" dirty="0" smtClean="0"/>
              <a:t> pattern of inheritance)</a:t>
            </a:r>
            <a:endParaRPr lang="en-US" dirty="0"/>
          </a:p>
          <a:p>
            <a:pPr lvl="1"/>
            <a:r>
              <a:rPr lang="en-US" dirty="0" smtClean="0"/>
              <a:t>If genetically </a:t>
            </a:r>
            <a:r>
              <a:rPr lang="en-US" b="1" dirty="0" smtClean="0"/>
              <a:t>linked </a:t>
            </a:r>
            <a:r>
              <a:rPr lang="en-US" dirty="0" smtClean="0"/>
              <a:t>genes are present on the same chromosome, crossing over between </a:t>
            </a:r>
            <a:r>
              <a:rPr lang="en-US" dirty="0" err="1" smtClean="0"/>
              <a:t>nonsister</a:t>
            </a:r>
            <a:r>
              <a:rPr lang="en-US" dirty="0" smtClean="0"/>
              <a:t> chromatids during meiosis I accounts for the observed recombinant types…always less than 50% of the total offspring (non-</a:t>
            </a:r>
            <a:r>
              <a:rPr lang="en-US" dirty="0" err="1" smtClean="0"/>
              <a:t>Mendelian</a:t>
            </a:r>
            <a:r>
              <a:rPr lang="en-US" dirty="0" smtClean="0"/>
              <a:t> pattern of inheritance)</a:t>
            </a:r>
          </a:p>
        </p:txBody>
      </p:sp>
    </p:spTree>
    <p:extLst>
      <p:ext uri="{BB962C8B-B14F-4D97-AF65-F5344CB8AC3E}">
        <p14:creationId xmlns:p14="http://schemas.microsoft.com/office/powerpoint/2010/main" val="9057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– 15.3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Linked genes tend to be inherited together because they are located near each other on the same chromosome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294681"/>
              </p:ext>
            </p:extLst>
          </p:nvPr>
        </p:nvGraphicFramePr>
        <p:xfrm>
          <a:off x="1600200" y="3429000"/>
          <a:ext cx="6019800" cy="22440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8400"/>
                <a:gridCol w="1981200"/>
                <a:gridCol w="1600200"/>
              </a:tblGrid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Genes in parental gametes are…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Offspring</a:t>
                      </a:r>
                      <a:r>
                        <a:rPr lang="en-US" baseline="0" dirty="0" smtClean="0"/>
                        <a:t> types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95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Recombinants</a:t>
                      </a:r>
                      <a:r>
                        <a:rPr lang="en-US" b="1" baseline="0" dirty="0" smtClean="0"/>
                        <a:t>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Parentals</a:t>
                      </a:r>
                      <a:r>
                        <a:rPr lang="en-US" b="1" dirty="0" smtClean="0"/>
                        <a:t> (%)</a:t>
                      </a:r>
                      <a:endParaRPr lang="en-US" b="1" dirty="0"/>
                    </a:p>
                  </a:txBody>
                  <a:tcPr/>
                </a:tc>
              </a:tr>
              <a:tr h="34958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Unlinked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4958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Completely linked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50666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Incompletely</a:t>
                      </a:r>
                      <a:r>
                        <a:rPr lang="en-US" b="1" baseline="0" dirty="0" smtClean="0"/>
                        <a:t> linked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&lt;50% (1-49%)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&gt;50% (51-99%)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4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– 15.4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Alterations of chromosome number or structure cause some genetic disorders</a:t>
            </a:r>
          </a:p>
          <a:p>
            <a:pPr lvl="1"/>
            <a:r>
              <a:rPr lang="en-US" b="1" dirty="0"/>
              <a:t>Aneuploidy</a:t>
            </a:r>
            <a:r>
              <a:rPr lang="en-US" dirty="0"/>
              <a:t>, an abnormal chromosome number, can result from </a:t>
            </a:r>
            <a:r>
              <a:rPr lang="en-US" b="1" dirty="0"/>
              <a:t>nondisjunction</a:t>
            </a:r>
            <a:r>
              <a:rPr lang="en-US" dirty="0"/>
              <a:t> during meiosis (anaphase I or II)</a:t>
            </a:r>
          </a:p>
          <a:p>
            <a:pPr lvl="2"/>
            <a:r>
              <a:rPr lang="en-US" dirty="0"/>
              <a:t>When a normal gamete combines with an abnormal gamete containing two copies of a particular chromosome, the resulting zygote and all its descendant somatic cells have one extra copy of that </a:t>
            </a:r>
            <a:r>
              <a:rPr lang="en-US" dirty="0" smtClean="0"/>
              <a:t>chromosome (</a:t>
            </a:r>
            <a:r>
              <a:rPr lang="en-US" b="1" dirty="0" smtClean="0"/>
              <a:t>trisomy</a:t>
            </a:r>
            <a:r>
              <a:rPr lang="en-US" dirty="0"/>
              <a:t>, 2</a:t>
            </a:r>
            <a:r>
              <a:rPr lang="en-US" i="1" dirty="0"/>
              <a:t>n</a:t>
            </a:r>
            <a:r>
              <a:rPr lang="en-US" dirty="0"/>
              <a:t>+1) </a:t>
            </a:r>
          </a:p>
          <a:p>
            <a:pPr lvl="2"/>
            <a:r>
              <a:rPr lang="en-US" dirty="0"/>
              <a:t>When a normal gamete combines with an abnormal gamete containing no copies of a particular chromosome, the resulting zygote and all its descendant somatic cells have one missing copy of that </a:t>
            </a:r>
            <a:r>
              <a:rPr lang="en-US" dirty="0" smtClean="0"/>
              <a:t>chromosome </a:t>
            </a:r>
            <a:r>
              <a:rPr lang="en-US" dirty="0"/>
              <a:t>(</a:t>
            </a:r>
            <a:r>
              <a:rPr lang="en-US" b="1" dirty="0" err="1"/>
              <a:t>monosomy</a:t>
            </a:r>
            <a:r>
              <a:rPr lang="en-US" dirty="0"/>
              <a:t>, 2</a:t>
            </a:r>
            <a:r>
              <a:rPr lang="en-US" i="1" dirty="0"/>
              <a:t>n</a:t>
            </a:r>
            <a:r>
              <a:rPr lang="en-US" dirty="0"/>
              <a:t>-1) </a:t>
            </a:r>
            <a:endParaRPr lang="en-US" b="1" dirty="0"/>
          </a:p>
          <a:p>
            <a:pPr lvl="1"/>
            <a:r>
              <a:rPr lang="en-US" b="1" dirty="0" smtClean="0"/>
              <a:t>Polyploidy </a:t>
            </a:r>
            <a:r>
              <a:rPr lang="en-US" dirty="0" smtClean="0"/>
              <a:t>(more than two complete sets of chromosomes) can result from complete nondisjunction in all chromosomes during meiosis and gamete formation</a:t>
            </a:r>
            <a:endParaRPr lang="en-US" b="1" dirty="0" smtClean="0"/>
          </a:p>
          <a:p>
            <a:pPr lvl="2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6884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– 15.4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Alterations of chromosome number or structure cause some genetic disorders</a:t>
            </a:r>
            <a:endParaRPr lang="en-US" dirty="0"/>
          </a:p>
          <a:p>
            <a:pPr lvl="1"/>
            <a:r>
              <a:rPr lang="en-US" dirty="0"/>
              <a:t>Chromosomal aberrations (breakages) can result in alterations of chromosome structure</a:t>
            </a:r>
          </a:p>
          <a:p>
            <a:pPr lvl="2"/>
            <a:r>
              <a:rPr lang="en-US" b="1" dirty="0"/>
              <a:t>Deletions</a:t>
            </a:r>
            <a:r>
              <a:rPr lang="en-US" dirty="0"/>
              <a:t>, </a:t>
            </a:r>
            <a:r>
              <a:rPr lang="en-US" b="1" dirty="0"/>
              <a:t>duplications</a:t>
            </a:r>
            <a:r>
              <a:rPr lang="en-US" dirty="0"/>
              <a:t>, </a:t>
            </a:r>
            <a:r>
              <a:rPr lang="en-US" b="1" dirty="0"/>
              <a:t>inversions</a:t>
            </a:r>
            <a:r>
              <a:rPr lang="en-US" dirty="0"/>
              <a:t>, and </a:t>
            </a:r>
            <a:r>
              <a:rPr lang="en-US" b="1" dirty="0"/>
              <a:t>translocations</a:t>
            </a:r>
          </a:p>
          <a:p>
            <a:pPr lvl="1"/>
            <a:r>
              <a:rPr lang="en-US" dirty="0" smtClean="0"/>
              <a:t>Changes in the number of chromosomes per cell or in the structure of individual chromosomes can affect the phenotype, and in some cases, lead to disorders or cancer</a:t>
            </a:r>
          </a:p>
          <a:p>
            <a:pPr lvl="2"/>
            <a:r>
              <a:rPr lang="en-US" b="1" dirty="0" smtClean="0"/>
              <a:t>Down syndrome</a:t>
            </a:r>
            <a:r>
              <a:rPr lang="en-US" dirty="0" smtClean="0"/>
              <a:t> (trisomy 21)</a:t>
            </a:r>
          </a:p>
          <a:p>
            <a:pPr lvl="2"/>
            <a:r>
              <a:rPr lang="en-US" dirty="0" smtClean="0"/>
              <a:t>Cancer-inducing translocations (See “Karyotype lab”)</a:t>
            </a:r>
          </a:p>
        </p:txBody>
      </p:sp>
    </p:spTree>
    <p:extLst>
      <p:ext uri="{BB962C8B-B14F-4D97-AF65-F5344CB8AC3E}">
        <p14:creationId xmlns:p14="http://schemas.microsoft.com/office/powerpoint/2010/main" val="14538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– 15.5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 inheritance patterns are major exceptions to standard </a:t>
            </a:r>
            <a:r>
              <a:rPr lang="en-US" dirty="0" err="1" smtClean="0"/>
              <a:t>Mendelian</a:t>
            </a:r>
            <a:r>
              <a:rPr lang="en-US" dirty="0" smtClean="0"/>
              <a:t> inheritance</a:t>
            </a:r>
          </a:p>
          <a:p>
            <a:pPr lvl="1"/>
            <a:r>
              <a:rPr lang="en-US" b="1" dirty="0"/>
              <a:t>Genomic imprinting</a:t>
            </a:r>
            <a:r>
              <a:rPr lang="en-US" dirty="0"/>
              <a:t>: phenotypic effects of genes depend on which allele, and therefore imprint, is inherited from which parent</a:t>
            </a:r>
          </a:p>
          <a:p>
            <a:pPr lvl="2"/>
            <a:r>
              <a:rPr lang="en-US" dirty="0"/>
              <a:t>Imprints are formed during gamete production, with the result that one allele (either maternal or paternal) is not expressed in the offspring (ex. Igf2) </a:t>
            </a:r>
          </a:p>
          <a:p>
            <a:pPr lvl="1"/>
            <a:r>
              <a:rPr lang="en-US" dirty="0" smtClean="0"/>
              <a:t>The inheritance of traits controlled by non-nuclear genes present in mitochondria (or chloroplasts) depends solely on the maternal parent</a:t>
            </a:r>
          </a:p>
          <a:p>
            <a:pPr lvl="2"/>
            <a:r>
              <a:rPr lang="en-US" dirty="0" smtClean="0"/>
              <a:t>The zygote’s entire cytoplasm, containing critical early organelles, is entirely derived from the mother’s egg</a:t>
            </a:r>
          </a:p>
          <a:p>
            <a:pPr lvl="2"/>
            <a:r>
              <a:rPr lang="en-US" dirty="0" smtClean="0"/>
              <a:t>Often, inherited diseases affecting the muscular and nervous systems (cells of which have lots of mitochondria due to high E demand) are caused by defects in maternally-inherited mitochondrial genes that hinder ATP production</a:t>
            </a:r>
          </a:p>
        </p:txBody>
      </p:sp>
    </p:spTree>
    <p:extLst>
      <p:ext uri="{BB962C8B-B14F-4D97-AF65-F5344CB8AC3E}">
        <p14:creationId xmlns:p14="http://schemas.microsoft.com/office/powerpoint/2010/main" val="33655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5 </a:t>
            </a:r>
            <a:r>
              <a:rPr lang="en-US" dirty="0" smtClean="0"/>
              <a:t>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Ch. </a:t>
            </a:r>
            <a:r>
              <a:rPr lang="en-US" strike="sngStrike" dirty="0" smtClean="0"/>
              <a:t>13 </a:t>
            </a:r>
            <a:r>
              <a:rPr lang="en-US" strike="sngStrike" dirty="0" smtClean="0"/>
              <a:t>– </a:t>
            </a:r>
            <a:r>
              <a:rPr lang="en-US" strike="sngStrike" dirty="0" smtClean="0"/>
              <a:t>Meiosis and Sexual Life Cycles</a:t>
            </a:r>
            <a:endParaRPr lang="en-US" strike="sngStrike" dirty="0" smtClean="0"/>
          </a:p>
          <a:p>
            <a:r>
              <a:rPr lang="en-US" strike="sngStrike" dirty="0" smtClean="0"/>
              <a:t>Ch. </a:t>
            </a:r>
            <a:r>
              <a:rPr lang="en-US" strike="sngStrike" dirty="0" smtClean="0"/>
              <a:t>14 </a:t>
            </a:r>
            <a:r>
              <a:rPr lang="en-US" strike="sngStrike" dirty="0" smtClean="0"/>
              <a:t>– </a:t>
            </a:r>
            <a:r>
              <a:rPr lang="en-US" strike="sngStrike" dirty="0" smtClean="0"/>
              <a:t>Mendel and the Gene Idea</a:t>
            </a:r>
          </a:p>
          <a:p>
            <a:r>
              <a:rPr lang="en-US" strike="sngStrike" dirty="0" smtClean="0"/>
              <a:t>Ch. 15 – The Chromosomal Basis of Inheritance</a:t>
            </a:r>
            <a:endParaRPr lang="en-US" strike="sngStrike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5 </a:t>
            </a:r>
            <a:r>
              <a:rPr lang="en-US" dirty="0" smtClean="0"/>
              <a:t>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Ch. </a:t>
            </a:r>
            <a:r>
              <a:rPr lang="en-US" b="1" dirty="0" smtClean="0"/>
              <a:t>13 </a:t>
            </a:r>
            <a:r>
              <a:rPr lang="en-US" b="1" dirty="0" smtClean="0"/>
              <a:t>– </a:t>
            </a:r>
            <a:r>
              <a:rPr lang="en-US" b="1" dirty="0" smtClean="0"/>
              <a:t>Meiosis and Sexual Life Cycles</a:t>
            </a:r>
            <a:endParaRPr lang="en-US" b="1" dirty="0" smtClean="0"/>
          </a:p>
          <a:p>
            <a:r>
              <a:rPr lang="en-US" dirty="0" smtClean="0"/>
              <a:t>Ch. </a:t>
            </a:r>
            <a:r>
              <a:rPr lang="en-US" dirty="0" smtClean="0"/>
              <a:t>14 </a:t>
            </a:r>
            <a:r>
              <a:rPr lang="en-US" dirty="0" smtClean="0"/>
              <a:t>– </a:t>
            </a:r>
            <a:r>
              <a:rPr lang="en-US" dirty="0" smtClean="0"/>
              <a:t>Mendel and the Gene Idea</a:t>
            </a:r>
          </a:p>
          <a:p>
            <a:r>
              <a:rPr lang="en-US" dirty="0" smtClean="0"/>
              <a:t>Ch. 15 – The Chromosomal Basis of Inheritance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5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Meiosis – </a:t>
            </a:r>
            <a:r>
              <a:rPr lang="en-US" sz="3600" dirty="0" smtClean="0"/>
              <a:t>YOU MUST KNOW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differences between asexual and sexual reproduction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role of meiosis and fertilization in sexually reproducing organisms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importance and meaning of homologous chromosomes to meiosis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least three events that occur in meiosis but NOT in mitosis (review “Meiosis Draw Them Chromosomes” PPT)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importance of crossing over, independent assortment, and random fertilization to increasing genetic variability (review “Meiosis GV slides” PPT)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– 13.1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Offspring acquire genes from parents by inheriting chromosomes</a:t>
            </a:r>
          </a:p>
          <a:p>
            <a:pPr lvl="1"/>
            <a:r>
              <a:rPr lang="en-US" dirty="0" smtClean="0"/>
              <a:t>Each gene in an organism’s DNA exists at a specific </a:t>
            </a:r>
            <a:r>
              <a:rPr lang="en-US" b="1" dirty="0" smtClean="0"/>
              <a:t>locus</a:t>
            </a:r>
            <a:r>
              <a:rPr lang="en-US" dirty="0" smtClean="0"/>
              <a:t> on a certain chromosome</a:t>
            </a:r>
          </a:p>
          <a:p>
            <a:pPr lvl="1"/>
            <a:r>
              <a:rPr lang="en-US" dirty="0" smtClean="0"/>
              <a:t>In </a:t>
            </a:r>
            <a:r>
              <a:rPr lang="en-US" b="1" dirty="0" smtClean="0"/>
              <a:t>asexual reproduction</a:t>
            </a:r>
            <a:r>
              <a:rPr lang="en-US" dirty="0" smtClean="0"/>
              <a:t>, a single parent produces genetically identical offspring via mitosis/binary fission</a:t>
            </a:r>
          </a:p>
          <a:p>
            <a:pPr lvl="1"/>
            <a:r>
              <a:rPr lang="en-US" b="1" dirty="0" smtClean="0"/>
              <a:t>Sexual reproduction</a:t>
            </a:r>
            <a:r>
              <a:rPr lang="en-US" dirty="0" smtClean="0"/>
              <a:t> combines genes from two unique parents, leading to genetically diverse, unique offspring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628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– 13.2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Fertilization and meiosis alternate in sexual life cycles</a:t>
            </a:r>
          </a:p>
          <a:p>
            <a:pPr lvl="1"/>
            <a:r>
              <a:rPr lang="en-US" dirty="0" smtClean="0"/>
              <a:t>Normal human </a:t>
            </a:r>
            <a:r>
              <a:rPr lang="en-US" b="1" dirty="0" smtClean="0"/>
              <a:t>somatic cells</a:t>
            </a:r>
            <a:r>
              <a:rPr lang="en-US" dirty="0" smtClean="0"/>
              <a:t> are </a:t>
            </a:r>
            <a:r>
              <a:rPr lang="en-US" b="1" dirty="0" smtClean="0"/>
              <a:t>diploid</a:t>
            </a:r>
            <a:endParaRPr lang="en-US" dirty="0" smtClean="0"/>
          </a:p>
          <a:p>
            <a:pPr lvl="2"/>
            <a:r>
              <a:rPr lang="en-US" dirty="0" smtClean="0"/>
              <a:t>They have 46 chromosomes made up of two sets of 23, one set from each parent</a:t>
            </a:r>
          </a:p>
          <a:p>
            <a:pPr lvl="2"/>
            <a:r>
              <a:rPr lang="en-US" dirty="0" smtClean="0"/>
              <a:t>Human diploid cells have 22 </a:t>
            </a:r>
            <a:r>
              <a:rPr lang="en-US" b="1" dirty="0" smtClean="0"/>
              <a:t>homologous </a:t>
            </a:r>
            <a:r>
              <a:rPr lang="en-US" dirty="0" smtClean="0"/>
              <a:t>pairs of </a:t>
            </a:r>
            <a:r>
              <a:rPr lang="en-US" b="1" dirty="0" smtClean="0"/>
              <a:t>autosomes </a:t>
            </a:r>
            <a:r>
              <a:rPr lang="en-US" dirty="0" smtClean="0"/>
              <a:t>and one pair of </a:t>
            </a:r>
            <a:r>
              <a:rPr lang="en-US" b="1" dirty="0" smtClean="0"/>
              <a:t>sex chromosomes</a:t>
            </a:r>
            <a:endParaRPr lang="en-US" dirty="0" smtClean="0"/>
          </a:p>
          <a:p>
            <a:pPr lvl="2"/>
            <a:r>
              <a:rPr lang="en-US" dirty="0" smtClean="0"/>
              <a:t>Sex chromosomes determine whether the person in female (XX) or male (XY)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7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– 13.2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Fertilization and meiosis alternate in sexual life cycles</a:t>
            </a:r>
          </a:p>
          <a:p>
            <a:pPr lvl="1"/>
            <a:r>
              <a:rPr lang="en-US" dirty="0" smtClean="0"/>
              <a:t>In humans, gonads (ovaries and testes) produce </a:t>
            </a:r>
            <a:r>
              <a:rPr lang="en-US" b="1" dirty="0" smtClean="0"/>
              <a:t>haploid gametes</a:t>
            </a:r>
            <a:r>
              <a:rPr lang="en-US" dirty="0" smtClean="0"/>
              <a:t> via </a:t>
            </a:r>
            <a:r>
              <a:rPr lang="en-US" b="1" dirty="0" smtClean="0"/>
              <a:t>meiosis </a:t>
            </a:r>
          </a:p>
          <a:p>
            <a:pPr lvl="2"/>
            <a:r>
              <a:rPr lang="en-US" dirty="0" smtClean="0"/>
              <a:t>Each gamete contains a single set of 23 chromosomes (</a:t>
            </a:r>
            <a:r>
              <a:rPr lang="en-US" i="1" dirty="0" smtClean="0"/>
              <a:t>n</a:t>
            </a:r>
            <a:r>
              <a:rPr lang="en-US" dirty="0" smtClean="0"/>
              <a:t>=23) </a:t>
            </a:r>
          </a:p>
          <a:p>
            <a:pPr lvl="2"/>
            <a:r>
              <a:rPr lang="en-US" dirty="0" smtClean="0"/>
              <a:t>During </a:t>
            </a:r>
            <a:r>
              <a:rPr lang="en-US" b="1" dirty="0" smtClean="0"/>
              <a:t>fertilization</a:t>
            </a:r>
            <a:r>
              <a:rPr lang="en-US" dirty="0" smtClean="0"/>
              <a:t>, an egg and sperm unite, forming a diploid (2</a:t>
            </a:r>
            <a:r>
              <a:rPr lang="en-US" i="1" dirty="0" smtClean="0"/>
              <a:t>n</a:t>
            </a:r>
            <a:r>
              <a:rPr lang="en-US" dirty="0" smtClean="0"/>
              <a:t>=46) single-celled </a:t>
            </a:r>
            <a:r>
              <a:rPr lang="en-US" b="1" dirty="0" smtClean="0"/>
              <a:t>zygote</a:t>
            </a:r>
            <a:r>
              <a:rPr lang="en-US" dirty="0" smtClean="0"/>
              <a:t>, which develops into a multicellular organism via mitosis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1299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– 13.3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Meiosis reduces the number of chromosome sets from diploid to haploid</a:t>
            </a:r>
          </a:p>
          <a:p>
            <a:pPr lvl="1"/>
            <a:r>
              <a:rPr lang="en-US" dirty="0" smtClean="0"/>
              <a:t>The two cell division of meiosis, </a:t>
            </a:r>
            <a:r>
              <a:rPr lang="en-US" b="1" dirty="0" smtClean="0"/>
              <a:t>meiosis I</a:t>
            </a:r>
            <a:r>
              <a:rPr lang="en-US" dirty="0" smtClean="0"/>
              <a:t> and </a:t>
            </a:r>
            <a:r>
              <a:rPr lang="en-US" b="1" dirty="0" smtClean="0"/>
              <a:t>meiosis II</a:t>
            </a:r>
            <a:r>
              <a:rPr lang="en-US" dirty="0" smtClean="0"/>
              <a:t>, produce four, unique haploid daughter cells (gametes)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number of chromosome sets is reduced from two (diploid) to one (haploid) upon completion of meiosis I</a:t>
            </a:r>
          </a:p>
        </p:txBody>
      </p:sp>
    </p:spTree>
    <p:extLst>
      <p:ext uri="{BB962C8B-B14F-4D97-AF65-F5344CB8AC3E}">
        <p14:creationId xmlns:p14="http://schemas.microsoft.com/office/powerpoint/2010/main" val="1409968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– 13.3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Meiosis reduces the number of chromosome sets from diploid to haploid</a:t>
            </a:r>
          </a:p>
          <a:p>
            <a:pPr lvl="1"/>
            <a:r>
              <a:rPr lang="en-US" dirty="0" smtClean="0"/>
              <a:t>Meiosis is distinguished from mitosis by the key events of meiosis I: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dirty="0" smtClean="0"/>
              <a:t>Prophase I</a:t>
            </a:r>
            <a:r>
              <a:rPr lang="en-US" dirty="0" smtClean="0"/>
              <a:t>: Each homologous pair (tetrad) undergoes </a:t>
            </a:r>
            <a:r>
              <a:rPr lang="en-US" b="1" dirty="0" smtClean="0"/>
              <a:t>synapsis </a:t>
            </a:r>
            <a:r>
              <a:rPr lang="en-US" dirty="0" smtClean="0"/>
              <a:t>and </a:t>
            </a:r>
            <a:r>
              <a:rPr lang="en-US" b="1" dirty="0" smtClean="0"/>
              <a:t>crossing over</a:t>
            </a:r>
            <a:r>
              <a:rPr lang="en-US" dirty="0" smtClean="0"/>
              <a:t> between </a:t>
            </a:r>
            <a:r>
              <a:rPr lang="en-US" dirty="0" err="1" smtClean="0"/>
              <a:t>nonsister</a:t>
            </a:r>
            <a:r>
              <a:rPr lang="en-US" dirty="0" smtClean="0"/>
              <a:t> chromatids with the subsequent appearance of </a:t>
            </a:r>
            <a:r>
              <a:rPr lang="en-US" b="1" dirty="0" err="1" smtClean="0"/>
              <a:t>chiasmata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b="1" dirty="0" smtClean="0"/>
              <a:t>Metaphase I</a:t>
            </a:r>
            <a:r>
              <a:rPr lang="en-US" dirty="0" smtClean="0"/>
              <a:t>: Chromosomes line up as homologous pairs (tetrads) on the metaphase plate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dirty="0" smtClean="0"/>
              <a:t>Anaphase I: </a:t>
            </a:r>
            <a:r>
              <a:rPr lang="en-US" dirty="0" smtClean="0"/>
              <a:t>Homologs separate from each other; sister chromatids remain joined at the centromere</a:t>
            </a:r>
            <a:endParaRPr lang="en-US" b="1" dirty="0" smtClean="0"/>
          </a:p>
          <a:p>
            <a:pPr marL="1371600" lvl="2" indent="-457200">
              <a:buFont typeface="+mj-lt"/>
              <a:buAutoNum type="arabicPeriod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9102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2003</Words>
  <Application>Microsoft Office PowerPoint</Application>
  <PresentationFormat>On-screen Show (4:3)</PresentationFormat>
  <Paragraphs>155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2_Office Theme</vt:lpstr>
      <vt:lpstr>3_Office Theme</vt:lpstr>
      <vt:lpstr>Unit 5 Review  Genetic Basis of Life</vt:lpstr>
      <vt:lpstr>Unit 5 – Overview</vt:lpstr>
      <vt:lpstr>Unit 5 – Overview</vt:lpstr>
      <vt:lpstr>Meiosis – YOU MUST KNOW</vt:lpstr>
      <vt:lpstr>Meiosis – 13.1</vt:lpstr>
      <vt:lpstr>Meiosis – 13.2</vt:lpstr>
      <vt:lpstr>Meiosis – 13.2 (cont.)</vt:lpstr>
      <vt:lpstr>Meiosis – 13.3</vt:lpstr>
      <vt:lpstr>Meiosis – 13.3 (cont.)</vt:lpstr>
      <vt:lpstr>Meiosis – 13.3 (cont.)</vt:lpstr>
      <vt:lpstr>Meiosis – 13.4</vt:lpstr>
      <vt:lpstr>Unit 5 – Overview</vt:lpstr>
      <vt:lpstr>Mendel – YOU MUST KNOW</vt:lpstr>
      <vt:lpstr>Mendel – 14.1</vt:lpstr>
      <vt:lpstr>Mendel – 14.1 (cont.)</vt:lpstr>
      <vt:lpstr>Mendel – 14.1 (cont.)</vt:lpstr>
      <vt:lpstr>Mendel – 14.2</vt:lpstr>
      <vt:lpstr>Unit 5 – Overview</vt:lpstr>
      <vt:lpstr>Chromosomes – YOU MUST KNOW</vt:lpstr>
      <vt:lpstr>Chromosomes – 15.1</vt:lpstr>
      <vt:lpstr>Chromosomes – 15.2</vt:lpstr>
      <vt:lpstr>Chromosomes – 15.3</vt:lpstr>
      <vt:lpstr>Chromosomes – 15.3 (cont.)</vt:lpstr>
      <vt:lpstr>Chromosomes – 15.3 (cont.)</vt:lpstr>
      <vt:lpstr>Chromosomes – 15.4</vt:lpstr>
      <vt:lpstr>Chromosomes – 15.4 (cont.)</vt:lpstr>
      <vt:lpstr>Chromosomes – 15.5</vt:lpstr>
      <vt:lpstr>Unit 5 – Overview</vt:lpstr>
    </vt:vector>
  </TitlesOfParts>
  <Company>epsd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Review  The Energy of Life</dc:title>
  <dc:creator>Crystal DiCosmo-Ponticello</dc:creator>
  <cp:lastModifiedBy>Crystal DiCosmo-Ponticello</cp:lastModifiedBy>
  <cp:revision>47</cp:revision>
  <dcterms:created xsi:type="dcterms:W3CDTF">2016-10-25T13:10:21Z</dcterms:created>
  <dcterms:modified xsi:type="dcterms:W3CDTF">2016-11-29T16:02:14Z</dcterms:modified>
</cp:coreProperties>
</file>