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80" r:id="rId4"/>
    <p:sldId id="260" r:id="rId5"/>
    <p:sldId id="263" r:id="rId6"/>
    <p:sldId id="281" r:id="rId7"/>
    <p:sldId id="282" r:id="rId8"/>
    <p:sldId id="283" r:id="rId9"/>
    <p:sldId id="284" r:id="rId10"/>
    <p:sldId id="286" r:id="rId11"/>
    <p:sldId id="287" r:id="rId12"/>
    <p:sldId id="288" r:id="rId13"/>
    <p:sldId id="289" r:id="rId14"/>
    <p:sldId id="290" r:id="rId15"/>
    <p:sldId id="261" r:id="rId16"/>
    <p:sldId id="269" r:id="rId17"/>
    <p:sldId id="271" r:id="rId18"/>
    <p:sldId id="291" r:id="rId19"/>
    <p:sldId id="292" r:id="rId20"/>
    <p:sldId id="293" r:id="rId21"/>
    <p:sldId id="294" r:id="rId22"/>
    <p:sldId id="295" r:id="rId23"/>
    <p:sldId id="274" r:id="rId24"/>
    <p:sldId id="297" r:id="rId25"/>
    <p:sldId id="299" r:id="rId26"/>
    <p:sldId id="300" r:id="rId27"/>
    <p:sldId id="302" r:id="rId28"/>
    <p:sldId id="301" r:id="rId29"/>
    <p:sldId id="29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97A7B-2FA0-CA4E-B22A-85F30FAD066A}" type="datetimeFigureOut">
              <a:rPr lang="en-US" smtClean="0"/>
              <a:t>10/5/17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6FAF1-E2B2-6646-A78A-B73877DC5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17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5.UN03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Summary of key concepts: carbohydrates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85654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5.UN04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Summary of key concepts: lipids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1909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5.UN05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Summary of key concepts: proteins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60999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5.UN06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Summary of key concepts: nucleic acids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1101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6.UN03 Summary </a:t>
            </a:r>
            <a:r>
              <a:rPr lang="en-US" dirty="0"/>
              <a:t>of key concepts: nucleus and ribosomes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6.UN04 Summary </a:t>
            </a:r>
            <a:r>
              <a:rPr lang="en-US" dirty="0"/>
              <a:t>of key concepts: endomembrane system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6.UN05 Summary </a:t>
            </a:r>
            <a:r>
              <a:rPr lang="en-US" dirty="0"/>
              <a:t>of key concepts: mitochondria, chloroplasts and peroxisomes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0DBF-C980-4204-8780-981889D6A030}" type="datetimeFigureOut">
              <a:rPr lang="en-US" smtClean="0"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E97F-C4CA-4352-9C32-FC479B607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75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d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0DBF-C980-4204-8780-981889D6A030}" type="datetimeFigureOut">
              <a:rPr lang="en-US" smtClean="0"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E97F-C4CA-4352-9C32-FC479B607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34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d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0DBF-C980-4204-8780-981889D6A030}" type="datetimeFigureOut">
              <a:rPr lang="en-US" smtClean="0"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E97F-C4CA-4352-9C32-FC479B607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19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d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0DBF-C980-4204-8780-981889D6A030}" type="datetimeFigureOut">
              <a:rPr lang="en-US" smtClean="0"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E97F-C4CA-4352-9C32-FC479B607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7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d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0DBF-C980-4204-8780-981889D6A030}" type="datetimeFigureOut">
              <a:rPr lang="en-US" smtClean="0"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E97F-C4CA-4352-9C32-FC479B607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87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d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0DBF-C980-4204-8780-981889D6A030}" type="datetimeFigureOut">
              <a:rPr lang="en-US" smtClean="0"/>
              <a:t>10/5/17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E97F-C4CA-4352-9C32-FC479B607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05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d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0DBF-C980-4204-8780-981889D6A030}" type="datetimeFigureOut">
              <a:rPr lang="en-US" smtClean="0"/>
              <a:t>10/5/17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E97F-C4CA-4352-9C32-FC479B607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36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d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0DBF-C980-4204-8780-981889D6A030}" type="datetimeFigureOut">
              <a:rPr lang="en-US" smtClean="0"/>
              <a:t>10/5/17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E97F-C4CA-4352-9C32-FC479B607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99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d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0DBF-C980-4204-8780-981889D6A030}" type="datetimeFigureOut">
              <a:rPr lang="en-US" smtClean="0"/>
              <a:t>10/5/17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E97F-C4CA-4352-9C32-FC479B607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35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d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0DBF-C980-4204-8780-981889D6A030}" type="datetimeFigureOut">
              <a:rPr lang="en-US" smtClean="0"/>
              <a:t>10/5/17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E97F-C4CA-4352-9C32-FC479B607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25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d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0DBF-C980-4204-8780-981889D6A030}" type="datetimeFigureOut">
              <a:rPr lang="en-US" smtClean="0"/>
              <a:t>10/5/17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E97F-C4CA-4352-9C32-FC479B607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04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d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C0DBF-C980-4204-8780-981889D6A030}" type="datetimeFigureOut">
              <a:rPr lang="en-US" smtClean="0"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DE97F-C4CA-4352-9C32-FC479B607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vortex dir="d"/>
      </p:transition>
    </mc:Choice>
    <mc:Fallback>
      <p:transition xmlns:p14="http://schemas.microsoft.com/office/powerpoint/2010/main"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67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Unit 2 Review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Biochemistry and </a:t>
            </a:r>
            <a:br>
              <a:rPr lang="en-US" dirty="0" smtClean="0"/>
            </a:br>
            <a:r>
              <a:rPr lang="en-US" dirty="0" smtClean="0"/>
              <a:t>Introduction to the Cell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AP Bio – Ch. 4-7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482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d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5_UN03Summary_C2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322576"/>
            <a:ext cx="8546592" cy="221284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249862" cy="34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hangingPunct="1"/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Summary of key concepts: carbohydrates</a:t>
            </a:r>
            <a:endParaRPr lang="en-US" sz="2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5541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_UN04Summary_C3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886712"/>
            <a:ext cx="8546592" cy="308457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4627562" cy="40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Summary of key concepts: lipids</a:t>
            </a:r>
            <a:endParaRPr lang="en-US" sz="2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3077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d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_UN05Summary_C4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496312"/>
            <a:ext cx="8546592" cy="186537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4386262" cy="34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2000" b="1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Summary of key concepts: proteins</a:t>
            </a:r>
            <a:endParaRPr lang="en-US" sz="20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806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d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_UN06Summary_C5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389632"/>
            <a:ext cx="8546592" cy="207873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275262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Summary of key concepts: nucleic acids</a:t>
            </a:r>
            <a:endParaRPr lang="en-US" sz="2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8894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d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2 –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trike="sngStrike" dirty="0" smtClean="0"/>
              <a:t>Ch. </a:t>
            </a:r>
            <a:r>
              <a:rPr lang="en-US" strike="sngStrike" dirty="0" smtClean="0"/>
              <a:t>4 + 5 </a:t>
            </a:r>
          </a:p>
          <a:p>
            <a:pPr lvl="1"/>
            <a:r>
              <a:rPr lang="en-US" strike="sngStrike" dirty="0" smtClean="0"/>
              <a:t>Carbon </a:t>
            </a:r>
            <a:r>
              <a:rPr lang="en-US" strike="sngStrike" dirty="0" smtClean="0"/>
              <a:t>and the Molecular Diversity of </a:t>
            </a:r>
            <a:r>
              <a:rPr lang="en-US" strike="sngStrike" dirty="0" smtClean="0"/>
              <a:t>Life</a:t>
            </a:r>
          </a:p>
          <a:p>
            <a:pPr lvl="1"/>
            <a:r>
              <a:rPr lang="en-US" strike="sngStrike" dirty="0" smtClean="0"/>
              <a:t>The </a:t>
            </a:r>
            <a:r>
              <a:rPr lang="en-US" strike="sngStrike" dirty="0" smtClean="0"/>
              <a:t>Structure and Function of Large Biological Molecules</a:t>
            </a:r>
          </a:p>
          <a:p>
            <a:r>
              <a:rPr lang="en-US" sz="3600" b="1" dirty="0" smtClean="0"/>
              <a:t>Ch. 6 – A Tour of the Cell</a:t>
            </a:r>
          </a:p>
          <a:p>
            <a:r>
              <a:rPr lang="en-US" dirty="0"/>
              <a:t>Ch. </a:t>
            </a:r>
            <a:r>
              <a:rPr lang="en-US" dirty="0" smtClean="0"/>
              <a:t>7 </a:t>
            </a:r>
            <a:r>
              <a:rPr lang="en-US" dirty="0"/>
              <a:t>– </a:t>
            </a:r>
            <a:r>
              <a:rPr lang="en-US" dirty="0" smtClean="0"/>
              <a:t>Membrane Structure and Function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42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d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Tour of the Cell </a:t>
            </a:r>
            <a:r>
              <a:rPr lang="en-US" dirty="0" smtClean="0"/>
              <a:t>– </a:t>
            </a:r>
            <a:r>
              <a:rPr lang="en-US" dirty="0" smtClean="0"/>
              <a:t>YOU MUST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At least three major differences between prokaryotic and eukaryotic cells.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cell size and shape affect the overall functioning of cells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structure and function of eukaryotic organelles.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internal membranes and organelles cohesively contribute to cellular functions.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545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d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Tour of the Cell</a:t>
            </a:r>
            <a:endParaRPr lang="en-US" dirty="0"/>
          </a:p>
        </p:txBody>
      </p:sp>
      <p:pic>
        <p:nvPicPr>
          <p:cNvPr id="5" name="Picture 4" descr="Doc - Oct 5 2017 - 9-32 A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400"/>
            <a:ext cx="8875999" cy="225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55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d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Tour of the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ym typeface="Symbol"/>
              </a:rPr>
              <a:t>Eukaryotic cells have internal membranes </a:t>
            </a:r>
            <a:r>
              <a:rPr lang="en-US" dirty="0" smtClean="0">
                <a:sym typeface="Symbol"/>
              </a:rPr>
              <a:t>that compartmentalize </a:t>
            </a:r>
            <a:r>
              <a:rPr lang="en-US" dirty="0">
                <a:sym typeface="Symbol"/>
              </a:rPr>
              <a:t>their </a:t>
            </a:r>
            <a:r>
              <a:rPr lang="en-US" dirty="0" smtClean="0">
                <a:sym typeface="Symbol"/>
              </a:rPr>
              <a:t>functions</a:t>
            </a:r>
          </a:p>
          <a:p>
            <a:pPr lvl="1"/>
            <a:r>
              <a:rPr lang="en-US" dirty="0">
                <a:sym typeface="Symbol"/>
              </a:rPr>
              <a:t>All cells are bounded by a plasma membrane</a:t>
            </a:r>
            <a:r>
              <a:rPr lang="en-US" dirty="0" smtClean="0">
                <a:sym typeface="Symbol"/>
              </a:rPr>
              <a:t>.</a:t>
            </a:r>
          </a:p>
          <a:p>
            <a:pPr lvl="1"/>
            <a:r>
              <a:rPr lang="en-US" dirty="0" smtClean="0">
                <a:sym typeface="Symbol"/>
              </a:rPr>
              <a:t>Prokaryotic </a:t>
            </a:r>
            <a:r>
              <a:rPr lang="en-US" dirty="0">
                <a:sym typeface="Symbol"/>
              </a:rPr>
              <a:t>cells lack nuclei and other membrane-</a:t>
            </a:r>
            <a:r>
              <a:rPr lang="en-US" dirty="0" smtClean="0">
                <a:sym typeface="Symbol"/>
              </a:rPr>
              <a:t>enclosed organelles</a:t>
            </a:r>
            <a:r>
              <a:rPr lang="en-US" dirty="0">
                <a:sym typeface="Symbol"/>
              </a:rPr>
              <a:t>, while eukaryotic cells have internal </a:t>
            </a:r>
            <a:r>
              <a:rPr lang="en-US" dirty="0" smtClean="0">
                <a:sym typeface="Symbol"/>
              </a:rPr>
              <a:t>membranes that </a:t>
            </a:r>
            <a:r>
              <a:rPr lang="en-US" dirty="0">
                <a:sym typeface="Symbol"/>
              </a:rPr>
              <a:t>compartmentalize cellular </a:t>
            </a:r>
            <a:r>
              <a:rPr lang="en-US" dirty="0" smtClean="0">
                <a:sym typeface="Symbol"/>
              </a:rPr>
              <a:t>functions.</a:t>
            </a:r>
          </a:p>
          <a:p>
            <a:pPr lvl="1"/>
            <a:r>
              <a:rPr lang="en-US" dirty="0" smtClean="0">
                <a:sym typeface="Symbol"/>
              </a:rPr>
              <a:t>The </a:t>
            </a:r>
            <a:r>
              <a:rPr lang="en-US" dirty="0">
                <a:sym typeface="Symbol"/>
              </a:rPr>
              <a:t>surface-to-volume ratio is an important parameter </a:t>
            </a:r>
            <a:r>
              <a:rPr lang="en-US" dirty="0" smtClean="0">
                <a:sym typeface="Symbol"/>
              </a:rPr>
              <a:t>affecting cell </a:t>
            </a:r>
            <a:r>
              <a:rPr lang="en-US" dirty="0">
                <a:sym typeface="Symbol"/>
              </a:rPr>
              <a:t>size and shape</a:t>
            </a:r>
            <a:r>
              <a:rPr lang="en-US" dirty="0" smtClean="0">
                <a:sym typeface="Symbol"/>
              </a:rPr>
              <a:t>.</a:t>
            </a:r>
          </a:p>
          <a:p>
            <a:pPr lvl="1"/>
            <a:r>
              <a:rPr lang="en-US" dirty="0" smtClean="0">
                <a:sym typeface="Symbol"/>
              </a:rPr>
              <a:t>Plant </a:t>
            </a:r>
            <a:r>
              <a:rPr lang="en-US" dirty="0">
                <a:sym typeface="Symbol"/>
              </a:rPr>
              <a:t>and animal cells have most of the same organelles: a nucleus</a:t>
            </a:r>
            <a:r>
              <a:rPr lang="en-US" dirty="0" smtClean="0">
                <a:sym typeface="Symbol"/>
              </a:rPr>
              <a:t>, endoplasmic </a:t>
            </a:r>
            <a:r>
              <a:rPr lang="en-US" dirty="0">
                <a:sym typeface="Symbol"/>
              </a:rPr>
              <a:t>reticulum, Golgi apparatus, and mitochondria.</a:t>
            </a:r>
          </a:p>
          <a:p>
            <a:pPr lvl="1"/>
            <a:r>
              <a:rPr lang="en-US" dirty="0">
                <a:sym typeface="Symbol"/>
              </a:rPr>
              <a:t>Chloroplasts are present only in cells of </a:t>
            </a:r>
            <a:r>
              <a:rPr lang="en-US" dirty="0" smtClean="0">
                <a:sym typeface="Symbol"/>
              </a:rPr>
              <a:t>photosynthetic eukaryotes</a:t>
            </a:r>
            <a:r>
              <a:rPr lang="en-US" dirty="0">
                <a:sym typeface="Symbol"/>
              </a:rPr>
              <a:t>.</a:t>
            </a:r>
            <a:endParaRPr lang="en-US" dirty="0" smtClean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243862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d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6_UN03Summary_C3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000976"/>
            <a:ext cx="8546592" cy="2706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89700" cy="343551"/>
          </a:xfrm>
        </p:spPr>
        <p:txBody>
          <a:bodyPr>
            <a:normAutofit fontScale="90000"/>
          </a:bodyPr>
          <a:lstStyle/>
          <a:p>
            <a:r>
              <a:rPr lang="en-US" sz="2000" b="1" dirty="0"/>
              <a:t>Summary of key concepts: nucleus and ribosomes </a:t>
            </a:r>
          </a:p>
        </p:txBody>
      </p:sp>
    </p:spTree>
    <p:extLst>
      <p:ext uri="{BB962C8B-B14F-4D97-AF65-F5344CB8AC3E}">
        <p14:creationId xmlns:p14="http://schemas.microsoft.com/office/powerpoint/2010/main" val="1488202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d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6_UN04Summary_C4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809208"/>
            <a:ext cx="8546592" cy="509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51600" cy="343551"/>
          </a:xfrm>
        </p:spPr>
        <p:txBody>
          <a:bodyPr>
            <a:normAutofit fontScale="90000"/>
          </a:bodyPr>
          <a:lstStyle/>
          <a:p>
            <a:r>
              <a:rPr lang="en-US" sz="2000" b="1" dirty="0"/>
              <a:t>Summary of key concepts: endomembrane system </a:t>
            </a:r>
          </a:p>
        </p:txBody>
      </p:sp>
    </p:spTree>
    <p:extLst>
      <p:ext uri="{BB962C8B-B14F-4D97-AF65-F5344CB8AC3E}">
        <p14:creationId xmlns:p14="http://schemas.microsoft.com/office/powerpoint/2010/main" val="1530415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d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2 –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Ch. </a:t>
            </a:r>
            <a:r>
              <a:rPr lang="en-US" dirty="0" smtClean="0"/>
              <a:t>4 + 5 </a:t>
            </a:r>
          </a:p>
          <a:p>
            <a:pPr lvl="1"/>
            <a:r>
              <a:rPr lang="en-US" dirty="0" smtClean="0"/>
              <a:t>Carbon </a:t>
            </a:r>
            <a:r>
              <a:rPr lang="en-US" dirty="0" smtClean="0"/>
              <a:t>and the Molecular Diversity of </a:t>
            </a:r>
            <a:r>
              <a:rPr lang="en-US" dirty="0" smtClean="0"/>
              <a:t>Life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Structure and Function of Large Biological Molecules</a:t>
            </a:r>
          </a:p>
          <a:p>
            <a:r>
              <a:rPr lang="en-US" dirty="0" smtClean="0"/>
              <a:t>Ch. 6 – A Tour of the Cell</a:t>
            </a:r>
          </a:p>
          <a:p>
            <a:r>
              <a:rPr lang="en-US" dirty="0"/>
              <a:t>Ch. </a:t>
            </a:r>
            <a:r>
              <a:rPr lang="en-US" dirty="0" smtClean="0"/>
              <a:t>7 </a:t>
            </a:r>
            <a:r>
              <a:rPr lang="en-US" dirty="0"/>
              <a:t>– </a:t>
            </a:r>
            <a:r>
              <a:rPr lang="en-US" dirty="0" smtClean="0"/>
              <a:t>Membrane Structure and Function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006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690100" cy="584200"/>
          </a:xfrm>
        </p:spPr>
        <p:txBody>
          <a:bodyPr/>
          <a:lstStyle/>
          <a:p>
            <a:r>
              <a:rPr lang="en-US" sz="2000" b="1" dirty="0"/>
              <a:t>Summary of key concepts: </a:t>
            </a:r>
            <a:r>
              <a:rPr lang="en-US" sz="2000" b="1" dirty="0" smtClean="0"/>
              <a:t>mitochondria</a:t>
            </a:r>
            <a:r>
              <a:rPr lang="en-US" sz="2000" b="1" dirty="0"/>
              <a:t> </a:t>
            </a:r>
            <a:r>
              <a:rPr lang="en-US" sz="2000" b="1" dirty="0" smtClean="0"/>
              <a:t>and chloroplasts</a:t>
            </a:r>
            <a:endParaRPr lang="en-US" sz="20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298704" y="1571208"/>
            <a:ext cx="8743696" cy="3597692"/>
            <a:chOff x="298704" y="1571208"/>
            <a:chExt cx="8743696" cy="3597692"/>
          </a:xfrm>
        </p:grpSpPr>
        <p:pic>
          <p:nvPicPr>
            <p:cNvPr id="4" name="Picture 3" descr="06_UN05Summary_C5-U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704" y="1571208"/>
              <a:ext cx="8546592" cy="356616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 bwMode="auto">
            <a:xfrm>
              <a:off x="2527300" y="3797300"/>
              <a:ext cx="6515100" cy="1371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1445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d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2 –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trike="sngStrike" dirty="0" smtClean="0"/>
              <a:t>Ch. </a:t>
            </a:r>
            <a:r>
              <a:rPr lang="en-US" strike="sngStrike" dirty="0" smtClean="0"/>
              <a:t>4 + 5 </a:t>
            </a:r>
          </a:p>
          <a:p>
            <a:pPr lvl="1"/>
            <a:r>
              <a:rPr lang="en-US" strike="sngStrike" dirty="0" smtClean="0"/>
              <a:t>Carbon </a:t>
            </a:r>
            <a:r>
              <a:rPr lang="en-US" strike="sngStrike" dirty="0" smtClean="0"/>
              <a:t>and the Molecular Diversity of </a:t>
            </a:r>
            <a:r>
              <a:rPr lang="en-US" strike="sngStrike" dirty="0" smtClean="0"/>
              <a:t>Life</a:t>
            </a:r>
          </a:p>
          <a:p>
            <a:pPr lvl="1"/>
            <a:r>
              <a:rPr lang="en-US" strike="sngStrike" dirty="0" smtClean="0"/>
              <a:t>The </a:t>
            </a:r>
            <a:r>
              <a:rPr lang="en-US" strike="sngStrike" dirty="0" smtClean="0"/>
              <a:t>Structure and Function of Large Biological Molecules</a:t>
            </a:r>
          </a:p>
          <a:p>
            <a:r>
              <a:rPr lang="en-US" strike="sngStrike" dirty="0" smtClean="0"/>
              <a:t>Ch. 6 – A Tour of the Cell</a:t>
            </a:r>
          </a:p>
          <a:p>
            <a:r>
              <a:rPr lang="en-US" sz="3600" b="1" dirty="0"/>
              <a:t>Ch. </a:t>
            </a:r>
            <a:r>
              <a:rPr lang="en-US" sz="3600" b="1" dirty="0" smtClean="0"/>
              <a:t>7 </a:t>
            </a:r>
            <a:r>
              <a:rPr lang="en-US" sz="3600" b="1" dirty="0"/>
              <a:t>– </a:t>
            </a:r>
            <a:r>
              <a:rPr lang="en-US" sz="3600" b="1" dirty="0" smtClean="0"/>
              <a:t>Membrane Structure and Function</a:t>
            </a:r>
            <a:endParaRPr lang="en-US" sz="3600" b="1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172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d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Membrane Structure &amp; Function </a:t>
            </a:r>
            <a:r>
              <a:rPr lang="mr-IN" dirty="0"/>
              <a:t>–</a:t>
            </a:r>
            <a:r>
              <a:rPr lang="en-US" dirty="0"/>
              <a:t> YOU MUST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membranes are selectively permeable.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structural and functional roles of phospholipids, cholesterol, fatty acids, and carbs in membranes.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water will move when a cell is in an isotonic, hypertonic, and hypotonic solution.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 able to predict how the cell will be affected in these different environments.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all the different forms of transport across the cell membrane work.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698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d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Membrane Structure &amp;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Cellular membranes are fluid mosaics of lipids and proteins</a:t>
            </a:r>
          </a:p>
          <a:p>
            <a:pPr lvl="1"/>
            <a:r>
              <a:rPr lang="en-US" dirty="0"/>
              <a:t>In the fluid mosaic model, amphipathic proteins are embedded in the phospholipid bilayer. Proteins with related functions often cluster in patches.</a:t>
            </a:r>
          </a:p>
          <a:p>
            <a:pPr lvl="1"/>
            <a:r>
              <a:rPr lang="en-US" dirty="0"/>
              <a:t>Phospholipids and some proteins move laterally within the membrane. </a:t>
            </a:r>
          </a:p>
          <a:p>
            <a:pPr lvl="1"/>
            <a:r>
              <a:rPr lang="en-US" dirty="0"/>
              <a:t>The unsaturated hydrocarbon tails of some phospholipids keep membranes fluid at lower temperatures, while cholesterol helps membranes resist changes in fluidity caused by temperature changes.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603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d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Membrane Structure &amp;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Cellular membranes are fluid mosaics of lipids and proteins</a:t>
            </a:r>
          </a:p>
          <a:p>
            <a:pPr lvl="1"/>
            <a:r>
              <a:rPr lang="en-US" dirty="0"/>
              <a:t>Integral proteins are embedded in the lipid bilayer; peripheral proteins are attached to the membrane surface. </a:t>
            </a:r>
            <a:endParaRPr lang="en-US" dirty="0" smtClean="0"/>
          </a:p>
          <a:p>
            <a:pPr lvl="1"/>
            <a:r>
              <a:rPr lang="en-US" dirty="0" smtClean="0"/>
              <a:t>Short </a:t>
            </a:r>
            <a:r>
              <a:rPr lang="en-US" dirty="0"/>
              <a:t>chains of sugars linked to proteins (in glycoproteins) and lipids (in glycolipids) on the exterior side of the plasma membrane interact with surface molecules of other cells.</a:t>
            </a:r>
          </a:p>
          <a:p>
            <a:pPr lvl="1"/>
            <a:r>
              <a:rPr lang="en-US" dirty="0"/>
              <a:t>Membrane proteins and lipids are synthesized in the ER and modified in the ER and Golgi apparatus. The inside and outside faces of membranes differ in molecular composition.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63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d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Membrane Structure &amp;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Diffusion is the spontaneous movement of a substance down its concentration gradient. </a:t>
            </a:r>
          </a:p>
          <a:p>
            <a:r>
              <a:rPr lang="en-US" dirty="0"/>
              <a:t>Water diffuses out through the permeable membrane of a cell (osmosis) if the solution outside has a higher solute concentration (hypertonic) than the cytosol; water enters the cell if the solution has a lower solute concentration (hypotonic). If the concentrations are equal (isotonic), no net osmosis occurs. </a:t>
            </a:r>
          </a:p>
          <a:p>
            <a:r>
              <a:rPr lang="en-US" dirty="0"/>
              <a:t>Cell survival depends on balancing water uptake and loss. </a:t>
            </a:r>
          </a:p>
          <a:p>
            <a:pPr lvl="1"/>
            <a:r>
              <a:rPr lang="en-US" dirty="0"/>
              <a:t>Cells lacking cell walls (as in animals) are isotonic with their environments or have adaptations for osmoregulation. </a:t>
            </a:r>
          </a:p>
          <a:p>
            <a:pPr lvl="1"/>
            <a:r>
              <a:rPr lang="en-US" dirty="0"/>
              <a:t>Plants have relatively inelastic cell walls, so the cells don’t burst in a hypotonic environment.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412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d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Membrane Structure &amp;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/>
              <a:t>In a type of </a:t>
            </a:r>
            <a:r>
              <a:rPr lang="en-US" dirty="0" smtClean="0"/>
              <a:t>passive transport </a:t>
            </a:r>
            <a:r>
              <a:rPr lang="en-US" dirty="0"/>
              <a:t>called </a:t>
            </a:r>
            <a:r>
              <a:rPr lang="en-US" dirty="0" smtClean="0"/>
              <a:t>facilitated diffusion, a </a:t>
            </a:r>
            <a:r>
              <a:rPr lang="en-US" dirty="0"/>
              <a:t>transport </a:t>
            </a:r>
            <a:r>
              <a:rPr lang="en-US" dirty="0" smtClean="0"/>
              <a:t>protein speeds </a:t>
            </a:r>
            <a:r>
              <a:rPr lang="en-US" dirty="0"/>
              <a:t>the </a:t>
            </a:r>
            <a:r>
              <a:rPr lang="en-US" dirty="0" smtClean="0"/>
              <a:t>movement of </a:t>
            </a:r>
            <a:r>
              <a:rPr lang="en-US" dirty="0"/>
              <a:t>water or a </a:t>
            </a:r>
            <a:r>
              <a:rPr lang="en-US" dirty="0" smtClean="0"/>
              <a:t>solute across </a:t>
            </a:r>
            <a:r>
              <a:rPr lang="en-US" dirty="0"/>
              <a:t>a </a:t>
            </a:r>
            <a:r>
              <a:rPr lang="en-US" dirty="0" smtClean="0"/>
              <a:t>membrane down </a:t>
            </a:r>
            <a:r>
              <a:rPr lang="en-US" dirty="0"/>
              <a:t>its </a:t>
            </a:r>
            <a:r>
              <a:rPr lang="en-US" dirty="0" smtClean="0"/>
              <a:t>concentration gradient.</a:t>
            </a:r>
          </a:p>
          <a:p>
            <a:pPr lvl="1"/>
            <a:r>
              <a:rPr lang="en-US" dirty="0" smtClean="0"/>
              <a:t>Ion</a:t>
            </a:r>
            <a:r>
              <a:rPr lang="en-US" dirty="0"/>
              <a:t> </a:t>
            </a:r>
            <a:r>
              <a:rPr lang="en-US" dirty="0" smtClean="0"/>
              <a:t>channels</a:t>
            </a:r>
            <a:r>
              <a:rPr lang="en-US" dirty="0"/>
              <a:t>, some </a:t>
            </a:r>
            <a:r>
              <a:rPr lang="en-US" dirty="0" smtClean="0"/>
              <a:t>of which </a:t>
            </a:r>
            <a:r>
              <a:rPr lang="en-US" dirty="0"/>
              <a:t>are </a:t>
            </a:r>
            <a:r>
              <a:rPr lang="en-US" dirty="0" smtClean="0"/>
              <a:t>gated channels</a:t>
            </a:r>
            <a:r>
              <a:rPr lang="en-US" dirty="0"/>
              <a:t>, </a:t>
            </a:r>
            <a:r>
              <a:rPr lang="en-US" dirty="0" smtClean="0"/>
              <a:t>facilitate the </a:t>
            </a:r>
            <a:r>
              <a:rPr lang="en-US" dirty="0"/>
              <a:t>diffusion of </a:t>
            </a:r>
            <a:r>
              <a:rPr lang="en-US" dirty="0" smtClean="0"/>
              <a:t>ions across </a:t>
            </a:r>
            <a:r>
              <a:rPr lang="en-US" dirty="0"/>
              <a:t>a </a:t>
            </a:r>
            <a:r>
              <a:rPr lang="en-US" dirty="0" smtClean="0"/>
              <a:t>membrane.</a:t>
            </a:r>
          </a:p>
          <a:p>
            <a:pPr lvl="1"/>
            <a:r>
              <a:rPr lang="en-US" dirty="0" smtClean="0"/>
              <a:t>Carrier </a:t>
            </a:r>
            <a:r>
              <a:rPr lang="en-US" dirty="0"/>
              <a:t>proteins </a:t>
            </a:r>
            <a:r>
              <a:rPr lang="en-US" dirty="0" smtClean="0"/>
              <a:t>can undergo </a:t>
            </a:r>
            <a:r>
              <a:rPr lang="en-US" dirty="0"/>
              <a:t>changes </a:t>
            </a:r>
            <a:r>
              <a:rPr lang="en-US" dirty="0" smtClean="0"/>
              <a:t>in shape </a:t>
            </a:r>
            <a:r>
              <a:rPr lang="en-US" dirty="0"/>
              <a:t>that </a:t>
            </a:r>
            <a:r>
              <a:rPr lang="en-US" dirty="0" smtClean="0"/>
              <a:t>translocate bound </a:t>
            </a:r>
            <a:r>
              <a:rPr lang="en-US" dirty="0"/>
              <a:t>solutes across the membrane.</a:t>
            </a:r>
          </a:p>
        </p:txBody>
      </p:sp>
    </p:spTree>
    <p:extLst>
      <p:ext uri="{BB962C8B-B14F-4D97-AF65-F5344CB8AC3E}">
        <p14:creationId xmlns:p14="http://schemas.microsoft.com/office/powerpoint/2010/main" val="1513416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d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Membrane Structure &amp;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/>
              <a:t>Active transport uses energy to move solutes against </a:t>
            </a:r>
            <a:r>
              <a:rPr lang="en-US" dirty="0" smtClean="0"/>
              <a:t>their gradients</a:t>
            </a:r>
          </a:p>
          <a:p>
            <a:pPr lvl="1"/>
            <a:r>
              <a:rPr lang="en-US" dirty="0"/>
              <a:t>Specific membrane proteins use energy</a:t>
            </a:r>
            <a:r>
              <a:rPr lang="en-US" dirty="0" smtClean="0"/>
              <a:t>, usually </a:t>
            </a:r>
            <a:r>
              <a:rPr lang="en-US" dirty="0"/>
              <a:t>in the form of ATP, to do the </a:t>
            </a:r>
            <a:r>
              <a:rPr lang="en-US" dirty="0" smtClean="0"/>
              <a:t>work of </a:t>
            </a:r>
            <a:r>
              <a:rPr lang="en-US" dirty="0"/>
              <a:t>active transport. </a:t>
            </a:r>
            <a:endParaRPr lang="en-US" dirty="0" smtClean="0"/>
          </a:p>
          <a:p>
            <a:pPr lvl="1"/>
            <a:r>
              <a:rPr lang="en-US" dirty="0" smtClean="0"/>
              <a:t>One </a:t>
            </a:r>
            <a:r>
              <a:rPr lang="en-US" dirty="0"/>
              <a:t>example </a:t>
            </a:r>
            <a:r>
              <a:rPr lang="en-US" dirty="0" smtClean="0"/>
              <a:t>of such </a:t>
            </a:r>
            <a:r>
              <a:rPr lang="en-US" dirty="0"/>
              <a:t>a protein is </a:t>
            </a:r>
            <a:r>
              <a:rPr lang="en-US" dirty="0" smtClean="0"/>
              <a:t>the </a:t>
            </a:r>
            <a:r>
              <a:rPr lang="en-US" dirty="0"/>
              <a:t>sodium-</a:t>
            </a:r>
            <a:r>
              <a:rPr lang="en-US" dirty="0" smtClean="0"/>
              <a:t>potassium pump aka the Drake pump.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584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d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Membrane Structure &amp;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Bulk transport across the plasma membrane occurs by exocytosis and endocytosis</a:t>
            </a:r>
          </a:p>
          <a:p>
            <a:pPr lvl="1"/>
            <a:r>
              <a:rPr lang="en-US" dirty="0"/>
              <a:t>In exocytosis, transport vesicles migrate to the plasma membrane, fuse with it, and release their contents. </a:t>
            </a:r>
          </a:p>
          <a:p>
            <a:pPr lvl="1"/>
            <a:r>
              <a:rPr lang="en-US" dirty="0"/>
              <a:t>In endocytosis, molecules enter cells within vesicles that pinch inward from the plasma </a:t>
            </a:r>
            <a:r>
              <a:rPr lang="en-US" dirty="0" smtClean="0"/>
              <a:t>membrane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The three types of endocytosis are phagocytosis, pinocytosis, and receptor-mediated endocytosis.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416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d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2 –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trike="sngStrike" dirty="0" smtClean="0"/>
              <a:t>Ch. </a:t>
            </a:r>
            <a:r>
              <a:rPr lang="en-US" strike="sngStrike" dirty="0" smtClean="0"/>
              <a:t>4 + 5 </a:t>
            </a:r>
          </a:p>
          <a:p>
            <a:pPr lvl="1"/>
            <a:r>
              <a:rPr lang="en-US" strike="sngStrike" dirty="0" smtClean="0"/>
              <a:t>Carbon </a:t>
            </a:r>
            <a:r>
              <a:rPr lang="en-US" strike="sngStrike" dirty="0" smtClean="0"/>
              <a:t>and the Molecular Diversity of </a:t>
            </a:r>
            <a:r>
              <a:rPr lang="en-US" strike="sngStrike" dirty="0" smtClean="0"/>
              <a:t>Life</a:t>
            </a:r>
          </a:p>
          <a:p>
            <a:pPr lvl="1"/>
            <a:r>
              <a:rPr lang="en-US" strike="sngStrike" dirty="0" smtClean="0"/>
              <a:t>The </a:t>
            </a:r>
            <a:r>
              <a:rPr lang="en-US" strike="sngStrike" dirty="0" smtClean="0"/>
              <a:t>Structure and Function of Large Biological Molecules</a:t>
            </a:r>
          </a:p>
          <a:p>
            <a:r>
              <a:rPr lang="en-US" strike="sngStrike" dirty="0" smtClean="0"/>
              <a:t>Ch. 6 – A Tour of the Cell</a:t>
            </a:r>
          </a:p>
          <a:p>
            <a:r>
              <a:rPr lang="en-US" strike="sngStrike" dirty="0"/>
              <a:t>Ch. </a:t>
            </a:r>
            <a:r>
              <a:rPr lang="en-US" strike="sngStrike" dirty="0" smtClean="0"/>
              <a:t>7 </a:t>
            </a:r>
            <a:r>
              <a:rPr lang="en-US" strike="sngStrike" dirty="0"/>
              <a:t>– </a:t>
            </a:r>
            <a:r>
              <a:rPr lang="en-US" strike="sngStrike" dirty="0" smtClean="0"/>
              <a:t>Membrane Structure and Function</a:t>
            </a:r>
            <a:endParaRPr lang="en-US" strike="sngStrike" dirty="0"/>
          </a:p>
          <a:p>
            <a:endParaRPr lang="en-US" strike="sngStrike" dirty="0" smtClean="0"/>
          </a:p>
          <a:p>
            <a:endParaRPr lang="en-US" strike="sngStrike" dirty="0" smtClean="0"/>
          </a:p>
          <a:p>
            <a:pPr marL="0" indent="0">
              <a:buNone/>
            </a:pPr>
            <a:endParaRPr lang="en-US" strike="sngStrike" dirty="0" smtClean="0"/>
          </a:p>
          <a:p>
            <a:endParaRPr lang="en-US" strike="sngStrike" dirty="0"/>
          </a:p>
        </p:txBody>
      </p:sp>
    </p:spTree>
    <p:extLst>
      <p:ext uri="{BB962C8B-B14F-4D97-AF65-F5344CB8AC3E}">
        <p14:creationId xmlns:p14="http://schemas.microsoft.com/office/powerpoint/2010/main" val="449315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d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2 –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/>
              <a:t>Ch. </a:t>
            </a:r>
            <a:r>
              <a:rPr lang="en-US" sz="3600" b="1" dirty="0" smtClean="0"/>
              <a:t>4 + 5 </a:t>
            </a:r>
          </a:p>
          <a:p>
            <a:pPr lvl="1"/>
            <a:r>
              <a:rPr lang="en-US" sz="3200" b="1" dirty="0" smtClean="0"/>
              <a:t>Carbon </a:t>
            </a:r>
            <a:r>
              <a:rPr lang="en-US" sz="3200" b="1" dirty="0" smtClean="0"/>
              <a:t>and the Molecular Diversity of </a:t>
            </a:r>
            <a:r>
              <a:rPr lang="en-US" sz="3200" b="1" dirty="0" smtClean="0"/>
              <a:t>Life</a:t>
            </a:r>
          </a:p>
          <a:p>
            <a:pPr lvl="1"/>
            <a:r>
              <a:rPr lang="en-US" sz="3200" b="1" dirty="0" smtClean="0"/>
              <a:t>The </a:t>
            </a:r>
            <a:r>
              <a:rPr lang="en-US" sz="3200" b="1" dirty="0" smtClean="0"/>
              <a:t>Structure and Function of Large Biological Molecules</a:t>
            </a:r>
          </a:p>
          <a:p>
            <a:r>
              <a:rPr lang="en-US" dirty="0" smtClean="0"/>
              <a:t>Ch. 6 – A Tour of the Cell</a:t>
            </a:r>
          </a:p>
          <a:p>
            <a:r>
              <a:rPr lang="en-US" dirty="0"/>
              <a:t>Ch. </a:t>
            </a:r>
            <a:r>
              <a:rPr lang="en-US" dirty="0" smtClean="0"/>
              <a:t>7 </a:t>
            </a:r>
            <a:r>
              <a:rPr lang="en-US" dirty="0"/>
              <a:t>– </a:t>
            </a:r>
            <a:r>
              <a:rPr lang="en-US" dirty="0" smtClean="0"/>
              <a:t>Membrane Structure and Function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966128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45"/>
            <a:ext cx="8229600" cy="1143000"/>
          </a:xfrm>
        </p:spPr>
        <p:txBody>
          <a:bodyPr/>
          <a:lstStyle/>
          <a:p>
            <a:r>
              <a:rPr lang="en-US" dirty="0" smtClean="0"/>
              <a:t>Ch</a:t>
            </a:r>
            <a:r>
              <a:rPr lang="en-US" dirty="0" smtClean="0"/>
              <a:t>. 4 + 5 </a:t>
            </a:r>
            <a:r>
              <a:rPr lang="en-US" dirty="0" smtClean="0"/>
              <a:t>– </a:t>
            </a:r>
            <a:r>
              <a:rPr lang="en-US" dirty="0" smtClean="0"/>
              <a:t>YOU MUST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9664"/>
            <a:ext cx="8229600" cy="56388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properties of carbon that make it so important.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role of functional groups in determining molecular functions.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role of dehydration reactions in the formation of organic compounds and hydrolysis</a:t>
            </a:r>
            <a:r>
              <a:rPr lang="en-US" b="1" dirty="0" smtClean="0"/>
              <a:t> </a:t>
            </a:r>
            <a:r>
              <a:rPr lang="en-US" dirty="0" smtClean="0"/>
              <a:t>in the digestion of organic compounds.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the sequence and subcomponents of the four groups of organic compounds determine their properties.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structures and functions of carbs, lipids, proteins, and nucleic acids.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four structural levels of proteins and how changes at any level can affect </a:t>
            </a:r>
            <a:r>
              <a:rPr lang="en-US" dirty="0"/>
              <a:t>their function </a:t>
            </a:r>
            <a:r>
              <a:rPr lang="en-US" dirty="0" smtClean="0"/>
              <a:t>(</a:t>
            </a:r>
            <a:r>
              <a:rPr lang="en-US" dirty="0"/>
              <a:t>paper demonstration).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proteins reach their final conformation (shape), the denaturing impact that heat and pH can have on protein structure, and how these changes may effect the organism.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406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Ch. 4 + 5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Carbon and molecular diversity</a:t>
            </a:r>
          </a:p>
          <a:p>
            <a:pPr lvl="1"/>
            <a:r>
              <a:rPr lang="en-US" dirty="0" smtClean="0"/>
              <a:t>The major elements of life are CHON</a:t>
            </a:r>
          </a:p>
          <a:p>
            <a:pPr lvl="1"/>
            <a:r>
              <a:rPr lang="en-US" dirty="0" smtClean="0"/>
              <a:t>ALL organic compounds contain carbon and must also contain hydrogen</a:t>
            </a:r>
          </a:p>
          <a:p>
            <a:pPr lvl="1"/>
            <a:r>
              <a:rPr lang="en-US" dirty="0" smtClean="0"/>
              <a:t>Carbon is unparalleled in its ability to form molecules that are large and diverse. Why?</a:t>
            </a:r>
          </a:p>
          <a:p>
            <a:pPr lvl="2"/>
            <a:r>
              <a:rPr lang="en-US" dirty="0" smtClean="0"/>
              <a:t>It has 4 valence electrons </a:t>
            </a:r>
            <a:r>
              <a:rPr lang="en-US" dirty="0" smtClean="0">
                <a:sym typeface="Wingdings"/>
              </a:rPr>
              <a:t> it can form up to four covalent bonds (single, double, or even triple bonds)</a:t>
            </a:r>
          </a:p>
          <a:p>
            <a:pPr lvl="2"/>
            <a:r>
              <a:rPr lang="en-US" dirty="0" smtClean="0">
                <a:sym typeface="Wingdings"/>
              </a:rPr>
              <a:t>It can form large molecules in the various shapes (</a:t>
            </a:r>
            <a:r>
              <a:rPr lang="en-US" dirty="0" err="1" smtClean="0">
                <a:sym typeface="Wingdings"/>
              </a:rPr>
              <a:t>chainz</a:t>
            </a:r>
            <a:r>
              <a:rPr lang="en-US" dirty="0" smtClean="0">
                <a:sym typeface="Wingdings"/>
              </a:rPr>
              <a:t>, ring-shaped, or branched).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278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Ch. 4 + 5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Carbon and molecular diversity (cont.) </a:t>
            </a:r>
          </a:p>
          <a:p>
            <a:pPr lvl="1"/>
            <a:r>
              <a:rPr lang="en-US" dirty="0" smtClean="0"/>
              <a:t>Isomers are molecules that have the same molecular formula but differ in their arrangement of these atoms. </a:t>
            </a:r>
          </a:p>
          <a:p>
            <a:pPr lvl="2"/>
            <a:r>
              <a:rPr lang="en-US" dirty="0" smtClean="0"/>
              <a:t>These differences can result in molecules that are very different in their biological activities. (e.g. glucose [C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] and </a:t>
            </a:r>
            <a:r>
              <a:rPr lang="en-US" dirty="0"/>
              <a:t>fructose [C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12</a:t>
            </a:r>
            <a:r>
              <a:rPr lang="en-US" dirty="0"/>
              <a:t>O</a:t>
            </a:r>
            <a:r>
              <a:rPr lang="en-US" baseline="-25000" dirty="0"/>
              <a:t>6</a:t>
            </a:r>
            <a:r>
              <a:rPr lang="en-US" dirty="0" smtClean="0"/>
              <a:t>])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2505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Ch. 4 + 5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Carbon and molecular diversity (cont.) </a:t>
            </a:r>
            <a:endParaRPr lang="en-US" dirty="0"/>
          </a:p>
          <a:p>
            <a:pPr lvl="1"/>
            <a:r>
              <a:rPr lang="en-US" dirty="0" smtClean="0"/>
              <a:t>The distinctive properties of an organic molecule depend not only on the arrangement of its carbon skeleton, but also on the various functional groups attached to the skeleton.</a:t>
            </a:r>
          </a:p>
          <a:p>
            <a:pPr lvl="1"/>
            <a:r>
              <a:rPr lang="en-US" dirty="0" smtClean="0"/>
              <a:t>The functional groups attached to the carbon skeleton have diverse properties.</a:t>
            </a:r>
          </a:p>
          <a:p>
            <a:pPr lvl="2"/>
            <a:r>
              <a:rPr lang="en-US" dirty="0" smtClean="0"/>
              <a:t>The behavior of organic molecules is dependent on the identity of their functional groups.</a:t>
            </a:r>
          </a:p>
        </p:txBody>
      </p:sp>
    </p:spTree>
    <p:extLst>
      <p:ext uri="{BB962C8B-B14F-4D97-AF65-F5344CB8AC3E}">
        <p14:creationId xmlns:p14="http://schemas.microsoft.com/office/powerpoint/2010/main" val="1703335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Ch. 4 + 5 Overview</a:t>
            </a:r>
            <a:endParaRPr lang="en-US" dirty="0"/>
          </a:p>
        </p:txBody>
      </p:sp>
      <p:pic>
        <p:nvPicPr>
          <p:cNvPr id="5" name="Picture 4" descr="Doc - Oct 5 2017 - 9-00 A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33600"/>
            <a:ext cx="8897500" cy="268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98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Ch. 4 + 5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Macromolecules are polymers, built from monomers</a:t>
            </a:r>
          </a:p>
          <a:p>
            <a:pPr lvl="1"/>
            <a:r>
              <a:rPr lang="en-US" dirty="0"/>
              <a:t>Large carbohydrates (polysaccharides), proteins, and </a:t>
            </a:r>
            <a:r>
              <a:rPr lang="en-US" dirty="0" smtClean="0"/>
              <a:t>nucleic acids </a:t>
            </a:r>
            <a:r>
              <a:rPr lang="en-US" dirty="0"/>
              <a:t>are polymers, which are chains of monomers. </a:t>
            </a:r>
            <a:endParaRPr lang="en-US" dirty="0" smtClean="0"/>
          </a:p>
          <a:p>
            <a:pPr lvl="2"/>
            <a:r>
              <a:rPr lang="en-US" dirty="0"/>
              <a:t>The components of lipids vary. </a:t>
            </a:r>
            <a:endParaRPr lang="en-US" dirty="0" smtClean="0"/>
          </a:p>
          <a:p>
            <a:pPr lvl="1"/>
            <a:r>
              <a:rPr lang="en-US" dirty="0" smtClean="0"/>
              <a:t>Monomers </a:t>
            </a:r>
            <a:r>
              <a:rPr lang="en-US" dirty="0"/>
              <a:t>form larger molecules </a:t>
            </a:r>
            <a:r>
              <a:rPr lang="en-US" dirty="0" smtClean="0"/>
              <a:t>by dehydration </a:t>
            </a:r>
            <a:r>
              <a:rPr lang="en-US" dirty="0"/>
              <a:t>reactions, in which water molecules are released.</a:t>
            </a:r>
          </a:p>
          <a:p>
            <a:pPr lvl="1"/>
            <a:r>
              <a:rPr lang="en-US" dirty="0"/>
              <a:t>Polymers can disassemble by the reverse process, </a:t>
            </a:r>
            <a:r>
              <a:rPr lang="en-US" dirty="0" smtClean="0"/>
              <a:t>hydrolysis.</a:t>
            </a:r>
          </a:p>
          <a:p>
            <a:pPr lvl="1"/>
            <a:r>
              <a:rPr lang="en-US" dirty="0" smtClean="0"/>
              <a:t>An </a:t>
            </a:r>
            <a:r>
              <a:rPr lang="en-US" dirty="0"/>
              <a:t>immense variety of polymers can be built from a small set </a:t>
            </a:r>
            <a:r>
              <a:rPr lang="en-US" dirty="0" smtClean="0"/>
              <a:t>of monomers</a:t>
            </a:r>
            <a:r>
              <a:rPr lang="en-US" dirty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9093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1492</Words>
  <Application>Microsoft Macintosh PowerPoint</Application>
  <PresentationFormat>On-screen Show (4:3)</PresentationFormat>
  <Paragraphs>144</Paragraphs>
  <Slides>29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Unit 2 Review  Biochemistry and  Introduction to the Cell</vt:lpstr>
      <vt:lpstr>Unit 2 – Overview</vt:lpstr>
      <vt:lpstr>Unit 2 – Overview</vt:lpstr>
      <vt:lpstr>Ch. 4 + 5 – YOU MUST KNOW</vt:lpstr>
      <vt:lpstr>Ch. 4 + 5 Overview</vt:lpstr>
      <vt:lpstr>Ch. 4 + 5 Overview</vt:lpstr>
      <vt:lpstr>Ch. 4 + 5 Overview</vt:lpstr>
      <vt:lpstr>Ch. 4 + 5 Overview</vt:lpstr>
      <vt:lpstr>Ch. 4 + 5 Overview</vt:lpstr>
      <vt:lpstr>Summary of key concepts: carbohydrates</vt:lpstr>
      <vt:lpstr>Summary of key concepts: lipids</vt:lpstr>
      <vt:lpstr>Summary of key concepts: proteins</vt:lpstr>
      <vt:lpstr>Summary of key concepts: nucleic acids</vt:lpstr>
      <vt:lpstr>Unit 2 – Overview</vt:lpstr>
      <vt:lpstr>A Tour of the Cell – YOU MUST KNOW</vt:lpstr>
      <vt:lpstr>A Tour of the Cell</vt:lpstr>
      <vt:lpstr>A Tour of the Cell</vt:lpstr>
      <vt:lpstr>Summary of key concepts: nucleus and ribosomes </vt:lpstr>
      <vt:lpstr>Summary of key concepts: endomembrane system </vt:lpstr>
      <vt:lpstr>Summary of key concepts: mitochondria and chloroplasts</vt:lpstr>
      <vt:lpstr>Unit 2 – Overview</vt:lpstr>
      <vt:lpstr>Membrane Structure &amp; Function – YOU MUST KNOW</vt:lpstr>
      <vt:lpstr>Membrane Structure &amp; Function</vt:lpstr>
      <vt:lpstr>Membrane Structure &amp; Function</vt:lpstr>
      <vt:lpstr>Membrane Structure &amp; Function</vt:lpstr>
      <vt:lpstr>Membrane Structure &amp; Function</vt:lpstr>
      <vt:lpstr>Membrane Structure &amp; Function</vt:lpstr>
      <vt:lpstr>Membrane Structure &amp; Function</vt:lpstr>
      <vt:lpstr>Unit 2 – Overview</vt:lpstr>
    </vt:vector>
  </TitlesOfParts>
  <Company>epsd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 Review  The Energy of Life</dc:title>
  <dc:creator>Crystal DiCosmo-Ponticello</dc:creator>
  <cp:lastModifiedBy>HaiderAli Bhatti</cp:lastModifiedBy>
  <cp:revision>22</cp:revision>
  <dcterms:created xsi:type="dcterms:W3CDTF">2016-10-25T13:10:21Z</dcterms:created>
  <dcterms:modified xsi:type="dcterms:W3CDTF">2017-10-05T14:12:12Z</dcterms:modified>
</cp:coreProperties>
</file>