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60" r:id="rId5"/>
    <p:sldId id="279" r:id="rId6"/>
    <p:sldId id="261" r:id="rId7"/>
    <p:sldId id="26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6" r:id="rId20"/>
    <p:sldId id="292" r:id="rId21"/>
    <p:sldId id="293" r:id="rId22"/>
    <p:sldId id="29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20" y="-8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7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34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19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9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87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05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036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99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35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25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04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C0DBF-C980-4204-8780-981889D6A03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DE97F-C4CA-4352-9C32-FC479B607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1 Review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Introduction and </a:t>
            </a:r>
            <a:br>
              <a:rPr lang="en-US" dirty="0" smtClean="0"/>
            </a:br>
            <a:r>
              <a:rPr lang="en-US" dirty="0" smtClean="0"/>
              <a:t>Basic Chemistry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AP Bio – Ch. 1-3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482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Context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Symbol"/>
              </a:rPr>
              <a:t>The formation and function of molecules depend on chemical bonding between atoms</a:t>
            </a:r>
            <a:endParaRPr lang="en-US" dirty="0">
              <a:sym typeface="Symbol"/>
            </a:endParaRPr>
          </a:p>
          <a:p>
            <a:pPr lvl="1"/>
            <a:r>
              <a:rPr lang="en-US" b="1" dirty="0" smtClean="0">
                <a:sym typeface="Symbol"/>
              </a:rPr>
              <a:t>Chemical bonds </a:t>
            </a:r>
            <a:r>
              <a:rPr lang="en-US" dirty="0" smtClean="0">
                <a:sym typeface="Symbol"/>
              </a:rPr>
              <a:t>form when atoms interact and complete their valence shells</a:t>
            </a:r>
          </a:p>
          <a:p>
            <a:pPr lvl="1"/>
            <a:r>
              <a:rPr lang="en-US" b="1" dirty="0" smtClean="0">
                <a:sym typeface="Symbol"/>
              </a:rPr>
              <a:t>Covalent bonds </a:t>
            </a:r>
            <a:r>
              <a:rPr lang="en-US" dirty="0" smtClean="0">
                <a:sym typeface="Symbol"/>
              </a:rPr>
              <a:t>form when pairs of electrons are shared</a:t>
            </a:r>
          </a:p>
          <a:p>
            <a:pPr lvl="1"/>
            <a:r>
              <a:rPr lang="en-US" dirty="0" smtClean="0">
                <a:sym typeface="Symbol"/>
              </a:rPr>
              <a:t>Molecules consist of two or more covalently bonded atoms</a:t>
            </a:r>
          </a:p>
        </p:txBody>
      </p:sp>
    </p:spTree>
    <p:extLst>
      <p:ext uri="{BB962C8B-B14F-4D97-AF65-F5344CB8AC3E}">
        <p14:creationId xmlns:p14="http://schemas.microsoft.com/office/powerpoint/2010/main" val="4051273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Context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Symbol"/>
              </a:rPr>
              <a:t>The formation and function of molecules depend on chemical bonding between atoms</a:t>
            </a:r>
            <a:endParaRPr lang="en-US" dirty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The attraction of an atom for the electrons of a covalent bond is </a:t>
            </a:r>
            <a:r>
              <a:rPr lang="en-US" b="1" dirty="0" smtClean="0">
                <a:sym typeface="Symbol"/>
              </a:rPr>
              <a:t>electronegativity</a:t>
            </a:r>
          </a:p>
          <a:p>
            <a:pPr lvl="1"/>
            <a:r>
              <a:rPr lang="en-US" dirty="0" smtClean="0">
                <a:sym typeface="Symbol"/>
              </a:rPr>
              <a:t>If both atoms are the same, they have the same EN and share a </a:t>
            </a:r>
            <a:r>
              <a:rPr lang="en-US" b="1" dirty="0" smtClean="0">
                <a:sym typeface="Symbol"/>
              </a:rPr>
              <a:t>nonpolar covalent bond</a:t>
            </a:r>
            <a:endParaRPr lang="en-US" dirty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Electrons of a </a:t>
            </a:r>
            <a:r>
              <a:rPr lang="en-US" b="1" dirty="0" smtClean="0">
                <a:sym typeface="Symbol"/>
              </a:rPr>
              <a:t>polar covalent bond</a:t>
            </a:r>
            <a:r>
              <a:rPr lang="en-US" dirty="0" smtClean="0">
                <a:sym typeface="Symbol"/>
              </a:rPr>
              <a:t> are pulled closer to the more EN atom</a:t>
            </a:r>
          </a:p>
        </p:txBody>
      </p:sp>
    </p:spTree>
    <p:extLst>
      <p:ext uri="{BB962C8B-B14F-4D97-AF65-F5344CB8AC3E}">
        <p14:creationId xmlns:p14="http://schemas.microsoft.com/office/powerpoint/2010/main" val="1698347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Context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ym typeface="Symbol"/>
              </a:rPr>
              <a:t>The formation and function of molecules depend on chemical bonding between atoms</a:t>
            </a:r>
            <a:endParaRPr lang="en-US" sz="2800" dirty="0">
              <a:sym typeface="Symbol"/>
            </a:endParaRPr>
          </a:p>
          <a:p>
            <a:pPr lvl="1"/>
            <a:r>
              <a:rPr lang="en-US" sz="2400" dirty="0" smtClean="0">
                <a:sym typeface="Symbol"/>
              </a:rPr>
              <a:t>An </a:t>
            </a:r>
            <a:r>
              <a:rPr lang="en-US" sz="2400" b="1" dirty="0" smtClean="0">
                <a:sym typeface="Symbol"/>
              </a:rPr>
              <a:t>ion</a:t>
            </a:r>
            <a:r>
              <a:rPr lang="en-US" sz="2400" dirty="0" smtClean="0">
                <a:sym typeface="Symbol"/>
              </a:rPr>
              <a:t> forms when an atom or molecule gains or loses an electron and becomes charged</a:t>
            </a:r>
          </a:p>
          <a:p>
            <a:pPr lvl="1"/>
            <a:r>
              <a:rPr lang="en-US" sz="2400" dirty="0" smtClean="0">
                <a:sym typeface="Symbol"/>
              </a:rPr>
              <a:t>An </a:t>
            </a:r>
            <a:r>
              <a:rPr lang="en-US" sz="2400" b="1" dirty="0" smtClean="0">
                <a:sym typeface="Symbol"/>
              </a:rPr>
              <a:t>ionic bond </a:t>
            </a:r>
            <a:r>
              <a:rPr lang="en-US" sz="2400" dirty="0" smtClean="0">
                <a:sym typeface="Symbol"/>
              </a:rPr>
              <a:t>is the </a:t>
            </a:r>
            <a:r>
              <a:rPr lang="en-US" sz="2400" i="1" dirty="0" smtClean="0">
                <a:sym typeface="Symbol"/>
              </a:rPr>
              <a:t>attraction</a:t>
            </a:r>
            <a:r>
              <a:rPr lang="en-US" sz="2400" dirty="0" smtClean="0">
                <a:sym typeface="Symbol"/>
              </a:rPr>
              <a:t> between two oppositely charged ions.</a:t>
            </a:r>
          </a:p>
        </p:txBody>
      </p:sp>
      <p:pic>
        <p:nvPicPr>
          <p:cNvPr id="4" name="Picture 3" descr="Screen Shot 2017-09-14 at 9.17.3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4191000"/>
            <a:ext cx="5248629" cy="2523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793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Context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Symbol"/>
              </a:rPr>
              <a:t>The formation and function of molecules depend on chemical bonding between atoms</a:t>
            </a:r>
            <a:endParaRPr lang="en-US" dirty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Weak bonds reinforce the shapes of large molecules and help molecules adhere to each other</a:t>
            </a:r>
          </a:p>
          <a:p>
            <a:pPr lvl="1"/>
            <a:r>
              <a:rPr lang="en-US" dirty="0" smtClean="0">
                <a:sym typeface="Symbol"/>
              </a:rPr>
              <a:t>A </a:t>
            </a:r>
            <a:r>
              <a:rPr lang="en-US" b="1" dirty="0">
                <a:sym typeface="Symbol"/>
              </a:rPr>
              <a:t>h</a:t>
            </a:r>
            <a:r>
              <a:rPr lang="en-US" b="1" dirty="0" smtClean="0">
                <a:sym typeface="Symbol"/>
              </a:rPr>
              <a:t>ydrogen bond </a:t>
            </a:r>
            <a:r>
              <a:rPr lang="en-US" dirty="0" smtClean="0">
                <a:sym typeface="Symbol"/>
              </a:rPr>
              <a:t>is an attraction between a H atom carrying a partial positive charge (</a:t>
            </a:r>
            <a:r>
              <a:rPr lang="mr-IN" dirty="0" smtClean="0">
                <a:sym typeface="Symbol"/>
              </a:rPr>
              <a:t>δ+</a:t>
            </a:r>
            <a:r>
              <a:rPr lang="en-US" dirty="0" smtClean="0">
                <a:sym typeface="Symbol"/>
              </a:rPr>
              <a:t>) and an EN atom </a:t>
            </a:r>
            <a:r>
              <a:rPr lang="en-US" dirty="0">
                <a:sym typeface="Symbol"/>
              </a:rPr>
              <a:t>(</a:t>
            </a:r>
            <a:r>
              <a:rPr lang="mr-IN" dirty="0" smtClean="0">
                <a:sym typeface="Symbol"/>
              </a:rPr>
              <a:t>δ</a:t>
            </a:r>
            <a:r>
              <a:rPr lang="en-US" dirty="0" smtClean="0">
                <a:sym typeface="Symbol"/>
              </a:rPr>
              <a:t>-)</a:t>
            </a:r>
            <a:endParaRPr lang="en-US" b="1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950959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Context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Symbol"/>
              </a:rPr>
              <a:t>Chemical reactions make and break chemical bonds</a:t>
            </a:r>
            <a:endParaRPr lang="en-US" dirty="0">
              <a:sym typeface="Symbol"/>
            </a:endParaRPr>
          </a:p>
          <a:p>
            <a:pPr lvl="1"/>
            <a:r>
              <a:rPr lang="en-US" b="1" dirty="0" smtClean="0">
                <a:sym typeface="Symbol"/>
              </a:rPr>
              <a:t>Chemical reactions </a:t>
            </a:r>
            <a:r>
              <a:rPr lang="en-US" dirty="0" smtClean="0">
                <a:sym typeface="Symbol"/>
              </a:rPr>
              <a:t>change </a:t>
            </a:r>
            <a:r>
              <a:rPr lang="en-US" b="1" dirty="0" smtClean="0">
                <a:sym typeface="Symbol"/>
              </a:rPr>
              <a:t>reactants</a:t>
            </a:r>
            <a:r>
              <a:rPr lang="en-US" dirty="0" smtClean="0">
                <a:sym typeface="Symbol"/>
              </a:rPr>
              <a:t> into </a:t>
            </a:r>
            <a:r>
              <a:rPr lang="en-US" b="1" dirty="0" smtClean="0">
                <a:sym typeface="Symbol"/>
              </a:rPr>
              <a:t>products</a:t>
            </a:r>
            <a:endParaRPr lang="en-US" dirty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All chemical reactions are theoretically reversible</a:t>
            </a:r>
          </a:p>
          <a:p>
            <a:pPr lvl="1"/>
            <a:r>
              <a:rPr lang="en-US" b="1" dirty="0" smtClean="0">
                <a:sym typeface="Symbol"/>
              </a:rPr>
              <a:t>Chemical equilibrium </a:t>
            </a:r>
            <a:r>
              <a:rPr lang="en-US" dirty="0" smtClean="0">
                <a:sym typeface="Symbol"/>
              </a:rPr>
              <a:t>is reached when the forward and reverse reaction rates are equal</a:t>
            </a:r>
            <a:endParaRPr lang="en-US" b="1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882981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 –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/>
              <a:t>Ch. 1 – Evolution, the Themes of Life, and Scientific Inquiry</a:t>
            </a:r>
          </a:p>
          <a:p>
            <a:r>
              <a:rPr lang="en-US" strike="sngStrike" dirty="0" smtClean="0"/>
              <a:t>Ch. 2 – The Chemical Context of Life</a:t>
            </a:r>
          </a:p>
          <a:p>
            <a:r>
              <a:rPr lang="en-US" sz="3600" b="1" dirty="0" smtClean="0"/>
              <a:t>Ch. </a:t>
            </a:r>
            <a:r>
              <a:rPr lang="en-US" sz="3600" b="1" dirty="0"/>
              <a:t>3</a:t>
            </a:r>
            <a:r>
              <a:rPr lang="en-US" sz="3600" b="1" dirty="0" smtClean="0"/>
              <a:t> – Water and Life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455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Ch. 03 – YOU MUST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Polar covalent bonds within water molecules result in hydrogen bonding between water molecules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Four emergent properties of water contribute to Earth’s suitability for life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importance of hydrogen bonding to the properties of water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Acidic and basic conditions affect living organisms</a:t>
            </a:r>
          </a:p>
        </p:txBody>
      </p:sp>
    </p:spTree>
    <p:extLst>
      <p:ext uri="{BB962C8B-B14F-4D97-AF65-F5344CB8AC3E}">
        <p14:creationId xmlns:p14="http://schemas.microsoft.com/office/powerpoint/2010/main" val="10230047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and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Symbol"/>
              </a:rPr>
              <a:t>Polar covalent bonds in water molecules result in hydrogen bonding</a:t>
            </a:r>
          </a:p>
          <a:p>
            <a:pPr lvl="1"/>
            <a:r>
              <a:rPr lang="en-US" dirty="0" smtClean="0">
                <a:sym typeface="Symbol"/>
              </a:rPr>
              <a:t>Water is a </a:t>
            </a:r>
            <a:r>
              <a:rPr lang="en-US" b="1" dirty="0" smtClean="0">
                <a:sym typeface="Symbol"/>
              </a:rPr>
              <a:t>polar molecule</a:t>
            </a:r>
          </a:p>
          <a:p>
            <a:pPr lvl="1"/>
            <a:r>
              <a:rPr lang="en-US" dirty="0" smtClean="0">
                <a:sym typeface="Symbol"/>
              </a:rPr>
              <a:t>A </a:t>
            </a:r>
            <a:r>
              <a:rPr lang="en-US" b="1" dirty="0" smtClean="0">
                <a:sym typeface="Symbol"/>
              </a:rPr>
              <a:t>hydrogen bond </a:t>
            </a:r>
            <a:r>
              <a:rPr lang="en-US" dirty="0" smtClean="0">
                <a:sym typeface="Symbol"/>
              </a:rPr>
              <a:t>forms when the slightly negatively charged oxygen of one water molecule is attracted to the slightly positively charged hydrogen of a nearby water molecule</a:t>
            </a:r>
          </a:p>
          <a:p>
            <a:pPr lvl="1"/>
            <a:r>
              <a:rPr lang="en-US" dirty="0" smtClean="0">
                <a:sym typeface="Symbol"/>
              </a:rPr>
              <a:t>Hydrogen bonding </a:t>
            </a:r>
            <a:r>
              <a:rPr lang="en-US" i="1" dirty="0" smtClean="0">
                <a:sym typeface="Symbol"/>
              </a:rPr>
              <a:t>between</a:t>
            </a:r>
            <a:r>
              <a:rPr lang="en-US" dirty="0" smtClean="0">
                <a:sym typeface="Symbol"/>
              </a:rPr>
              <a:t> water molecules is the basis for water’s properties</a:t>
            </a:r>
            <a:endParaRPr lang="en-US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4060551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and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Symbol"/>
              </a:rPr>
              <a:t>Four emergent properties of water contribute to Earth’s suitability for life</a:t>
            </a:r>
          </a:p>
          <a:p>
            <a:pPr lvl="1"/>
            <a:r>
              <a:rPr lang="en-US" dirty="0">
                <a:sym typeface="Symbol"/>
              </a:rPr>
              <a:t>Hydrogen bonding keeps water molecules close to each </a:t>
            </a:r>
            <a:r>
              <a:rPr lang="en-US" dirty="0" smtClean="0">
                <a:sym typeface="Symbol"/>
              </a:rPr>
              <a:t>other</a:t>
            </a:r>
            <a:endParaRPr lang="en-US" dirty="0">
              <a:sym typeface="Symbol"/>
            </a:endParaRPr>
          </a:p>
          <a:p>
            <a:pPr lvl="1"/>
            <a:r>
              <a:rPr lang="en-US" b="1" dirty="0">
                <a:sym typeface="Symbol"/>
              </a:rPr>
              <a:t>C</a:t>
            </a:r>
            <a:r>
              <a:rPr lang="en-US" b="1" dirty="0" smtClean="0">
                <a:sym typeface="Symbol"/>
              </a:rPr>
              <a:t>ohesion </a:t>
            </a:r>
            <a:r>
              <a:rPr lang="en-US" dirty="0" smtClean="0">
                <a:sym typeface="Symbol"/>
              </a:rPr>
              <a:t>(water w/ itself) and </a:t>
            </a:r>
            <a:r>
              <a:rPr lang="en-US" b="1" dirty="0" smtClean="0">
                <a:sym typeface="Symbol"/>
              </a:rPr>
              <a:t>adhesion</a:t>
            </a:r>
            <a:r>
              <a:rPr lang="en-US" dirty="0" smtClean="0">
                <a:sym typeface="Symbol"/>
              </a:rPr>
              <a:t> (water </a:t>
            </a:r>
            <a:r>
              <a:rPr lang="en-US" dirty="0">
                <a:sym typeface="Symbol"/>
              </a:rPr>
              <a:t>w/ </a:t>
            </a:r>
            <a:r>
              <a:rPr lang="en-US" dirty="0" smtClean="0">
                <a:sym typeface="Symbol"/>
              </a:rPr>
              <a:t>something else) helps </a:t>
            </a:r>
            <a:r>
              <a:rPr lang="en-US" dirty="0">
                <a:sym typeface="Symbol"/>
              </a:rPr>
              <a:t>pull water upward in the </a:t>
            </a:r>
            <a:r>
              <a:rPr lang="en-US" dirty="0" smtClean="0">
                <a:sym typeface="Symbol"/>
              </a:rPr>
              <a:t>microscopic water</a:t>
            </a:r>
            <a:r>
              <a:rPr lang="en-US" dirty="0">
                <a:sym typeface="Symbol"/>
              </a:rPr>
              <a:t>-conducting cells of </a:t>
            </a:r>
            <a:r>
              <a:rPr lang="en-US" dirty="0" smtClean="0">
                <a:sym typeface="Symbol"/>
              </a:rPr>
              <a:t>plants</a:t>
            </a:r>
          </a:p>
        </p:txBody>
      </p:sp>
    </p:spTree>
    <p:extLst>
      <p:ext uri="{BB962C8B-B14F-4D97-AF65-F5344CB8AC3E}">
        <p14:creationId xmlns:p14="http://schemas.microsoft.com/office/powerpoint/2010/main" val="743740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and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Symbol"/>
              </a:rPr>
              <a:t>Four emergent properties of water contribute to Earth’s suitability for life</a:t>
            </a:r>
          </a:p>
          <a:p>
            <a:pPr lvl="1"/>
            <a:r>
              <a:rPr lang="en-US" dirty="0">
                <a:sym typeface="Symbol"/>
              </a:rPr>
              <a:t>Water has a </a:t>
            </a:r>
            <a:r>
              <a:rPr lang="en-US" b="1" dirty="0">
                <a:sym typeface="Symbol"/>
              </a:rPr>
              <a:t>high specific heat</a:t>
            </a:r>
            <a:r>
              <a:rPr lang="mr-IN" dirty="0">
                <a:sym typeface="Symbol"/>
              </a:rPr>
              <a:t>…</a:t>
            </a:r>
            <a:r>
              <a:rPr lang="en-US" dirty="0">
                <a:sym typeface="Symbol"/>
              </a:rPr>
              <a:t>this helps keep temperatures relatively steady, within limits that permit life.</a:t>
            </a:r>
          </a:p>
          <a:p>
            <a:pPr lvl="1"/>
            <a:r>
              <a:rPr lang="en-US" dirty="0">
                <a:sym typeface="Symbol"/>
              </a:rPr>
              <a:t>Evaporative cooling is based on water’s </a:t>
            </a:r>
            <a:r>
              <a:rPr lang="en-US" b="1" dirty="0">
                <a:sym typeface="Symbol"/>
              </a:rPr>
              <a:t>high heat of vaporization</a:t>
            </a:r>
            <a:r>
              <a:rPr lang="en-US" dirty="0">
                <a:sym typeface="Symbol"/>
              </a:rPr>
              <a:t> (the evaporative loss of the most energetic water molecules cools a surface</a:t>
            </a:r>
            <a:r>
              <a:rPr lang="en-US" dirty="0" smtClean="0">
                <a:sym typeface="Symbol"/>
              </a:rPr>
              <a:t>)</a:t>
            </a:r>
            <a:endParaRPr lang="en-US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4047938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 –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Ch. 1 – Evolution, the Themes of Life, and Scientific Inquiry</a:t>
            </a:r>
          </a:p>
          <a:p>
            <a:r>
              <a:rPr lang="en-US" dirty="0" smtClean="0"/>
              <a:t>Ch. 2 – The Chemical Context of Life</a:t>
            </a:r>
          </a:p>
          <a:p>
            <a:r>
              <a:rPr lang="en-US" dirty="0" smtClean="0"/>
              <a:t>Ch. </a:t>
            </a:r>
            <a:r>
              <a:rPr lang="en-US" dirty="0"/>
              <a:t>3</a:t>
            </a:r>
            <a:r>
              <a:rPr lang="en-US" dirty="0" smtClean="0"/>
              <a:t> – Water and Life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006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and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ym typeface="Symbol"/>
              </a:rPr>
              <a:t>Four emergent properties of water contribute to Earth’s suitability for life</a:t>
            </a:r>
          </a:p>
          <a:p>
            <a:pPr lvl="1"/>
            <a:r>
              <a:rPr lang="en-US" dirty="0">
                <a:sym typeface="Symbol"/>
              </a:rPr>
              <a:t>Ice floats because it is </a:t>
            </a:r>
            <a:r>
              <a:rPr lang="en-US" b="1" dirty="0">
                <a:sym typeface="Symbol"/>
              </a:rPr>
              <a:t>less dense </a:t>
            </a:r>
            <a:r>
              <a:rPr lang="en-US" dirty="0">
                <a:sym typeface="Symbol"/>
              </a:rPr>
              <a:t>than liquid water</a:t>
            </a:r>
            <a:r>
              <a:rPr lang="mr-IN" dirty="0">
                <a:sym typeface="Symbol"/>
              </a:rPr>
              <a:t>…</a:t>
            </a:r>
            <a:r>
              <a:rPr lang="en-US" dirty="0">
                <a:sym typeface="Symbol"/>
              </a:rPr>
              <a:t>this property allows life to exist under the frozen surfaces of lakes and polar seas.</a:t>
            </a:r>
          </a:p>
          <a:p>
            <a:pPr lvl="1"/>
            <a:r>
              <a:rPr lang="en-US" dirty="0">
                <a:sym typeface="Symbol"/>
              </a:rPr>
              <a:t>Water is an unusually versatile </a:t>
            </a:r>
            <a:r>
              <a:rPr lang="en-US" b="1" dirty="0">
                <a:sym typeface="Symbol"/>
              </a:rPr>
              <a:t>solvent</a:t>
            </a:r>
            <a:r>
              <a:rPr lang="en-US" dirty="0">
                <a:sym typeface="Symbol"/>
              </a:rPr>
              <a:t> because its polar molecules are attracted to ions and polar substances that can form hydrogen bonds. </a:t>
            </a:r>
          </a:p>
          <a:p>
            <a:pPr lvl="1"/>
            <a:r>
              <a:rPr lang="en-US" b="1" dirty="0">
                <a:sym typeface="Symbol"/>
              </a:rPr>
              <a:t>Hydrophilic</a:t>
            </a:r>
            <a:r>
              <a:rPr lang="en-US" dirty="0">
                <a:sym typeface="Symbol"/>
              </a:rPr>
              <a:t> substances have an affinity for water; </a:t>
            </a:r>
            <a:r>
              <a:rPr lang="en-US" b="1" dirty="0">
                <a:sym typeface="Symbol"/>
              </a:rPr>
              <a:t>hydrophobic</a:t>
            </a:r>
            <a:r>
              <a:rPr lang="en-US" dirty="0">
                <a:sym typeface="Symbol"/>
              </a:rPr>
              <a:t> substances do not</a:t>
            </a:r>
            <a:r>
              <a:rPr lang="en-US" dirty="0" smtClean="0">
                <a:sym typeface="Symbol"/>
              </a:rPr>
              <a:t>.</a:t>
            </a:r>
            <a:endParaRPr lang="en-US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221436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and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ym typeface="Symbol"/>
              </a:rPr>
              <a:t>Acidic and basic conditions affect living organisms</a:t>
            </a:r>
          </a:p>
          <a:p>
            <a:pPr lvl="1"/>
            <a:r>
              <a:rPr lang="en-US" dirty="0">
                <a:sym typeface="Symbol"/>
              </a:rPr>
              <a:t>A water molecule can transfer an H+ to another water </a:t>
            </a:r>
            <a:r>
              <a:rPr lang="en-US" dirty="0" smtClean="0">
                <a:sym typeface="Symbol"/>
              </a:rPr>
              <a:t>molecule to </a:t>
            </a:r>
            <a:r>
              <a:rPr lang="en-US" dirty="0">
                <a:sym typeface="Symbol"/>
              </a:rPr>
              <a:t>form H3O+ (represented simply by H+) and OH</a:t>
            </a:r>
            <a:r>
              <a:rPr lang="en-US" dirty="0" smtClean="0">
                <a:sym typeface="Symbol"/>
              </a:rPr>
              <a:t>-</a:t>
            </a:r>
          </a:p>
          <a:p>
            <a:pPr lvl="1"/>
            <a:r>
              <a:rPr lang="en-US" dirty="0" smtClean="0">
                <a:sym typeface="Symbol"/>
              </a:rPr>
              <a:t>The </a:t>
            </a:r>
            <a:r>
              <a:rPr lang="en-US" dirty="0">
                <a:sym typeface="Symbol"/>
              </a:rPr>
              <a:t>concentration of H+ </a:t>
            </a:r>
            <a:r>
              <a:rPr lang="en-US" dirty="0" smtClean="0">
                <a:sym typeface="Symbol"/>
              </a:rPr>
              <a:t>is expressed </a:t>
            </a:r>
            <a:r>
              <a:rPr lang="en-US" dirty="0">
                <a:sym typeface="Symbol"/>
              </a:rPr>
              <a:t>as </a:t>
            </a:r>
            <a:r>
              <a:rPr lang="en-US" dirty="0" smtClean="0">
                <a:sym typeface="Symbol"/>
              </a:rPr>
              <a:t>pH</a:t>
            </a:r>
            <a:endParaRPr lang="en-US" dirty="0">
              <a:sym typeface="Symbol"/>
            </a:endParaRPr>
          </a:p>
        </p:txBody>
      </p:sp>
      <p:pic>
        <p:nvPicPr>
          <p:cNvPr id="4" name="Picture 3" descr="Screen Shot 2017-09-14 at 10.43.1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133600"/>
            <a:ext cx="3855796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122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 –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/>
              <a:t>Ch. 1 – Evolution, the Themes of Life, and Scientific Inquiry</a:t>
            </a:r>
          </a:p>
          <a:p>
            <a:r>
              <a:rPr lang="en-US" strike="sngStrike" dirty="0" smtClean="0"/>
              <a:t>Ch. 2 – The Chemical Context of Life</a:t>
            </a:r>
          </a:p>
          <a:p>
            <a:r>
              <a:rPr lang="en-US" strike="sngStrike" dirty="0" smtClean="0"/>
              <a:t>Ch. </a:t>
            </a:r>
            <a:r>
              <a:rPr lang="en-US" strike="sngStrike" dirty="0"/>
              <a:t>3</a:t>
            </a:r>
            <a:r>
              <a:rPr lang="en-US" strike="sngStrike" dirty="0" smtClean="0"/>
              <a:t> – Water and </a:t>
            </a:r>
            <a:r>
              <a:rPr lang="en-US" strike="sngStrike" dirty="0" smtClean="0"/>
              <a:t>Life</a:t>
            </a:r>
            <a:endParaRPr lang="en-US" strike="sngStrike" dirty="0" smtClean="0"/>
          </a:p>
        </p:txBody>
      </p:sp>
    </p:spTree>
    <p:extLst>
      <p:ext uri="{BB962C8B-B14F-4D97-AF65-F5344CB8AC3E}">
        <p14:creationId xmlns:p14="http://schemas.microsoft.com/office/powerpoint/2010/main" val="3758629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 –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Ch. 1 – Evolution, the Themes of Life, and Scientific Inquiry</a:t>
            </a:r>
          </a:p>
          <a:p>
            <a:r>
              <a:rPr lang="en-US" dirty="0" smtClean="0"/>
              <a:t>Ch. 2 – The Chemical Context of Life</a:t>
            </a:r>
          </a:p>
          <a:p>
            <a:r>
              <a:rPr lang="en-US" dirty="0" smtClean="0"/>
              <a:t>Ch. </a:t>
            </a:r>
            <a:r>
              <a:rPr lang="en-US" dirty="0"/>
              <a:t>3</a:t>
            </a:r>
            <a:r>
              <a:rPr lang="en-US" dirty="0" smtClean="0"/>
              <a:t> – Water and Life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117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Ch. 01 – YOU MUST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study of life reveals commons </a:t>
            </a:r>
            <a:r>
              <a:rPr lang="en-US" b="1" dirty="0" smtClean="0"/>
              <a:t>themes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With each step upward from atoms, new </a:t>
            </a:r>
            <a:r>
              <a:rPr lang="en-US" b="1" dirty="0" smtClean="0"/>
              <a:t>emergent</a:t>
            </a:r>
            <a:r>
              <a:rPr lang="en-US" dirty="0" smtClean="0"/>
              <a:t> properties result from interactions among components at the lower levels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core theme of biology is </a:t>
            </a:r>
            <a:r>
              <a:rPr lang="en-US" b="1" dirty="0" smtClean="0"/>
              <a:t>evolution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b="1" dirty="0" smtClean="0"/>
              <a:t>three domain system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studying nature, scientists make </a:t>
            </a:r>
            <a:r>
              <a:rPr lang="en-US" b="1" dirty="0" smtClean="0"/>
              <a:t>observations</a:t>
            </a:r>
            <a:r>
              <a:rPr lang="en-US" dirty="0" smtClean="0"/>
              <a:t> and form and test </a:t>
            </a:r>
            <a:r>
              <a:rPr lang="en-US" b="1" dirty="0" smtClean="0"/>
              <a:t>hypotheses</a:t>
            </a:r>
            <a:r>
              <a:rPr lang="en-US" dirty="0" smtClean="0"/>
              <a:t>, eventually leading to </a:t>
            </a:r>
            <a:r>
              <a:rPr lang="en-US" b="1" dirty="0" smtClean="0"/>
              <a:t>theories</a:t>
            </a:r>
            <a:r>
              <a:rPr lang="en-US" dirty="0" smtClean="0"/>
              <a:t> and </a:t>
            </a:r>
            <a:r>
              <a:rPr lang="en-US" b="1" dirty="0" smtClean="0"/>
              <a:t>laws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20406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 –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/>
              <a:t>Ch. 1 – Evolution, the Themes of Life, and Scientific Inquiry</a:t>
            </a:r>
          </a:p>
          <a:p>
            <a:r>
              <a:rPr lang="en-US" sz="3600" b="1" dirty="0" smtClean="0"/>
              <a:t>Ch. 2 – The Chemical Context of Life</a:t>
            </a:r>
          </a:p>
          <a:p>
            <a:r>
              <a:rPr lang="en-US" dirty="0" smtClean="0"/>
              <a:t>Ch. </a:t>
            </a:r>
            <a:r>
              <a:rPr lang="en-US" dirty="0"/>
              <a:t>3</a:t>
            </a:r>
            <a:r>
              <a:rPr lang="en-US" dirty="0" smtClean="0"/>
              <a:t> – Water and Life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521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Ch. 02 – YOU MUST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Matter consists of chemical elements in pure form and in combinations called compounds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 element’s properties depend on the structure of its atoms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three subatomic particles and their significance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formation and function of molecules depend on chemical bonding between atoms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types of chemical bonds and how they form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Chemical reactions make and break chemical bonds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6545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Context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Symbol"/>
              </a:rPr>
              <a:t>Matter consists of chemical elements in pure form and in combinations called compounds</a:t>
            </a:r>
          </a:p>
          <a:p>
            <a:pPr lvl="1"/>
            <a:r>
              <a:rPr lang="en-US" b="1" dirty="0" smtClean="0">
                <a:sym typeface="Symbol"/>
              </a:rPr>
              <a:t>Elements</a:t>
            </a:r>
            <a:r>
              <a:rPr lang="en-US" dirty="0" smtClean="0">
                <a:sym typeface="Symbol"/>
              </a:rPr>
              <a:t> cannot </a:t>
            </a:r>
            <a:r>
              <a:rPr lang="en-US" dirty="0" smtClean="0">
                <a:sym typeface="Symbol"/>
              </a:rPr>
              <a:t>be chemically </a:t>
            </a:r>
            <a:r>
              <a:rPr lang="en-US" dirty="0" smtClean="0">
                <a:sym typeface="Symbol"/>
              </a:rPr>
              <a:t>broken down </a:t>
            </a:r>
            <a:r>
              <a:rPr lang="en-US" dirty="0" smtClean="0">
                <a:sym typeface="Symbol"/>
              </a:rPr>
              <a:t>to </a:t>
            </a:r>
            <a:r>
              <a:rPr lang="en-US" dirty="0" smtClean="0">
                <a:sym typeface="Symbol"/>
              </a:rPr>
              <a:t>other substances</a:t>
            </a:r>
          </a:p>
          <a:p>
            <a:pPr lvl="1"/>
            <a:r>
              <a:rPr lang="en-US" dirty="0" smtClean="0">
                <a:sym typeface="Symbol"/>
              </a:rPr>
              <a:t>A </a:t>
            </a:r>
            <a:r>
              <a:rPr lang="en-US" b="1" dirty="0" smtClean="0">
                <a:sym typeface="Symbol"/>
              </a:rPr>
              <a:t>compound</a:t>
            </a:r>
            <a:r>
              <a:rPr lang="en-US" dirty="0" smtClean="0">
                <a:sym typeface="Symbol"/>
              </a:rPr>
              <a:t> contains two or more different elements in a fixed </a:t>
            </a:r>
            <a:r>
              <a:rPr lang="en-US" dirty="0" smtClean="0">
                <a:sym typeface="Symbol"/>
              </a:rPr>
              <a:t>ratio</a:t>
            </a:r>
            <a:endParaRPr lang="en-US" dirty="0" smtClean="0">
              <a:sym typeface="Symbol"/>
            </a:endParaRPr>
          </a:p>
          <a:p>
            <a:pPr lvl="1"/>
            <a:r>
              <a:rPr lang="en-US" b="1" dirty="0" smtClean="0">
                <a:sym typeface="Symbol"/>
              </a:rPr>
              <a:t>CHON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makes </a:t>
            </a:r>
            <a:r>
              <a:rPr lang="en-US" dirty="0" smtClean="0">
                <a:sym typeface="Symbol"/>
              </a:rPr>
              <a:t>up 96% of living matter</a:t>
            </a:r>
          </a:p>
        </p:txBody>
      </p:sp>
    </p:spTree>
    <p:extLst>
      <p:ext uri="{BB962C8B-B14F-4D97-AF65-F5344CB8AC3E}">
        <p14:creationId xmlns:p14="http://schemas.microsoft.com/office/powerpoint/2010/main" val="1410255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Context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Symbol"/>
              </a:rPr>
              <a:t>An element’s properties depend on the structure of its atom</a:t>
            </a:r>
          </a:p>
          <a:p>
            <a:pPr lvl="1"/>
            <a:r>
              <a:rPr lang="en-US" dirty="0" smtClean="0">
                <a:sym typeface="Symbol"/>
              </a:rPr>
              <a:t>An </a:t>
            </a:r>
            <a:r>
              <a:rPr lang="en-US" b="1" dirty="0" smtClean="0">
                <a:sym typeface="Symbol"/>
              </a:rPr>
              <a:t>atom</a:t>
            </a:r>
            <a:r>
              <a:rPr lang="en-US" dirty="0" smtClean="0">
                <a:sym typeface="Symbol"/>
              </a:rPr>
              <a:t>, the smallest unit of an element, has the following components:</a:t>
            </a:r>
          </a:p>
          <a:p>
            <a:pPr marL="914400" lvl="2" indent="0">
              <a:buNone/>
            </a:pPr>
            <a:endParaRPr lang="en-US" dirty="0" smtClean="0">
              <a:sym typeface="Symbol"/>
            </a:endParaRPr>
          </a:p>
        </p:txBody>
      </p:sp>
      <p:pic>
        <p:nvPicPr>
          <p:cNvPr id="4" name="Picture 3" descr="Screen Shot 2017-09-14 at 9.04.2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886200"/>
            <a:ext cx="6934200" cy="219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798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Context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Symbol"/>
              </a:rPr>
              <a:t>An element’s properties depend on the structure of its atom</a:t>
            </a:r>
            <a:endParaRPr lang="en-US" dirty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An electrically neutral atom has equal numbers of electrons and protons</a:t>
            </a:r>
          </a:p>
          <a:p>
            <a:pPr lvl="1"/>
            <a:r>
              <a:rPr lang="en-US" dirty="0" smtClean="0">
                <a:sym typeface="Symbol"/>
              </a:rPr>
              <a:t>In an atom, electrons occupy specific </a:t>
            </a:r>
            <a:r>
              <a:rPr lang="en-US" b="1" dirty="0" smtClean="0">
                <a:sym typeface="Symbol"/>
              </a:rPr>
              <a:t>electron shells</a:t>
            </a:r>
            <a:r>
              <a:rPr lang="en-US" dirty="0" smtClean="0">
                <a:sym typeface="Symbol"/>
              </a:rPr>
              <a:t> and </a:t>
            </a:r>
            <a:r>
              <a:rPr lang="en-US" b="1" dirty="0" smtClean="0">
                <a:sym typeface="Symbol"/>
              </a:rPr>
              <a:t>orbitals</a:t>
            </a:r>
            <a:r>
              <a:rPr lang="en-US" dirty="0" smtClean="0">
                <a:sym typeface="Symbol"/>
              </a:rPr>
              <a:t> (3D spaces of maximum likelihood)</a:t>
            </a:r>
          </a:p>
          <a:p>
            <a:pPr lvl="1"/>
            <a:r>
              <a:rPr lang="en-US" dirty="0" smtClean="0">
                <a:sym typeface="Symbol"/>
              </a:rPr>
              <a:t>An atom that has an incomplete outer shell, the </a:t>
            </a:r>
            <a:r>
              <a:rPr lang="en-US" b="1" dirty="0" smtClean="0">
                <a:sym typeface="Symbol"/>
              </a:rPr>
              <a:t>valence shell </a:t>
            </a:r>
            <a:r>
              <a:rPr lang="en-US" dirty="0" smtClean="0">
                <a:sym typeface="Symbol"/>
              </a:rPr>
              <a:t>is reactive</a:t>
            </a:r>
          </a:p>
          <a:p>
            <a:pPr lvl="1"/>
            <a:endParaRPr lang="en-US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808425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1022</Words>
  <Application>Microsoft Macintosh PowerPoint</Application>
  <PresentationFormat>On-screen Show (4:3)</PresentationFormat>
  <Paragraphs>99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Unit 1 Review  Introduction and  Basic Chemistry</vt:lpstr>
      <vt:lpstr>Unit 1 – Overview</vt:lpstr>
      <vt:lpstr>Unit 1 – Overview</vt:lpstr>
      <vt:lpstr>Ch. 01 – YOU MUST KNOW</vt:lpstr>
      <vt:lpstr>Unit 1 – Overview</vt:lpstr>
      <vt:lpstr>Ch. 02 – YOU MUST KNOW</vt:lpstr>
      <vt:lpstr>Chemical Context of Life</vt:lpstr>
      <vt:lpstr>Chemical Context of Life</vt:lpstr>
      <vt:lpstr>Chemical Context of Life</vt:lpstr>
      <vt:lpstr>Chemical Context of Life</vt:lpstr>
      <vt:lpstr>Chemical Context of Life</vt:lpstr>
      <vt:lpstr>Chemical Context of Life</vt:lpstr>
      <vt:lpstr>Chemical Context of Life</vt:lpstr>
      <vt:lpstr>Chemical Context of Life</vt:lpstr>
      <vt:lpstr>Unit 1 – Overview</vt:lpstr>
      <vt:lpstr>Ch. 03 – YOU MUST KNOW</vt:lpstr>
      <vt:lpstr>Water and Life</vt:lpstr>
      <vt:lpstr>Water and Life</vt:lpstr>
      <vt:lpstr>Water and Life</vt:lpstr>
      <vt:lpstr>Water and Life</vt:lpstr>
      <vt:lpstr>Water and Life</vt:lpstr>
      <vt:lpstr>Unit 1 – Overview</vt:lpstr>
    </vt:vector>
  </TitlesOfParts>
  <Company>epsd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Review  The Energy of Life</dc:title>
  <dc:creator>Crystal DiCosmo-Ponticello</dc:creator>
  <cp:lastModifiedBy>HaiderAli Bhatti</cp:lastModifiedBy>
  <cp:revision>20</cp:revision>
  <dcterms:created xsi:type="dcterms:W3CDTF">2016-10-25T13:10:21Z</dcterms:created>
  <dcterms:modified xsi:type="dcterms:W3CDTF">2017-09-14T14:50:56Z</dcterms:modified>
</cp:coreProperties>
</file>