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92" r:id="rId1"/>
    <p:sldMasterId id="2147483808" r:id="rId2"/>
    <p:sldMasterId id="2147483810" r:id="rId3"/>
    <p:sldMasterId id="2147483812" r:id="rId4"/>
    <p:sldMasterId id="2147483814" r:id="rId5"/>
    <p:sldMasterId id="2147483828" r:id="rId6"/>
    <p:sldMasterId id="2147483886" r:id="rId7"/>
    <p:sldMasterId id="2147483888" r:id="rId8"/>
  </p:sldMasterIdLst>
  <p:notesMasterIdLst>
    <p:notesMasterId r:id="rId41"/>
  </p:notesMasterIdLst>
  <p:sldIdLst>
    <p:sldId id="496" r:id="rId9"/>
    <p:sldId id="261" r:id="rId10"/>
    <p:sldId id="499" r:id="rId11"/>
    <p:sldId id="266" r:id="rId12"/>
    <p:sldId id="556" r:id="rId13"/>
    <p:sldId id="557" r:id="rId14"/>
    <p:sldId id="555" r:id="rId15"/>
    <p:sldId id="500" r:id="rId16"/>
    <p:sldId id="501" r:id="rId17"/>
    <p:sldId id="502" r:id="rId18"/>
    <p:sldId id="270" r:id="rId19"/>
    <p:sldId id="271" r:id="rId20"/>
    <p:sldId id="276" r:id="rId21"/>
    <p:sldId id="283" r:id="rId22"/>
    <p:sldId id="284" r:id="rId23"/>
    <p:sldId id="286" r:id="rId24"/>
    <p:sldId id="509" r:id="rId25"/>
    <p:sldId id="292" r:id="rId26"/>
    <p:sldId id="376" r:id="rId27"/>
    <p:sldId id="558" r:id="rId28"/>
    <p:sldId id="340" r:id="rId29"/>
    <p:sldId id="344" r:id="rId30"/>
    <p:sldId id="349" r:id="rId31"/>
    <p:sldId id="382" r:id="rId32"/>
    <p:sldId id="538" r:id="rId33"/>
    <p:sldId id="385" r:id="rId34"/>
    <p:sldId id="387" r:id="rId35"/>
    <p:sldId id="390" r:id="rId36"/>
    <p:sldId id="539" r:id="rId37"/>
    <p:sldId id="393" r:id="rId38"/>
    <p:sldId id="368" r:id="rId39"/>
    <p:sldId id="559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5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5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5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5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5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5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5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5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5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04">
          <p15:clr>
            <a:srgbClr val="A4A3A4"/>
          </p15:clr>
        </p15:guide>
        <p15:guide id="2" orient="horz" pos="584">
          <p15:clr>
            <a:srgbClr val="A4A3A4"/>
          </p15:clr>
        </p15:guide>
        <p15:guide id="3" orient="horz" pos="1104">
          <p15:clr>
            <a:srgbClr val="A4A3A4"/>
          </p15:clr>
        </p15:guide>
        <p15:guide id="4" orient="horz" pos="1440">
          <p15:clr>
            <a:srgbClr val="A4A3A4"/>
          </p15:clr>
        </p15:guide>
        <p15:guide id="5" orient="horz" pos="1776">
          <p15:clr>
            <a:srgbClr val="A4A3A4"/>
          </p15:clr>
        </p15:guide>
        <p15:guide id="6" pos="144">
          <p15:clr>
            <a:srgbClr val="A4A3A4"/>
          </p15:clr>
        </p15:guide>
        <p15:guide id="7" pos="2880">
          <p15:clr>
            <a:srgbClr val="A4A3A4"/>
          </p15:clr>
        </p15:guide>
        <p15:guide id="8" pos="384">
          <p15:clr>
            <a:srgbClr val="A4A3A4"/>
          </p15:clr>
        </p15:guide>
        <p15:guide id="9" pos="816">
          <p15:clr>
            <a:srgbClr val="A4A3A4"/>
          </p15:clr>
        </p15:guide>
        <p15:guide id="10" pos="10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887E"/>
    <a:srgbClr val="D1300D"/>
    <a:srgbClr val="B9B9B9"/>
    <a:srgbClr val="AA2B15"/>
    <a:srgbClr val="AEB9B1"/>
    <a:srgbClr val="4F6F92"/>
    <a:srgbClr val="F7F7F7"/>
    <a:srgbClr val="004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888" y="-336"/>
      </p:cViewPr>
      <p:guideLst>
        <p:guide orient="horz" pos="2304"/>
        <p:guide orient="horz" pos="584"/>
        <p:guide orient="horz" pos="1104"/>
        <p:guide orient="horz" pos="1440"/>
        <p:guide orient="horz" pos="1776"/>
        <p:guide pos="144"/>
        <p:guide pos="2880"/>
        <p:guide pos="384"/>
        <p:guide pos="816"/>
        <p:guide pos="10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11" d="100"/>
          <a:sy n="111" d="100"/>
        </p:scale>
        <p:origin x="-309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9" Type="http://schemas.openxmlformats.org/officeDocument/2006/relationships/slide" Target="slides/slide1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slide" Target="slides/slide27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37" Type="http://schemas.openxmlformats.org/officeDocument/2006/relationships/slide" Target="slides/slide29.xml"/><Relationship Id="rId38" Type="http://schemas.openxmlformats.org/officeDocument/2006/relationships/slide" Target="slides/slide30.xml"/><Relationship Id="rId39" Type="http://schemas.openxmlformats.org/officeDocument/2006/relationships/slide" Target="slides/slide31.xml"/><Relationship Id="rId40" Type="http://schemas.openxmlformats.org/officeDocument/2006/relationships/slide" Target="slides/slide32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E03C749-F94C-48D7-A3BA-B5898D04A0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906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EA26E20F-73FD-42EA-BBDD-7AB35B286093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5009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4C9F896C-1E52-4B70-86BA-306E9E1D2FB9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7385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5DAF88E8-0E12-44E8-9FC0-39040BDE0C64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63737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377BC44C-0837-4280-BB0C-E273136D9759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74218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BD250E0F-6C0D-4037-A31E-77A389C1A0CC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6820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F855A682-AD04-45C0-8492-CE5FA52A91AE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21009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52B2472E-8196-44B9-91CD-FE15E2084AD1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60103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56.8 Kudzu, an introduced species, thriving in South Carolina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356711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22FB1ED9-BC34-4826-BD69-6CDAF664A87C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7195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F8260884-58A8-4B6F-8638-4CC45A68E539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89885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B0BFD144-14D4-4161-88C3-B9B0179D4FC0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3729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56.2 Tropical deforestation in Vietnam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567290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4848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  <p:sp>
        <p:nvSpPr>
          <p:cNvPr id="148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D3494C46-ED76-4862-A070-E87B30E6EB3E}" type="slidenum">
              <a:rPr lang="en-US" sz="1200"/>
              <a:pPr/>
              <a:t>22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5785056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56.28 Increase in atmospheric carbon dioxide concentration at Mauna Loa, Hawaii, and average global temperatures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975572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29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56.29 Thickness of the October ozone layer over Antarctica in units called </a:t>
            </a:r>
            <a:r>
              <a:rPr lang="en-US" dirty="0" err="1" smtClean="0">
                <a:latin typeface="Times New Roman"/>
                <a:cs typeface="Times New Roman"/>
              </a:rPr>
              <a:t>Dobsons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296603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B0BFD144-14D4-4161-88C3-B9B0179D4FC0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3729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B0BFD144-14D4-4161-88C3-B9B0179D4FC0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3729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B0BFD144-14D4-4161-88C3-B9B0179D4FC0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3729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B0BFD144-14D4-4161-88C3-B9B0179D4FC0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3729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5" charset="-128"/>
              </a:defRPr>
            </a:lvl9pPr>
          </a:lstStyle>
          <a:p>
            <a:fld id="{B0BFD144-14D4-4161-88C3-B9B0179D4FC0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ヒラギノ角ゴ Pro W3" pitchFamily="12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3729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56.3-1 Three levels of biodiversity (step 1)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304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9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Times New Roman"/>
                <a:cs typeface="Times New Roman"/>
              </a:rPr>
              <a:t>Figure 56.3</a:t>
            </a:r>
            <a:r>
              <a:rPr lang="en-US" dirty="0" smtClean="0">
                <a:latin typeface="Times New Roman"/>
                <a:cs typeface="Times New Roman"/>
              </a:rPr>
              <a:t>-2 </a:t>
            </a:r>
            <a:r>
              <a:rPr lang="en-US" dirty="0">
                <a:latin typeface="Times New Roman"/>
                <a:cs typeface="Times New Roman"/>
              </a:rPr>
              <a:t>Three levels of biodiversity (step </a:t>
            </a:r>
            <a:r>
              <a:rPr lang="en-US" dirty="0" smtClean="0">
                <a:latin typeface="Times New Roman"/>
                <a:cs typeface="Times New Roman"/>
              </a:rPr>
              <a:t>2)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11923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10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Times New Roman"/>
                <a:cs typeface="Times New Roman"/>
              </a:rPr>
              <a:t>Figure 56.3</a:t>
            </a:r>
            <a:r>
              <a:rPr lang="en-US" dirty="0" smtClean="0">
                <a:latin typeface="Times New Roman"/>
                <a:cs typeface="Times New Roman"/>
              </a:rPr>
              <a:t>-3 </a:t>
            </a:r>
            <a:r>
              <a:rPr lang="en-US" dirty="0">
                <a:latin typeface="Times New Roman"/>
                <a:cs typeface="Times New Roman"/>
              </a:rPr>
              <a:t>Three levels of biodiversity (step </a:t>
            </a:r>
            <a:r>
              <a:rPr lang="en-US" dirty="0" smtClean="0">
                <a:latin typeface="Times New Roman"/>
                <a:cs typeface="Times New Roman"/>
              </a:rPr>
              <a:t>3)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65151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938" y="162990"/>
            <a:ext cx="9144000" cy="100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6C93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2400" dirty="0" smtClean="0">
                <a:solidFill>
                  <a:srgbClr val="FFFFFF"/>
                </a:solidFill>
                <a:latin typeface="+mj-lt"/>
                <a:ea typeface="+mn-ea"/>
                <a:cs typeface="Times New Roman" pitchFamily="84" charset="0"/>
              </a:rPr>
              <a:t>CAMPBELL</a:t>
            </a:r>
          </a:p>
          <a:p>
            <a:pPr algn="ctr" eaLnBrk="1" hangingPunct="1">
              <a:lnSpc>
                <a:spcPct val="5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4800" dirty="0" smtClean="0">
                <a:solidFill>
                  <a:srgbClr val="D2B239"/>
                </a:solidFill>
                <a:latin typeface="+mj-lt"/>
                <a:ea typeface="+mn-ea"/>
                <a:cs typeface="Times New Roman" pitchFamily="84" charset="0"/>
              </a:rPr>
              <a:t>BIOLOGY</a:t>
            </a: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0" y="1131066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Reece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Urry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Cain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Wasserman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Minorsky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Jackson</a:t>
            </a:r>
            <a:endParaRPr lang="en-US" sz="1600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0" y="6592888"/>
            <a:ext cx="68802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CAA3C"/>
                    </a:gs>
                    <a:gs pos="100000">
                      <a:srgbClr val="5EBDBE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dirty="0">
                <a:solidFill>
                  <a:srgbClr val="FFFFFF"/>
                </a:solidFill>
              </a:rPr>
              <a:t>     © 2014 Pearson Education, Inc.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Box 50"/>
          <p:cNvSpPr txBox="1">
            <a:spLocks noChangeArrowheads="1"/>
          </p:cNvSpPr>
          <p:nvPr/>
        </p:nvSpPr>
        <p:spPr bwMode="auto">
          <a:xfrm>
            <a:off x="6023428" y="715674"/>
            <a:ext cx="869610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TENTH</a:t>
            </a:r>
          </a:p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EDITION</a:t>
            </a:r>
            <a:endParaRPr lang="en-US" sz="1000" b="1" i="0" dirty="0">
              <a:solidFill>
                <a:schemeClr val="accent3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508945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182563" y="190500"/>
            <a:ext cx="3089275" cy="1096963"/>
          </a:xfrm>
        </p:spPr>
        <p:txBody>
          <a:bodyPr anchor="ctr"/>
          <a:lstStyle>
            <a:lvl1pPr marL="0" indent="0">
              <a:defRPr sz="5000">
                <a:solidFill>
                  <a:srgbClr val="FFFFFF"/>
                </a:solidFill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184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67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4813" y="182563"/>
            <a:ext cx="2203450" cy="6170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3" y="182563"/>
            <a:ext cx="6457950" cy="6170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54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8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5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62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37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04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87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3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7472" indent="-347472">
              <a:buClr>
                <a:srgbClr val="FF6600"/>
              </a:buClr>
              <a:defRPr/>
            </a:lvl1pPr>
            <a:lvl2pPr marL="740664" indent="-283464">
              <a:buClr>
                <a:srgbClr val="FF6600"/>
              </a:buClr>
              <a:defRPr/>
            </a:lvl2pPr>
            <a:lvl3pPr marL="1143000" indent="-228600">
              <a:buClr>
                <a:srgbClr val="FF6600"/>
              </a:buClr>
              <a:defRPr/>
            </a:lvl3pPr>
            <a:lvl4pPr marL="1600200" indent="-228600">
              <a:buClr>
                <a:srgbClr val="FF6600"/>
              </a:buClr>
              <a:defRPr/>
            </a:lvl4pPr>
            <a:lvl5pPr marL="2057400" indent="-228600">
              <a:buClr>
                <a:srgbClr val="FF660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050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1000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463" y="1279525"/>
            <a:ext cx="431165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79525"/>
            <a:ext cx="431165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50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59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74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715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7065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3364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0913" y="1272910"/>
            <a:ext cx="8499249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0" y="1"/>
            <a:ext cx="9144000" cy="290286"/>
          </a:xfrm>
          <a:prstGeom prst="rect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  <a:gs pos="25000">
                <a:srgbClr val="FF6600">
                  <a:alpha val="75000"/>
                </a:srgb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298675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b="0" dirty="0">
                <a:solidFill>
                  <a:srgbClr val="000000"/>
                </a:solidFill>
                <a:latin typeface="Arial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107885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/>
          <a:ea typeface="Arial" panose="020B0604020202020204" pitchFamily="34" charset="0"/>
          <a:cs typeface="Arial"/>
        </a:defRPr>
      </a:lvl1pPr>
      <a:lvl2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2pPr>
      <a:lvl3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3pPr>
      <a:lvl4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4pPr>
      <a:lvl5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5pPr>
      <a:lvl6pPr marL="9080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13652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8224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22796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347472" indent="-347472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800">
          <a:solidFill>
            <a:schemeClr val="tx1"/>
          </a:solidFill>
          <a:latin typeface="Arial" charset="0"/>
          <a:ea typeface="Arial" panose="020B0604020202020204" pitchFamily="34" charset="0"/>
          <a:cs typeface="+mn-cs"/>
        </a:defRPr>
      </a:lvl1pPr>
      <a:lvl2pPr marL="740664" indent="-283464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6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4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5pPr>
      <a:lvl6pPr marL="33162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7734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42306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6878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78483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092310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120678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68925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758580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2296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751516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-23373" y="1633538"/>
            <a:ext cx="158651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D001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FC33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9600" dirty="0" smtClean="0">
                <a:solidFill>
                  <a:srgbClr val="D2B239"/>
                </a:solidFill>
              </a:rPr>
              <a:t>56</a:t>
            </a:r>
            <a:endParaRPr lang="en-US" sz="9600" dirty="0">
              <a:solidFill>
                <a:srgbClr val="D2B239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-1" y="3048000"/>
            <a:ext cx="5257801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D0016">
                    <a:alpha val="2509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AF8E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7472" indent="-347472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rgbClr val="FF6600"/>
              </a:buClr>
              <a:buFont typeface="Wingdings" charset="2"/>
              <a:buChar char="§"/>
              <a:defRPr sz="2800">
                <a:solidFill>
                  <a:schemeClr val="tx1"/>
                </a:solidFill>
                <a:latin typeface="Arial" charset="0"/>
                <a:ea typeface="Geneva" charset="0"/>
                <a:cs typeface="+mn-cs"/>
              </a:defRPr>
            </a:lvl1pPr>
            <a:lvl2pPr marL="740664" indent="-283464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rgbClr val="FF6600"/>
              </a:buClr>
              <a:buFont typeface="Wingdings" charset="2"/>
              <a:buChar char="§"/>
              <a:defRPr sz="26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rgbClr val="FF6600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rgbClr val="FF6600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rgbClr val="FF6600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316288" indent="-347663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73488" indent="-347663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30688" indent="-347663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87888" indent="-347663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400" indent="0">
              <a:buClr>
                <a:schemeClr val="tx2"/>
              </a:buClr>
              <a:buFont typeface="Wingdings" charset="0"/>
              <a:buNone/>
            </a:pPr>
            <a:r>
              <a:rPr lang="en-US" sz="3600" b="1" kern="0" dirty="0" smtClean="0">
                <a:solidFill>
                  <a:schemeClr val="bg1"/>
                </a:solidFill>
                <a:latin typeface="Arial"/>
                <a:cs typeface="Arial"/>
              </a:rPr>
              <a:t>Conservation Biology and Global Change</a:t>
            </a:r>
            <a:endParaRPr lang="en-US" sz="3600" b="1" kern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68275" y="5815264"/>
            <a:ext cx="3436938" cy="60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 smtClean="0">
                <a:solidFill>
                  <a:srgbClr val="D2B239"/>
                </a:solidFill>
              </a:rPr>
              <a:t>Lecture Presentation by </a:t>
            </a:r>
            <a:br>
              <a:rPr lang="en-US" sz="1200" dirty="0" smtClean="0">
                <a:solidFill>
                  <a:srgbClr val="D2B239"/>
                </a:solidFill>
              </a:rPr>
            </a:br>
            <a:r>
              <a:rPr lang="en-US" sz="1200" dirty="0" smtClean="0">
                <a:solidFill>
                  <a:srgbClr val="D2B239"/>
                </a:solidFill>
              </a:rPr>
              <a:t>Nicole </a:t>
            </a:r>
            <a:r>
              <a:rPr lang="en-US" sz="1200" dirty="0" err="1" smtClean="0">
                <a:solidFill>
                  <a:srgbClr val="D2B239"/>
                </a:solidFill>
              </a:rPr>
              <a:t>Tunbridge</a:t>
            </a:r>
            <a:r>
              <a:rPr lang="en-US" sz="1200" dirty="0" smtClean="0">
                <a:solidFill>
                  <a:srgbClr val="D2B239"/>
                </a:solidFill>
              </a:rPr>
              <a:t> and</a:t>
            </a:r>
          </a:p>
          <a:p>
            <a:pPr eaLnBrk="0" hangingPunct="0"/>
            <a:r>
              <a:rPr lang="en-US" sz="1200" dirty="0" smtClean="0">
                <a:solidFill>
                  <a:srgbClr val="D2B239"/>
                </a:solidFill>
              </a:rPr>
              <a:t>Kathleen Fitzpatrick</a:t>
            </a:r>
            <a:endParaRPr lang="en-US" sz="1200" dirty="0">
              <a:solidFill>
                <a:srgbClr val="D2B239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127000" y="3054060"/>
            <a:ext cx="1314380" cy="242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2B23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9174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6_03Biodiversity_3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8"/>
          <a:stretch/>
        </p:blipFill>
        <p:spPr>
          <a:xfrm>
            <a:off x="643128" y="220599"/>
            <a:ext cx="7857744" cy="641722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56.3-3</a:t>
            </a:r>
            <a:endParaRPr lang="en-US" sz="1200" dirty="0">
              <a:latin typeface="Arial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682533" y="208405"/>
            <a:ext cx="2972043" cy="61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Genetic diversity in a vole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population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688060" y="2304805"/>
            <a:ext cx="3225707" cy="52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Species diversity in a coastal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redwood ecosystem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676306" y="4470325"/>
            <a:ext cx="3392975" cy="860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Community and ecosystem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diversity across the landscape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of an entire region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344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Species diversity is the variety of species in an ecosystem or throughout the biosphere</a:t>
            </a:r>
          </a:p>
          <a:p>
            <a:r>
              <a:rPr lang="en-US" dirty="0" smtClean="0"/>
              <a:t>According to the U.S. Endangered Species Act:</a:t>
            </a:r>
          </a:p>
          <a:p>
            <a:pPr lvl="1"/>
            <a:r>
              <a:rPr lang="en-US" b="1" dirty="0"/>
              <a:t>E</a:t>
            </a:r>
            <a:r>
              <a:rPr lang="en-US" b="1" dirty="0" smtClean="0"/>
              <a:t>ndangered species</a:t>
            </a:r>
            <a:r>
              <a:rPr lang="en-US" dirty="0" smtClean="0"/>
              <a:t> </a:t>
            </a:r>
            <a:r>
              <a:rPr lang="en-US" dirty="0"/>
              <a:t>=</a:t>
            </a:r>
            <a:r>
              <a:rPr lang="en-US" dirty="0" smtClean="0"/>
              <a:t> </a:t>
            </a:r>
            <a:r>
              <a:rPr lang="en-US" altLang="ja-JP" dirty="0" smtClean="0"/>
              <a:t>in danger of becoming extinct throughout all or a significant portion of its range</a:t>
            </a:r>
          </a:p>
          <a:p>
            <a:pPr lvl="1"/>
            <a:r>
              <a:rPr lang="en-US" b="1" dirty="0"/>
              <a:t>T</a:t>
            </a:r>
            <a:r>
              <a:rPr lang="en-US" b="1" dirty="0" smtClean="0"/>
              <a:t>hreatened species</a:t>
            </a:r>
            <a:r>
              <a:rPr lang="en-US" dirty="0" smtClean="0"/>
              <a:t> = likely to </a:t>
            </a:r>
            <a:r>
              <a:rPr lang="en-US" i="1" dirty="0" smtClean="0"/>
              <a:t>become</a:t>
            </a:r>
            <a:r>
              <a:rPr lang="en-US" dirty="0" smtClean="0"/>
              <a:t> endangered in the foreseeable future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dirty="0" smtClean="0"/>
              <a:t>Concept 56.1: Human activities threaten Earth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biodiversity </a:t>
            </a:r>
            <a:r>
              <a:rPr lang="mr-IN" altLang="ja-JP" dirty="0" smtClean="0"/>
              <a:t>–</a:t>
            </a:r>
            <a:r>
              <a:rPr lang="en-US" altLang="ja-JP" dirty="0" smtClean="0"/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Species Diversity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Conservation biologists are concerned about species loss because of alarming statistics regarding extinction and biodiversity</a:t>
            </a:r>
          </a:p>
          <a:p>
            <a:pPr lvl="1"/>
            <a:r>
              <a:rPr lang="en-US" dirty="0" smtClean="0"/>
              <a:t>Globally, 12% of birds</a:t>
            </a:r>
            <a:r>
              <a:rPr lang="en-US" dirty="0"/>
              <a:t> </a:t>
            </a:r>
            <a:r>
              <a:rPr lang="en-US" dirty="0" smtClean="0"/>
              <a:t>and 21% of mammals are threatened with extinction</a:t>
            </a:r>
          </a:p>
          <a:p>
            <a:pPr lvl="1"/>
            <a:r>
              <a:rPr lang="en-US" dirty="0" smtClean="0"/>
              <a:t>Extinction may be local or global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dirty="0" smtClean="0"/>
              <a:t>Concept 56.1: Human activities threaten Earth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biodiversity </a:t>
            </a:r>
            <a:r>
              <a:rPr lang="mr-IN" altLang="ja-JP" dirty="0" smtClean="0"/>
              <a:t>–</a:t>
            </a:r>
            <a:r>
              <a:rPr lang="en-US" altLang="ja-JP" dirty="0" smtClean="0"/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Species Diversity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Human activity is REDUCING ecosystem diversity, the variety of ecosystems in the biosphere</a:t>
            </a:r>
          </a:p>
          <a:p>
            <a:pPr lvl="1"/>
            <a:r>
              <a:rPr lang="en-US" sz="2600" dirty="0" smtClean="0"/>
              <a:t>More than 50% of wetlands in the contiguous United States have been drained and converted to other ecosystems</a:t>
            </a:r>
          </a:p>
          <a:p>
            <a:r>
              <a:rPr lang="en-US" dirty="0"/>
              <a:t>The local extinction of one species can have a negative impact on </a:t>
            </a:r>
            <a:r>
              <a:rPr lang="en-US" dirty="0" smtClean="0"/>
              <a:t>OTHER species </a:t>
            </a:r>
            <a:r>
              <a:rPr lang="en-US" dirty="0"/>
              <a:t>in an ecosystem</a:t>
            </a:r>
          </a:p>
          <a:p>
            <a:pPr marL="0" indent="0" eaLnBrk="1" hangingPunct="1">
              <a:buNone/>
            </a:pPr>
            <a:endParaRPr lang="en-US" sz="2800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dirty="0" smtClean="0"/>
              <a:t>Concept 56.1: Human activities threaten Earth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biodiversity </a:t>
            </a:r>
            <a:r>
              <a:rPr lang="mr-IN" altLang="ja-JP" dirty="0" smtClean="0"/>
              <a:t>–</a:t>
            </a:r>
            <a:r>
              <a:rPr lang="en-US" altLang="ja-JP" dirty="0" smtClean="0"/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Ecosystem Diversity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Threats to Biodiversity</a:t>
            </a:r>
          </a:p>
          <a:p>
            <a:r>
              <a:rPr lang="en-US" sz="2600" dirty="0" smtClean="0"/>
              <a:t>Most species loss can be traced to </a:t>
            </a:r>
            <a:r>
              <a:rPr lang="en-US" sz="2600" b="1" dirty="0" smtClean="0"/>
              <a:t>4 major threats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Habitat loss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Introduced species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Overharvesting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Global change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dirty="0" smtClean="0"/>
              <a:t>Concept 56.1: Human activities threaten Earth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biodiversity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alteration of habitat is the </a:t>
            </a:r>
            <a:r>
              <a:rPr lang="en-US" b="1" u="sng" dirty="0" smtClean="0"/>
              <a:t>GREATEST THREAT</a:t>
            </a:r>
            <a:r>
              <a:rPr lang="en-US" b="1" dirty="0" smtClean="0"/>
              <a:t> </a:t>
            </a:r>
            <a:r>
              <a:rPr lang="en-US" dirty="0" smtClean="0"/>
              <a:t>to biodiversity throughout the biosphere</a:t>
            </a:r>
          </a:p>
          <a:p>
            <a:r>
              <a:rPr lang="en-US" dirty="0" smtClean="0"/>
              <a:t>In almost all cases, habitat fragmentation and destruction lead to loss of biodiversity</a:t>
            </a:r>
          </a:p>
          <a:p>
            <a:pPr lvl="1"/>
            <a:r>
              <a:rPr lang="en-US" dirty="0" smtClean="0"/>
              <a:t>In Wisconsin, prairie occupies &lt;0.1% of its original </a:t>
            </a:r>
            <a:r>
              <a:rPr lang="en-US" dirty="0" smtClean="0"/>
              <a:t>area!!!</a:t>
            </a:r>
            <a:endParaRPr lang="en-US" dirty="0" smtClean="0"/>
          </a:p>
          <a:p>
            <a:pPr lvl="1"/>
            <a:r>
              <a:rPr lang="en-US" dirty="0" smtClean="0"/>
              <a:t>&lt;70</a:t>
            </a:r>
            <a:r>
              <a:rPr lang="en-US" dirty="0" smtClean="0"/>
              <a:t>% of coral reefs have been damaged by human </a:t>
            </a:r>
            <a:r>
              <a:rPr lang="en-US" dirty="0" smtClean="0"/>
              <a:t>activities!!!</a:t>
            </a:r>
            <a:endParaRPr lang="en-US" dirty="0" smtClean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dirty="0" smtClean="0"/>
              <a:t>Concept 56.1: Human activities threaten Earth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biodiversity </a:t>
            </a:r>
            <a:r>
              <a:rPr lang="mr-IN" altLang="ja-JP" dirty="0" smtClean="0"/>
              <a:t>–</a:t>
            </a:r>
            <a:r>
              <a:rPr lang="en-US" altLang="ja-JP" dirty="0" smtClean="0"/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1. Habitat Loss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b="1" dirty="0" smtClean="0"/>
              <a:t>Introduced species </a:t>
            </a:r>
            <a:r>
              <a:rPr lang="en-US" sz="2800" dirty="0" smtClean="0"/>
              <a:t>= those that humans move from native locations to new geographic regions</a:t>
            </a:r>
          </a:p>
          <a:p>
            <a:pPr lvl="1"/>
            <a:r>
              <a:rPr lang="en-US" sz="2600" dirty="0" smtClean="0"/>
              <a:t>Without their native predators, parasites, and pathogens, introduced species may spread rapidly, disrupting their adopted community</a:t>
            </a:r>
          </a:p>
          <a:p>
            <a:pPr lvl="2"/>
            <a:r>
              <a:rPr lang="en-US" dirty="0" smtClean="0"/>
              <a:t>Ex: the </a:t>
            </a:r>
            <a:r>
              <a:rPr lang="en-US" dirty="0"/>
              <a:t>brown tree snake arrived in Guam as a cargo ship </a:t>
            </a:r>
            <a:r>
              <a:rPr lang="ja-JP" altLang="en-US" dirty="0"/>
              <a:t>“</a:t>
            </a:r>
            <a:r>
              <a:rPr lang="en-US" altLang="ja-JP" dirty="0"/>
              <a:t>stowaway</a:t>
            </a:r>
            <a:r>
              <a:rPr lang="ja-JP" altLang="en-US" dirty="0"/>
              <a:t>”</a:t>
            </a:r>
            <a:r>
              <a:rPr lang="en-US" altLang="ja-JP" dirty="0"/>
              <a:t> and led to extinction of some local </a:t>
            </a:r>
            <a:r>
              <a:rPr lang="en-US" altLang="ja-JP" dirty="0" smtClean="0"/>
              <a:t>species</a:t>
            </a:r>
          </a:p>
          <a:p>
            <a:pPr lvl="2"/>
            <a:r>
              <a:rPr lang="en-US" dirty="0" smtClean="0"/>
              <a:t>Ex: kudzu </a:t>
            </a:r>
            <a:r>
              <a:rPr lang="en-US" dirty="0"/>
              <a:t>was intentionally introduced to the southern United States</a:t>
            </a:r>
          </a:p>
          <a:p>
            <a:pPr lvl="2"/>
            <a:endParaRPr lang="en-US" dirty="0"/>
          </a:p>
          <a:p>
            <a:pPr lvl="1"/>
            <a:endParaRPr lang="en-US" sz="2600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dirty="0" smtClean="0"/>
              <a:t>Concept 56.1: Human activities threaten Earth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biodiversity </a:t>
            </a:r>
            <a:r>
              <a:rPr lang="mr-IN" altLang="ja-JP" dirty="0" smtClean="0"/>
              <a:t>–</a:t>
            </a:r>
            <a:r>
              <a:rPr lang="en-US" altLang="ja-JP" dirty="0" smtClean="0"/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2. Introduced Species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_08IntroducedKudzu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728" y="1298448"/>
            <a:ext cx="6638544" cy="426110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752600" y="45720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800" b="1" dirty="0">
                <a:latin typeface="Arial"/>
                <a:cs typeface="Arial"/>
              </a:rPr>
              <a:t>Kudzu, an introduced species, </a:t>
            </a:r>
            <a:r>
              <a:rPr lang="en-US" sz="1800" b="1" dirty="0" smtClean="0">
                <a:latin typeface="Arial"/>
                <a:cs typeface="Arial"/>
              </a:rPr>
              <a:t/>
            </a:r>
            <a:br>
              <a:rPr lang="en-US" sz="1800" b="1" dirty="0" smtClean="0">
                <a:latin typeface="Arial"/>
                <a:cs typeface="Arial"/>
              </a:rPr>
            </a:br>
            <a:r>
              <a:rPr lang="en-US" sz="1800" b="1" dirty="0" smtClean="0">
                <a:latin typeface="Arial"/>
                <a:cs typeface="Arial"/>
              </a:rPr>
              <a:t>thriving (a little too much) </a:t>
            </a:r>
            <a:r>
              <a:rPr lang="en-US" sz="1800" b="1" dirty="0">
                <a:latin typeface="Arial"/>
                <a:cs typeface="Arial"/>
              </a:rPr>
              <a:t>in South Carolina</a:t>
            </a:r>
          </a:p>
        </p:txBody>
      </p:sp>
    </p:spTree>
    <p:extLst>
      <p:ext uri="{BB962C8B-B14F-4D97-AF65-F5344CB8AC3E}">
        <p14:creationId xmlns:p14="http://schemas.microsoft.com/office/powerpoint/2010/main" val="1879754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b="1" dirty="0" smtClean="0"/>
              <a:t>Overharvesting</a:t>
            </a:r>
            <a:r>
              <a:rPr lang="en-US" sz="2800" dirty="0" smtClean="0"/>
              <a:t> = human harvesting of wild plants or animals at rates EXCEEDING the ability of populations of those species to rebound</a:t>
            </a:r>
          </a:p>
          <a:p>
            <a:pPr eaLnBrk="1" hangingPunct="1"/>
            <a:r>
              <a:rPr lang="en-US" sz="2800" dirty="0" smtClean="0"/>
              <a:t>Large organisms with low reproductive rates are especially vulnerable to overharvesting</a:t>
            </a:r>
          </a:p>
          <a:p>
            <a:pPr lvl="1" eaLnBrk="1" hangingPunct="1"/>
            <a:r>
              <a:rPr lang="en-US" sz="2600" dirty="0" smtClean="0"/>
              <a:t>Ex: elephant populations declined because of harvesting for ivory</a:t>
            </a:r>
          </a:p>
          <a:p>
            <a:pPr lvl="1"/>
            <a:r>
              <a:rPr lang="en-US" dirty="0" smtClean="0"/>
              <a:t>Ex: the </a:t>
            </a:r>
            <a:r>
              <a:rPr lang="en-US" dirty="0"/>
              <a:t>North Atlantic </a:t>
            </a:r>
            <a:r>
              <a:rPr lang="en-US" dirty="0" err="1"/>
              <a:t>bluefin</a:t>
            </a:r>
            <a:r>
              <a:rPr lang="en-US" dirty="0"/>
              <a:t> tuna population decreased by 80% in ten years</a:t>
            </a:r>
          </a:p>
          <a:p>
            <a:pPr lvl="1" eaLnBrk="1" hangingPunct="1"/>
            <a:endParaRPr lang="en-US" sz="2400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dirty="0" smtClean="0"/>
              <a:t>Concept 56.1: Human activities threaten Earth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biodiversity </a:t>
            </a:r>
            <a:r>
              <a:rPr lang="mr-IN" altLang="ja-JP" dirty="0" smtClean="0"/>
              <a:t>–</a:t>
            </a:r>
            <a:r>
              <a:rPr lang="en-US" altLang="ja-JP" dirty="0" smtClean="0"/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3. Overharvesting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b="1" dirty="0" smtClean="0"/>
              <a:t>Global change </a:t>
            </a:r>
            <a:r>
              <a:rPr lang="en-US" sz="2800" dirty="0" smtClean="0"/>
              <a:t>= ALTERATIONS in climate, atmospheric chemistry, and broad ecological systems</a:t>
            </a:r>
          </a:p>
          <a:p>
            <a:pPr lvl="1"/>
            <a:r>
              <a:rPr lang="en-US" sz="2600" dirty="0" smtClean="0"/>
              <a:t>Ex: Acid precipitation contains sulfuric acid and nitric acid from the burning of wood and fossil fuels</a:t>
            </a:r>
          </a:p>
          <a:p>
            <a:pPr lvl="2"/>
            <a:r>
              <a:rPr lang="en-US" dirty="0"/>
              <a:t>Environmental regulations have helped to decrease acid </a:t>
            </a:r>
            <a:r>
              <a:rPr lang="en-US" dirty="0" smtClean="0"/>
              <a:t>precipitation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dirty="0" smtClean="0"/>
              <a:t>Concept 56.1: Human activities threaten Earth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biodiversity </a:t>
            </a:r>
            <a:r>
              <a:rPr lang="mr-IN" altLang="ja-JP" dirty="0" smtClean="0"/>
              <a:t>–</a:t>
            </a:r>
            <a:r>
              <a:rPr lang="en-US" altLang="ja-JP" dirty="0" smtClean="0"/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4. Global Change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Biodiversity vs. Humans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Scientists have named and described 1.8 million species</a:t>
            </a:r>
          </a:p>
          <a:p>
            <a:r>
              <a:rPr lang="en-US" dirty="0" smtClean="0"/>
              <a:t>Biologists estimate 10–100 million species exist on Earth</a:t>
            </a:r>
          </a:p>
          <a:p>
            <a:r>
              <a:rPr lang="en-US" dirty="0" smtClean="0"/>
              <a:t>Tropical forests contain some of the greatest concentrations of species and are being DESTROYED at an alarming rate</a:t>
            </a:r>
          </a:p>
          <a:p>
            <a:r>
              <a:rPr lang="en-US" dirty="0" smtClean="0"/>
              <a:t>HUMANS (that’s US) are rapidly pushing many species toward extinction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420913" y="990600"/>
            <a:ext cx="8499249" cy="5355960"/>
          </a:xfrm>
        </p:spPr>
        <p:txBody>
          <a:bodyPr/>
          <a:lstStyle/>
          <a:p>
            <a:r>
              <a:rPr lang="en-US" strike="sngStrike" dirty="0"/>
              <a:t>Concept 56.1: Human activities threaten Earth</a:t>
            </a:r>
            <a:r>
              <a:rPr lang="ja-JP" altLang="en-US" strike="sngStrike" dirty="0"/>
              <a:t>’</a:t>
            </a:r>
            <a:r>
              <a:rPr lang="en-US" altLang="ja-JP" strike="sngStrike" dirty="0"/>
              <a:t>s </a:t>
            </a:r>
            <a:r>
              <a:rPr lang="en-US" altLang="ja-JP" strike="sngStrike" dirty="0" smtClean="0"/>
              <a:t>biodiversity</a:t>
            </a:r>
          </a:p>
          <a:p>
            <a:r>
              <a:rPr lang="en-US" sz="3000" b="1" dirty="0" smtClean="0">
                <a:solidFill>
                  <a:srgbClr val="FF0000"/>
                </a:solidFill>
              </a:rPr>
              <a:t>Concept </a:t>
            </a:r>
            <a:r>
              <a:rPr lang="en-US" sz="3000" b="1" dirty="0">
                <a:solidFill>
                  <a:srgbClr val="FF0000"/>
                </a:solidFill>
              </a:rPr>
              <a:t>56.4: Earth is changing rapidly as a result of human actions</a:t>
            </a:r>
            <a:endParaRPr lang="en-US" sz="3000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altLang="ja-JP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3231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56.4: Earth is changing rapidly as a result of human actions</a:t>
            </a:r>
          </a:p>
        </p:txBody>
      </p:sp>
      <p:sp>
        <p:nvSpPr>
          <p:cNvPr id="1464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Human-caused changes </a:t>
            </a:r>
            <a:r>
              <a:rPr lang="en-US" dirty="0" smtClean="0"/>
              <a:t>in the environment include</a:t>
            </a:r>
            <a:r>
              <a:rPr lang="mr-IN" dirty="0" smtClean="0"/>
              <a:t>…</a:t>
            </a:r>
            <a:endParaRPr lang="en-US" dirty="0" smtClean="0"/>
          </a:p>
          <a:p>
            <a:pPr lvl="1"/>
            <a:r>
              <a:rPr lang="en-US" dirty="0" smtClean="0"/>
              <a:t>Nutrient enrichment</a:t>
            </a:r>
          </a:p>
          <a:p>
            <a:pPr lvl="1"/>
            <a:r>
              <a:rPr lang="en-US" dirty="0" smtClean="0"/>
              <a:t>Accumulation of toxins</a:t>
            </a:r>
          </a:p>
          <a:p>
            <a:pPr lvl="1"/>
            <a:r>
              <a:rPr lang="en-US" dirty="0" smtClean="0"/>
              <a:t>Climate change</a:t>
            </a:r>
          </a:p>
          <a:p>
            <a:pPr lvl="1"/>
            <a:r>
              <a:rPr lang="en-US" dirty="0" smtClean="0"/>
              <a:t>Ozone depletion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activity often REMOVES nutrients from one part of the biosphere and ADDS them to another</a:t>
            </a:r>
          </a:p>
          <a:p>
            <a:pPr lvl="1"/>
            <a:r>
              <a:rPr lang="en-US" dirty="0" smtClean="0"/>
              <a:t>Harvest of agricultural crops exports nutrients from the agricultural ecosystem</a:t>
            </a:r>
          </a:p>
          <a:p>
            <a:pPr lvl="1"/>
            <a:r>
              <a:rPr lang="en-US" dirty="0" smtClean="0"/>
              <a:t>Agriculture leads to the depletion of nutrients in the soil</a:t>
            </a:r>
          </a:p>
          <a:p>
            <a:pPr lvl="1"/>
            <a:r>
              <a:rPr lang="en-US" dirty="0" smtClean="0"/>
              <a:t>Fertilizers add nitrogen and other nutrients to the agricultural ecosystem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dirty="0" smtClean="0"/>
              <a:t>Concept 56.4: Earth is changing rapidly as a result of human actions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Nutrient Enrichment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Humans release many toxic chemicals, including synthetics, previously unknown to nature</a:t>
            </a:r>
          </a:p>
          <a:p>
            <a:pPr eaLnBrk="1" hangingPunct="1"/>
            <a:r>
              <a:rPr lang="en-US" sz="2800" dirty="0" smtClean="0"/>
              <a:t>In some cases, harmful substances persist for long periods in an ecosystem</a:t>
            </a:r>
          </a:p>
          <a:p>
            <a:pPr eaLnBrk="1" hangingPunct="1"/>
            <a:r>
              <a:rPr lang="en-US" sz="2800" dirty="0" smtClean="0"/>
              <a:t>One reason toxins are harmful is that they become more concentrated in successive trophic levels</a:t>
            </a:r>
          </a:p>
          <a:p>
            <a:pPr lvl="1"/>
            <a:r>
              <a:rPr lang="en-US" sz="2600" b="1" dirty="0" smtClean="0"/>
              <a:t>Biological magnification</a:t>
            </a:r>
            <a:r>
              <a:rPr lang="en-US" sz="2600" dirty="0" smtClean="0"/>
              <a:t> concentrates toxins at higher trophic levels, where biomass is lower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dirty="0" smtClean="0"/>
              <a:t>Concept 56.4: Earth is changing rapidly as a result of human actions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Toxin Accumulation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One pressing problem caused by human activities is the </a:t>
            </a:r>
            <a:r>
              <a:rPr lang="en-US" sz="2800" b="1" dirty="0" smtClean="0"/>
              <a:t>rising level of CO</a:t>
            </a:r>
            <a:r>
              <a:rPr lang="en-US" sz="2800" b="1" baseline="-25000" dirty="0" smtClean="0"/>
              <a:t>2 </a:t>
            </a:r>
            <a:r>
              <a:rPr lang="en-US" sz="2800" dirty="0" smtClean="0"/>
              <a:t>and other greenhouse gases in the atmosphere</a:t>
            </a:r>
          </a:p>
          <a:p>
            <a:r>
              <a:rPr lang="en-US" dirty="0"/>
              <a:t>Due to </a:t>
            </a:r>
            <a:r>
              <a:rPr lang="en-US" b="1" dirty="0"/>
              <a:t>burning of fossil fuels </a:t>
            </a:r>
            <a:r>
              <a:rPr lang="en-US" dirty="0"/>
              <a:t>and other human activities, the concentration of atmospheric CO</a:t>
            </a:r>
            <a:r>
              <a:rPr lang="en-US" baseline="-25000" dirty="0"/>
              <a:t>2</a:t>
            </a:r>
            <a:r>
              <a:rPr lang="en-US" dirty="0"/>
              <a:t> has been steadily </a:t>
            </a:r>
            <a:r>
              <a:rPr lang="en-US" dirty="0" smtClean="0"/>
              <a:t>INCREASING</a:t>
            </a:r>
          </a:p>
          <a:p>
            <a:pPr eaLnBrk="1" hangingPunct="1"/>
            <a:endParaRPr lang="en-US" sz="2800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dirty="0" smtClean="0"/>
              <a:t>Concept 56.4: Earth is changing rapidly as a result of human actions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Climate Change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6_28CarbonDioxTempRise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0"/>
          <a:stretch/>
        </p:blipFill>
        <p:spPr>
          <a:xfrm>
            <a:off x="298704" y="582168"/>
            <a:ext cx="8546592" cy="5522299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56.28</a:t>
            </a:r>
            <a:endParaRPr lang="en-US" sz="1200" dirty="0">
              <a:latin typeface="Arial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3479800" y="2142965"/>
            <a:ext cx="1337733" cy="27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BC0411"/>
                </a:solidFill>
                <a:latin typeface="Arial" charset="0"/>
              </a:rPr>
              <a:t>Temperature</a:t>
            </a:r>
            <a:endParaRPr lang="en-US" sz="1800" dirty="0">
              <a:solidFill>
                <a:srgbClr val="BC0411"/>
              </a:solidFill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4868333" y="2336800"/>
            <a:ext cx="238419" cy="15021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 flipH="1" flipV="1">
            <a:off x="4785019" y="3249019"/>
            <a:ext cx="176448" cy="48478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4936068" y="3683898"/>
            <a:ext cx="524933" cy="29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58A8"/>
                </a:solidFill>
                <a:latin typeface="Arial" charset="0"/>
              </a:rPr>
              <a:t>CO</a:t>
            </a:r>
            <a:r>
              <a:rPr lang="en-US" sz="1800" baseline="-25000" dirty="0" smtClean="0">
                <a:solidFill>
                  <a:srgbClr val="0058A8"/>
                </a:solidFill>
                <a:latin typeface="Arial" charset="0"/>
              </a:rPr>
              <a:t>2</a:t>
            </a:r>
            <a:endParaRPr lang="en-US" sz="1800" baseline="-25000" dirty="0">
              <a:solidFill>
                <a:srgbClr val="0058A8"/>
              </a:solidFill>
              <a:latin typeface="Arial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 rot="16200000">
            <a:off x="-855133" y="2811832"/>
            <a:ext cx="2726267" cy="32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CO</a:t>
            </a:r>
            <a:r>
              <a:rPr lang="en-US" sz="1800" baseline="-25000" dirty="0" smtClean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concentration (ppm)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 rot="16200000">
            <a:off x="6790265" y="2752559"/>
            <a:ext cx="3649133" cy="329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Average global temperature (</a:t>
            </a:r>
            <a:r>
              <a:rPr lang="en-US" sz="1800" dirty="0" smtClean="0">
                <a:solidFill>
                  <a:srgbClr val="000000"/>
                </a:solidFill>
                <a:latin typeface="Symbol Std"/>
                <a:cs typeface="Symbol Std"/>
              </a:rPr>
              <a:t>°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C)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719666" y="729032"/>
            <a:ext cx="440267" cy="27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400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4199469" y="5707432"/>
            <a:ext cx="592666" cy="24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Year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1210733" y="5419566"/>
            <a:ext cx="6604000" cy="27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tabLst>
                <a:tab pos="804863" algn="ctr"/>
                <a:tab pos="1430338" algn="ctr"/>
                <a:tab pos="1998663" algn="ctr"/>
                <a:tab pos="2633663" algn="ctr"/>
                <a:tab pos="3200400" algn="ctr"/>
                <a:tab pos="3827463" algn="ctr"/>
                <a:tab pos="4462463" algn="ctr"/>
                <a:tab pos="5029200" algn="ctr"/>
                <a:tab pos="5656263" algn="ctr"/>
                <a:tab pos="6291263" algn="ctr"/>
              </a:tabLst>
            </a:pPr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1960	1965	1970	 1975	1980	 1985	 1990	1995	 2000	2005	2010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719666" y="1186233"/>
            <a:ext cx="440267" cy="27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390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719667" y="1618031"/>
            <a:ext cx="440267" cy="27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380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711201" y="2066765"/>
            <a:ext cx="440267" cy="27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370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719667" y="2523965"/>
            <a:ext cx="440267" cy="27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360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728134" y="2964234"/>
            <a:ext cx="440267" cy="27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350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719668" y="3404498"/>
            <a:ext cx="440267" cy="27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340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719666" y="3861698"/>
            <a:ext cx="440267" cy="27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330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719668" y="4301965"/>
            <a:ext cx="440267" cy="27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320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719667" y="4750698"/>
            <a:ext cx="440267" cy="27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310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719669" y="5199432"/>
            <a:ext cx="440267" cy="27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300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7992534" y="635899"/>
            <a:ext cx="440267" cy="27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15.0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7992534" y="974562"/>
            <a:ext cx="440267" cy="27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14.9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7992535" y="1634969"/>
            <a:ext cx="440267" cy="27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14.7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7984069" y="1956698"/>
            <a:ext cx="440267" cy="27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14.6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7992535" y="2278426"/>
            <a:ext cx="440267" cy="27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14.5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8001002" y="2608624"/>
            <a:ext cx="440267" cy="27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14.4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7992536" y="2921883"/>
            <a:ext cx="440267" cy="27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14.3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7992534" y="3243611"/>
            <a:ext cx="440267" cy="27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14.2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7992536" y="3565340"/>
            <a:ext cx="440267" cy="27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14.1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7992535" y="3895535"/>
            <a:ext cx="440267" cy="27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14.0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7992537" y="4217264"/>
            <a:ext cx="440267" cy="27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13.9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7992538" y="4538997"/>
            <a:ext cx="440267" cy="27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13.8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7992536" y="4860730"/>
            <a:ext cx="440267" cy="27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13.7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7992538" y="5165531"/>
            <a:ext cx="440267" cy="27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13.6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7984070" y="1313199"/>
            <a:ext cx="440267" cy="27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700" dirty="0" smtClean="0">
                <a:solidFill>
                  <a:srgbClr val="000000"/>
                </a:solidFill>
                <a:latin typeface="Arial" charset="0"/>
              </a:rPr>
              <a:t>14.8</a:t>
            </a:r>
            <a:endParaRPr lang="en-US" sz="17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557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, water vapor, and other greenhouse gases REFLECT infrared radiation </a:t>
            </a:r>
            <a:r>
              <a:rPr lang="en-US" sz="2800" i="1" dirty="0" smtClean="0"/>
              <a:t>back toward </a:t>
            </a:r>
            <a:r>
              <a:rPr lang="en-US" sz="2800" dirty="0" smtClean="0"/>
              <a:t>Earth; this is the </a:t>
            </a:r>
            <a:r>
              <a:rPr lang="en-US" sz="2800" b="1" dirty="0" smtClean="0"/>
              <a:t>greenhouse effect</a:t>
            </a:r>
            <a:endParaRPr lang="en-US" sz="2800" dirty="0" smtClean="0"/>
          </a:p>
          <a:p>
            <a:pPr lvl="1"/>
            <a:r>
              <a:rPr lang="en-US" sz="2600" dirty="0" smtClean="0"/>
              <a:t>This effect is important for keeping Earth</a:t>
            </a:r>
            <a:r>
              <a:rPr lang="ja-JP" altLang="en-US" sz="2600" dirty="0" smtClean="0"/>
              <a:t>’</a:t>
            </a:r>
            <a:r>
              <a:rPr lang="en-US" altLang="ja-JP" sz="2600" dirty="0" smtClean="0"/>
              <a:t>s surface at a habitable temperature</a:t>
            </a:r>
          </a:p>
          <a:p>
            <a:pPr lvl="1"/>
            <a:r>
              <a:rPr lang="en-US" sz="2600" dirty="0" smtClean="0"/>
              <a:t>Increasing concentration of atmospheric CO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 is linked to INCREASING global temperature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dirty="0" smtClean="0"/>
              <a:t>Concept 56.4: Earth is changing rapidly as a result of human actions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Climate Change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Northern coniferous forests and tundra show the strongest effects of global warming</a:t>
            </a:r>
          </a:p>
          <a:p>
            <a:pPr lvl="1"/>
            <a:r>
              <a:rPr lang="en-US" dirty="0" smtClean="0"/>
              <a:t>Ex: in 2012, the extent of Arctic sea ice was the smallest on record</a:t>
            </a:r>
          </a:p>
          <a:p>
            <a:r>
              <a:rPr lang="en-US" dirty="0" smtClean="0"/>
              <a:t>A warming trend would also affect the geographic distribution of precipitation</a:t>
            </a:r>
          </a:p>
          <a:p>
            <a:r>
              <a:rPr lang="en-US" dirty="0"/>
              <a:t>Many organisms may not be able to </a:t>
            </a:r>
            <a:r>
              <a:rPr lang="en-US" dirty="0" smtClean="0"/>
              <a:t>survive such </a:t>
            </a:r>
            <a:r>
              <a:rPr lang="en-US" dirty="0"/>
              <a:t>rapid climate change</a:t>
            </a:r>
          </a:p>
          <a:p>
            <a:endParaRPr lang="en-US" dirty="0" smtClean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dirty="0" smtClean="0"/>
              <a:t>Concept 56.4: Earth is changing rapidly as a result of human actions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Climate Change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Life on Earth is protected from damaging effects of UV radiation by a PROTECTIVE layer of </a:t>
            </a:r>
            <a:r>
              <a:rPr lang="en-US" b="1" dirty="0" smtClean="0"/>
              <a:t>ozone</a:t>
            </a:r>
            <a:r>
              <a:rPr lang="en-US" dirty="0" smtClean="0"/>
              <a:t> molecules in the atmosphere</a:t>
            </a:r>
          </a:p>
          <a:p>
            <a:r>
              <a:rPr lang="en-US" dirty="0" smtClean="0"/>
              <a:t>Satellite studies suggest that the ozone layer has been gradually THINNING since the mid-1970s</a:t>
            </a:r>
          </a:p>
          <a:p>
            <a:pPr lvl="1"/>
            <a:r>
              <a:rPr lang="en-US" dirty="0"/>
              <a:t>Destruction of atmospheric ozone results mainly from chlorofluorocarbons (CFCs) produced by human </a:t>
            </a:r>
            <a:r>
              <a:rPr lang="en-US" dirty="0" smtClean="0"/>
              <a:t>activity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DECREASES atmospheric ozone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dirty="0" smtClean="0"/>
              <a:t>Concept 56.4: Earth is changing rapidly as a result of human actions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Ozone Depletion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6_29AntarcticOzoneLayer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9"/>
          <a:stretch/>
        </p:blipFill>
        <p:spPr>
          <a:xfrm>
            <a:off x="612648" y="187962"/>
            <a:ext cx="7918704" cy="6373705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56.29</a:t>
            </a:r>
            <a:endParaRPr lang="en-US" sz="1200" dirty="0">
              <a:latin typeface="Arial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 rot="16200000">
            <a:off x="-1075266" y="2730949"/>
            <a:ext cx="4068683" cy="384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Ozone layer thickness (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</a:rPr>
              <a:t>Dobsons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1596979" y="5807082"/>
            <a:ext cx="7354258" cy="30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defTabSz="858838">
              <a:tabLst>
                <a:tab pos="855663" algn="ctr"/>
                <a:tab pos="1430338" algn="ctr"/>
                <a:tab pos="1947863" algn="ctr"/>
                <a:tab pos="2514600" algn="ctr"/>
                <a:tab pos="3090863" algn="ctr"/>
                <a:tab pos="3657600" algn="ctr"/>
                <a:tab pos="4233863" algn="ctr"/>
                <a:tab pos="4800600" algn="ctr"/>
                <a:tab pos="5316538" algn="ctr"/>
                <a:tab pos="5884863" algn="ctr"/>
                <a:tab pos="6459538" algn="ctr"/>
                <a:tab pos="7202488" algn="ctr"/>
              </a:tabLst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1955	’60	’65	 ’70	’75	 ’80	 ’85	’90	’95	2000	’05	 ’10</a:t>
            </a:r>
          </a:p>
          <a:p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1193798" y="415763"/>
            <a:ext cx="440267" cy="27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350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4749802" y="6139230"/>
            <a:ext cx="592666" cy="24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Year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1185332" y="1287829"/>
            <a:ext cx="440267" cy="27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300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1193797" y="2142962"/>
            <a:ext cx="440267" cy="27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250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1193798" y="2998095"/>
            <a:ext cx="440267" cy="27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200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1193799" y="3853228"/>
            <a:ext cx="440267" cy="27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150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1185331" y="4725296"/>
            <a:ext cx="440267" cy="27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100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1473199" y="5555033"/>
            <a:ext cx="237069" cy="25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0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808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_02TropicalDeforest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" y="371856"/>
            <a:ext cx="8424672" cy="6114288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752600" y="3810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800" b="1" dirty="0">
                <a:latin typeface="Arial"/>
                <a:cs typeface="Arial"/>
              </a:rPr>
              <a:t>Tropical deforestation in Vietnam</a:t>
            </a:r>
          </a:p>
        </p:txBody>
      </p:sp>
    </p:spTree>
    <p:extLst>
      <p:ext uri="{BB962C8B-B14F-4D97-AF65-F5344CB8AC3E}">
        <p14:creationId xmlns:p14="http://schemas.microsoft.com/office/powerpoint/2010/main" val="2555554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Ozone depletion causes DNA damage in plants and poorer phytoplankton growth</a:t>
            </a:r>
            <a:r>
              <a:rPr lang="mr-IN" dirty="0" smtClean="0"/>
              <a:t>…</a:t>
            </a:r>
            <a:r>
              <a:rPr lang="en-US" dirty="0" smtClean="0"/>
              <a:t>this in turn may effect the whole biosphere!</a:t>
            </a:r>
          </a:p>
          <a:p>
            <a:r>
              <a:rPr lang="en-US" dirty="0" smtClean="0"/>
              <a:t>An international agreement signed in 1987 has resulted in a decrease in ozone depletion</a:t>
            </a:r>
          </a:p>
          <a:p>
            <a:r>
              <a:rPr lang="en-US" dirty="0" smtClean="0"/>
              <a:t>Chlorine molecules (from CFCs) already in the atmosphere will continue to influence ozone levels for </a:t>
            </a:r>
            <a:r>
              <a:rPr lang="en-US" i="1" dirty="0" smtClean="0"/>
              <a:t>at least </a:t>
            </a:r>
            <a:r>
              <a:rPr lang="en-US" dirty="0" smtClean="0"/>
              <a:t>another 50 years</a:t>
            </a:r>
            <a:r>
              <a:rPr lang="mr-IN" dirty="0" smtClean="0"/>
              <a:t>…</a:t>
            </a:r>
            <a:endParaRPr lang="en-US" dirty="0" smtClean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dirty="0" smtClean="0"/>
              <a:t>Concept 56.4: Earth is changing rapidly as a result of human actions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Ozone Depletion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Rectangle 2"/>
          <p:cNvSpPr>
            <a:spLocks noGrp="1" noChangeArrowheads="1"/>
          </p:cNvSpPr>
          <p:nvPr>
            <p:ph idx="1"/>
          </p:nvPr>
        </p:nvSpPr>
        <p:spPr>
          <a:xfrm>
            <a:off x="420913" y="990600"/>
            <a:ext cx="8499249" cy="535596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Our behavior reflects remnants of our ancestral and seemingly innate attachment to nature and the diversity of life—the concept of </a:t>
            </a:r>
            <a:r>
              <a:rPr lang="en-US" sz="2800" b="1" dirty="0" err="1" smtClean="0"/>
              <a:t>biophilia</a:t>
            </a:r>
            <a:endParaRPr lang="en-US" sz="2800" b="1" i="1" dirty="0" smtClean="0"/>
          </a:p>
          <a:p>
            <a:pPr eaLnBrk="1" hangingPunct="1"/>
            <a:r>
              <a:rPr lang="en-US" sz="2800" dirty="0" smtClean="0"/>
              <a:t>Our sense of CONNECTION to nature can motivate realignment of environmental priorities</a:t>
            </a:r>
          </a:p>
          <a:p>
            <a:pPr eaLnBrk="1" hangingPunct="1"/>
            <a:r>
              <a:rPr lang="en-US" dirty="0" smtClean="0"/>
              <a:t>People tend to appreciate what they understand, and since biology can often be so tough to understand, people have a tough time appreciating it</a:t>
            </a:r>
            <a:r>
              <a:rPr lang="mr-IN" dirty="0" smtClean="0"/>
              <a:t>…</a:t>
            </a:r>
            <a:r>
              <a:rPr lang="en-US" dirty="0" smtClean="0"/>
              <a:t>hopefully </a:t>
            </a:r>
            <a:r>
              <a:rPr lang="en-US" b="1" u="sng" dirty="0" smtClean="0"/>
              <a:t>YOU</a:t>
            </a:r>
            <a:r>
              <a:rPr lang="en-US" dirty="0" smtClean="0"/>
              <a:t> have gained a greater appreciation for the study of life in AP Bio!</a:t>
            </a:r>
            <a:endParaRPr lang="en-US" sz="2800" dirty="0" smtClean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dirty="0" smtClean="0"/>
              <a:t>A final message in AP Bio!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420913" y="990600"/>
            <a:ext cx="8499249" cy="5355960"/>
          </a:xfrm>
        </p:spPr>
        <p:txBody>
          <a:bodyPr/>
          <a:lstStyle/>
          <a:p>
            <a:r>
              <a:rPr lang="en-US" strike="sngStrike" dirty="0"/>
              <a:t>Concept 56.1: Human activities threaten Earth</a:t>
            </a:r>
            <a:r>
              <a:rPr lang="ja-JP" altLang="en-US" strike="sngStrike" dirty="0"/>
              <a:t>’</a:t>
            </a:r>
            <a:r>
              <a:rPr lang="en-US" altLang="ja-JP" strike="sngStrike" dirty="0"/>
              <a:t>s </a:t>
            </a:r>
            <a:r>
              <a:rPr lang="en-US" altLang="ja-JP" strike="sngStrike" dirty="0" smtClean="0"/>
              <a:t>biodiversity</a:t>
            </a:r>
          </a:p>
          <a:p>
            <a:r>
              <a:rPr lang="en-US" strike="sngStrike" dirty="0" smtClean="0"/>
              <a:t>Concept </a:t>
            </a:r>
            <a:r>
              <a:rPr lang="en-US" strike="sngStrike" dirty="0"/>
              <a:t>56.4: Earth is changing rapidly as a result of human actions</a:t>
            </a:r>
            <a:endParaRPr lang="en-US" strike="sngStrike" dirty="0" smtClean="0"/>
          </a:p>
          <a:p>
            <a:endParaRPr lang="en-US" dirty="0" smtClean="0"/>
          </a:p>
          <a:p>
            <a:endParaRPr lang="en-US" altLang="ja-JP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5827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(don’t need to know 56.2 &amp; 56.3)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420913" y="990600"/>
            <a:ext cx="8499249" cy="5355960"/>
          </a:xfrm>
        </p:spPr>
        <p:txBody>
          <a:bodyPr/>
          <a:lstStyle/>
          <a:p>
            <a:r>
              <a:rPr lang="en-US" dirty="0"/>
              <a:t>Concept 56.1: Human activities threaten Earth</a:t>
            </a:r>
            <a:r>
              <a:rPr lang="ja-JP" altLang="en-US" dirty="0"/>
              <a:t>’</a:t>
            </a:r>
            <a:r>
              <a:rPr lang="en-US" altLang="ja-JP" dirty="0"/>
              <a:t>s </a:t>
            </a:r>
            <a:r>
              <a:rPr lang="en-US" altLang="ja-JP" dirty="0" smtClean="0"/>
              <a:t>biodiversity</a:t>
            </a:r>
          </a:p>
          <a:p>
            <a:r>
              <a:rPr lang="en-US" i="1" strike="sngStrike" dirty="0"/>
              <a:t>Concept 56.2: Population conservation focuses on population size, genetic diversity, and critical </a:t>
            </a:r>
            <a:r>
              <a:rPr lang="en-US" i="1" strike="sngStrike" dirty="0" smtClean="0"/>
              <a:t>habitat</a:t>
            </a:r>
          </a:p>
          <a:p>
            <a:r>
              <a:rPr lang="en-US" i="1" strike="sngStrike" dirty="0"/>
              <a:t>Concept 56.3: Landscape and regional conservation help sustain </a:t>
            </a:r>
            <a:r>
              <a:rPr lang="en-US" i="1" strike="sngStrike" dirty="0" smtClean="0"/>
              <a:t>biodiversity</a:t>
            </a:r>
          </a:p>
          <a:p>
            <a:r>
              <a:rPr lang="en-US" dirty="0"/>
              <a:t>Concept 56.4: Earth is changing rapidly as a result of human actions</a:t>
            </a:r>
            <a:endParaRPr lang="en-US" dirty="0" smtClean="0"/>
          </a:p>
          <a:p>
            <a:endParaRPr lang="en-US" dirty="0" smtClean="0"/>
          </a:p>
          <a:p>
            <a:endParaRPr lang="en-US" altLang="ja-JP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420913" y="990600"/>
            <a:ext cx="8499249" cy="5355960"/>
          </a:xfrm>
        </p:spPr>
        <p:txBody>
          <a:bodyPr/>
          <a:lstStyle/>
          <a:p>
            <a:r>
              <a:rPr lang="en-US" dirty="0"/>
              <a:t>Concept 56.1: Human activities threaten Earth</a:t>
            </a:r>
            <a:r>
              <a:rPr lang="ja-JP" altLang="en-US" dirty="0"/>
              <a:t>’</a:t>
            </a:r>
            <a:r>
              <a:rPr lang="en-US" altLang="ja-JP" dirty="0"/>
              <a:t>s </a:t>
            </a:r>
            <a:r>
              <a:rPr lang="en-US" altLang="ja-JP" dirty="0" smtClean="0"/>
              <a:t>biodiversity</a:t>
            </a:r>
          </a:p>
          <a:p>
            <a:r>
              <a:rPr lang="en-US" dirty="0" smtClean="0"/>
              <a:t>Concept </a:t>
            </a:r>
            <a:r>
              <a:rPr lang="en-US" dirty="0"/>
              <a:t>56.4: Earth is changing rapidly as a result of human actions</a:t>
            </a:r>
            <a:endParaRPr lang="en-US" dirty="0" smtClean="0"/>
          </a:p>
          <a:p>
            <a:endParaRPr lang="en-US" dirty="0" smtClean="0"/>
          </a:p>
          <a:p>
            <a:endParaRPr lang="en-US" altLang="ja-JP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2729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420913" y="990600"/>
            <a:ext cx="8499249" cy="5355960"/>
          </a:xfrm>
        </p:spPr>
        <p:txBody>
          <a:bodyPr/>
          <a:lstStyle/>
          <a:p>
            <a:r>
              <a:rPr lang="en-US" sz="3000" b="1" dirty="0">
                <a:solidFill>
                  <a:srgbClr val="FF0000"/>
                </a:solidFill>
              </a:rPr>
              <a:t>Concept 56.1: Human activities threaten Earth</a:t>
            </a:r>
            <a:r>
              <a:rPr lang="ja-JP" altLang="en-US" sz="3000" b="1" dirty="0">
                <a:solidFill>
                  <a:srgbClr val="FF0000"/>
                </a:solidFill>
              </a:rPr>
              <a:t>’</a:t>
            </a:r>
            <a:r>
              <a:rPr lang="en-US" altLang="ja-JP" sz="3000" b="1" dirty="0">
                <a:solidFill>
                  <a:srgbClr val="FF0000"/>
                </a:solidFill>
              </a:rPr>
              <a:t>s </a:t>
            </a:r>
            <a:r>
              <a:rPr lang="en-US" altLang="ja-JP" sz="3000" b="1" dirty="0" smtClean="0">
                <a:solidFill>
                  <a:srgbClr val="FF0000"/>
                </a:solidFill>
              </a:rPr>
              <a:t>biodiversity</a:t>
            </a:r>
          </a:p>
          <a:p>
            <a:r>
              <a:rPr lang="en-US" dirty="0" smtClean="0"/>
              <a:t>Concept </a:t>
            </a:r>
            <a:r>
              <a:rPr lang="en-US" dirty="0"/>
              <a:t>56.4: Earth is changing rapidly as a result of human actions</a:t>
            </a:r>
            <a:endParaRPr lang="en-US" dirty="0" smtClean="0"/>
          </a:p>
          <a:p>
            <a:endParaRPr lang="en-US" dirty="0" smtClean="0"/>
          </a:p>
          <a:p>
            <a:endParaRPr lang="en-US" altLang="ja-JP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9963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56.1: Human activities threaten Earth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biodiversity</a:t>
            </a:r>
            <a:endParaRPr lang="en-US" dirty="0" smtClean="0"/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Extinction events are natural</a:t>
            </a:r>
            <a:r>
              <a:rPr lang="mr-IN" sz="2600" dirty="0" smtClean="0"/>
              <a:t>…</a:t>
            </a:r>
            <a:r>
              <a:rPr lang="en-US" sz="2600" dirty="0" smtClean="0"/>
              <a:t>BUT the current </a:t>
            </a:r>
            <a:r>
              <a:rPr lang="en-US" sz="2600" b="1" u="sng" dirty="0" smtClean="0"/>
              <a:t>RATE</a:t>
            </a:r>
            <a:r>
              <a:rPr lang="en-US" sz="2600" dirty="0" smtClean="0"/>
              <a:t> of species extinctions is unprecedented</a:t>
            </a:r>
          </a:p>
          <a:p>
            <a:pPr lvl="1"/>
            <a:r>
              <a:rPr lang="en-US" sz="2400" dirty="0" smtClean="0"/>
              <a:t>Humans are CLEARLY threatening Earth</a:t>
            </a:r>
            <a:r>
              <a:rPr lang="ja-JP" altLang="en-US" sz="2400" dirty="0" smtClean="0"/>
              <a:t>’</a:t>
            </a:r>
            <a:r>
              <a:rPr lang="en-US" altLang="ja-JP" sz="2400" dirty="0" smtClean="0"/>
              <a:t>s biodiversity</a:t>
            </a:r>
          </a:p>
          <a:p>
            <a:r>
              <a:rPr lang="en-US" sz="2600" dirty="0"/>
              <a:t>Biodiversity has </a:t>
            </a:r>
            <a:r>
              <a:rPr lang="en-US" sz="2600" dirty="0" smtClean="0"/>
              <a:t>3 main components:</a:t>
            </a:r>
            <a:endParaRPr lang="en-US" sz="2600" dirty="0"/>
          </a:p>
          <a:p>
            <a:pPr marL="971550" lvl="1" indent="-514350">
              <a:buFont typeface="+mj-lt"/>
              <a:buAutoNum type="arabicPeriod"/>
            </a:pPr>
            <a:r>
              <a:rPr lang="en-US" sz="2400" b="1" dirty="0"/>
              <a:t>Genetic diversity</a:t>
            </a:r>
            <a:r>
              <a:rPr lang="en-US" sz="2400" dirty="0"/>
              <a:t>: </a:t>
            </a:r>
            <a:r>
              <a:rPr lang="en-US" sz="2400" i="1" dirty="0" smtClean="0"/>
              <a:t>genetic </a:t>
            </a:r>
            <a:r>
              <a:rPr lang="en-US" sz="2400" i="1" dirty="0"/>
              <a:t>variation </a:t>
            </a:r>
            <a:r>
              <a:rPr lang="en-US" sz="2400" dirty="0" smtClean="0"/>
              <a:t>within and between populations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b="1" dirty="0" smtClean="0"/>
              <a:t>Species </a:t>
            </a:r>
            <a:r>
              <a:rPr lang="en-US" sz="2400" b="1" dirty="0"/>
              <a:t>diversity</a:t>
            </a:r>
            <a:r>
              <a:rPr lang="en-US" sz="2400" dirty="0"/>
              <a:t>: </a:t>
            </a:r>
            <a:r>
              <a:rPr lang="en-US" sz="2400" i="1" dirty="0" smtClean="0"/>
              <a:t>variety</a:t>
            </a:r>
            <a:r>
              <a:rPr lang="en-US" sz="2400" dirty="0" smtClean="0"/>
              <a:t> </a:t>
            </a:r>
            <a:r>
              <a:rPr lang="en-US" sz="2400" i="1" dirty="0"/>
              <a:t>of species </a:t>
            </a:r>
            <a:r>
              <a:rPr lang="en-US" sz="2400" dirty="0"/>
              <a:t>in an ecosystem or throughout the biosphere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b="1" dirty="0"/>
              <a:t>Ecosystem diversity</a:t>
            </a:r>
            <a:r>
              <a:rPr lang="en-US" sz="2400" dirty="0"/>
              <a:t>: </a:t>
            </a:r>
            <a:r>
              <a:rPr lang="en-US" sz="2400" i="1" dirty="0" smtClean="0"/>
              <a:t>variety </a:t>
            </a:r>
            <a:r>
              <a:rPr lang="en-US" sz="2400" i="1" dirty="0"/>
              <a:t>of ecosystems </a:t>
            </a:r>
            <a:r>
              <a:rPr lang="en-US" sz="2400" dirty="0"/>
              <a:t>in </a:t>
            </a:r>
            <a:r>
              <a:rPr lang="en-US" sz="2400" dirty="0" smtClean="0"/>
              <a:t>the biosphere</a:t>
            </a:r>
            <a:endParaRPr lang="en-US" sz="24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023904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6_03Biodiversity_1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5"/>
          <a:stretch/>
        </p:blipFill>
        <p:spPr>
          <a:xfrm>
            <a:off x="643128" y="222453"/>
            <a:ext cx="7857744" cy="607046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56.3-1</a:t>
            </a:r>
            <a:endParaRPr lang="en-US" sz="1200" dirty="0"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682533" y="208405"/>
            <a:ext cx="2972043" cy="61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Genetic diversity in a vole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population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419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6_03Biodiversity_2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31"/>
          <a:stretch/>
        </p:blipFill>
        <p:spPr>
          <a:xfrm>
            <a:off x="643128" y="222453"/>
            <a:ext cx="7857744" cy="589039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56.3-2</a:t>
            </a:r>
            <a:endParaRPr lang="en-US" sz="1200" dirty="0"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682533" y="208405"/>
            <a:ext cx="2972043" cy="61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Genetic diversity in a vole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population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688060" y="2304805"/>
            <a:ext cx="3225707" cy="52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Species diversity in a coastal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redwood ecosystem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497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ampbell_10e_Lecture_Template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1_CC4eActiveLectureQuestions">
      <a:majorFont>
        <a:latin typeface="Times New Roman"/>
        <a:ea typeface="Arial"/>
        <a:cs typeface="Arial"/>
      </a:majorFont>
      <a:minorFont>
        <a:latin typeface="Tahom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Campbell_10e_Lecture_Template" id="{B7CA0FD3-0B5A-470C-99F9-94A1C46060BB}" vid="{188D9A04-B586-4946-AF2D-BBC11ACBD6BB}"/>
    </a:ext>
  </a:extLst>
</a:theme>
</file>

<file path=ppt/theme/theme2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Campbell_10e_Lecture_Template</Template>
  <TotalTime>3487</TotalTime>
  <Words>1540</Words>
  <Application>Microsoft Macintosh PowerPoint</Application>
  <PresentationFormat>On-screen Show (4:3)</PresentationFormat>
  <Paragraphs>202</Paragraphs>
  <Slides>32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Campbell_10e_Lecture_Template</vt:lpstr>
      <vt:lpstr>2_Blank</vt:lpstr>
      <vt:lpstr>3_Blank</vt:lpstr>
      <vt:lpstr>4_Blank</vt:lpstr>
      <vt:lpstr>5_Blank</vt:lpstr>
      <vt:lpstr>12_Blank</vt:lpstr>
      <vt:lpstr>41_Blank</vt:lpstr>
      <vt:lpstr>42_Blank</vt:lpstr>
      <vt:lpstr>PowerPoint Presentation</vt:lpstr>
      <vt:lpstr>Biodiversity vs. Humans</vt:lpstr>
      <vt:lpstr>Tropical deforestation in Vietnam</vt:lpstr>
      <vt:lpstr>Overview (don’t need to know 56.2 &amp; 56.3)</vt:lpstr>
      <vt:lpstr>Overview</vt:lpstr>
      <vt:lpstr>Overview</vt:lpstr>
      <vt:lpstr>Concept 56.1: Human activities threaten Earth’s biodiversity</vt:lpstr>
      <vt:lpstr>Figure 56.3-1</vt:lpstr>
      <vt:lpstr>Figure 56.3-2</vt:lpstr>
      <vt:lpstr>Figure 56.3-3</vt:lpstr>
      <vt:lpstr>Concept 56.1: Human activities threaten Earth’s biodiversity – Species Diversity</vt:lpstr>
      <vt:lpstr>Concept 56.1: Human activities threaten Earth’s biodiversity – Species Diversity</vt:lpstr>
      <vt:lpstr>Concept 56.1: Human activities threaten Earth’s biodiversity – Ecosystem Diversity</vt:lpstr>
      <vt:lpstr>Concept 56.1: Human activities threaten Earth’s biodiversity</vt:lpstr>
      <vt:lpstr>Concept 56.1: Human activities threaten Earth’s biodiversity – 1. Habitat Loss</vt:lpstr>
      <vt:lpstr>Concept 56.1: Human activities threaten Earth’s biodiversity – 2. Introduced Species</vt:lpstr>
      <vt:lpstr>Kudzu, an introduced species,  thriving (a little too much) in South Carolina</vt:lpstr>
      <vt:lpstr>Concept 56.1: Human activities threaten Earth’s biodiversity – 3. Overharvesting</vt:lpstr>
      <vt:lpstr>Concept 56.1: Human activities threaten Earth’s biodiversity – 4. Global Change</vt:lpstr>
      <vt:lpstr>Overview</vt:lpstr>
      <vt:lpstr>Concept 56.4: Earth is changing rapidly as a result of human actions</vt:lpstr>
      <vt:lpstr>Concept 56.4: Earth is changing rapidly as a result of human actions – Nutrient Enrichment</vt:lpstr>
      <vt:lpstr>Concept 56.4: Earth is changing rapidly as a result of human actions – Toxin Accumulation</vt:lpstr>
      <vt:lpstr>Concept 56.4: Earth is changing rapidly as a result of human actions – Climate Change</vt:lpstr>
      <vt:lpstr>Figure 56.28</vt:lpstr>
      <vt:lpstr>Concept 56.4: Earth is changing rapidly as a result of human actions – Climate Change</vt:lpstr>
      <vt:lpstr>Concept 56.4: Earth is changing rapidly as a result of human actions – Climate Change</vt:lpstr>
      <vt:lpstr>Concept 56.4: Earth is changing rapidly as a result of human actions – Ozone Depletion</vt:lpstr>
      <vt:lpstr>Figure 56.29</vt:lpstr>
      <vt:lpstr>Concept 56.4: Earth is changing rapidly as a result of human actions – Ozone Depletion</vt:lpstr>
      <vt:lpstr>A final message in AP Bio!</vt:lpstr>
      <vt:lpstr>Overview</vt:lpstr>
    </vt:vector>
  </TitlesOfParts>
  <Company>Jerome Burg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Burg</dc:creator>
  <cp:lastModifiedBy>HaiderAli Bhatti</cp:lastModifiedBy>
  <cp:revision>91</cp:revision>
  <dcterms:created xsi:type="dcterms:W3CDTF">2010-08-06T18:35:02Z</dcterms:created>
  <dcterms:modified xsi:type="dcterms:W3CDTF">2018-05-02T16:20:03Z</dcterms:modified>
</cp:coreProperties>
</file>