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  <p:sldMasterId id="2147483784" r:id="rId2"/>
    <p:sldMasterId id="2147483798" r:id="rId3"/>
    <p:sldMasterId id="2147483804" r:id="rId4"/>
    <p:sldMasterId id="2147483806" r:id="rId5"/>
    <p:sldMasterId id="2147483808" r:id="rId6"/>
    <p:sldMasterId id="2147483816" r:id="rId7"/>
    <p:sldMasterId id="2147483818" r:id="rId8"/>
    <p:sldMasterId id="2147483820" r:id="rId9"/>
    <p:sldMasterId id="2147483822" r:id="rId10"/>
  </p:sldMasterIdLst>
  <p:notesMasterIdLst>
    <p:notesMasterId r:id="rId41"/>
  </p:notesMasterIdLst>
  <p:sldIdLst>
    <p:sldId id="459" r:id="rId11"/>
    <p:sldId id="261" r:id="rId12"/>
    <p:sldId id="265" r:id="rId13"/>
    <p:sldId id="518" r:id="rId14"/>
    <p:sldId id="520" r:id="rId15"/>
    <p:sldId id="517" r:id="rId16"/>
    <p:sldId id="266" r:id="rId17"/>
    <p:sldId id="268" r:id="rId18"/>
    <p:sldId id="269" r:id="rId19"/>
    <p:sldId id="270" r:id="rId20"/>
    <p:sldId id="468" r:id="rId21"/>
    <p:sldId id="521" r:id="rId22"/>
    <p:sldId id="273" r:id="rId23"/>
    <p:sldId id="525" r:id="rId24"/>
    <p:sldId id="278" r:id="rId25"/>
    <p:sldId id="475" r:id="rId26"/>
    <p:sldId id="519" r:id="rId27"/>
    <p:sldId id="293" r:id="rId28"/>
    <p:sldId id="478" r:id="rId29"/>
    <p:sldId id="479" r:id="rId30"/>
    <p:sldId id="523" r:id="rId31"/>
    <p:sldId id="306" r:id="rId32"/>
    <p:sldId id="309" r:id="rId33"/>
    <p:sldId id="484" r:id="rId34"/>
    <p:sldId id="485" r:id="rId35"/>
    <p:sldId id="486" r:id="rId36"/>
    <p:sldId id="487" r:id="rId37"/>
    <p:sldId id="319" r:id="rId38"/>
    <p:sldId id="480" r:id="rId39"/>
    <p:sldId id="52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296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88" y="-336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B05E58-1C97-4017-AE05-2E593A97E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7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99ADE9A6-0D79-4D09-B29A-D87DBA2871D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1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55.4 An overview of energy and nutrient dynamics in an ecosystem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176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946C872-1100-4FFC-A626-E81865145B0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219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1BB580AB-0A03-43A1-9D73-0B160C295EE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5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9BD8A952-1089-43CB-A280-DAF53C23F37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657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9BD8A952-1089-43CB-A280-DAF53C23F37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65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55.UN01 In-text figure, root nodules, p. 1239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44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946C872-1100-4FFC-A626-E81865145B0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21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4F59CCD3-A72A-493E-A168-2E50B6AC673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756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55.11 An idealized pyramid of net production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8407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55.12 Pyramids of biomass (standing crop)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19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946C872-1100-4FFC-A626-E81865145B0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219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946C872-1100-4FFC-A626-E81865145B0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219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423A3DB6-9F47-4B1F-9238-19F5C71C042F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999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34414077-B84E-4AB5-A4BA-52FA77AF055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607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55.14a Exploring water and nutrient cycling (part 1: water)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105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55.14b </a:t>
            </a:r>
            <a:r>
              <a:rPr lang="en-US" dirty="0">
                <a:latin typeface="Times New Roman"/>
                <a:cs typeface="Times New Roman"/>
              </a:rPr>
              <a:t>Exploring water and nutrient cycling (part </a:t>
            </a:r>
            <a:r>
              <a:rPr lang="en-US" dirty="0" smtClean="0">
                <a:latin typeface="Times New Roman"/>
                <a:cs typeface="Times New Roman"/>
              </a:rPr>
              <a:t>2: carbon)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2788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55.14c </a:t>
            </a:r>
            <a:r>
              <a:rPr lang="en-US" dirty="0">
                <a:latin typeface="Times New Roman"/>
                <a:cs typeface="Times New Roman"/>
              </a:rPr>
              <a:t>Exploring water and nutrient cycling (part </a:t>
            </a:r>
            <a:r>
              <a:rPr lang="en-US" dirty="0" smtClean="0">
                <a:latin typeface="Times New Roman"/>
                <a:cs typeface="Times New Roman"/>
              </a:rPr>
              <a:t>3: phosphorus)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3222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55.14d </a:t>
            </a:r>
            <a:r>
              <a:rPr lang="en-US" dirty="0">
                <a:latin typeface="Times New Roman"/>
                <a:cs typeface="Times New Roman"/>
              </a:rPr>
              <a:t>Exploring water and nutrient cycling (part </a:t>
            </a:r>
            <a:r>
              <a:rPr lang="en-US" dirty="0" smtClean="0">
                <a:latin typeface="Times New Roman"/>
                <a:cs typeface="Times New Roman"/>
              </a:rPr>
              <a:t>4: nitrogen)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4404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9C40CEBE-5B57-40E0-99B0-CC29EB18B39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840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55.13 Make connections: the working ecosystem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070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946C872-1100-4FFC-A626-E81865145B0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21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946C872-1100-4FFC-A626-E81865145B0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21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946C872-1100-4FFC-A626-E81865145B0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21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946C872-1100-4FFC-A626-E81865145B0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21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1E8CBDED-2401-4AC5-AFE4-76C20E9DE61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50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984BC09F-C766-4182-9788-41305D1E271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33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17C9FE54-F6C3-4D36-9E30-51AED726ECA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78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BEAC74CC-6A8E-4A44-8648-5EE12484BD2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05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3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2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5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8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19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6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33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83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61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469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3939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4601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8648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9781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858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0407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920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9258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955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" y="3312812"/>
            <a:ext cx="4800601" cy="11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Ecosystems and Restoration Ecology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55</a:t>
            </a:r>
            <a:endParaRPr lang="en-US" sz="9600" dirty="0">
              <a:solidFill>
                <a:srgbClr val="D2B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5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Energy, Mass, and Trophic </a:t>
            </a:r>
            <a:r>
              <a:rPr lang="en-US" u="sng" dirty="0" smtClean="0"/>
              <a:t>Levels</a:t>
            </a:r>
            <a:endParaRPr lang="en-US" sz="2800" b="1" dirty="0" smtClean="0"/>
          </a:p>
          <a:p>
            <a:pPr eaLnBrk="1" hangingPunct="1"/>
            <a:r>
              <a:rPr lang="en-US" sz="2600" b="1" dirty="0" err="1" smtClean="0"/>
              <a:t>Detritivores</a:t>
            </a:r>
            <a:r>
              <a:rPr lang="en-US" sz="2600" b="1" dirty="0" smtClean="0"/>
              <a:t>,</a:t>
            </a:r>
            <a:r>
              <a:rPr lang="en-US" sz="2600" i="1" dirty="0" smtClean="0"/>
              <a:t> </a:t>
            </a:r>
            <a:r>
              <a:rPr lang="en-US" sz="2600" dirty="0" smtClean="0"/>
              <a:t>or </a:t>
            </a:r>
            <a:r>
              <a:rPr lang="en-US" sz="2600" b="1" dirty="0" smtClean="0"/>
              <a:t>decomposers</a:t>
            </a:r>
            <a:r>
              <a:rPr lang="en-US" sz="2600" dirty="0" smtClean="0"/>
              <a:t>, are consumers that derive their energy from </a:t>
            </a:r>
            <a:r>
              <a:rPr lang="en-US" sz="2600" b="1" dirty="0" smtClean="0"/>
              <a:t>detritus</a:t>
            </a:r>
            <a:r>
              <a:rPr lang="en-US" sz="2600" dirty="0" smtClean="0"/>
              <a:t>, </a:t>
            </a:r>
            <a:r>
              <a:rPr lang="en-US" sz="2600" dirty="0" smtClean="0"/>
              <a:t>NONLIVING organic </a:t>
            </a:r>
            <a:r>
              <a:rPr lang="en-US" sz="2600" dirty="0" smtClean="0"/>
              <a:t>matter</a:t>
            </a:r>
          </a:p>
          <a:p>
            <a:pPr lvl="1"/>
            <a:r>
              <a:rPr lang="en-US" sz="2400" dirty="0" smtClean="0"/>
              <a:t>Prokaryotes and fungi are important </a:t>
            </a:r>
            <a:r>
              <a:rPr lang="en-US" sz="2400" dirty="0" err="1" smtClean="0"/>
              <a:t>detritivores</a:t>
            </a:r>
            <a:endParaRPr lang="en-US" sz="2400" dirty="0" smtClean="0"/>
          </a:p>
          <a:p>
            <a:pPr eaLnBrk="1" hangingPunct="1"/>
            <a:r>
              <a:rPr lang="en-US" sz="2600" dirty="0" smtClean="0"/>
              <a:t>Decomposition connects </a:t>
            </a:r>
            <a:r>
              <a:rPr lang="en-US" sz="2600" b="1" u="sng" dirty="0" smtClean="0"/>
              <a:t>ALL</a:t>
            </a:r>
            <a:r>
              <a:rPr lang="en-US" sz="2600" dirty="0" smtClean="0"/>
              <a:t> trophic </a:t>
            </a:r>
            <a:r>
              <a:rPr lang="en-US" sz="2600" dirty="0" smtClean="0"/>
              <a:t>levels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55.1: Physical laws govern energy flow and chemical cycling in ecosystems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_04EnergyNutrientFlow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"/>
          <a:stretch/>
        </p:blipFill>
        <p:spPr>
          <a:xfrm>
            <a:off x="298704" y="423672"/>
            <a:ext cx="8546592" cy="579494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55.4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88367" y="596511"/>
            <a:ext cx="509220" cy="34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Sun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17448" y="1586845"/>
            <a:ext cx="3208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67939" y="1221878"/>
            <a:ext cx="584543" cy="81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Loss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443375" y="761172"/>
            <a:ext cx="509220" cy="34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954878" y="1088743"/>
            <a:ext cx="1891330" cy="5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Chemical cycling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Energy flow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70313" y="2020663"/>
            <a:ext cx="2062999" cy="3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Primary producers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976712" y="3250372"/>
            <a:ext cx="1227426" cy="5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Primary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028214" y="3323945"/>
            <a:ext cx="891095" cy="29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Detritus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712201" y="4667518"/>
            <a:ext cx="1772212" cy="2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Secondary and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553497" y="4574678"/>
            <a:ext cx="1803743" cy="7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Microorganisms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other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detritivores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715704" y="4951300"/>
            <a:ext cx="1772212" cy="5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tertiary</a:t>
            </a:r>
            <a:br>
              <a:rPr lang="en-US" sz="1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8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strike="sngStrike" dirty="0"/>
              <a:t>Concept 55.1: Physical laws govern energy flow and chemical cycling in </a:t>
            </a:r>
            <a:r>
              <a:rPr lang="en-US" strike="sngStrike" dirty="0" smtClean="0"/>
              <a:t>ecosystems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Concept 55.2: Energy and other limiting factors control primary production in </a:t>
            </a:r>
            <a:r>
              <a:rPr lang="en-US" sz="3000" b="1" dirty="0" smtClean="0">
                <a:solidFill>
                  <a:srgbClr val="FF0000"/>
                </a:solidFill>
              </a:rPr>
              <a:t>ecosystems</a:t>
            </a:r>
          </a:p>
          <a:p>
            <a:r>
              <a:rPr lang="en-US" dirty="0"/>
              <a:t>Concept 55.3: Energy transfer between trophic levels is typically only 10% </a:t>
            </a:r>
            <a:r>
              <a:rPr lang="en-US" dirty="0" smtClean="0"/>
              <a:t>efficient</a:t>
            </a:r>
          </a:p>
          <a:p>
            <a:r>
              <a:rPr lang="en-US" dirty="0"/>
              <a:t>Concept 55.4: Biological and geochemical processes cycle nutrients and water in </a:t>
            </a:r>
            <a:r>
              <a:rPr lang="en-US" dirty="0" smtClean="0"/>
              <a:t>ecosystems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47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55.2: Energy and other limiting factors control primary production in ecosystems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P</a:t>
            </a:r>
            <a:r>
              <a:rPr lang="en-US" sz="2600" b="1" dirty="0" smtClean="0"/>
              <a:t>rimary </a:t>
            </a:r>
            <a:r>
              <a:rPr lang="en-US" sz="2600" b="1" dirty="0" smtClean="0"/>
              <a:t>production</a:t>
            </a:r>
            <a:r>
              <a:rPr lang="en-US" sz="2600" dirty="0" smtClean="0"/>
              <a:t> </a:t>
            </a:r>
            <a:r>
              <a:rPr lang="en-US" sz="2600" dirty="0" smtClean="0"/>
              <a:t>= amount </a:t>
            </a:r>
            <a:r>
              <a:rPr lang="en-US" sz="2600" dirty="0" smtClean="0"/>
              <a:t>of light energy </a:t>
            </a:r>
            <a:r>
              <a:rPr lang="en-US" sz="2600" dirty="0" smtClean="0"/>
              <a:t>CONVERTED to </a:t>
            </a:r>
            <a:r>
              <a:rPr lang="en-US" sz="2600" dirty="0" smtClean="0"/>
              <a:t>chemical energy by </a:t>
            </a:r>
            <a:r>
              <a:rPr lang="en-US" sz="2600" dirty="0" smtClean="0"/>
              <a:t>AUTOTROPHS during </a:t>
            </a:r>
            <a:r>
              <a:rPr lang="en-US" sz="2600" dirty="0" smtClean="0"/>
              <a:t>a given time </a:t>
            </a:r>
            <a:r>
              <a:rPr lang="en-US" sz="2600" dirty="0" smtClean="0"/>
              <a:t>period</a:t>
            </a:r>
          </a:p>
          <a:p>
            <a:r>
              <a:rPr lang="en-US" sz="2600" dirty="0"/>
              <a:t>The extent of photosynthetic production sets the spending limit for an ecosystem</a:t>
            </a:r>
            <a:r>
              <a:rPr lang="ja-JP" altLang="en-US" sz="2600" dirty="0"/>
              <a:t>’</a:t>
            </a:r>
            <a:r>
              <a:rPr lang="en-US" altLang="ja-JP" sz="2600" dirty="0"/>
              <a:t>s energy </a:t>
            </a:r>
            <a:r>
              <a:rPr lang="en-US" altLang="ja-JP" sz="2600" dirty="0" smtClean="0"/>
              <a:t>“budget”</a:t>
            </a:r>
          </a:p>
          <a:p>
            <a:pPr lvl="1"/>
            <a:r>
              <a:rPr lang="en-US" sz="2400" dirty="0"/>
              <a:t>The amount of solar radiation reaching Earth</a:t>
            </a:r>
            <a:r>
              <a:rPr lang="ja-JP" altLang="en-US" sz="2400" dirty="0"/>
              <a:t>’</a:t>
            </a:r>
            <a:r>
              <a:rPr lang="en-US" altLang="ja-JP" sz="2400" dirty="0"/>
              <a:t>s surface </a:t>
            </a:r>
            <a:r>
              <a:rPr lang="en-US" altLang="ja-JP" sz="2400" b="1" u="sng" dirty="0" smtClean="0"/>
              <a:t>LIMITS</a:t>
            </a:r>
            <a:r>
              <a:rPr lang="en-US" altLang="ja-JP" sz="2400" dirty="0" smtClean="0"/>
              <a:t> the </a:t>
            </a:r>
            <a:r>
              <a:rPr lang="en-US" altLang="ja-JP" sz="2400" dirty="0"/>
              <a:t>photosynthetic output of ecosystems</a:t>
            </a:r>
          </a:p>
          <a:p>
            <a:pPr lvl="2"/>
            <a:r>
              <a:rPr lang="en-US" sz="2200" dirty="0"/>
              <a:t>Only a </a:t>
            </a:r>
            <a:r>
              <a:rPr lang="en-US" sz="2200" i="1" dirty="0"/>
              <a:t>small fraction </a:t>
            </a:r>
            <a:r>
              <a:rPr lang="en-US" sz="2200" dirty="0"/>
              <a:t>of solar energy actually strikes photosynthetic organisms, and </a:t>
            </a:r>
            <a:r>
              <a:rPr lang="en-US" sz="2200" i="1" dirty="0"/>
              <a:t>even less </a:t>
            </a:r>
            <a:r>
              <a:rPr lang="en-US" sz="2200" dirty="0"/>
              <a:t>is of a usable </a:t>
            </a:r>
            <a:r>
              <a:rPr lang="en-US" sz="2200" dirty="0" smtClean="0"/>
              <a:t>wavelength (</a:t>
            </a:r>
            <a:r>
              <a:rPr lang="en-US" sz="2200" i="1" dirty="0" smtClean="0"/>
              <a:t>recall P680 and P700!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 </a:t>
            </a:r>
            <a:r>
              <a:rPr lang="en-US" dirty="0" smtClean="0"/>
              <a:t>ecosystems are </a:t>
            </a:r>
            <a:r>
              <a:rPr lang="en-US" i="1" dirty="0" smtClean="0"/>
              <a:t>relatively</a:t>
            </a:r>
            <a:r>
              <a:rPr lang="en-US" dirty="0" smtClean="0"/>
              <a:t> unproductive per unit area but contribute </a:t>
            </a:r>
            <a:r>
              <a:rPr lang="en-US" dirty="0" smtClean="0"/>
              <a:t>greatly to </a:t>
            </a:r>
            <a:r>
              <a:rPr lang="en-US" dirty="0" smtClean="0"/>
              <a:t>global </a:t>
            </a:r>
            <a:r>
              <a:rPr lang="en-US" dirty="0" smtClean="0"/>
              <a:t>production </a:t>
            </a:r>
            <a:r>
              <a:rPr lang="en-US" dirty="0" smtClean="0"/>
              <a:t>because of their </a:t>
            </a:r>
            <a:r>
              <a:rPr lang="en-US" dirty="0" smtClean="0"/>
              <a:t>SIZE</a:t>
            </a:r>
          </a:p>
          <a:p>
            <a:pPr lvl="1"/>
            <a:r>
              <a:rPr lang="en-US" dirty="0"/>
              <a:t>More than light, </a:t>
            </a:r>
            <a:r>
              <a:rPr lang="en-US" dirty="0" smtClean="0"/>
              <a:t>NUTRIENTS limit </a:t>
            </a:r>
            <a:r>
              <a:rPr lang="en-US" dirty="0"/>
              <a:t>primary production in most oceans and lakes</a:t>
            </a:r>
          </a:p>
          <a:p>
            <a:pPr lvl="1"/>
            <a:r>
              <a:rPr lang="en-US" b="1" dirty="0"/>
              <a:t>Limiting nutrient </a:t>
            </a:r>
            <a:r>
              <a:rPr lang="en-US" dirty="0"/>
              <a:t>= element that must be ADDED for production to increase in an area</a:t>
            </a:r>
          </a:p>
          <a:p>
            <a:pPr lvl="2"/>
            <a:r>
              <a:rPr lang="en-US" dirty="0" smtClean="0"/>
              <a:t>Nitrogen </a:t>
            </a:r>
            <a:r>
              <a:rPr lang="en-US" dirty="0"/>
              <a:t>and phosphorous are the nutrients that most often limit marine </a:t>
            </a:r>
            <a:r>
              <a:rPr lang="en-US" dirty="0" smtClean="0"/>
              <a:t>production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55.2: Energy and other limiting factors control primary production in ecosystems</a:t>
            </a:r>
          </a:p>
        </p:txBody>
      </p:sp>
    </p:spTree>
    <p:extLst>
      <p:ext uri="{BB962C8B-B14F-4D97-AF65-F5344CB8AC3E}">
        <p14:creationId xmlns:p14="http://schemas.microsoft.com/office/powerpoint/2010/main" val="280479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terrestrial ecosystems, </a:t>
            </a:r>
            <a:r>
              <a:rPr lang="en-US" sz="2600" b="1" dirty="0"/>
              <a:t>temperature</a:t>
            </a:r>
            <a:r>
              <a:rPr lang="en-US" sz="2600" dirty="0"/>
              <a:t> and </a:t>
            </a:r>
            <a:r>
              <a:rPr lang="en-US" sz="2600" b="1" dirty="0"/>
              <a:t>moisture</a:t>
            </a:r>
            <a:r>
              <a:rPr lang="en-US" sz="2600" dirty="0"/>
              <a:t> affect primary production on a large scale</a:t>
            </a:r>
          </a:p>
          <a:p>
            <a:pPr lvl="1"/>
            <a:r>
              <a:rPr lang="en-US" sz="2400" dirty="0"/>
              <a:t>Primary production </a:t>
            </a:r>
            <a:r>
              <a:rPr lang="en-US" sz="2400" dirty="0" smtClean="0"/>
              <a:t>INCREASES with moisture</a:t>
            </a:r>
            <a:endParaRPr lang="en-US" sz="2400" dirty="0" smtClean="0"/>
          </a:p>
          <a:p>
            <a:pPr lvl="1"/>
            <a:r>
              <a:rPr lang="en-US" sz="2400" dirty="0" smtClean="0"/>
              <a:t>Tropical </a:t>
            </a:r>
            <a:r>
              <a:rPr lang="en-US" sz="2400" dirty="0" smtClean="0"/>
              <a:t>rain forests, estuaries, and coral reefs are among the </a:t>
            </a:r>
            <a:r>
              <a:rPr lang="en-US" sz="2400" dirty="0" smtClean="0"/>
              <a:t>MOST productive </a:t>
            </a:r>
            <a:r>
              <a:rPr lang="en-US" sz="2400" dirty="0" smtClean="0"/>
              <a:t>ecosystems per unit </a:t>
            </a:r>
            <a:r>
              <a:rPr lang="en-US" sz="2400" dirty="0" smtClean="0"/>
              <a:t>area</a:t>
            </a:r>
          </a:p>
          <a:p>
            <a:pPr marL="350838" indent="-350838"/>
            <a:r>
              <a:rPr lang="en-US" sz="2600" dirty="0" smtClean="0"/>
              <a:t>On a more local scale, </a:t>
            </a:r>
            <a:r>
              <a:rPr lang="en-US" sz="2600" dirty="0"/>
              <a:t>soil </a:t>
            </a:r>
            <a:r>
              <a:rPr lang="en-US" sz="2600" dirty="0" smtClean="0"/>
              <a:t>nutrients (ex: N and P) = limiting </a:t>
            </a:r>
            <a:r>
              <a:rPr lang="en-US" sz="2600" dirty="0"/>
              <a:t>factor in primary </a:t>
            </a:r>
            <a:r>
              <a:rPr lang="en-US" sz="2600" dirty="0" smtClean="0"/>
              <a:t>production on land</a:t>
            </a:r>
          </a:p>
          <a:p>
            <a:pPr marL="744030" lvl="1" indent="-350838"/>
            <a:r>
              <a:rPr lang="en-US" sz="2400" dirty="0" smtClean="0"/>
              <a:t>Land p</a:t>
            </a:r>
            <a:r>
              <a:rPr lang="en-US" sz="2400" dirty="0" smtClean="0"/>
              <a:t>lant adaptations promote greater nutrient absorption from soil (ex: symbiosis with N-fixing bacteria)</a:t>
            </a:r>
            <a:endParaRPr lang="en-US" sz="24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55.2: Energy and other limiting factors control primary production in ecosystems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_UN01RootNodule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"/>
          <a:stretch/>
        </p:blipFill>
        <p:spPr>
          <a:xfrm>
            <a:off x="2849880" y="1249680"/>
            <a:ext cx="3444240" cy="39573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55.UN01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881826" y="4886485"/>
            <a:ext cx="2799308" cy="58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Root nodules containing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nitrogen-fixing bacteria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4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strike="sngStrike" dirty="0"/>
              <a:t>Concept 55.1: Physical laws govern energy flow and chemical cycling in </a:t>
            </a:r>
            <a:r>
              <a:rPr lang="en-US" strike="sngStrike" dirty="0" smtClean="0"/>
              <a:t>ecosystems</a:t>
            </a:r>
          </a:p>
          <a:p>
            <a:r>
              <a:rPr lang="en-US" strike="sngStrike" dirty="0"/>
              <a:t>Concept 55.2: Energy and other limiting factors control primary production in </a:t>
            </a:r>
            <a:r>
              <a:rPr lang="en-US" strike="sngStrike" dirty="0" smtClean="0"/>
              <a:t>ecosystems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Concept 55.3: Energy transfer between trophic levels is typically only 10% </a:t>
            </a:r>
            <a:r>
              <a:rPr lang="en-US" sz="3000" b="1" dirty="0" smtClean="0">
                <a:solidFill>
                  <a:srgbClr val="FF0000"/>
                </a:solidFill>
              </a:rPr>
              <a:t>efficient</a:t>
            </a:r>
          </a:p>
          <a:p>
            <a:r>
              <a:rPr lang="en-US" dirty="0"/>
              <a:t>Concept 55.4: Biological and geochemical processes cycle nutrients and water in </a:t>
            </a:r>
            <a:r>
              <a:rPr lang="en-US" dirty="0" smtClean="0"/>
              <a:t>ecosystems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911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55.3: Energy transfer between trophic levels is typically only 10% efficient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Trophic efficiency </a:t>
            </a:r>
            <a:r>
              <a:rPr lang="en-US" sz="2600" dirty="0"/>
              <a:t>is the percentage of production transferred from one trophic level </a:t>
            </a:r>
            <a:r>
              <a:rPr lang="en-US" sz="2600" dirty="0" smtClean="0"/>
              <a:t>to the </a:t>
            </a:r>
            <a:r>
              <a:rPr lang="en-US" sz="2600" dirty="0"/>
              <a:t>next</a:t>
            </a:r>
          </a:p>
          <a:p>
            <a:pPr lvl="1"/>
            <a:r>
              <a:rPr lang="en-US" sz="2400" dirty="0"/>
              <a:t>It is usually </a:t>
            </a:r>
            <a:r>
              <a:rPr lang="en-US" sz="2400" b="1" u="sng" dirty="0"/>
              <a:t>about 10%</a:t>
            </a:r>
            <a:r>
              <a:rPr lang="en-US" sz="2400" dirty="0"/>
              <a:t>, with a range of 5% to 20%</a:t>
            </a:r>
          </a:p>
          <a:p>
            <a:r>
              <a:rPr lang="en-US" sz="2600" dirty="0"/>
              <a:t>Trophic efficiency is multiplied over the length of a food </a:t>
            </a:r>
            <a:r>
              <a:rPr lang="en-US" sz="2600" dirty="0" smtClean="0"/>
              <a:t>chain</a:t>
            </a:r>
          </a:p>
          <a:p>
            <a:pPr lvl="1"/>
            <a:r>
              <a:rPr lang="en-US" sz="2400" dirty="0"/>
              <a:t>Approximately 0.1</a:t>
            </a:r>
            <a:r>
              <a:rPr lang="en-US" sz="2400" dirty="0" smtClean="0"/>
              <a:t>% (!!!) </a:t>
            </a:r>
            <a:r>
              <a:rPr lang="en-US" sz="2400" dirty="0"/>
              <a:t>of chemical energy fixed by photosynthesis reaches a tertiary consumer</a:t>
            </a:r>
          </a:p>
          <a:p>
            <a:pPr lvl="1"/>
            <a:r>
              <a:rPr lang="en-US" sz="2400" dirty="0"/>
              <a:t>A pyramid of net production represents the </a:t>
            </a:r>
            <a:r>
              <a:rPr lang="en-US" sz="2400" dirty="0" smtClean="0"/>
              <a:t>LOSS OF ENERGY with </a:t>
            </a:r>
            <a:r>
              <a:rPr lang="en-US" sz="2400" dirty="0"/>
              <a:t>each </a:t>
            </a:r>
            <a:r>
              <a:rPr lang="en-US" sz="2400" dirty="0" smtClean="0"/>
              <a:t>TRANSFER in </a:t>
            </a:r>
            <a:r>
              <a:rPr lang="en-US" sz="2400" dirty="0"/>
              <a:t>a food chain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_11NetProductPyramid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"/>
          <a:stretch/>
        </p:blipFill>
        <p:spPr>
          <a:xfrm>
            <a:off x="1146048" y="1264920"/>
            <a:ext cx="6851904" cy="417418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55.11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189953" y="1244649"/>
            <a:ext cx="1227427" cy="52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Tertiary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184697" y="2220358"/>
            <a:ext cx="1227427" cy="52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Secondary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188202" y="3231105"/>
            <a:ext cx="1227427" cy="52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Primary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182947" y="4127984"/>
            <a:ext cx="1227427" cy="52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Primary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producers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889595" y="1563462"/>
            <a:ext cx="584544" cy="29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10 J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963168" y="2407793"/>
            <a:ext cx="584544" cy="29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100 J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467428" y="3348469"/>
            <a:ext cx="778984" cy="28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1,000 J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00864" y="4350456"/>
            <a:ext cx="933136" cy="2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10,000 J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686161" y="5098441"/>
            <a:ext cx="2488667" cy="27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1,000,000 J of sunlight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  <a:endParaRPr lang="en-US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dirty="0"/>
              <a:t>E</a:t>
            </a:r>
            <a:r>
              <a:rPr lang="en-US" sz="2600" b="1" dirty="0" smtClean="0"/>
              <a:t>cosystem </a:t>
            </a:r>
            <a:r>
              <a:rPr lang="en-US" sz="2600" dirty="0" smtClean="0"/>
              <a:t>= all </a:t>
            </a:r>
            <a:r>
              <a:rPr lang="en-US" sz="2600" dirty="0" smtClean="0"/>
              <a:t>the organisms living in a community, as well as the </a:t>
            </a:r>
            <a:r>
              <a:rPr lang="en-US" sz="2600" dirty="0" smtClean="0"/>
              <a:t>ABIOTIC factors </a:t>
            </a:r>
            <a:r>
              <a:rPr lang="en-US" sz="2600" dirty="0" smtClean="0"/>
              <a:t>with which they </a:t>
            </a:r>
            <a:r>
              <a:rPr lang="en-US" sz="2600" dirty="0" smtClean="0"/>
              <a:t>interact</a:t>
            </a:r>
          </a:p>
          <a:p>
            <a:pPr lvl="1"/>
            <a:r>
              <a:rPr lang="en-US" sz="2400" dirty="0"/>
              <a:t>Ecosystems range from a microcosm, such as the space under a fallen log, to a large area, such as a lake or </a:t>
            </a:r>
            <a:r>
              <a:rPr lang="en-US" sz="2400" dirty="0" smtClean="0"/>
              <a:t>island</a:t>
            </a:r>
          </a:p>
          <a:p>
            <a:r>
              <a:rPr lang="en-US" sz="2600" dirty="0"/>
              <a:t>Regardless of an ecosystem</a:t>
            </a:r>
            <a:r>
              <a:rPr lang="ja-JP" altLang="en-US" sz="2600" dirty="0"/>
              <a:t>’</a:t>
            </a:r>
            <a:r>
              <a:rPr lang="en-US" altLang="ja-JP" sz="2600" dirty="0"/>
              <a:t>s size, its dynamics involve two main processes: </a:t>
            </a:r>
            <a:r>
              <a:rPr lang="en-US" altLang="ja-JP" sz="2600" b="1" dirty="0"/>
              <a:t>energy flow </a:t>
            </a:r>
            <a:r>
              <a:rPr lang="en-US" altLang="ja-JP" sz="2600" dirty="0"/>
              <a:t>and </a:t>
            </a:r>
            <a:r>
              <a:rPr lang="en-US" altLang="ja-JP" sz="2600" b="1" dirty="0"/>
              <a:t>chemical cycling</a:t>
            </a:r>
          </a:p>
          <a:p>
            <a:pPr lvl="1"/>
            <a:r>
              <a:rPr lang="en-US" sz="2400" b="1" dirty="0" smtClean="0"/>
              <a:t>Energy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i="1" dirty="0"/>
              <a:t>flows</a:t>
            </a:r>
            <a:r>
              <a:rPr lang="en-US" sz="2400" dirty="0"/>
              <a:t> </a:t>
            </a:r>
            <a:r>
              <a:rPr lang="en-US" sz="2400" i="1" dirty="0"/>
              <a:t>through</a:t>
            </a:r>
            <a:r>
              <a:rPr lang="en-US" sz="2400" dirty="0"/>
              <a:t> </a:t>
            </a:r>
            <a:r>
              <a:rPr lang="en-US" sz="2400" dirty="0" smtClean="0"/>
              <a:t>ecosystems</a:t>
            </a:r>
            <a:endParaRPr lang="en-US" sz="2400" dirty="0"/>
          </a:p>
          <a:p>
            <a:pPr lvl="1"/>
            <a:r>
              <a:rPr lang="en-US" sz="2400" b="1" dirty="0" smtClean="0"/>
              <a:t>Matter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i="1" dirty="0"/>
              <a:t>cycles within</a:t>
            </a:r>
            <a:r>
              <a:rPr lang="en-US" sz="2400" dirty="0"/>
              <a:t> ecosystems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_12BiomassPyramid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>
          <a:xfrm>
            <a:off x="298704" y="408432"/>
            <a:ext cx="8546592" cy="5880258"/>
          </a:xfrm>
          <a:prstGeom prst="rect">
            <a:avLst/>
          </a:prstGeom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610369" y="622786"/>
            <a:ext cx="1630321" cy="2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Trophic level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78827" y="1405512"/>
            <a:ext cx="3098266" cy="15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Tertiary consumers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Secondary consumers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Primary consumers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Primary producers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596354" y="3919530"/>
            <a:ext cx="1630321" cy="2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Trophic level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403320" y="643807"/>
            <a:ext cx="1223921" cy="6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Dry mass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(g/m</a:t>
            </a:r>
            <a:r>
              <a:rPr lang="en-US" sz="21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7406823" y="3958071"/>
            <a:ext cx="1223921" cy="6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Dry mass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(g/m</a:t>
            </a:r>
            <a:r>
              <a:rPr lang="en-US" sz="21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36563" y="3201322"/>
            <a:ext cx="5874748" cy="3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(a) Most ecosystems (data from a Florida bog)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05035" y="5744826"/>
            <a:ext cx="7929520" cy="33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(b) Some aquatic ecosystems (data from the English Channel)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10202" y="4772324"/>
            <a:ext cx="4715563" cy="76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Primary consumers (zooplankton)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Primary producers (phytoplankton)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795171" y="1426534"/>
            <a:ext cx="852413" cy="145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tabLst>
                <a:tab pos="517525" algn="dec"/>
              </a:tabLst>
            </a:pP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    1.5</a:t>
            </a:r>
          </a:p>
          <a:p>
            <a:pPr>
              <a:lnSpc>
                <a:spcPct val="110000"/>
              </a:lnSpc>
              <a:tabLst>
                <a:tab pos="517525" algn="dec"/>
              </a:tabLs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	11</a:t>
            </a:r>
          </a:p>
          <a:p>
            <a:pPr>
              <a:lnSpc>
                <a:spcPct val="110000"/>
              </a:lnSpc>
              <a:tabLst>
                <a:tab pos="517525" algn="dec"/>
              </a:tabLs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	37</a:t>
            </a:r>
          </a:p>
          <a:p>
            <a:pPr>
              <a:lnSpc>
                <a:spcPct val="110000"/>
              </a:lnSpc>
              <a:tabLst>
                <a:tab pos="517525" algn="dec"/>
              </a:tabLs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	809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646273" y="4767068"/>
            <a:ext cx="523682" cy="76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21</a:t>
            </a:r>
          </a:p>
          <a:p>
            <a:pPr algn="r">
              <a:lnSpc>
                <a:spcPct val="110000"/>
              </a:lnSpc>
            </a:pPr>
            <a:r>
              <a:rPr lang="en-US" sz="21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2400" y="3810000"/>
            <a:ext cx="8763000" cy="2590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0" y="4038600"/>
            <a:ext cx="29511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b="1" dirty="0">
                <a:latin typeface="Arial"/>
                <a:cs typeface="Arial"/>
              </a:rPr>
              <a:t>Pyramids of </a:t>
            </a:r>
            <a:r>
              <a:rPr lang="en-US" sz="1800" b="1" dirty="0" smtClean="0">
                <a:latin typeface="Arial"/>
                <a:cs typeface="Arial"/>
              </a:rPr>
              <a:t>Biomass </a:t>
            </a: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02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strike="sngStrike" dirty="0"/>
              <a:t>Concept 55.1: Physical laws govern energy flow and chemical cycling in </a:t>
            </a:r>
            <a:r>
              <a:rPr lang="en-US" strike="sngStrike" dirty="0" smtClean="0"/>
              <a:t>ecosystems</a:t>
            </a:r>
          </a:p>
          <a:p>
            <a:r>
              <a:rPr lang="en-US" strike="sngStrike" dirty="0"/>
              <a:t>Concept 55.2: Energy and other limiting factors control primary production in </a:t>
            </a:r>
            <a:r>
              <a:rPr lang="en-US" strike="sngStrike" dirty="0" smtClean="0"/>
              <a:t>ecosystems</a:t>
            </a:r>
          </a:p>
          <a:p>
            <a:r>
              <a:rPr lang="en-US" strike="sngStrike" dirty="0"/>
              <a:t>Concept 55.3: Energy transfer between trophic levels is typically only 10% </a:t>
            </a:r>
            <a:r>
              <a:rPr lang="en-US" strike="sngStrike" dirty="0" smtClean="0"/>
              <a:t>efficient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Concept 55.4: Biological and geochemical processes cycle nutrients and water in </a:t>
            </a:r>
            <a:r>
              <a:rPr lang="en-US" sz="3000" b="1" dirty="0" smtClean="0">
                <a:solidFill>
                  <a:srgbClr val="FF0000"/>
                </a:solidFill>
              </a:rPr>
              <a:t>ecosystems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47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08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55.4: Biological and geochemical processes cycle nutrients and water in ecosystems</a:t>
            </a:r>
          </a:p>
        </p:txBody>
      </p:sp>
      <p:sp>
        <p:nvSpPr>
          <p:cNvPr id="120835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1712612"/>
            <a:ext cx="8499249" cy="4670160"/>
          </a:xfrm>
        </p:spPr>
        <p:txBody>
          <a:bodyPr/>
          <a:lstStyle/>
          <a:p>
            <a:r>
              <a:rPr lang="en-US" dirty="0" smtClean="0"/>
              <a:t>Life depends on </a:t>
            </a:r>
            <a:r>
              <a:rPr lang="en-US" dirty="0" smtClean="0"/>
              <a:t>RECYCLING chemical elements (NOT energy because remember, energy </a:t>
            </a:r>
            <a:r>
              <a:rPr lang="en-US" b="1" u="sng" dirty="0" smtClean="0"/>
              <a:t>FLOWS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Nutrient cycles in ecosystems involve biotic and abiotic components and are often called </a:t>
            </a:r>
            <a:r>
              <a:rPr lang="en-US" b="1" dirty="0" smtClean="0"/>
              <a:t>biogeochemical </a:t>
            </a:r>
            <a:r>
              <a:rPr lang="en-US" b="1" dirty="0" smtClean="0"/>
              <a:t>cycles</a:t>
            </a:r>
          </a:p>
          <a:p>
            <a:pPr lvl="1"/>
            <a:r>
              <a:rPr lang="en-US" dirty="0"/>
              <a:t>Gaseous carbon, oxygen, sulfur, and nitrogen occur in the atmosphere and </a:t>
            </a:r>
            <a:r>
              <a:rPr lang="en-US" dirty="0" smtClean="0"/>
              <a:t>CYCLE globally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YOU DO NOT NEED TO KNOW EACH PART OF EACH CYCLE</a:t>
            </a:r>
            <a:r>
              <a:rPr lang="mr-IN" sz="2400" b="1" dirty="0" smtClean="0">
                <a:solidFill>
                  <a:srgbClr val="FF0000"/>
                </a:solidFill>
              </a:rPr>
              <a:t>…</a:t>
            </a:r>
            <a:r>
              <a:rPr lang="en-US" sz="2400" b="1" dirty="0" smtClean="0">
                <a:solidFill>
                  <a:srgbClr val="FF0000"/>
                </a:solidFill>
              </a:rPr>
              <a:t>just understand the big picture!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676400"/>
            <a:ext cx="8499249" cy="4670160"/>
          </a:xfrm>
        </p:spPr>
        <p:txBody>
          <a:bodyPr/>
          <a:lstStyle/>
          <a:p>
            <a:r>
              <a:rPr lang="en-US" dirty="0" smtClean="0"/>
              <a:t>In studying cycling of water, carbon, nitrogen, and phosphorus, ecologists focus on four factors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chemical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biological </a:t>
            </a:r>
            <a:r>
              <a:rPr lang="en-US" altLang="ja-JP" b="1" dirty="0" smtClean="0"/>
              <a:t>importance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Forms</a:t>
            </a:r>
            <a:r>
              <a:rPr lang="en-US" dirty="0" smtClean="0"/>
              <a:t> in which each chemical is available or used by organisms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Major </a:t>
            </a:r>
            <a:r>
              <a:rPr lang="en-US" b="1" dirty="0" smtClean="0"/>
              <a:t>reservoirs</a:t>
            </a:r>
            <a:r>
              <a:rPr lang="en-US" dirty="0" smtClean="0"/>
              <a:t> for each chemical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</a:t>
            </a:r>
            <a:r>
              <a:rPr lang="en-US" b="1" dirty="0" smtClean="0"/>
              <a:t>processes</a:t>
            </a:r>
            <a:r>
              <a:rPr lang="en-US" dirty="0" smtClean="0"/>
              <a:t> driving movement of each chemical through its cycle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55.4: Biological and geochemical processes cycle nutrients and water in ecosystems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_14aNutrientCycl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4"/>
          <a:stretch/>
        </p:blipFill>
        <p:spPr>
          <a:xfrm>
            <a:off x="1563624" y="137160"/>
            <a:ext cx="6016752" cy="62213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55.14a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161227" y="2007818"/>
            <a:ext cx="1647841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Movement over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land by wind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671094" y="2812150"/>
            <a:ext cx="1647841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Precipitation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over ocean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95094" y="2769814"/>
            <a:ext cx="1419240" cy="50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Evaporation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from ocean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26893" y="3345551"/>
            <a:ext cx="1427707" cy="82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Evapo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transpiration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from land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031427" y="2566618"/>
            <a:ext cx="1647841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Precipitation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over land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768960" y="4243017"/>
            <a:ext cx="1249907" cy="87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Percolation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through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soil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838562" y="4903417"/>
            <a:ext cx="1647841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Runoff and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groundwater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637226" y="6207286"/>
            <a:ext cx="1774840" cy="3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The water cycle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6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_14bNutrientCycl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4"/>
          <a:stretch/>
        </p:blipFill>
        <p:spPr>
          <a:xfrm>
            <a:off x="1551432" y="137160"/>
            <a:ext cx="6041136" cy="61027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55.14b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711561" y="619283"/>
            <a:ext cx="1309174" cy="51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in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atmosphere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651359" y="1152683"/>
            <a:ext cx="1732507" cy="23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Photosynthesis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695567" y="1728417"/>
            <a:ext cx="970507" cy="44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Photo-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synthesis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762359" y="1728416"/>
            <a:ext cx="1309174" cy="51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Cellular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respiration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947333" y="2617418"/>
            <a:ext cx="1317640" cy="82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Burning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fossil fuels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wood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212026" y="3328616"/>
            <a:ext cx="1004373" cy="51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Phyto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plankton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667361" y="3768884"/>
            <a:ext cx="1283773" cy="2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35826" y="4268418"/>
            <a:ext cx="1292240" cy="2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847026" y="5250550"/>
            <a:ext cx="1630907" cy="2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Decomposition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620291" y="6198818"/>
            <a:ext cx="2096573" cy="3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The carbon cycle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_14cNutrientCycl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9"/>
          <a:stretch/>
        </p:blipFill>
        <p:spPr>
          <a:xfrm>
            <a:off x="1563624" y="137160"/>
            <a:ext cx="6016752" cy="60689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55.14c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645693" y="6215750"/>
            <a:ext cx="2782374" cy="32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The phosphorus cycle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052094" y="1965485"/>
            <a:ext cx="919707" cy="54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Geologic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uplift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670160" y="1211954"/>
            <a:ext cx="1173706" cy="54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Wind-blown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dust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35827" y="1982417"/>
            <a:ext cx="1114439" cy="45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Weathering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of rocks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117960" y="2490420"/>
            <a:ext cx="699573" cy="23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Runoff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534694" y="3015352"/>
            <a:ext cx="1520839" cy="2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Decomposition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373828" y="3438684"/>
            <a:ext cx="868906" cy="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Plankton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983427" y="3870485"/>
            <a:ext cx="724973" cy="2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Uptake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432160" y="3396353"/>
            <a:ext cx="919707" cy="54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Dissolved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PO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3–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092561" y="3912817"/>
            <a:ext cx="919706" cy="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Leaching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828227" y="2947619"/>
            <a:ext cx="1368439" cy="2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Consumption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609029" y="4894950"/>
            <a:ext cx="1563173" cy="2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Decomposition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311763" y="3176217"/>
            <a:ext cx="818106" cy="79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Plant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uptake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of PO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3–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644761" y="4268418"/>
            <a:ext cx="1478506" cy="23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Sedimentation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2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_14d_NutrientCyclin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298704" y="137160"/>
            <a:ext cx="8546592" cy="63398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55.14d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24891" y="6207283"/>
            <a:ext cx="2206641" cy="2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The nitrogen cycle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577025" y="568488"/>
            <a:ext cx="1021306" cy="43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4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in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atmosphere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830088" y="1135754"/>
            <a:ext cx="902775" cy="40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Reactive N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gases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69693" y="1465953"/>
            <a:ext cx="835042" cy="41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Industrial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fixation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68557" y="2075553"/>
            <a:ext cx="1182175" cy="21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Denitrification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974024" y="2541221"/>
            <a:ext cx="1055175" cy="2189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 fertilizers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407689" y="3066154"/>
            <a:ext cx="682642" cy="2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Runoff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509289" y="3506423"/>
            <a:ext cx="547175" cy="25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14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4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507066" y="3751956"/>
            <a:ext cx="635000" cy="41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Aquatic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cycling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069025" y="3591089"/>
            <a:ext cx="403241" cy="21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14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10224" y="3167757"/>
            <a:ext cx="835042" cy="42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Dissolved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organic 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061491" y="3260890"/>
            <a:ext cx="386308" cy="25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14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4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968358" y="2710553"/>
            <a:ext cx="792707" cy="2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Fixation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331493" y="4336154"/>
            <a:ext cx="1351508" cy="676113"/>
          </a:xfrm>
          <a:prstGeom prst="rect">
            <a:avLst/>
          </a:prstGeom>
          <a:solidFill>
            <a:srgbClr val="FFFFFF">
              <a:alpha val="45000"/>
            </a:srgbClr>
          </a:solidFill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Decomposition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and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sedimentation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100091" y="3320153"/>
            <a:ext cx="911242" cy="4305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Terrestrial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cycling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691824" y="3328620"/>
            <a:ext cx="470974" cy="28664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4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4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8173492" y="3938221"/>
            <a:ext cx="657242" cy="43904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Denitri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fication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199825" y="4505486"/>
            <a:ext cx="1063640" cy="2273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50" dirty="0" smtClean="0">
                <a:solidFill>
                  <a:srgbClr val="000000"/>
                </a:solidFill>
                <a:latin typeface="Arial" charset="0"/>
              </a:rPr>
              <a:t>Assimilation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938292" y="4683288"/>
            <a:ext cx="1190641" cy="21891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Decomposition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303291" y="5089687"/>
            <a:ext cx="1080574" cy="3543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Fixation in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root nodules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608095" y="5462221"/>
            <a:ext cx="1173708" cy="21891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Ammonification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360693" y="5005020"/>
            <a:ext cx="987440" cy="3797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Uptake of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amino acids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259092" y="5513019"/>
            <a:ext cx="987441" cy="18504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Nitrification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8107682" y="4905343"/>
            <a:ext cx="437107" cy="21044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12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8114223" y="5758552"/>
            <a:ext cx="437107" cy="21044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12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2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endParaRPr lang="en-US" sz="1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344690" y="5750085"/>
            <a:ext cx="437107" cy="21044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12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911955" y="5758553"/>
            <a:ext cx="437107" cy="21044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sz="12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12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</p:spTree>
    <p:extLst>
      <p:ext uri="{BB962C8B-B14F-4D97-AF65-F5344CB8AC3E}">
        <p14:creationId xmlns:p14="http://schemas.microsoft.com/office/powerpoint/2010/main" val="42728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52600"/>
            <a:ext cx="8499249" cy="4593960"/>
          </a:xfrm>
        </p:spPr>
        <p:txBody>
          <a:bodyPr/>
          <a:lstStyle/>
          <a:p>
            <a:r>
              <a:rPr lang="en-US" dirty="0" smtClean="0"/>
              <a:t>Decomposers (</a:t>
            </a:r>
            <a:r>
              <a:rPr lang="en-US" dirty="0" err="1" smtClean="0"/>
              <a:t>detritivores</a:t>
            </a:r>
            <a:r>
              <a:rPr lang="en-US" dirty="0" smtClean="0"/>
              <a:t>) play a key role in the general pattern of chemical cycling</a:t>
            </a:r>
          </a:p>
          <a:p>
            <a:r>
              <a:rPr lang="en-US" dirty="0" smtClean="0"/>
              <a:t>Rates at which nutrients cycle in different ecosystems vary greatly, mostly as a result of differing rates of decomposition</a:t>
            </a:r>
          </a:p>
          <a:p>
            <a:r>
              <a:rPr lang="en-US" dirty="0" smtClean="0"/>
              <a:t>The rate of decomposition is controlled by temperature, moisture, and nutrient availability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55.4: Biological and geochemical processes cycle nutrients and water in ecosystems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9225" descr="55_13_MakeConnection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>
          <a:xfrm>
            <a:off x="298704" y="1002792"/>
            <a:ext cx="8546592" cy="4695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20413" y="2049517"/>
            <a:ext cx="2250965" cy="446690"/>
          </a:xfrm>
          <a:prstGeom prst="rect">
            <a:avLst/>
          </a:prstGeom>
          <a:solidFill>
            <a:srgbClr val="1D60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55.13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1609" y="990652"/>
            <a:ext cx="5361496" cy="32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MAKE CONNECTIONS: The Working Ecosystem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84014" y="2045188"/>
            <a:ext cx="2204883" cy="41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Populations Are Dynamic</a:t>
            </a:r>
            <a:br>
              <a:rPr lang="en-US" sz="14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(Chapter 53)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01793" y="3833940"/>
            <a:ext cx="2867573" cy="445960"/>
          </a:xfrm>
          <a:prstGeom prst="rect">
            <a:avLst/>
          </a:prstGeom>
          <a:solidFill>
            <a:srgbClr val="049B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853864" y="3817932"/>
            <a:ext cx="2788205" cy="39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Species Interact in Diverse Ways</a:t>
            </a:r>
            <a:br>
              <a:rPr lang="en-US" sz="14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(Chapter 54)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81900" y="1388532"/>
            <a:ext cx="1130300" cy="1240368"/>
          </a:xfrm>
          <a:prstGeom prst="rect">
            <a:avLst/>
          </a:prstGeom>
          <a:solidFill>
            <a:srgbClr val="50469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7629880" y="1410189"/>
            <a:ext cx="1099252" cy="11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Organisms</a:t>
            </a:r>
            <a:br>
              <a:rPr lang="en-US" sz="14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Transfer</a:t>
            </a:r>
            <a:br>
              <a:rPr lang="en-US" sz="14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Energy and</a:t>
            </a:r>
            <a:br>
              <a:rPr lang="en-US" sz="14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Matter in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Ecosystems</a:t>
            </a:r>
            <a:br>
              <a:rPr lang="en-US" sz="14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(Chapter 55)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747914" y="2057880"/>
            <a:ext cx="536219" cy="12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000000"/>
                </a:solidFill>
                <a:latin typeface="Arial" charset="0"/>
              </a:rPr>
              <a:t>Snow geese</a:t>
            </a:r>
            <a:endParaRPr lang="en-US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028247" y="2206046"/>
            <a:ext cx="667453" cy="1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000000"/>
                </a:solidFill>
                <a:effectLst>
                  <a:glow rad="101600">
                    <a:srgbClr val="926922">
                      <a:alpha val="75000"/>
                    </a:srgbClr>
                  </a:glow>
                </a:effectLst>
                <a:latin typeface="Arial" charset="0"/>
              </a:rPr>
              <a:t>Population size</a:t>
            </a:r>
            <a:endParaRPr lang="en-US" sz="700" dirty="0">
              <a:solidFill>
                <a:srgbClr val="000000"/>
              </a:solidFill>
              <a:effectLst>
                <a:glow rad="101600">
                  <a:srgbClr val="926922">
                    <a:alpha val="7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781782" y="2354214"/>
            <a:ext cx="396519" cy="1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000000"/>
                </a:solidFill>
                <a:effectLst>
                  <a:glow rad="101600">
                    <a:srgbClr val="B99B50">
                      <a:alpha val="75000"/>
                    </a:srgbClr>
                  </a:glow>
                </a:effectLst>
                <a:latin typeface="Arial" charset="0"/>
              </a:rPr>
              <a:t>Migration</a:t>
            </a:r>
            <a:endParaRPr lang="en-US" sz="700" dirty="0">
              <a:solidFill>
                <a:srgbClr val="000000"/>
              </a:solidFill>
              <a:effectLst>
                <a:glow rad="101600">
                  <a:srgbClr val="B99B50">
                    <a:alpha val="7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135015" y="2557414"/>
            <a:ext cx="349953" cy="1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000000"/>
                </a:solidFill>
                <a:effectLst>
                  <a:glow rad="101600">
                    <a:srgbClr val="FFDD02">
                      <a:alpha val="44000"/>
                    </a:srgbClr>
                  </a:glow>
                </a:effectLst>
                <a:latin typeface="Arial" charset="0"/>
              </a:rPr>
              <a:t>Caribou</a:t>
            </a:r>
            <a:endParaRPr lang="en-US" sz="700" dirty="0">
              <a:solidFill>
                <a:srgbClr val="000000"/>
              </a:solidFill>
              <a:effectLst>
                <a:glow rad="101600">
                  <a:srgbClr val="FFDD02">
                    <a:alpha val="44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117147" y="3590345"/>
            <a:ext cx="447319" cy="1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err="1" smtClean="0">
                <a:solidFill>
                  <a:srgbClr val="000000"/>
                </a:solidFill>
                <a:latin typeface="Arial" charset="0"/>
              </a:rPr>
              <a:t>Herbivory</a:t>
            </a:r>
            <a:endParaRPr lang="en-US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89847" y="3543778"/>
            <a:ext cx="862186" cy="1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FFFFFF"/>
                </a:solidFill>
                <a:latin typeface="Arial" charset="0"/>
              </a:rPr>
              <a:t>Population density</a:t>
            </a:r>
            <a:endParaRPr lang="en-US" sz="7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3375" y="3541746"/>
            <a:ext cx="124446" cy="137019"/>
            <a:chOff x="413375" y="3541746"/>
            <a:chExt cx="124446" cy="137019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417602" y="3541746"/>
              <a:ext cx="120219" cy="120219"/>
            </a:xfrm>
            <a:prstGeom prst="ellipse">
              <a:avLst/>
            </a:prstGeom>
            <a:solidFill>
              <a:srgbClr val="1D60B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13375" y="3543570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56007" y="2208245"/>
            <a:ext cx="124446" cy="137019"/>
            <a:chOff x="413375" y="3541746"/>
            <a:chExt cx="124446" cy="137019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417602" y="3541746"/>
              <a:ext cx="120219" cy="120219"/>
            </a:xfrm>
            <a:prstGeom prst="ellipse">
              <a:avLst/>
            </a:prstGeom>
            <a:solidFill>
              <a:srgbClr val="1D60B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13375" y="3543570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01075" y="2352177"/>
            <a:ext cx="124446" cy="137019"/>
            <a:chOff x="413375" y="3541746"/>
            <a:chExt cx="124446" cy="137019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417602" y="3541746"/>
              <a:ext cx="120219" cy="120219"/>
            </a:xfrm>
            <a:prstGeom prst="ellipse">
              <a:avLst/>
            </a:prstGeom>
            <a:solidFill>
              <a:srgbClr val="1D60B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413375" y="3543570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11877" y="4506944"/>
            <a:ext cx="128679" cy="137019"/>
            <a:chOff x="561542" y="3694146"/>
            <a:chExt cx="128679" cy="137019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570002" y="3694146"/>
              <a:ext cx="120219" cy="120219"/>
            </a:xfrm>
            <a:prstGeom prst="ellipse">
              <a:avLst/>
            </a:prstGeom>
            <a:solidFill>
              <a:srgbClr val="049B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61542" y="3695970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9224" name="Group 9223"/>
          <p:cNvGrpSpPr/>
          <p:nvPr/>
        </p:nvGrpSpPr>
        <p:grpSpPr>
          <a:xfrm>
            <a:off x="6310408" y="3869536"/>
            <a:ext cx="124446" cy="135195"/>
            <a:chOff x="5074275" y="3640937"/>
            <a:chExt cx="124446" cy="135195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5078502" y="3643346"/>
              <a:ext cx="120219" cy="120219"/>
            </a:xfrm>
            <a:prstGeom prst="ellipse">
              <a:avLst/>
            </a:prstGeom>
            <a:solidFill>
              <a:srgbClr val="5046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074275" y="3640937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8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270871" y="3452843"/>
            <a:ext cx="120219" cy="137019"/>
            <a:chOff x="570002" y="3694146"/>
            <a:chExt cx="120219" cy="137019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570002" y="3694146"/>
              <a:ext cx="120219" cy="120219"/>
            </a:xfrm>
            <a:prstGeom prst="ellipse">
              <a:avLst/>
            </a:prstGeom>
            <a:solidFill>
              <a:srgbClr val="049B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575731" y="3695970"/>
              <a:ext cx="110069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56197" y="4096310"/>
            <a:ext cx="127189" cy="137019"/>
            <a:chOff x="563032" y="3694146"/>
            <a:chExt cx="127189" cy="137019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570002" y="3694146"/>
              <a:ext cx="120219" cy="120219"/>
            </a:xfrm>
            <a:prstGeom prst="ellipse">
              <a:avLst/>
            </a:prstGeom>
            <a:solidFill>
              <a:srgbClr val="049B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63032" y="3695970"/>
              <a:ext cx="122767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6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05604" y="4168277"/>
            <a:ext cx="120219" cy="137019"/>
            <a:chOff x="570002" y="3694146"/>
            <a:chExt cx="120219" cy="137019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570002" y="3694146"/>
              <a:ext cx="120219" cy="120219"/>
            </a:xfrm>
            <a:prstGeom prst="ellipse">
              <a:avLst/>
            </a:prstGeom>
            <a:solidFill>
              <a:srgbClr val="049B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584198" y="3695970"/>
              <a:ext cx="101602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7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77149" y="4085648"/>
            <a:ext cx="426152" cy="1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000000"/>
                </a:solidFill>
                <a:latin typeface="Arial" charset="0"/>
              </a:rPr>
              <a:t>Arctic fox</a:t>
            </a:r>
            <a:endParaRPr lang="en-US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975081" y="4640215"/>
            <a:ext cx="421920" cy="10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000000"/>
                </a:solidFill>
                <a:latin typeface="Arial" charset="0"/>
              </a:rPr>
              <a:t>Predation</a:t>
            </a:r>
            <a:endParaRPr lang="en-US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016482" y="4678314"/>
            <a:ext cx="561618" cy="1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000000"/>
                </a:solidFill>
                <a:latin typeface="Arial" charset="0"/>
              </a:rPr>
              <a:t>Snow goose</a:t>
            </a:r>
            <a:endParaRPr lang="en-US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297314" y="4098348"/>
            <a:ext cx="438852" cy="10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FFFFFF"/>
                </a:solidFill>
                <a:latin typeface="Arial" charset="0"/>
              </a:rPr>
              <a:t>Symbiosis</a:t>
            </a:r>
            <a:endParaRPr lang="en-US" sz="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190069" y="4352347"/>
            <a:ext cx="338667" cy="2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 charset="0"/>
              </a:rPr>
              <a:t>Algal cell</a:t>
            </a:r>
            <a:br>
              <a:rPr lang="en-US" sz="6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600" dirty="0" smtClean="0">
                <a:solidFill>
                  <a:srgbClr val="FFFFFF"/>
                </a:solidFill>
                <a:latin typeface="Arial" charset="0"/>
              </a:rPr>
              <a:t>Fungal</a:t>
            </a:r>
            <a:br>
              <a:rPr lang="en-US" sz="6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600" dirty="0" smtClean="0">
                <a:solidFill>
                  <a:srgbClr val="FFFFFF"/>
                </a:solidFill>
                <a:latin typeface="Arial" charset="0"/>
              </a:rPr>
              <a:t>hyphae</a:t>
            </a:r>
            <a:endParaRPr lang="en-US" sz="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06349" y="4407380"/>
            <a:ext cx="277986" cy="1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00" dirty="0" smtClean="0">
                <a:solidFill>
                  <a:srgbClr val="FFFFFF"/>
                </a:solidFill>
                <a:latin typeface="Arial" charset="0"/>
              </a:rPr>
              <a:t>Lichen</a:t>
            </a:r>
            <a:endParaRPr lang="en-US" sz="6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 flipV="1">
            <a:off x="5202767" y="4618567"/>
            <a:ext cx="127000" cy="67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5202767" y="4453467"/>
            <a:ext cx="29633" cy="198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5304367" y="4618567"/>
            <a:ext cx="25400" cy="186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Right Brace 9221"/>
          <p:cNvSpPr/>
          <p:nvPr/>
        </p:nvSpPr>
        <p:spPr bwMode="auto">
          <a:xfrm>
            <a:off x="5532967" y="4356100"/>
            <a:ext cx="63500" cy="237067"/>
          </a:xfrm>
          <a:prstGeom prst="rightBrace">
            <a:avLst>
              <a:gd name="adj1" fmla="val 41012"/>
              <a:gd name="adj2" fmla="val 50000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543242" y="3276869"/>
            <a:ext cx="124446" cy="135195"/>
            <a:chOff x="5074275" y="3640937"/>
            <a:chExt cx="124446" cy="135195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5078502" y="3643346"/>
              <a:ext cx="120219" cy="120219"/>
            </a:xfrm>
            <a:prstGeom prst="ellipse">
              <a:avLst/>
            </a:prstGeom>
            <a:solidFill>
              <a:srgbClr val="5046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5074275" y="3640937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9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804776" y="3480071"/>
            <a:ext cx="124446" cy="135195"/>
            <a:chOff x="5074275" y="3640937"/>
            <a:chExt cx="124446" cy="135195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5078502" y="3643346"/>
              <a:ext cx="120219" cy="120219"/>
            </a:xfrm>
            <a:prstGeom prst="ellipse">
              <a:avLst/>
            </a:prstGeom>
            <a:solidFill>
              <a:srgbClr val="5046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5074275" y="3640937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10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00541" y="4203970"/>
            <a:ext cx="124446" cy="135195"/>
            <a:chOff x="5074275" y="3640937"/>
            <a:chExt cx="124446" cy="135195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5078502" y="3643346"/>
              <a:ext cx="120219" cy="120219"/>
            </a:xfrm>
            <a:prstGeom prst="ellipse">
              <a:avLst/>
            </a:prstGeom>
            <a:solidFill>
              <a:srgbClr val="5046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5074275" y="3640937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11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56407" y="2205838"/>
            <a:ext cx="124446" cy="135195"/>
            <a:chOff x="5074275" y="3640937"/>
            <a:chExt cx="124446" cy="13519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5078502" y="3643346"/>
              <a:ext cx="120219" cy="120219"/>
            </a:xfrm>
            <a:prstGeom prst="ellipse">
              <a:avLst/>
            </a:prstGeom>
            <a:solidFill>
              <a:srgbClr val="5046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5074275" y="3640937"/>
              <a:ext cx="124258" cy="1351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FFFFFF"/>
                  </a:solidFill>
                  <a:latin typeface="Arial" charset="0"/>
                </a:rPr>
                <a:t>12</a:t>
              </a:r>
              <a:endParaRPr lang="en-US" sz="7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6139748" y="4170316"/>
            <a:ext cx="548920" cy="1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solidFill>
                  <a:srgbClr val="FFFFFF"/>
                </a:solidFill>
                <a:latin typeface="Arial" charset="0"/>
              </a:rPr>
              <a:t>Competition</a:t>
            </a:r>
            <a:endParaRPr lang="en-US" sz="6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6681614" y="3281314"/>
            <a:ext cx="548920" cy="1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FFFFFF"/>
                </a:solidFill>
                <a:latin typeface="Arial" charset="0"/>
              </a:rPr>
              <a:t>Food Chains</a:t>
            </a:r>
            <a:endParaRPr lang="en-US" sz="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7947379" y="3484515"/>
            <a:ext cx="794453" cy="1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700" dirty="0" smtClean="0">
                <a:solidFill>
                  <a:srgbClr val="FFFFFF"/>
                </a:solidFill>
                <a:latin typeface="Arial" charset="0"/>
              </a:rPr>
              <a:t>Transfer of energy</a:t>
            </a:r>
            <a:endParaRPr lang="en-US" sz="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7960079" y="4098347"/>
            <a:ext cx="570087" cy="29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00" dirty="0" err="1" smtClean="0">
                <a:solidFill>
                  <a:srgbClr val="FFFFFF"/>
                </a:solidFill>
                <a:latin typeface="Arial" charset="0"/>
              </a:rPr>
              <a:t>Detritivores</a:t>
            </a:r>
            <a:r>
              <a:rPr lang="en-US" sz="600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6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600" dirty="0" smtClean="0">
                <a:solidFill>
                  <a:srgbClr val="FFFFFF"/>
                </a:solidFill>
                <a:latin typeface="Arial" charset="0"/>
              </a:rPr>
              <a:t>(soil fungi and</a:t>
            </a:r>
            <a:br>
              <a:rPr lang="en-US" sz="6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600" dirty="0" smtClean="0">
                <a:solidFill>
                  <a:srgbClr val="FFFFFF"/>
                </a:solidFill>
                <a:latin typeface="Arial" charset="0"/>
              </a:rPr>
              <a:t>prokaryotes)</a:t>
            </a:r>
            <a:endParaRPr lang="en-US" sz="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225" name="Picture 9224" descr="55_13_MakeConnection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83" y="3869267"/>
            <a:ext cx="723900" cy="152400"/>
          </a:xfrm>
          <a:prstGeom prst="rect">
            <a:avLst/>
          </a:prstGeom>
        </p:spPr>
      </p:pic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6245582" y="3895145"/>
            <a:ext cx="739418" cy="3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  <a:t>Primary</a:t>
            </a:r>
            <a:b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</a:b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  <a:t>producers</a:t>
            </a:r>
            <a:b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</a:b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  <a:t>(plants and lichens)</a:t>
            </a:r>
            <a:endParaRPr lang="en-US" sz="650" dirty="0">
              <a:solidFill>
                <a:srgbClr val="000000"/>
              </a:solidFill>
              <a:effectLst>
                <a:glow rad="101600">
                  <a:srgbClr val="90A23D">
                    <a:alpha val="7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6969475" y="3492982"/>
            <a:ext cx="438851" cy="30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26922">
                      <a:alpha val="75000"/>
                    </a:srgbClr>
                  </a:glow>
                </a:effectLst>
                <a:latin typeface="Arial" charset="0"/>
              </a:rPr>
              <a:t>Primary</a:t>
            </a:r>
            <a:b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26922">
                      <a:alpha val="75000"/>
                    </a:srgbClr>
                  </a:glow>
                </a:effectLst>
                <a:latin typeface="Arial" charset="0"/>
              </a:rPr>
            </a:b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26922">
                      <a:alpha val="75000"/>
                    </a:srgbClr>
                  </a:glow>
                </a:effectLst>
                <a:latin typeface="Arial" charset="0"/>
              </a:rPr>
              <a:t>consumers</a:t>
            </a:r>
            <a:b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26922">
                      <a:alpha val="75000"/>
                    </a:srgbClr>
                  </a:glow>
                </a:effectLst>
                <a:latin typeface="Arial" charset="0"/>
              </a:rPr>
            </a:b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26922">
                      <a:alpha val="75000"/>
                    </a:srgbClr>
                  </a:glow>
                </a:effectLst>
                <a:latin typeface="Arial" charset="0"/>
              </a:rPr>
              <a:t>(caribou)</a:t>
            </a:r>
            <a:endParaRPr lang="en-US" sz="650" dirty="0">
              <a:solidFill>
                <a:srgbClr val="000000"/>
              </a:solidFill>
              <a:effectLst>
                <a:glow rad="101600">
                  <a:srgbClr val="926922">
                    <a:alpha val="7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7058383" y="2946879"/>
            <a:ext cx="498118" cy="29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  <a:t>Secondary</a:t>
            </a:r>
            <a:b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</a:b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  <a:t>consumers</a:t>
            </a:r>
            <a:b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</a:br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90A23D">
                      <a:alpha val="75000"/>
                    </a:srgbClr>
                  </a:glow>
                </a:effectLst>
                <a:latin typeface="Arial" charset="0"/>
              </a:rPr>
              <a:t>(wolves)</a:t>
            </a:r>
            <a:endParaRPr lang="en-US" sz="650" dirty="0">
              <a:solidFill>
                <a:srgbClr val="000000"/>
              </a:solidFill>
              <a:effectLst>
                <a:glow rad="101600">
                  <a:srgbClr val="90A23D">
                    <a:alpha val="7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6220182" y="2206047"/>
            <a:ext cx="1200851" cy="1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solidFill>
                  <a:srgbClr val="000000"/>
                </a:solidFill>
                <a:effectLst>
                  <a:glow rad="101600">
                    <a:srgbClr val="B99B50">
                      <a:alpha val="75000"/>
                    </a:srgbClr>
                  </a:glow>
                </a:effectLst>
                <a:latin typeface="Arial" charset="0"/>
              </a:rPr>
              <a:t>Cycling of chemical elements</a:t>
            </a:r>
            <a:endParaRPr lang="en-US" sz="650" dirty="0">
              <a:solidFill>
                <a:srgbClr val="000000"/>
              </a:solidFill>
              <a:effectLst>
                <a:glow rad="101600">
                  <a:srgbClr val="B99B50">
                    <a:alpha val="75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4962882" y="1782714"/>
            <a:ext cx="570085" cy="11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err="1" smtClean="0">
                <a:solidFill>
                  <a:srgbClr val="000000"/>
                </a:solidFill>
                <a:latin typeface="Arial" charset="0"/>
              </a:rPr>
              <a:t>Denitrification</a:t>
            </a:r>
            <a:endParaRPr lang="en-US" sz="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115283" y="2070581"/>
            <a:ext cx="426151" cy="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Organisms</a:t>
            </a:r>
            <a:endParaRPr lang="en-US" sz="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5597882" y="2074814"/>
            <a:ext cx="396518" cy="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N fixation</a:t>
            </a:r>
            <a:endParaRPr lang="en-US" sz="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6084712" y="1820813"/>
            <a:ext cx="476951" cy="2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Cellular</a:t>
            </a:r>
            <a:br>
              <a:rPr lang="en-US" sz="6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respiration</a:t>
            </a:r>
            <a:endParaRPr lang="en-US" sz="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6592713" y="1897014"/>
            <a:ext cx="625118" cy="10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Photosynthesis</a:t>
            </a:r>
            <a:endParaRPr lang="en-US" sz="6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6464300" y="1469447"/>
            <a:ext cx="245533" cy="1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65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65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5422904" y="1469444"/>
            <a:ext cx="228599" cy="12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65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65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278967" y="1359378"/>
            <a:ext cx="554567" cy="1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Nitrogen cycle</a:t>
            </a:r>
            <a:br>
              <a:rPr lang="en-US" sz="650" dirty="0" smtClean="0">
                <a:solidFill>
                  <a:srgbClr val="000000"/>
                </a:solidFill>
                <a:latin typeface="Arial" charset="0"/>
              </a:rPr>
            </a:br>
            <a:endParaRPr lang="en-US" sz="65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6358467" y="1359378"/>
            <a:ext cx="554567" cy="12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650" dirty="0" smtClean="0">
                <a:solidFill>
                  <a:srgbClr val="000000"/>
                </a:solidFill>
                <a:latin typeface="Arial" charset="0"/>
              </a:rPr>
              <a:t>Carbon cycle</a:t>
            </a:r>
            <a:br>
              <a:rPr lang="en-US" sz="650" dirty="0" smtClean="0">
                <a:solidFill>
                  <a:srgbClr val="000000"/>
                </a:solidFill>
                <a:latin typeface="Arial" charset="0"/>
              </a:rPr>
            </a:br>
            <a:endParaRPr lang="en-US" sz="650" baseline="-25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(don’t need to know 55.5)</a:t>
            </a:r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sz="2600" dirty="0"/>
              <a:t>Concept 55.1: Physical laws govern energy flow and chemical cycling in </a:t>
            </a:r>
            <a:r>
              <a:rPr lang="en-US" sz="2600" dirty="0" smtClean="0"/>
              <a:t>ecosystems</a:t>
            </a:r>
          </a:p>
          <a:p>
            <a:r>
              <a:rPr lang="en-US" sz="2600" dirty="0"/>
              <a:t>Concept 55.2: Energy and other limiting factors control primary production in </a:t>
            </a:r>
            <a:r>
              <a:rPr lang="en-US" sz="2600" dirty="0" smtClean="0"/>
              <a:t>ecosystems</a:t>
            </a:r>
          </a:p>
          <a:p>
            <a:r>
              <a:rPr lang="en-US" sz="2600" dirty="0"/>
              <a:t>Concept 55.3: Energy transfer between trophic levels is typically only 10% </a:t>
            </a:r>
            <a:r>
              <a:rPr lang="en-US" sz="2600" dirty="0" smtClean="0"/>
              <a:t>efficient</a:t>
            </a:r>
          </a:p>
          <a:p>
            <a:r>
              <a:rPr lang="en-US" sz="2600" dirty="0"/>
              <a:t>Concept 55.4: Biological and geochemical processes cycle nutrients and water in </a:t>
            </a:r>
            <a:r>
              <a:rPr lang="en-US" sz="2600" dirty="0" smtClean="0"/>
              <a:t>ecosystems</a:t>
            </a:r>
          </a:p>
          <a:p>
            <a:r>
              <a:rPr lang="en-US" sz="2600" strike="sngStrike" dirty="0"/>
              <a:t>Concept 55.5: Restoration ecologists return degraded ecosystems to a more natural state</a:t>
            </a:r>
            <a:endParaRPr lang="en-US" sz="2600" strike="sngStrike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strike="sngStrike" dirty="0"/>
              <a:t>Concept 55.1: Physical laws govern energy flow and chemical cycling in </a:t>
            </a:r>
            <a:r>
              <a:rPr lang="en-US" strike="sngStrike" dirty="0" smtClean="0"/>
              <a:t>ecosystems</a:t>
            </a:r>
          </a:p>
          <a:p>
            <a:r>
              <a:rPr lang="en-US" strike="sngStrike" dirty="0"/>
              <a:t>Concept 55.2: Energy and other limiting factors control primary production in </a:t>
            </a:r>
            <a:r>
              <a:rPr lang="en-US" strike="sngStrike" dirty="0" smtClean="0"/>
              <a:t>ecosystems</a:t>
            </a:r>
          </a:p>
          <a:p>
            <a:r>
              <a:rPr lang="en-US" strike="sngStrike" dirty="0"/>
              <a:t>Concept 55.3: Energy transfer between trophic levels is typically only 10% </a:t>
            </a:r>
            <a:r>
              <a:rPr lang="en-US" strike="sngStrike" dirty="0" smtClean="0"/>
              <a:t>efficient</a:t>
            </a:r>
          </a:p>
          <a:p>
            <a:r>
              <a:rPr lang="en-US" strike="sngStrike" dirty="0"/>
              <a:t>Concept 55.4: Biological and geochemical processes cycle nutrients and water in </a:t>
            </a:r>
            <a:r>
              <a:rPr lang="en-US" strike="sngStrike" dirty="0" smtClean="0"/>
              <a:t>ecosystems</a:t>
            </a:r>
          </a:p>
          <a:p>
            <a:pPr marL="0" indent="0">
              <a:buNone/>
            </a:pPr>
            <a:endParaRPr lang="en-US" strike="sngStrike" dirty="0" smtClean="0"/>
          </a:p>
          <a:p>
            <a:endParaRPr lang="en-US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291247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dirty="0"/>
              <a:t>Concept 55.1: Physical laws govern energy flow and chemical cycling in </a:t>
            </a:r>
            <a:r>
              <a:rPr lang="en-US" dirty="0" smtClean="0"/>
              <a:t>ecosystems</a:t>
            </a:r>
          </a:p>
          <a:p>
            <a:r>
              <a:rPr lang="en-US" dirty="0"/>
              <a:t>Concept 55.2: Energy and other limiting factors control primary production in </a:t>
            </a:r>
            <a:r>
              <a:rPr lang="en-US" dirty="0" smtClean="0"/>
              <a:t>ecosystems</a:t>
            </a:r>
          </a:p>
          <a:p>
            <a:r>
              <a:rPr lang="en-US" dirty="0"/>
              <a:t>Concept 55.3: Energy transfer between trophic levels is typically only 10% </a:t>
            </a:r>
            <a:r>
              <a:rPr lang="en-US" dirty="0" smtClean="0"/>
              <a:t>efficient</a:t>
            </a:r>
          </a:p>
          <a:p>
            <a:r>
              <a:rPr lang="en-US" dirty="0"/>
              <a:t>Concept 55.4: Biological and geochemical processes cycle nutrients and water in </a:t>
            </a:r>
            <a:r>
              <a:rPr lang="en-US" dirty="0" smtClean="0"/>
              <a:t>ecosystems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2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sz="3000" b="1" dirty="0">
                <a:solidFill>
                  <a:srgbClr val="FF0000"/>
                </a:solidFill>
              </a:rPr>
              <a:t>Concept 55.1: Physical laws govern energy flow and chemical cycling in </a:t>
            </a:r>
            <a:r>
              <a:rPr lang="en-US" sz="3000" b="1" dirty="0" smtClean="0">
                <a:solidFill>
                  <a:srgbClr val="FF0000"/>
                </a:solidFill>
              </a:rPr>
              <a:t>ecosystems</a:t>
            </a:r>
          </a:p>
          <a:p>
            <a:r>
              <a:rPr lang="en-US" dirty="0"/>
              <a:t>Concept 55.2: Energy and other limiting factors control primary production in </a:t>
            </a:r>
            <a:r>
              <a:rPr lang="en-US" dirty="0" smtClean="0"/>
              <a:t>ecosystems</a:t>
            </a:r>
          </a:p>
          <a:p>
            <a:r>
              <a:rPr lang="en-US" dirty="0"/>
              <a:t>Concept 55.3: Energy transfer between trophic levels is typically only 10% </a:t>
            </a:r>
            <a:r>
              <a:rPr lang="en-US" dirty="0" smtClean="0"/>
              <a:t>efficient</a:t>
            </a:r>
          </a:p>
          <a:p>
            <a:r>
              <a:rPr lang="en-US" dirty="0"/>
              <a:t>Concept 55.4: Biological and geochemical processes cycle nutrients and water in </a:t>
            </a:r>
            <a:r>
              <a:rPr lang="en-US" dirty="0" smtClean="0"/>
              <a:t>ecosystems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47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55.1: Physical laws govern energy flow and chemical cycling in ecosystems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Ecologists study the </a:t>
            </a:r>
            <a:r>
              <a:rPr lang="en-US" dirty="0" smtClean="0"/>
              <a:t>TRANSFORMATIONS of </a:t>
            </a:r>
            <a:r>
              <a:rPr lang="en-US" dirty="0" smtClean="0"/>
              <a:t>energy and matter within </a:t>
            </a:r>
            <a:r>
              <a:rPr lang="en-US" dirty="0" smtClean="0"/>
              <a:t>ecosystems</a:t>
            </a:r>
          </a:p>
          <a:p>
            <a:r>
              <a:rPr lang="en-US" dirty="0"/>
              <a:t>Laws of physics and chemistry apply to ecosystems, particularly </a:t>
            </a:r>
            <a:r>
              <a:rPr lang="en-US" b="1" dirty="0"/>
              <a:t>energy </a:t>
            </a:r>
            <a:r>
              <a:rPr lang="en-US" b="1" dirty="0" smtClean="0"/>
              <a:t>flow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638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Laws of Thermodynamics in Ecosystems</a:t>
            </a:r>
            <a:endParaRPr lang="en-US" u="sng" dirty="0" smtClean="0"/>
          </a:p>
          <a:p>
            <a:r>
              <a:rPr lang="en-US" sz="2400" b="1" dirty="0"/>
              <a:t>F</a:t>
            </a:r>
            <a:r>
              <a:rPr lang="en-US" sz="2400" b="1" dirty="0" smtClean="0"/>
              <a:t>irst </a:t>
            </a:r>
            <a:r>
              <a:rPr lang="en-US" sz="2400" b="1" dirty="0" smtClean="0"/>
              <a:t>law of thermodynamics </a:t>
            </a:r>
            <a:r>
              <a:rPr lang="en-US" sz="2400" dirty="0" smtClean="0"/>
              <a:t>= energy </a:t>
            </a:r>
            <a:r>
              <a:rPr lang="en-US" sz="2400" dirty="0" smtClean="0"/>
              <a:t>cannot be created or destroyed, only </a:t>
            </a:r>
            <a:r>
              <a:rPr lang="en-US" sz="2400" dirty="0" smtClean="0"/>
              <a:t>TRANSFORMED from one form to another</a:t>
            </a:r>
          </a:p>
          <a:p>
            <a:pPr lvl="1"/>
            <a:r>
              <a:rPr lang="en-US" sz="2200" dirty="0" smtClean="0"/>
              <a:t>Energy ENTERS an </a:t>
            </a:r>
            <a:r>
              <a:rPr lang="en-US" sz="2200" dirty="0" smtClean="0"/>
              <a:t>ecosystem as solar radiation, is </a:t>
            </a:r>
            <a:r>
              <a:rPr lang="en-US" sz="2200" dirty="0" smtClean="0"/>
              <a:t>CONSERVED, </a:t>
            </a:r>
            <a:r>
              <a:rPr lang="en-US" sz="2200" dirty="0" smtClean="0"/>
              <a:t>and is </a:t>
            </a:r>
            <a:r>
              <a:rPr lang="en-US" sz="2200" dirty="0" smtClean="0"/>
              <a:t>LOST from </a:t>
            </a:r>
            <a:r>
              <a:rPr lang="en-US" sz="2200" dirty="0" smtClean="0"/>
              <a:t>organisms as </a:t>
            </a:r>
            <a:r>
              <a:rPr lang="en-US" sz="2200" dirty="0" smtClean="0"/>
              <a:t>heat</a:t>
            </a:r>
          </a:p>
          <a:p>
            <a:r>
              <a:rPr lang="en-US" sz="2400" b="1" dirty="0" smtClean="0"/>
              <a:t>Second </a:t>
            </a:r>
            <a:r>
              <a:rPr lang="en-US" sz="2400" b="1" dirty="0"/>
              <a:t>law of thermodynamics </a:t>
            </a:r>
            <a:r>
              <a:rPr lang="en-US" sz="2400" dirty="0" smtClean="0"/>
              <a:t>= every </a:t>
            </a:r>
            <a:r>
              <a:rPr lang="en-US" sz="2400" dirty="0"/>
              <a:t>exchange of energy </a:t>
            </a:r>
            <a:r>
              <a:rPr lang="en-US" sz="2400" dirty="0" smtClean="0"/>
              <a:t>INCREASES the entropy (disorder) </a:t>
            </a:r>
            <a:r>
              <a:rPr lang="en-US" sz="2400" dirty="0"/>
              <a:t>of the universe</a:t>
            </a:r>
          </a:p>
          <a:p>
            <a:pPr lvl="1"/>
            <a:r>
              <a:rPr lang="en-US" sz="2200" dirty="0"/>
              <a:t>In an ecosystem, energy conversions are </a:t>
            </a:r>
            <a:r>
              <a:rPr lang="en-US" sz="2200" dirty="0" smtClean="0"/>
              <a:t>NOT completely </a:t>
            </a:r>
            <a:r>
              <a:rPr lang="en-US" sz="2200" dirty="0"/>
              <a:t>efficient, and some energy is </a:t>
            </a:r>
            <a:r>
              <a:rPr lang="en-US" sz="2200" dirty="0" smtClean="0"/>
              <a:t>ALWAYS LOST as heat </a:t>
            </a:r>
            <a:r>
              <a:rPr lang="en-US" sz="2200" i="1" dirty="0" smtClean="0"/>
              <a:t>(</a:t>
            </a:r>
            <a:r>
              <a:rPr lang="en-US" sz="2200" i="1" dirty="0"/>
              <a:t>r</a:t>
            </a:r>
            <a:r>
              <a:rPr lang="en-US" sz="2200" i="1" dirty="0" smtClean="0"/>
              <a:t>ecall cell respiration equation!)</a:t>
            </a:r>
            <a:endParaRPr lang="en-US" sz="2200" i="1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55.1: Physical laws govern energy flow and chemical cycling in ecosystems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Conservation of Mass in Ecosystems</a:t>
            </a:r>
            <a:endParaRPr lang="en-US" dirty="0" smtClean="0"/>
          </a:p>
          <a:p>
            <a:r>
              <a:rPr lang="en-US" sz="2600" b="1" dirty="0"/>
              <a:t>L</a:t>
            </a:r>
            <a:r>
              <a:rPr lang="en-US" sz="2600" b="1" dirty="0" smtClean="0"/>
              <a:t>aw </a:t>
            </a:r>
            <a:r>
              <a:rPr lang="en-US" sz="2600" b="1" dirty="0" smtClean="0"/>
              <a:t>of conservation of mass</a:t>
            </a:r>
            <a:r>
              <a:rPr lang="en-US" sz="2600" dirty="0" smtClean="0"/>
              <a:t> </a:t>
            </a:r>
            <a:r>
              <a:rPr lang="en-US" sz="2600" dirty="0" smtClean="0"/>
              <a:t>= matter CANNOT be </a:t>
            </a:r>
            <a:r>
              <a:rPr lang="en-US" sz="2600" dirty="0" smtClean="0"/>
              <a:t>created or destroyed</a:t>
            </a:r>
          </a:p>
          <a:p>
            <a:pPr lvl="1"/>
            <a:r>
              <a:rPr lang="en-US" sz="2400" dirty="0" smtClean="0"/>
              <a:t>Chemical </a:t>
            </a:r>
            <a:r>
              <a:rPr lang="en-US" sz="2400" dirty="0" smtClean="0"/>
              <a:t>elements (</a:t>
            </a:r>
            <a:r>
              <a:rPr lang="en-US" sz="2400" b="1" u="sng" dirty="0" smtClean="0"/>
              <a:t>NOT ENERGY!</a:t>
            </a:r>
            <a:r>
              <a:rPr lang="en-US" sz="2400" dirty="0" smtClean="0"/>
              <a:t>) </a:t>
            </a:r>
            <a:r>
              <a:rPr lang="en-US" sz="2400" dirty="0" smtClean="0"/>
              <a:t>are continually </a:t>
            </a:r>
            <a:r>
              <a:rPr lang="en-US" sz="2400" dirty="0" smtClean="0"/>
              <a:t>RECYCLED within </a:t>
            </a:r>
            <a:r>
              <a:rPr lang="en-US" sz="2400" dirty="0" smtClean="0"/>
              <a:t>ecosystems</a:t>
            </a:r>
          </a:p>
          <a:p>
            <a:r>
              <a:rPr lang="en-US" sz="2600" dirty="0" smtClean="0"/>
              <a:t>Ecosystems </a:t>
            </a:r>
            <a:r>
              <a:rPr lang="en-US" sz="2600" dirty="0" smtClean="0"/>
              <a:t>are </a:t>
            </a:r>
            <a:r>
              <a:rPr lang="en-US" sz="2600" dirty="0" smtClean="0"/>
              <a:t>OPEN systems (just like YOU), absorbing </a:t>
            </a:r>
            <a:r>
              <a:rPr lang="en-US" sz="2600" dirty="0" smtClean="0"/>
              <a:t>energy and mass and releasing heat and waste products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55.1: Physical laws govern energy flow and chemical cycling in ecosystems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Energy, Mass, and Trophic Levels</a:t>
            </a:r>
          </a:p>
          <a:p>
            <a:r>
              <a:rPr lang="en-US" sz="2600" b="1" dirty="0" smtClean="0"/>
              <a:t>Autotrophs</a:t>
            </a:r>
            <a:r>
              <a:rPr lang="en-US" sz="2600" dirty="0" smtClean="0"/>
              <a:t> BUILD molecules </a:t>
            </a:r>
            <a:r>
              <a:rPr lang="en-US" sz="2600" i="1" dirty="0" smtClean="0"/>
              <a:t>themselves</a:t>
            </a:r>
            <a:r>
              <a:rPr lang="en-US" sz="2600" dirty="0" smtClean="0"/>
              <a:t> using photosynthesis or chemosynthesis as an energy source</a:t>
            </a:r>
          </a:p>
          <a:p>
            <a:r>
              <a:rPr lang="en-US" sz="2600" b="1" dirty="0" smtClean="0"/>
              <a:t>Heterotrophs</a:t>
            </a:r>
            <a:r>
              <a:rPr lang="en-US" sz="2600" dirty="0" smtClean="0"/>
              <a:t> </a:t>
            </a:r>
            <a:r>
              <a:rPr lang="en-US" sz="2600" dirty="0" smtClean="0"/>
              <a:t>DEPEND on </a:t>
            </a:r>
            <a:r>
              <a:rPr lang="en-US" sz="2600" dirty="0" smtClean="0"/>
              <a:t>the biosynthetic output of </a:t>
            </a:r>
            <a:r>
              <a:rPr lang="en-US" sz="2600" i="1" dirty="0" smtClean="0"/>
              <a:t>other</a:t>
            </a:r>
            <a:r>
              <a:rPr lang="en-US" sz="2600" dirty="0" smtClean="0"/>
              <a:t> </a:t>
            </a:r>
            <a:r>
              <a:rPr lang="en-US" sz="2600" dirty="0" smtClean="0"/>
              <a:t>organisms</a:t>
            </a:r>
          </a:p>
          <a:p>
            <a:r>
              <a:rPr lang="en-US" sz="2400" dirty="0"/>
              <a:t>Energy and nutrients pass from </a:t>
            </a:r>
            <a:r>
              <a:rPr lang="en-US" sz="2400" b="1" dirty="0"/>
              <a:t>primary producers </a:t>
            </a:r>
            <a:r>
              <a:rPr lang="en-US" sz="2400" dirty="0"/>
              <a:t>(autotrophs)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b="1" dirty="0"/>
              <a:t>primary consumers </a:t>
            </a:r>
            <a:r>
              <a:rPr lang="en-US" sz="2400" dirty="0"/>
              <a:t>(herbivores)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b="1" dirty="0" smtClean="0"/>
              <a:t>secondary </a:t>
            </a:r>
            <a:r>
              <a:rPr lang="en-US" sz="2400" b="1" dirty="0"/>
              <a:t>consumers </a:t>
            </a:r>
            <a:r>
              <a:rPr lang="en-US" sz="2400" dirty="0"/>
              <a:t>(carnivores)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b="1" dirty="0"/>
              <a:t>tertiary consumers </a:t>
            </a:r>
            <a:r>
              <a:rPr lang="en-US" sz="2400" dirty="0"/>
              <a:t>(carnivores that feed on other carnivores) </a:t>
            </a:r>
          </a:p>
          <a:p>
            <a:endParaRPr lang="en-US" sz="2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55.1: Physical laws govern energy flow and chemical cycling in ecosystems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6799</TotalTime>
  <Words>1727</Words>
  <Application>Microsoft Macintosh PowerPoint</Application>
  <PresentationFormat>On-screen Show (4:3)</PresentationFormat>
  <Paragraphs>293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Campbell_10e_Lecture_Template</vt:lpstr>
      <vt:lpstr>8_Blank</vt:lpstr>
      <vt:lpstr>15_Blank</vt:lpstr>
      <vt:lpstr>18_Blank</vt:lpstr>
      <vt:lpstr>19_Blank</vt:lpstr>
      <vt:lpstr>20_Blank</vt:lpstr>
      <vt:lpstr>24_Blank</vt:lpstr>
      <vt:lpstr>25_Blank</vt:lpstr>
      <vt:lpstr>26_Blank</vt:lpstr>
      <vt:lpstr>27_Blank</vt:lpstr>
      <vt:lpstr>PowerPoint Presentation</vt:lpstr>
      <vt:lpstr>Introduction</vt:lpstr>
      <vt:lpstr>Overview (don’t need to know 55.5)</vt:lpstr>
      <vt:lpstr>Overview</vt:lpstr>
      <vt:lpstr>Overview</vt:lpstr>
      <vt:lpstr>Concept 55.1: Physical laws govern energy flow and chemical cycling in ecosystems</vt:lpstr>
      <vt:lpstr>Concept 55.1: Physical laws govern energy flow and chemical cycling in ecosystems</vt:lpstr>
      <vt:lpstr>Concept 55.1: Physical laws govern energy flow and chemical cycling in ecosystems</vt:lpstr>
      <vt:lpstr>Concept 55.1: Physical laws govern energy flow and chemical cycling in ecosystems</vt:lpstr>
      <vt:lpstr>Concept 55.1: Physical laws govern energy flow and chemical cycling in ecosystems</vt:lpstr>
      <vt:lpstr>Figure 55.4</vt:lpstr>
      <vt:lpstr>Overview</vt:lpstr>
      <vt:lpstr>Concept 55.2: Energy and other limiting factors control primary production in ecosystems</vt:lpstr>
      <vt:lpstr>Concept 55.2: Energy and other limiting factors control primary production in ecosystems</vt:lpstr>
      <vt:lpstr>Concept 55.2: Energy and other limiting factors control primary production in ecosystems</vt:lpstr>
      <vt:lpstr>Figure 55.UN01</vt:lpstr>
      <vt:lpstr>Overview</vt:lpstr>
      <vt:lpstr>Concept 55.3: Energy transfer between trophic levels is typically only 10% efficient</vt:lpstr>
      <vt:lpstr>Figure 55.11</vt:lpstr>
      <vt:lpstr>Pyramids of Biomass </vt:lpstr>
      <vt:lpstr>Overview</vt:lpstr>
      <vt:lpstr>Concept 55.4: Biological and geochemical processes cycle nutrients and water in ecosystems</vt:lpstr>
      <vt:lpstr>Concept 55.4: Biological and geochemical processes cycle nutrients and water in ecosystems</vt:lpstr>
      <vt:lpstr>Figure 55.14a</vt:lpstr>
      <vt:lpstr>Figure 55.14b</vt:lpstr>
      <vt:lpstr>Figure 55.14c</vt:lpstr>
      <vt:lpstr>Figure 55.14d</vt:lpstr>
      <vt:lpstr>Concept 55.4: Biological and geochemical processes cycle nutrients and water in ecosystems</vt:lpstr>
      <vt:lpstr>Figure 55.13</vt:lpstr>
      <vt:lpstr>Overview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97</cp:revision>
  <dcterms:created xsi:type="dcterms:W3CDTF">2010-08-06T18:35:02Z</dcterms:created>
  <dcterms:modified xsi:type="dcterms:W3CDTF">2017-03-04T21:30:20Z</dcterms:modified>
</cp:coreProperties>
</file>