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8" r:id="rId1"/>
    <p:sldMasterId id="2147483782" r:id="rId2"/>
    <p:sldMasterId id="2147483794" r:id="rId3"/>
    <p:sldMasterId id="2147483800" r:id="rId4"/>
    <p:sldMasterId id="2147483822" r:id="rId5"/>
    <p:sldMasterId id="2147483844" r:id="rId6"/>
    <p:sldMasterId id="2147483852" r:id="rId7"/>
    <p:sldMasterId id="2147483854" r:id="rId8"/>
    <p:sldMasterId id="2147483860" r:id="rId9"/>
    <p:sldMasterId id="2147483916" r:id="rId10"/>
  </p:sldMasterIdLst>
  <p:notesMasterIdLst>
    <p:notesMasterId r:id="rId53"/>
  </p:notesMasterIdLst>
  <p:sldIdLst>
    <p:sldId id="512" r:id="rId11"/>
    <p:sldId id="261" r:id="rId12"/>
    <p:sldId id="587" r:id="rId13"/>
    <p:sldId id="263" r:id="rId14"/>
    <p:sldId id="665" r:id="rId15"/>
    <p:sldId id="664" r:id="rId16"/>
    <p:sldId id="662" r:id="rId17"/>
    <p:sldId id="264" r:id="rId18"/>
    <p:sldId id="266" r:id="rId19"/>
    <p:sldId id="267" r:id="rId20"/>
    <p:sldId id="269" r:id="rId21"/>
    <p:sldId id="593" r:id="rId22"/>
    <p:sldId id="275" r:id="rId23"/>
    <p:sldId id="276" r:id="rId24"/>
    <p:sldId id="596" r:id="rId25"/>
    <p:sldId id="607" r:id="rId26"/>
    <p:sldId id="285" r:id="rId27"/>
    <p:sldId id="288" r:id="rId28"/>
    <p:sldId id="290" r:id="rId29"/>
    <p:sldId id="294" r:id="rId30"/>
    <p:sldId id="654" r:id="rId31"/>
    <p:sldId id="667" r:id="rId32"/>
    <p:sldId id="296" r:id="rId33"/>
    <p:sldId id="297" r:id="rId34"/>
    <p:sldId id="618" r:id="rId35"/>
    <p:sldId id="381" r:id="rId36"/>
    <p:sldId id="302" r:id="rId37"/>
    <p:sldId id="622" r:id="rId38"/>
    <p:sldId id="623" r:id="rId39"/>
    <p:sldId id="308" r:id="rId40"/>
    <p:sldId id="311" r:id="rId41"/>
    <p:sldId id="312" r:id="rId42"/>
    <p:sldId id="668" r:id="rId43"/>
    <p:sldId id="626" r:id="rId44"/>
    <p:sldId id="663" r:id="rId45"/>
    <p:sldId id="333" r:id="rId46"/>
    <p:sldId id="335" r:id="rId47"/>
    <p:sldId id="336" r:id="rId48"/>
    <p:sldId id="384" r:id="rId49"/>
    <p:sldId id="342" r:id="rId50"/>
    <p:sldId id="355" r:id="rId51"/>
    <p:sldId id="666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9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88" y="-336"/>
      </p:cViewPr>
      <p:guideLst>
        <p:guide orient="horz" pos="129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66" d="100"/>
          <a:sy n="166" d="100"/>
        </p:scale>
        <p:origin x="-18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94D043-7F50-4BAD-947B-9B6C93F3A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89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6B6922FC-FCFC-4376-BA5B-CB52EDA6EB8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83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EBD7D290-BF4B-49E2-A821-B9D3ED3292B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1884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54.3 Inquiry: Can a species’ niche be influenced by interspecific competition?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9640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CEC94F95-5B40-4B7F-9639-718E66EBCF9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931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6FF10011-300A-4C36-A5D8-71C77F8EF43B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083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54.5 Examples of defensive adaptations in animals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420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54.6 The mimic octopus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9806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09E14789-FC8A-4766-9E58-E4E12D1915F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973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65978E33-05A4-47B6-A270-9132521C7B17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9198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DA35B88B-7D80-41CD-8581-BE55DFB3ADBD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166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EAD6BD52-2760-4E6A-B09B-1D75759746C0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95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54.1 Which species benefits from this interaction?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5904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54.UN07 Summary of key concepts: interspecific interactions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8190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90BB4569-93E1-46D9-8ECD-BDE67F42259E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862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E28535E5-355C-48C4-A128-89B0760C2A76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779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557D6D4E-4C8D-43F7-960C-DD9187CBCAE4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133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54.11 Which forest is more diverse?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769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B494E606-4979-4069-9A5A-61E351F42712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9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791A2B72-3F63-45E0-967F-A6A4B87DA44D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923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54.14 Examples of terrestrial and marine food chains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2336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54.15 An Antarctic marine food web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656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5D38BFCC-096F-43A1-B9FF-F5AA9F956D41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62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90BB4569-93E1-46D9-8ECD-BDE67F42259E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8624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9AE2033F-3032-4F65-ADCE-A75BAA139308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416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CC445648-0F46-4A27-81C8-4ECB6C1C03CB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214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CC445648-0F46-4A27-81C8-4ECB6C1C03CB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9214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54.18 Inquiry: Is </a:t>
            </a:r>
            <a:r>
              <a:rPr lang="en-US" i="1" dirty="0" err="1" smtClean="0">
                <a:latin typeface="Times New Roman"/>
                <a:cs typeface="Times New Roman"/>
              </a:rPr>
              <a:t>Pisaster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ochraceus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 keystone predator?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4897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90BB4569-93E1-46D9-8ECD-BDE67F42259E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8624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3C9773B4-C52D-45A3-884B-465E0D4B7B4D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9534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1DAA14AF-60B5-4678-A218-45CD8DBC8A4A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3340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D45ADB84-8577-4D8D-86EC-355EA1E3B26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1593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96A2DF40-7C42-4E8A-BF99-371520D16796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61843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65D4A3B6-20C0-4877-8A23-6327CDAB9F03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69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90BB4569-93E1-46D9-8ECD-BDE67F42259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8624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77AB6171-985F-466F-8D8B-3406ACA0FDF2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8454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90BB4569-93E1-46D9-8ECD-BDE67F42259E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86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90BB4569-93E1-46D9-8ECD-BDE67F42259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86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90BB4569-93E1-46D9-8ECD-BDE67F42259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86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09663367-CA4B-4AAC-ADBF-432F301CE67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982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72734847-A881-4C0F-9D45-14EFBC019B03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21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fld id="{3323CFE9-E857-4CCA-ABFC-BF2CCD6A468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8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6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3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3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5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85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81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2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0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2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8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6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04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50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9084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58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7976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7711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7716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2273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6145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9555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2275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54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" y="3048000"/>
            <a:ext cx="3605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Community Ecology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2456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03 at 6.48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200"/>
            <a:ext cx="6019800" cy="4724400"/>
          </a:xfrm>
          <a:prstGeom prst="rect">
            <a:avLst/>
          </a:prstGeom>
        </p:spPr>
      </p:pic>
      <p:sp>
        <p:nvSpPr>
          <p:cNvPr id="32769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1272910"/>
            <a:ext cx="2931887" cy="507365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Resource partitioning </a:t>
            </a:r>
            <a:r>
              <a:rPr lang="en-US" altLang="en-US" sz="2400" dirty="0" smtClean="0"/>
              <a:t>is differentiation of ecological niches, enabling similar species to COEXIST in a community (sharing is caring!)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/>
              <a:t>Concept 54.1: Community </a:t>
            </a:r>
            <a:r>
              <a:rPr lang="en-US" altLang="en-US" dirty="0" smtClean="0"/>
              <a:t>interactions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Competition leads </a:t>
            </a:r>
            <a:r>
              <a:rPr lang="en-US" altLang="en-US" dirty="0">
                <a:solidFill>
                  <a:srgbClr val="FF0000"/>
                </a:solidFill>
              </a:rPr>
              <a:t>to niches</a:t>
            </a:r>
            <a:endParaRPr lang="en-US" altLang="en-US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A species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/>
              <a:t>fundamental niche </a:t>
            </a:r>
            <a:r>
              <a:rPr lang="en-US" altLang="ja-JP" sz="2400" dirty="0" smtClean="0"/>
              <a:t>is the niche </a:t>
            </a:r>
            <a:r>
              <a:rPr lang="en-US" altLang="ja-JP" sz="2400" i="1" dirty="0" smtClean="0"/>
              <a:t>potentially</a:t>
            </a:r>
            <a:r>
              <a:rPr lang="en-US" altLang="ja-JP" sz="2400" dirty="0" smtClean="0"/>
              <a:t> occupied by that species</a:t>
            </a:r>
          </a:p>
          <a:p>
            <a:pPr lvl="1"/>
            <a:r>
              <a:rPr lang="en-US" altLang="ja-JP" sz="2400" dirty="0" smtClean="0"/>
              <a:t>Ex: Human who </a:t>
            </a:r>
            <a:r>
              <a:rPr lang="en-US" altLang="ja-JP" sz="2400" i="1" dirty="0"/>
              <a:t>potentially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can be in the NBA</a:t>
            </a:r>
          </a:p>
          <a:p>
            <a:r>
              <a:rPr lang="en-US" altLang="en-US" sz="2400" dirty="0" smtClean="0"/>
              <a:t>A species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</a:t>
            </a:r>
            <a:r>
              <a:rPr lang="en-US" altLang="ja-JP" sz="2400" b="1" dirty="0" smtClean="0"/>
              <a:t>realized niche </a:t>
            </a:r>
            <a:r>
              <a:rPr lang="en-US" altLang="ja-JP" sz="2400" dirty="0" smtClean="0"/>
              <a:t>is the niche </a:t>
            </a:r>
            <a:r>
              <a:rPr lang="en-US" altLang="ja-JP" sz="2400" i="1" dirty="0" smtClean="0"/>
              <a:t>actually</a:t>
            </a:r>
            <a:r>
              <a:rPr lang="en-US" altLang="ja-JP" sz="2400" dirty="0" smtClean="0"/>
              <a:t> occupied by that species</a:t>
            </a:r>
          </a:p>
          <a:p>
            <a:pPr lvl="1"/>
            <a:r>
              <a:rPr lang="en-US" altLang="ja-JP" sz="2400" dirty="0"/>
              <a:t>Ex: Human who </a:t>
            </a:r>
            <a:r>
              <a:rPr lang="en-US" altLang="ja-JP" sz="2400" i="1" dirty="0" smtClean="0"/>
              <a:t>actually </a:t>
            </a:r>
            <a:r>
              <a:rPr lang="en-US" altLang="ja-JP" sz="2400" dirty="0" smtClean="0"/>
              <a:t>is in the town rec league</a:t>
            </a:r>
          </a:p>
          <a:p>
            <a:r>
              <a:rPr lang="en-US" altLang="en-US" sz="2400" dirty="0" smtClean="0"/>
              <a:t>As a result of competition, a species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 fundamental niche may DIFFER from its realized niche</a:t>
            </a:r>
          </a:p>
          <a:p>
            <a:pPr lvl="1"/>
            <a:r>
              <a:rPr lang="en-US" altLang="en-US" sz="2400" dirty="0" smtClean="0"/>
              <a:t>For example, the presence of one barnacle species limits the realized niche of another species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/>
              <a:t>Concept 54.1: Community </a:t>
            </a:r>
            <a:r>
              <a:rPr lang="en-US" altLang="en-US" dirty="0" smtClean="0"/>
              <a:t>interactions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Competition </a:t>
            </a:r>
            <a:r>
              <a:rPr lang="en-US" altLang="en-US" dirty="0">
                <a:solidFill>
                  <a:srgbClr val="FF0000"/>
                </a:solidFill>
              </a:rPr>
              <a:t>leads to niches</a:t>
            </a:r>
            <a:endParaRPr lang="en-US" altLang="en-US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_03NicheCompeti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84" y="134112"/>
            <a:ext cx="5894832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54.3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286825" y="247345"/>
            <a:ext cx="1026575" cy="2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High tide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322139" y="3633398"/>
            <a:ext cx="1026575" cy="2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High tide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844787" y="2552511"/>
            <a:ext cx="1026575" cy="2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Low tide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213348" y="5956579"/>
            <a:ext cx="1026575" cy="2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Low tide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863137" y="2470720"/>
            <a:ext cx="1026575" cy="2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Ocean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916463" y="5856773"/>
            <a:ext cx="1026575" cy="2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Ocean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978464" y="821644"/>
            <a:ext cx="1343943" cy="28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i="1" dirty="0" err="1" smtClean="0">
                <a:solidFill>
                  <a:srgbClr val="000000"/>
                </a:solidFill>
                <a:latin typeface="Arial" charset="0"/>
              </a:rPr>
              <a:t>Chthamalus</a:t>
            </a:r>
            <a:endParaRPr lang="en-US" sz="1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681317" y="622757"/>
            <a:ext cx="1343943" cy="28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i="1" dirty="0" err="1" smtClean="0">
                <a:solidFill>
                  <a:srgbClr val="000000"/>
                </a:solidFill>
                <a:latin typeface="Arial" charset="0"/>
              </a:rPr>
              <a:t>Chthamalus</a:t>
            </a:r>
            <a:endParaRPr lang="en-US" sz="1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410331" y="4775163"/>
            <a:ext cx="1343943" cy="28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i="1" dirty="0" err="1" smtClean="0">
                <a:solidFill>
                  <a:srgbClr val="000000"/>
                </a:solidFill>
                <a:latin typeface="Arial" charset="0"/>
              </a:rPr>
              <a:t>Chthamalus</a:t>
            </a:r>
            <a:endParaRPr lang="en-US" sz="1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681317" y="1010076"/>
            <a:ext cx="1065449" cy="22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i="1" dirty="0" err="1" smtClean="0">
                <a:solidFill>
                  <a:srgbClr val="000000"/>
                </a:solidFill>
                <a:latin typeface="Arial" charset="0"/>
              </a:rPr>
              <a:t>Balanus</a:t>
            </a:r>
            <a:endParaRPr lang="en-US" sz="18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870387" y="1082859"/>
            <a:ext cx="1542086" cy="27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realized niche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131130" y="1777603"/>
            <a:ext cx="1542086" cy="67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i="1" dirty="0" err="1">
                <a:solidFill>
                  <a:srgbClr val="000000"/>
                </a:solidFill>
                <a:latin typeface="Arial" charset="0"/>
              </a:rPr>
              <a:t>Balanus</a:t>
            </a:r>
            <a:endParaRPr lang="en-US" sz="1800" i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realized niche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050067" y="5036378"/>
            <a:ext cx="2119223" cy="2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fundamental niche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672577" y="118343"/>
            <a:ext cx="1542086" cy="27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FF6600"/>
                </a:solidFill>
                <a:latin typeface="Arial" charset="0"/>
              </a:rPr>
              <a:t>Experiment</a:t>
            </a:r>
            <a:endParaRPr lang="en-US" sz="19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662857" y="3495389"/>
            <a:ext cx="940064" cy="27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900" dirty="0" smtClean="0">
                <a:solidFill>
                  <a:srgbClr val="FF6600"/>
                </a:solidFill>
                <a:latin typeface="Arial" charset="0"/>
              </a:rPr>
              <a:t>Results</a:t>
            </a:r>
            <a:endParaRPr lang="en-US" sz="1900" dirty="0">
              <a:solidFill>
                <a:srgbClr val="FF6600"/>
              </a:solidFill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6604268" y="660400"/>
            <a:ext cx="0" cy="2194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84C27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702573" y="1435101"/>
            <a:ext cx="0" cy="3936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86F95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rot="10800000" flipV="1">
            <a:off x="6608502" y="1367366"/>
            <a:ext cx="0" cy="2194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84C27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5694104" y="2307165"/>
            <a:ext cx="0" cy="4529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86F95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6058171" y="3932763"/>
            <a:ext cx="0" cy="8763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86F95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6062402" y="5312832"/>
            <a:ext cx="0" cy="8509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86F95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701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smtClean="0"/>
              <a:t>Predation </a:t>
            </a:r>
            <a:r>
              <a:rPr lang="en-US" altLang="en-US" sz="2800" dirty="0" smtClean="0"/>
              <a:t>(</a:t>
            </a:r>
            <a:r>
              <a:rPr lang="en-US" altLang="en-US" sz="2800" dirty="0" smtClean="0">
                <a:latin typeface="Symbol" panose="05050102010706020507" pitchFamily="18" charset="2"/>
              </a:rPr>
              <a:t>+</a:t>
            </a:r>
            <a:r>
              <a:rPr lang="en-US" altLang="en-US" sz="2800" dirty="0" smtClean="0"/>
              <a:t>/</a:t>
            </a:r>
            <a:r>
              <a:rPr lang="en-US" altLang="en-US" sz="2800" dirty="0" smtClean="0">
                <a:sym typeface="Symbol"/>
              </a:rPr>
              <a:t></a:t>
            </a:r>
            <a:r>
              <a:rPr lang="en-US" altLang="en-US" sz="2800" dirty="0" smtClean="0"/>
              <a:t> interaction) refers to an interaction in which one species, the predator, KILLS and EATS the other, the prey</a:t>
            </a:r>
          </a:p>
          <a:p>
            <a:pPr lvl="1"/>
            <a:r>
              <a:rPr lang="en-US" altLang="en-US" sz="2600" dirty="0" smtClean="0"/>
              <a:t>Some feeding adaptations of predators are claws, fangs, and poison</a:t>
            </a:r>
          </a:p>
          <a:p>
            <a:pPr lvl="1"/>
            <a:r>
              <a:rPr lang="en-US" altLang="en-US" dirty="0"/>
              <a:t>Prey </a:t>
            </a:r>
            <a:r>
              <a:rPr lang="en-US" altLang="en-US" dirty="0" smtClean="0"/>
              <a:t>display some AWESOME defensive adaptations</a:t>
            </a:r>
            <a:r>
              <a:rPr lang="mr-IN" altLang="en-US" dirty="0" smtClean="0"/>
              <a:t>…</a:t>
            </a:r>
            <a:endParaRPr lang="en-US" altLang="en-US" dirty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/>
              <a:t>Concept 54.1: Community </a:t>
            </a:r>
            <a:r>
              <a:rPr lang="en-US" altLang="en-US" dirty="0" smtClean="0"/>
              <a:t>interactions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Predation</a:t>
            </a:r>
            <a:endParaRPr lang="en-US" altLang="en-US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 smtClean="0"/>
              <a:t>Prey Defenses</a:t>
            </a:r>
          </a:p>
          <a:p>
            <a:r>
              <a:rPr lang="en-US" altLang="en-US" sz="2600" dirty="0" smtClean="0"/>
              <a:t>Behavioral defenses include hiding, fleeing, forming herds or schools, self-defense, and alarm calls</a:t>
            </a:r>
          </a:p>
          <a:p>
            <a:r>
              <a:rPr lang="en-US" altLang="en-US" sz="2600" dirty="0" smtClean="0"/>
              <a:t>Animals also have morphological and physiological defense adaptations</a:t>
            </a:r>
          </a:p>
          <a:p>
            <a:r>
              <a:rPr lang="en-US" altLang="en-US" sz="2600" dirty="0" smtClean="0"/>
              <a:t>Mechanical and chemical defenses protect species such as porcupines and skunks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/>
              <a:t>Concept 54.1: Community </a:t>
            </a:r>
            <a:r>
              <a:rPr lang="en-US" altLang="en-US" dirty="0" smtClean="0"/>
              <a:t>interactions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Predation</a:t>
            </a:r>
            <a:endParaRPr lang="en-US" altLang="en-US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_05_DefensAdaptation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4112"/>
            <a:ext cx="8546592" cy="6437376"/>
          </a:xfrm>
          <a:prstGeom prst="rect">
            <a:avLst/>
          </a:prstGeom>
        </p:spPr>
      </p:pic>
      <p:pic>
        <p:nvPicPr>
          <p:cNvPr id="4" name="Picture 3" descr="54_05_DefensAdaptations-U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"/>
          <a:stretch/>
        </p:blipFill>
        <p:spPr>
          <a:xfrm>
            <a:off x="298704" y="238764"/>
            <a:ext cx="8546592" cy="640756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54.5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49242" y="231490"/>
            <a:ext cx="1250958" cy="4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87338" indent="-287338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(a) Mechanical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defense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777312" y="231490"/>
            <a:ext cx="1250958" cy="44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87338" indent="-287338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(b) Chemical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defense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49242" y="2263490"/>
            <a:ext cx="2309291" cy="43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85750" indent="-285750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(c) Aposematic coloration:</a:t>
            </a:r>
          </a:p>
          <a:p>
            <a:pPr marL="285750" indent="-53975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warning coloration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768846" y="2475158"/>
            <a:ext cx="1318687" cy="6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87338" indent="-287338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(d) Cryptic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coloration: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camouflage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40775" y="4092292"/>
            <a:ext cx="1869025" cy="89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87338" indent="-287338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(e)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Batesian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mimicry: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A harmless species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mimics a harmful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one.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760376" y="4227758"/>
            <a:ext cx="1945225" cy="84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31775" indent="-231775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(f)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Müllerian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mimicry: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Two unpalatable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species mimic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each other.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59309" y="976559"/>
            <a:ext cx="1123958" cy="30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87338" indent="-287338"/>
            <a:r>
              <a:rPr lang="en-US" sz="1400" dirty="0" smtClean="0">
                <a:solidFill>
                  <a:srgbClr val="086F95"/>
                </a:solidFill>
                <a:latin typeface="Symbol Std"/>
                <a:cs typeface="Symbol Std"/>
              </a:rPr>
              <a:t>▶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Porcupine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988979" y="976559"/>
            <a:ext cx="1123958" cy="30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87338" indent="-287338"/>
            <a:r>
              <a:rPr lang="en-US" sz="1400" dirty="0" smtClean="0">
                <a:solidFill>
                  <a:srgbClr val="086F95"/>
                </a:solidFill>
                <a:latin typeface="Symbol Std"/>
                <a:cs typeface="Symbol Std"/>
              </a:rPr>
              <a:t>▶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Skunk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464976" y="3186359"/>
            <a:ext cx="1090091" cy="47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400" dirty="0" smtClean="0">
                <a:solidFill>
                  <a:srgbClr val="086F95"/>
                </a:solidFill>
                <a:latin typeface="Symbol Std"/>
                <a:cs typeface="Symbol Std"/>
              </a:rPr>
              <a:t>◀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 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Poison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dart frog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031310" y="3194825"/>
            <a:ext cx="1081624" cy="4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400" dirty="0" smtClean="0">
                <a:solidFill>
                  <a:srgbClr val="086F95"/>
                </a:solidFill>
                <a:latin typeface="Symbol Std"/>
                <a:cs typeface="Symbol Std"/>
              </a:rPr>
              <a:t>▶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 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Canyon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tree frog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482841" y="6242824"/>
            <a:ext cx="1572691" cy="4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400" dirty="0" smtClean="0">
                <a:solidFill>
                  <a:srgbClr val="086F95"/>
                </a:solidFill>
                <a:latin typeface="Symbol Std"/>
                <a:cs typeface="Symbol Std"/>
              </a:rPr>
              <a:t>◀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 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Nonvenomous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hawkmoth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larva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071776" y="6437561"/>
            <a:ext cx="1327157" cy="31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400" dirty="0" smtClean="0">
                <a:solidFill>
                  <a:srgbClr val="086F95"/>
                </a:solidFill>
                <a:latin typeface="Symbol Std"/>
                <a:cs typeface="Symbol Std"/>
              </a:rPr>
              <a:t>◀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 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Cuckoo bee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994645" y="5760227"/>
            <a:ext cx="844557" cy="45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400" dirty="0" smtClean="0">
                <a:solidFill>
                  <a:srgbClr val="086F95"/>
                </a:solidFill>
                <a:latin typeface="Symbol Std"/>
                <a:cs typeface="Symbol Std"/>
              </a:rPr>
              <a:t>◀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 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Yellow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jacket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677577" y="5760224"/>
            <a:ext cx="1716621" cy="47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228600" indent="-228600"/>
            <a:r>
              <a:rPr lang="en-US" sz="1400" dirty="0" smtClean="0">
                <a:solidFill>
                  <a:srgbClr val="086F95"/>
                </a:solidFill>
                <a:latin typeface="Symbol Std"/>
                <a:cs typeface="Symbol Std"/>
              </a:rPr>
              <a:t>▲</a:t>
            </a:r>
            <a:r>
              <a:rPr lang="en-US" sz="1400" dirty="0" smtClean="0">
                <a:solidFill>
                  <a:srgbClr val="000000"/>
                </a:solidFill>
                <a:latin typeface="Symbol Std"/>
                <a:cs typeface="Symbol Std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Venomous green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parrot snake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5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_06_MimicOctopu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134112"/>
            <a:ext cx="6120384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54.6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937243" y="129891"/>
            <a:ext cx="1784358" cy="58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7663" indent="-347663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(a) Mimicking a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sea snake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038847" y="4041491"/>
            <a:ext cx="1784358" cy="58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7663" indent="-347663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(b) Mimicking 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 flounder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055777" y="5988822"/>
            <a:ext cx="1784358" cy="58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347663" indent="-347663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(c) Mimicking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 stingray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0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err="1" smtClean="0">
                <a:latin typeface="Arial"/>
                <a:cs typeface="Arial"/>
              </a:rPr>
              <a:t>Herbivory</a:t>
            </a:r>
            <a:r>
              <a:rPr lang="en-US" altLang="en-US" sz="2800" b="1" dirty="0" smtClean="0">
                <a:latin typeface="Arial"/>
                <a:cs typeface="Arial"/>
              </a:rPr>
              <a:t> </a:t>
            </a:r>
            <a:r>
              <a:rPr lang="en-US" altLang="en-US" sz="2800" dirty="0" smtClean="0">
                <a:latin typeface="Arial"/>
                <a:cs typeface="Arial"/>
              </a:rPr>
              <a:t>(+/</a:t>
            </a:r>
            <a:r>
              <a:rPr lang="en-US" altLang="en-US" sz="2800" dirty="0" smtClean="0">
                <a:latin typeface="Arial"/>
                <a:cs typeface="Arial"/>
                <a:sym typeface="Symbol"/>
              </a:rPr>
              <a:t></a:t>
            </a:r>
            <a:r>
              <a:rPr lang="en-US" altLang="en-US" sz="2800" dirty="0" smtClean="0">
                <a:latin typeface="Arial"/>
                <a:cs typeface="Arial"/>
              </a:rPr>
              <a:t> interaction) refers to an interaction in which an herbivore eats parts of a plant or alga</a:t>
            </a:r>
          </a:p>
          <a:p>
            <a:r>
              <a:rPr lang="en-US" altLang="en-US" b="1" dirty="0">
                <a:latin typeface="Arial"/>
                <a:cs typeface="Arial"/>
              </a:rPr>
              <a:t>Symbiosis </a:t>
            </a:r>
            <a:r>
              <a:rPr lang="en-US" altLang="en-US" dirty="0">
                <a:latin typeface="Arial"/>
                <a:cs typeface="Arial"/>
              </a:rPr>
              <a:t>is a relationship where two or more species live in </a:t>
            </a:r>
            <a:r>
              <a:rPr lang="en-US" altLang="en-US" dirty="0" smtClean="0">
                <a:latin typeface="Arial"/>
                <a:cs typeface="Arial"/>
              </a:rPr>
              <a:t>DIRECT AND INTIMATE contact </a:t>
            </a:r>
            <a:r>
              <a:rPr lang="en-US" altLang="en-US" dirty="0">
                <a:latin typeface="Arial"/>
                <a:cs typeface="Arial"/>
              </a:rPr>
              <a:t>with one </a:t>
            </a:r>
            <a:r>
              <a:rPr lang="en-US" altLang="en-US" dirty="0" smtClean="0">
                <a:latin typeface="Arial"/>
                <a:cs typeface="Arial"/>
              </a:rPr>
              <a:t>another</a:t>
            </a:r>
            <a:r>
              <a:rPr lang="mr-IN" altLang="en-US" dirty="0" smtClean="0">
                <a:latin typeface="Arial"/>
                <a:cs typeface="Arial"/>
              </a:rPr>
              <a:t>…</a:t>
            </a:r>
            <a:r>
              <a:rPr lang="en-US" altLang="en-US" dirty="0" smtClean="0">
                <a:latin typeface="Arial"/>
                <a:cs typeface="Arial"/>
              </a:rPr>
              <a:t>different TYPES of symbiosis include:</a:t>
            </a:r>
          </a:p>
          <a:p>
            <a:pPr lvl="1"/>
            <a:r>
              <a:rPr lang="en-US" altLang="en-US" dirty="0" smtClean="0">
                <a:latin typeface="Arial"/>
                <a:cs typeface="Arial"/>
              </a:rPr>
              <a:t>Parasitism (</a:t>
            </a:r>
            <a:r>
              <a:rPr lang="en-US" altLang="en-US" dirty="0" smtClean="0">
                <a:latin typeface="Arial"/>
                <a:cs typeface="Arial"/>
                <a:sym typeface="Symbol"/>
              </a:rPr>
              <a:t>+</a:t>
            </a:r>
            <a:r>
              <a:rPr lang="en-US" altLang="en-US" dirty="0" smtClean="0">
                <a:latin typeface="Arial"/>
                <a:cs typeface="Arial"/>
              </a:rPr>
              <a:t>/</a:t>
            </a:r>
            <a:r>
              <a:rPr lang="en-US" altLang="en-US" dirty="0">
                <a:latin typeface="Arial"/>
                <a:cs typeface="Arial"/>
                <a:sym typeface="Symbol"/>
              </a:rPr>
              <a:t>-</a:t>
            </a:r>
            <a:r>
              <a:rPr lang="en-US" altLang="en-US" dirty="0" smtClean="0">
                <a:latin typeface="Arial"/>
                <a:cs typeface="Arial"/>
                <a:sym typeface="Symbol"/>
              </a:rPr>
              <a:t>)</a:t>
            </a:r>
            <a:endParaRPr lang="en-US" altLang="en-US" dirty="0" smtClean="0">
              <a:latin typeface="Arial"/>
              <a:cs typeface="Arial"/>
            </a:endParaRPr>
          </a:p>
          <a:p>
            <a:pPr lvl="1"/>
            <a:r>
              <a:rPr lang="en-US" altLang="en-US" dirty="0" smtClean="0">
                <a:latin typeface="Arial"/>
                <a:cs typeface="Arial"/>
              </a:rPr>
              <a:t>Mutualism (+/+)</a:t>
            </a:r>
          </a:p>
          <a:p>
            <a:pPr lvl="1"/>
            <a:r>
              <a:rPr lang="en-US" altLang="en-US" dirty="0" smtClean="0">
                <a:latin typeface="Arial"/>
                <a:cs typeface="Arial"/>
              </a:rPr>
              <a:t>Commensalism (</a:t>
            </a:r>
            <a:r>
              <a:rPr lang="en-US" altLang="en-US" dirty="0">
                <a:latin typeface="Arial"/>
                <a:cs typeface="Arial"/>
              </a:rPr>
              <a:t>+/</a:t>
            </a:r>
            <a:r>
              <a:rPr lang="en-US" altLang="en-US" dirty="0" smtClean="0">
                <a:latin typeface="Arial"/>
                <a:cs typeface="Arial"/>
              </a:rPr>
              <a:t>0)</a:t>
            </a:r>
            <a:endParaRPr lang="en-US" altLang="en-US" dirty="0">
              <a:latin typeface="Arial"/>
              <a:cs typeface="Arial"/>
            </a:endParaRPr>
          </a:p>
          <a:p>
            <a:pPr eaLnBrk="1" hangingPunct="1"/>
            <a:endParaRPr lang="en-US" altLang="en-US" sz="2800" dirty="0" smtClean="0">
              <a:latin typeface="Arial"/>
              <a:cs typeface="Arial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54.1: Community </a:t>
            </a:r>
            <a:r>
              <a:rPr lang="en-US" altLang="en-US" dirty="0" smtClean="0"/>
              <a:t>interactions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Herbivory</a:t>
            </a:r>
            <a:r>
              <a:rPr lang="en-US" altLang="en-US" dirty="0" smtClean="0">
                <a:solidFill>
                  <a:srgbClr val="FF0000"/>
                </a:solidFill>
              </a:rPr>
              <a:t> + Symbiosis </a:t>
            </a:r>
            <a:endParaRPr lang="en-US" altLang="en-US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In </a:t>
            </a:r>
            <a:r>
              <a:rPr lang="en-US" altLang="en-US" sz="2800" b="1" dirty="0" smtClean="0"/>
              <a:t>parasitism </a:t>
            </a:r>
            <a:r>
              <a:rPr lang="en-US" altLang="en-US" sz="2800" dirty="0" smtClean="0"/>
              <a:t>(</a:t>
            </a:r>
            <a:r>
              <a:rPr lang="en-US" altLang="en-US" sz="2800" dirty="0" smtClean="0">
                <a:sym typeface="Symbol"/>
              </a:rPr>
              <a:t></a:t>
            </a:r>
            <a:r>
              <a:rPr lang="en-US" altLang="en-US" sz="2800" dirty="0" smtClean="0"/>
              <a:t>/</a:t>
            </a:r>
            <a:r>
              <a:rPr lang="en-US" altLang="en-US" dirty="0" smtClean="0">
                <a:sym typeface="Symbol"/>
              </a:rPr>
              <a:t></a:t>
            </a:r>
            <a:r>
              <a:rPr lang="en-US" altLang="en-US" sz="2800" dirty="0" smtClean="0"/>
              <a:t> interaction), one organism, the </a:t>
            </a:r>
            <a:r>
              <a:rPr lang="en-US" altLang="en-US" sz="2800" b="1" dirty="0" smtClean="0"/>
              <a:t>parasite</a:t>
            </a:r>
            <a:r>
              <a:rPr lang="en-US" altLang="en-US" sz="2800" dirty="0" smtClean="0"/>
              <a:t>, derives nourishment from another organism, its </a:t>
            </a:r>
            <a:r>
              <a:rPr lang="en-US" altLang="en-US" sz="2800" b="1" dirty="0" smtClean="0"/>
              <a:t>host</a:t>
            </a:r>
            <a:r>
              <a:rPr lang="en-US" altLang="en-US" sz="2800" dirty="0" smtClean="0"/>
              <a:t>, which is harmed in the process</a:t>
            </a:r>
          </a:p>
          <a:p>
            <a:pPr lvl="1"/>
            <a:r>
              <a:rPr lang="en-US" altLang="en-US" sz="2600" dirty="0" smtClean="0"/>
              <a:t>Parasites that live within the body of their host are called </a:t>
            </a:r>
            <a:r>
              <a:rPr lang="en-US" altLang="en-US" sz="2600" b="1" dirty="0" err="1" smtClean="0"/>
              <a:t>endoparasites</a:t>
            </a:r>
            <a:endParaRPr lang="en-US" altLang="en-US" sz="2600" b="1" dirty="0" smtClean="0"/>
          </a:p>
          <a:p>
            <a:pPr lvl="1"/>
            <a:r>
              <a:rPr lang="en-US" altLang="en-US" sz="2600" dirty="0" smtClean="0"/>
              <a:t>Parasites that live on the external surface of a host are </a:t>
            </a:r>
            <a:r>
              <a:rPr lang="en-US" altLang="en-US" sz="2600" b="1" dirty="0" err="1" smtClean="0"/>
              <a:t>ectoparasites</a:t>
            </a:r>
            <a:endParaRPr lang="en-US" altLang="en-US" sz="2600" b="1" dirty="0" smtClean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/>
              <a:t>Concept 54.1: Community </a:t>
            </a:r>
            <a:r>
              <a:rPr lang="en-US" altLang="en-US" dirty="0" smtClean="0"/>
              <a:t>interactions </a:t>
            </a:r>
            <a:r>
              <a:rPr lang="mr-IN" altLang="en-US" dirty="0" smtClean="0"/>
              <a:t>–</a:t>
            </a:r>
            <a:r>
              <a:rPr lang="en-US" altLang="en-US" dirty="0" smtClean="0">
                <a:solidFill>
                  <a:srgbClr val="FF0000"/>
                </a:solidFill>
              </a:rPr>
              <a:t>Symbiosis (Parasitism)</a:t>
            </a:r>
            <a:endParaRPr lang="en-US" altLang="en-US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Mutualistic symbiosis, or </a:t>
            </a:r>
            <a:r>
              <a:rPr lang="en-US" altLang="en-US" sz="2800" b="1" dirty="0" smtClean="0"/>
              <a:t>mutualism </a:t>
            </a:r>
            <a:br>
              <a:rPr lang="en-US" altLang="en-US" sz="2800" b="1" dirty="0" smtClean="0"/>
            </a:br>
            <a:r>
              <a:rPr lang="en-US" altLang="en-US" sz="2800" dirty="0" smtClean="0"/>
              <a:t>(</a:t>
            </a:r>
            <a:r>
              <a:rPr lang="en-US" altLang="en-US" sz="2800" dirty="0" smtClean="0">
                <a:sym typeface="Symbol"/>
              </a:rPr>
              <a:t></a:t>
            </a:r>
            <a:r>
              <a:rPr lang="en-US" altLang="en-US" sz="2800" dirty="0" smtClean="0"/>
              <a:t>/</a:t>
            </a:r>
            <a:r>
              <a:rPr lang="en-US" altLang="en-US" dirty="0" smtClean="0">
                <a:sym typeface="Symbol"/>
              </a:rPr>
              <a:t></a:t>
            </a:r>
            <a:r>
              <a:rPr lang="en-US" altLang="en-US" sz="2800" dirty="0" smtClean="0"/>
              <a:t> interaction), is an interspecific interaction </a:t>
            </a:r>
            <a:br>
              <a:rPr lang="en-US" altLang="en-US" sz="2800" dirty="0" smtClean="0"/>
            </a:br>
            <a:r>
              <a:rPr lang="en-US" altLang="en-US" sz="2800" dirty="0" smtClean="0"/>
              <a:t>that benefits both species</a:t>
            </a:r>
          </a:p>
          <a:p>
            <a:pPr eaLnBrk="1" hangingPunct="1"/>
            <a:r>
              <a:rPr lang="en-US" altLang="en-US" sz="2800" dirty="0" smtClean="0"/>
              <a:t>A mutualism can be</a:t>
            </a:r>
          </a:p>
          <a:p>
            <a:pPr lvl="1" eaLnBrk="1" hangingPunct="1"/>
            <a:r>
              <a:rPr lang="en-US" altLang="en-US" b="1" dirty="0" smtClean="0"/>
              <a:t>Obligate</a:t>
            </a:r>
            <a:r>
              <a:rPr lang="en-US" altLang="en-US" dirty="0" smtClean="0"/>
              <a:t>, where one species CANNOT survive without the other </a:t>
            </a:r>
            <a:r>
              <a:rPr lang="en-US" altLang="en-US" dirty="0" smtClean="0"/>
              <a:t>(Luv U 4evA)</a:t>
            </a:r>
            <a:endParaRPr lang="en-US" altLang="en-US" dirty="0" smtClean="0"/>
          </a:p>
          <a:p>
            <a:pPr lvl="1" eaLnBrk="1" hangingPunct="1"/>
            <a:r>
              <a:rPr lang="en-US" altLang="en-US" b="1" dirty="0" smtClean="0"/>
              <a:t>Facultative</a:t>
            </a:r>
            <a:r>
              <a:rPr lang="en-US" altLang="en-US" dirty="0" smtClean="0"/>
              <a:t>, where both species can survive alone (let’s take a break)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/>
              <a:t>Concept 54.1: Community </a:t>
            </a:r>
            <a:r>
              <a:rPr lang="en-US" altLang="en-US" dirty="0" smtClean="0"/>
              <a:t>interactions </a:t>
            </a:r>
            <a:r>
              <a:rPr lang="mr-IN" altLang="en-US" dirty="0" smtClean="0"/>
              <a:t>–</a:t>
            </a:r>
            <a:r>
              <a:rPr lang="en-US" altLang="en-US" dirty="0" smtClean="0">
                <a:solidFill>
                  <a:srgbClr val="FF0000"/>
                </a:solidFill>
              </a:rPr>
              <a:t>Symbiosis (Mutualism)</a:t>
            </a:r>
            <a:endParaRPr lang="en-US" altLang="en-US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Communities, Dynamically in Motion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biological </a:t>
            </a:r>
            <a:r>
              <a:rPr lang="en-US" altLang="en-US" b="1" dirty="0" smtClean="0"/>
              <a:t>community</a:t>
            </a:r>
            <a:r>
              <a:rPr lang="en-US" altLang="en-US" dirty="0" smtClean="0"/>
              <a:t> is an assemblage of populations of VARIOUS species living close enough for potential INTERACTION</a:t>
            </a:r>
          </a:p>
          <a:p>
            <a:pPr lvl="1"/>
            <a:r>
              <a:rPr lang="en-US" altLang="en-US" dirty="0" smtClean="0"/>
              <a:t>For example, the carrier crab carries a dangerous sea urchin on its back for protection against predators!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In </a:t>
            </a:r>
            <a:r>
              <a:rPr lang="en-US" altLang="en-US" sz="2800" b="1" dirty="0" smtClean="0"/>
              <a:t>commensalism </a:t>
            </a:r>
            <a:r>
              <a:rPr lang="en-US" altLang="en-US" sz="2800" dirty="0" smtClean="0"/>
              <a:t>(</a:t>
            </a:r>
            <a:r>
              <a:rPr lang="en-US" altLang="en-US" sz="2800" dirty="0" smtClean="0">
                <a:latin typeface="Symbol" panose="05050102010706020507" pitchFamily="18" charset="2"/>
              </a:rPr>
              <a:t>+</a:t>
            </a:r>
            <a:r>
              <a:rPr lang="en-US" altLang="en-US" sz="2800" dirty="0" smtClean="0"/>
              <a:t>/0 interaction), one species benefits and the other is neither harmed nor helped</a:t>
            </a:r>
          </a:p>
          <a:p>
            <a:pPr eaLnBrk="1" hangingPunct="1"/>
            <a:r>
              <a:rPr lang="en-US" altLang="en-US" sz="2800" dirty="0" smtClean="0"/>
              <a:t>Commensal interactions are hard to document in nature because any close association likely affects BOTH species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/>
              <a:t>Concept 54.1: Community </a:t>
            </a:r>
            <a:r>
              <a:rPr lang="en-US" altLang="en-US" dirty="0" smtClean="0"/>
              <a:t>interactions </a:t>
            </a:r>
            <a:r>
              <a:rPr lang="mr-IN" altLang="en-US" dirty="0" smtClean="0"/>
              <a:t>–</a:t>
            </a:r>
            <a:r>
              <a:rPr lang="en-US" altLang="en-US" dirty="0" smtClean="0">
                <a:solidFill>
                  <a:srgbClr val="FF0000"/>
                </a:solidFill>
              </a:rPr>
              <a:t>Symbiosis (Commensalism)</a:t>
            </a:r>
            <a:endParaRPr lang="en-US" altLang="en-US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_UN07_Summary_C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6" y="134112"/>
            <a:ext cx="6114288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54.UN07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583507" y="519359"/>
            <a:ext cx="1386427" cy="30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Description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712377" y="239959"/>
            <a:ext cx="1183226" cy="48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Interspecific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Interaction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600200" y="914400"/>
            <a:ext cx="1615026" cy="4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Interspecific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competition (</a:t>
            </a:r>
            <a:r>
              <a:rPr lang="en-US" sz="145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145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600200" y="1524000"/>
            <a:ext cx="996959" cy="4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Predation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45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145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600200" y="2362200"/>
            <a:ext cx="996959" cy="4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err="1" smtClean="0">
                <a:solidFill>
                  <a:srgbClr val="000000"/>
                </a:solidFill>
                <a:latin typeface="Arial" charset="0"/>
              </a:rPr>
              <a:t>Herbivory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45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145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600200" y="3200400"/>
            <a:ext cx="988493" cy="30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Symbiosis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600200" y="3962400"/>
            <a:ext cx="996959" cy="4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Parasitism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45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1450" dirty="0" smtClean="0">
                <a:solidFill>
                  <a:srgbClr val="000000"/>
                </a:solidFill>
                <a:latin typeface="Symbol Std"/>
                <a:cs typeface="Symbol Std"/>
              </a:rPr>
              <a:t>−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600200" y="4572000"/>
            <a:ext cx="996959" cy="4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Mutualism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45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145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600200" y="5181600"/>
            <a:ext cx="1445692" cy="47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Commensalism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450" dirty="0" smtClean="0">
                <a:solidFill>
                  <a:srgbClr val="000000"/>
                </a:solidFill>
                <a:latin typeface="Symbol Std"/>
                <a:cs typeface="Symbol Std"/>
              </a:rPr>
              <a:t>+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591973" y="908826"/>
            <a:ext cx="4078826" cy="44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Two or more species compete for a resource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that is in short supply.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583507" y="1509959"/>
            <a:ext cx="3917960" cy="71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One species, the predator, kills and eats the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other, the prey. Predation has led to diverse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adaptations, including mimicry.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600441" y="2322759"/>
            <a:ext cx="3731692" cy="3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An herbivore eats part of a plant or alga.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583507" y="2923893"/>
            <a:ext cx="4053427" cy="9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Individuals of two or more species live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in close contact with one another. </a:t>
            </a:r>
            <a:r>
              <a:rPr lang="en-US" sz="1450" dirty="0" err="1" smtClean="0">
                <a:solidFill>
                  <a:srgbClr val="000000"/>
                </a:solidFill>
                <a:latin typeface="Arial" charset="0"/>
              </a:rPr>
              <a:t>Sym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err="1" smtClean="0">
                <a:solidFill>
                  <a:srgbClr val="000000"/>
                </a:solidFill>
                <a:latin typeface="Arial" charset="0"/>
              </a:rPr>
              <a:t>biosis</a:t>
            </a: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 includes parasitism, mutualism and 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commensalism.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583508" y="3956826"/>
            <a:ext cx="4078826" cy="44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The parasite derives its nourishment from a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second organism, its host, which is harmed.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583507" y="4557958"/>
            <a:ext cx="3884094" cy="25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Both species benefit from the interaction.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583506" y="5150625"/>
            <a:ext cx="4078826" cy="44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One species benefits from the interaction,</a:t>
            </a:r>
            <a:br>
              <a:rPr lang="en-US" sz="14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50" dirty="0" smtClean="0">
                <a:solidFill>
                  <a:srgbClr val="000000"/>
                </a:solidFill>
                <a:latin typeface="Arial" charset="0"/>
              </a:rPr>
              <a:t>while the other is unaffected by it.</a:t>
            </a:r>
            <a:endParaRPr lang="en-US" sz="145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5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3350" y="762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Overview</a:t>
            </a:r>
            <a:endParaRPr lang="en-US" altLang="en-US" sz="3000" dirty="0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altLang="en-US" strike="sngStrike" dirty="0"/>
              <a:t>Concept 54.1: Community interactions are classified by whether they help, harm, or have no effect on the species </a:t>
            </a:r>
            <a:r>
              <a:rPr lang="en-US" altLang="en-US" strike="sngStrike" dirty="0" smtClean="0"/>
              <a:t>involved</a:t>
            </a:r>
          </a:p>
          <a:p>
            <a:r>
              <a:rPr lang="en-US" altLang="en-US" sz="2900" b="1" dirty="0">
                <a:solidFill>
                  <a:srgbClr val="FF0000"/>
                </a:solidFill>
              </a:rPr>
              <a:t>Concept 54.2: Diversity and trophic structure characterize biological </a:t>
            </a:r>
            <a:r>
              <a:rPr lang="en-US" altLang="en-US" sz="2900" b="1" dirty="0" smtClean="0">
                <a:solidFill>
                  <a:srgbClr val="FF0000"/>
                </a:solidFill>
              </a:rPr>
              <a:t>communities</a:t>
            </a:r>
          </a:p>
          <a:p>
            <a:r>
              <a:rPr lang="en-US" altLang="en-US" dirty="0"/>
              <a:t>Concept 54.3: Disturbance influences species diversity and </a:t>
            </a:r>
            <a:r>
              <a:rPr lang="en-US" altLang="en-US" dirty="0" smtClean="0"/>
              <a:t>composition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232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54.2: Diversity and trophic structure characterize biological communities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general, a few species in a community exert strong control on that community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structure as a whole</a:t>
            </a:r>
          </a:p>
          <a:p>
            <a:r>
              <a:rPr lang="en-US" altLang="en-US" dirty="0" smtClean="0"/>
              <a:t>Two fundamental features of community structure are </a:t>
            </a:r>
            <a:r>
              <a:rPr lang="en-US" altLang="en-US" b="1" dirty="0" smtClean="0"/>
              <a:t>species diversity </a:t>
            </a:r>
            <a:r>
              <a:rPr lang="en-US" altLang="en-US" dirty="0" smtClean="0"/>
              <a:t>and </a:t>
            </a:r>
            <a:r>
              <a:rPr lang="en-US" altLang="en-US" b="1" dirty="0" smtClean="0"/>
              <a:t>feeding relationships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Species diversity</a:t>
            </a:r>
            <a:r>
              <a:rPr lang="en-US" altLang="en-US" dirty="0" smtClean="0"/>
              <a:t> of a community is the variety of organisms that make up the community</a:t>
            </a:r>
          </a:p>
          <a:p>
            <a:r>
              <a:rPr lang="en-US" altLang="en-US" dirty="0" smtClean="0"/>
              <a:t>It has two components: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 smtClean="0"/>
              <a:t>Species richness</a:t>
            </a:r>
            <a:r>
              <a:rPr lang="en-US" altLang="en-US" dirty="0" smtClean="0"/>
              <a:t> = the NUMBER of </a:t>
            </a:r>
            <a:r>
              <a:rPr lang="en-US" altLang="en-US" i="1" dirty="0" smtClean="0"/>
              <a:t>different</a:t>
            </a:r>
            <a:r>
              <a:rPr lang="en-US" altLang="en-US" dirty="0" smtClean="0"/>
              <a:t> species in the community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b="1" dirty="0" smtClean="0"/>
              <a:t>Relative abundance</a:t>
            </a:r>
            <a:r>
              <a:rPr lang="en-US" altLang="en-US" dirty="0" smtClean="0"/>
              <a:t> = the PROPORTION each species represents of all individuals in the community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54.2: </a:t>
            </a:r>
            <a:r>
              <a:rPr lang="en-US" altLang="en-US" dirty="0" smtClean="0">
                <a:solidFill>
                  <a:srgbClr val="FF0000"/>
                </a:solidFill>
              </a:rPr>
              <a:t>Diversity</a:t>
            </a:r>
            <a:r>
              <a:rPr lang="en-US" altLang="en-US" dirty="0" smtClean="0"/>
              <a:t> and trophic structure characterize biological communities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_11MeasuringDiversity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68424"/>
            <a:ext cx="8546592" cy="296875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981200" y="7620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b="1" dirty="0">
                <a:latin typeface="Arial"/>
                <a:cs typeface="Arial"/>
              </a:rPr>
              <a:t>Which forest is more diverse?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1085839" y="1857092"/>
            <a:ext cx="234960" cy="26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921000" y="2122107"/>
            <a:ext cx="4510" cy="2400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506133" y="2130573"/>
            <a:ext cx="4510" cy="2400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150532" y="2130574"/>
            <a:ext cx="4510" cy="2400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223710" y="2113640"/>
            <a:ext cx="105557" cy="1638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042574" y="1857092"/>
            <a:ext cx="234960" cy="26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398171" y="1857093"/>
            <a:ext cx="234960" cy="26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804570" y="1848625"/>
            <a:ext cx="234960" cy="26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432969" y="4278561"/>
            <a:ext cx="1606562" cy="3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Community 1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861039" y="4278562"/>
            <a:ext cx="1606562" cy="3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Community 2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27039" y="4557963"/>
            <a:ext cx="3316828" cy="34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A: 25%  B: 25%  C: 25%  D: 25%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082107" y="4557962"/>
            <a:ext cx="3316828" cy="34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A: 80%  B: 5%  C: 5%  D: 10%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2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/>
              <a:t>Diversity and Community Stability</a:t>
            </a:r>
            <a:endParaRPr lang="en-US" altLang="en-US" u="sng" dirty="0" smtClean="0"/>
          </a:p>
          <a:p>
            <a:r>
              <a:rPr lang="en-US" altLang="en-US" sz="2600" dirty="0" smtClean="0"/>
              <a:t>Communities </a:t>
            </a:r>
            <a:r>
              <a:rPr lang="en-US" altLang="en-US" sz="2600" dirty="0"/>
              <a:t>with </a:t>
            </a:r>
            <a:r>
              <a:rPr lang="en-US" altLang="en-US" sz="2600" b="1" u="sng" dirty="0" smtClean="0"/>
              <a:t>HIGHER</a:t>
            </a:r>
            <a:r>
              <a:rPr lang="en-US" altLang="en-US" sz="2600" dirty="0" smtClean="0"/>
              <a:t> diversity </a:t>
            </a:r>
            <a:r>
              <a:rPr lang="en-US" altLang="en-US" sz="2600" dirty="0" smtClean="0"/>
              <a:t>are</a:t>
            </a:r>
            <a:r>
              <a:rPr lang="mr-IN" altLang="en-US" sz="2600" dirty="0" smtClean="0"/>
              <a:t>…</a:t>
            </a:r>
            <a:endParaRPr lang="en-US" altLang="en-US" sz="2600" dirty="0"/>
          </a:p>
          <a:p>
            <a:pPr lvl="1"/>
            <a:r>
              <a:rPr lang="en-US" altLang="en-US" sz="2400" dirty="0"/>
              <a:t>More </a:t>
            </a:r>
            <a:r>
              <a:rPr lang="en-US" altLang="en-US" sz="2400" b="1" dirty="0"/>
              <a:t>productive</a:t>
            </a:r>
            <a:r>
              <a:rPr lang="en-US" altLang="en-US" sz="2400" dirty="0"/>
              <a:t>; they produce more </a:t>
            </a:r>
            <a:r>
              <a:rPr lang="en-US" altLang="en-US" sz="2400" b="1" dirty="0"/>
              <a:t>biomass</a:t>
            </a:r>
            <a:r>
              <a:rPr lang="en-US" altLang="en-US" sz="2400" dirty="0"/>
              <a:t> (the total mass of all organisms) </a:t>
            </a:r>
          </a:p>
          <a:p>
            <a:pPr lvl="1"/>
            <a:r>
              <a:rPr lang="en-US" altLang="en-US" sz="2400" dirty="0"/>
              <a:t>More </a:t>
            </a:r>
            <a:r>
              <a:rPr lang="en-US" altLang="en-US" sz="2400" b="1" dirty="0"/>
              <a:t>stable</a:t>
            </a:r>
            <a:r>
              <a:rPr lang="en-US" altLang="en-US" sz="2400" dirty="0"/>
              <a:t> in their productivity</a:t>
            </a:r>
          </a:p>
          <a:p>
            <a:pPr lvl="1"/>
            <a:r>
              <a:rPr lang="en-US" altLang="en-US" sz="2400" dirty="0"/>
              <a:t>Better able to </a:t>
            </a:r>
            <a:r>
              <a:rPr lang="en-US" altLang="en-US" sz="2400" b="1" dirty="0"/>
              <a:t>withstand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recover</a:t>
            </a:r>
            <a:r>
              <a:rPr lang="en-US" altLang="en-US" sz="2400" dirty="0"/>
              <a:t> from environmental stresses</a:t>
            </a:r>
          </a:p>
          <a:p>
            <a:pPr lvl="1"/>
            <a:r>
              <a:rPr lang="en-US" altLang="en-US" sz="2400" dirty="0"/>
              <a:t>More </a:t>
            </a:r>
            <a:r>
              <a:rPr lang="en-US" altLang="en-US" sz="2400" b="1" dirty="0"/>
              <a:t>resistant</a:t>
            </a:r>
            <a:r>
              <a:rPr lang="en-US" altLang="en-US" sz="2400" dirty="0"/>
              <a:t> to </a:t>
            </a:r>
            <a:r>
              <a:rPr lang="en-US" altLang="en-US" sz="2400" b="1" dirty="0"/>
              <a:t>invasive species</a:t>
            </a:r>
            <a:r>
              <a:rPr lang="en-US" altLang="en-US" sz="2400" dirty="0"/>
              <a:t>, organisms that become established outside their native range</a:t>
            </a:r>
          </a:p>
          <a:p>
            <a:endParaRPr lang="en-US" alt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54.2: </a:t>
            </a:r>
            <a:r>
              <a:rPr lang="en-US" altLang="en-US" dirty="0" smtClean="0">
                <a:solidFill>
                  <a:srgbClr val="FF0000"/>
                </a:solidFill>
              </a:rPr>
              <a:t>Diversity </a:t>
            </a:r>
            <a:r>
              <a:rPr lang="en-US" altLang="en-US" dirty="0" smtClean="0"/>
              <a:t>and trophic structure characterize biological communities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smtClean="0"/>
              <a:t>Trophic structure </a:t>
            </a:r>
            <a:r>
              <a:rPr lang="en-US" altLang="en-US" sz="2800" dirty="0" smtClean="0"/>
              <a:t>is the feeding relationships between organisms in a community</a:t>
            </a:r>
          </a:p>
          <a:p>
            <a:pPr lvl="1"/>
            <a:r>
              <a:rPr lang="en-US" altLang="en-US" sz="2600" dirty="0" smtClean="0"/>
              <a:t>It is a key factor in community dynamics</a:t>
            </a:r>
          </a:p>
          <a:p>
            <a:pPr eaLnBrk="1" hangingPunct="1"/>
            <a:r>
              <a:rPr lang="en-US" altLang="en-US" sz="2800" b="1" dirty="0" smtClean="0"/>
              <a:t>Food chains </a:t>
            </a:r>
            <a:r>
              <a:rPr lang="en-US" altLang="en-US" sz="2800" dirty="0" smtClean="0"/>
              <a:t>link trophic levels from producers to top carnivores</a:t>
            </a:r>
          </a:p>
          <a:p>
            <a:pPr lvl="1"/>
            <a:r>
              <a:rPr lang="en-US" altLang="en-US" dirty="0"/>
              <a:t>Species may play a role at more than one trophic level 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54.2: Diversity and </a:t>
            </a:r>
            <a:r>
              <a:rPr lang="en-US" altLang="en-US" dirty="0" smtClean="0">
                <a:solidFill>
                  <a:srgbClr val="FF0000"/>
                </a:solidFill>
              </a:rPr>
              <a:t>trophic structure </a:t>
            </a:r>
            <a:r>
              <a:rPr lang="en-US" altLang="en-US" dirty="0" smtClean="0"/>
              <a:t>characterize biological communities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_14FoodChain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34112"/>
            <a:ext cx="7833360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54.14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96373" y="570158"/>
            <a:ext cx="1132427" cy="34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Carnivore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87905" y="1857091"/>
            <a:ext cx="1132427" cy="34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Carnivore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79439" y="3127091"/>
            <a:ext cx="1132427" cy="34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Carnivore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96375" y="4405557"/>
            <a:ext cx="1132427" cy="34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Herbivore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178976" y="5675558"/>
            <a:ext cx="675226" cy="34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Plant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716172" y="578625"/>
            <a:ext cx="1132427" cy="34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Carnivore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707705" y="1865559"/>
            <a:ext cx="1132427" cy="34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Carnivore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724640" y="3144024"/>
            <a:ext cx="1132427" cy="34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Carnivore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877040" y="4422491"/>
            <a:ext cx="1386427" cy="25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Zooplankton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851640" y="5658625"/>
            <a:ext cx="1682760" cy="32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Phytoplankton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591975" y="485493"/>
            <a:ext cx="1267892" cy="53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Quaternary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consumers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583507" y="1772426"/>
            <a:ext cx="1267892" cy="53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Tertiary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consumers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575040" y="3042425"/>
            <a:ext cx="1267892" cy="53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Secondary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consumers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575040" y="4295492"/>
            <a:ext cx="1267892" cy="53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Primary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consumers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575040" y="5557024"/>
            <a:ext cx="1267892" cy="53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Primary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producers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441444" y="6302093"/>
            <a:ext cx="2622560" cy="39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 terrestrial food chain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641846" y="6293626"/>
            <a:ext cx="2622560" cy="39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 marine food chain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6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_15AntarcticFoodWeb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16" y="134112"/>
            <a:ext cx="4468368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-228600" y="-152400"/>
            <a:ext cx="2036761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indent="-350838" eaLnBrk="1" hangingPunct="1"/>
            <a:r>
              <a:rPr lang="en-US" altLang="en-US" sz="1800" b="1" dirty="0">
                <a:latin typeface="Arial"/>
                <a:cs typeface="Arial"/>
              </a:rPr>
              <a:t/>
            </a:r>
            <a:br>
              <a:rPr lang="en-US" altLang="en-US" sz="1800" b="1" dirty="0">
                <a:latin typeface="Arial"/>
                <a:cs typeface="Arial"/>
              </a:rPr>
            </a:br>
            <a:r>
              <a:rPr lang="en-US" altLang="en-US" sz="1800" b="1" dirty="0" smtClean="0">
                <a:latin typeface="Arial"/>
                <a:cs typeface="Arial"/>
              </a:rPr>
              <a:t>A </a:t>
            </a:r>
            <a:r>
              <a:rPr lang="en-US" altLang="en-US" sz="1800" b="1" dirty="0">
                <a:latin typeface="Arial"/>
                <a:cs typeface="Arial"/>
              </a:rPr>
              <a:t>food web is </a:t>
            </a:r>
            <a:r>
              <a:rPr lang="en-US" altLang="en-US" sz="1800" b="1" dirty="0" smtClean="0">
                <a:latin typeface="Arial"/>
                <a:cs typeface="Arial"/>
              </a:rPr>
              <a:t>a branching </a:t>
            </a:r>
            <a:r>
              <a:rPr lang="en-US" altLang="en-US" sz="1800" b="1" dirty="0">
                <a:latin typeface="Arial"/>
                <a:cs typeface="Arial"/>
              </a:rPr>
              <a:t>food chain with complex trophic interactions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277773" y="443161"/>
            <a:ext cx="717560" cy="29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Humans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767905" y="1340627"/>
            <a:ext cx="734494" cy="4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Sperm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whales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581639" y="2246561"/>
            <a:ext cx="742960" cy="4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Elephant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seals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251437" y="3550428"/>
            <a:ext cx="717560" cy="29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Squids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564702" y="4998227"/>
            <a:ext cx="726027" cy="46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Cope-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pods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252372" y="5827960"/>
            <a:ext cx="776827" cy="5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Phyto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plankton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067040" y="5133695"/>
            <a:ext cx="429693" cy="28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Krill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363372" y="3584294"/>
            <a:ext cx="717560" cy="29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Birds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999304" y="2441296"/>
            <a:ext cx="658294" cy="61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Crab-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eater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seals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711440" y="1526894"/>
            <a:ext cx="802227" cy="4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Baleen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whales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252372" y="1416826"/>
            <a:ext cx="793760" cy="59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Smaller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toothed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whales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277772" y="2525961"/>
            <a:ext cx="742960" cy="4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Leopard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seals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286240" y="3558895"/>
            <a:ext cx="717560" cy="29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Fishes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252372" y="4312425"/>
            <a:ext cx="793760" cy="62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Carniv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-</a:t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orous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plankton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2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4_01_CrabSeaUrchi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66928"/>
            <a:ext cx="8546592" cy="57241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54.1</a:t>
            </a:r>
            <a:endParaRPr lang="en-US" sz="12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4114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Corley &amp; Mackenzie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1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Each food chain in a food web is usually only a few links long</a:t>
            </a:r>
            <a:r>
              <a:rPr lang="mr-IN" altLang="en-US" sz="2800" dirty="0" smtClean="0"/>
              <a:t>…</a:t>
            </a:r>
            <a:r>
              <a:rPr lang="en-US" altLang="en-US" sz="2800" dirty="0" smtClean="0"/>
              <a:t>why?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b="1" dirty="0"/>
              <a:t>energetic hypothesis</a:t>
            </a:r>
            <a:r>
              <a:rPr lang="en-US" altLang="en-US" dirty="0"/>
              <a:t> suggests that length is </a:t>
            </a:r>
            <a:r>
              <a:rPr lang="en-US" altLang="en-US" dirty="0" smtClean="0"/>
              <a:t>LIMITED by </a:t>
            </a:r>
            <a:r>
              <a:rPr lang="en-US" altLang="en-US" dirty="0"/>
              <a:t>inefficient energy transfer</a:t>
            </a:r>
          </a:p>
          <a:p>
            <a:pPr lvl="2"/>
            <a:r>
              <a:rPr lang="en-US" altLang="en-US" b="1" dirty="0"/>
              <a:t>Only about 10% </a:t>
            </a:r>
            <a:r>
              <a:rPr lang="en-US" altLang="en-US" dirty="0"/>
              <a:t>of the energy stored in organic matter at each trophic level is converted to organic matter at the </a:t>
            </a:r>
            <a:r>
              <a:rPr lang="en-US" altLang="en-US" dirty="0" smtClean="0"/>
              <a:t>NEXT trophic </a:t>
            </a:r>
            <a:r>
              <a:rPr lang="en-US" altLang="en-US" dirty="0"/>
              <a:t>level</a:t>
            </a:r>
          </a:p>
          <a:p>
            <a:pPr lvl="2"/>
            <a:r>
              <a:rPr lang="en-US" altLang="en-US" dirty="0"/>
              <a:t>For example, a producer level consisting of 100 kg of plant material can support about 10 kg of herbivore biomass and 1 kg of carnivore biomass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54.2: Diversity and </a:t>
            </a:r>
            <a:r>
              <a:rPr lang="en-US" altLang="en-US" dirty="0" smtClean="0">
                <a:solidFill>
                  <a:srgbClr val="FF0000"/>
                </a:solidFill>
              </a:rPr>
              <a:t>trophic structure </a:t>
            </a:r>
            <a:r>
              <a:rPr lang="en-US" altLang="en-US" dirty="0" smtClean="0"/>
              <a:t>characterize biological communities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 smtClean="0"/>
              <a:t>Species with Large Impacts</a:t>
            </a:r>
          </a:p>
          <a:p>
            <a:r>
              <a:rPr lang="en-US" altLang="en-US" sz="2600" dirty="0" smtClean="0"/>
              <a:t>Certain species have a very large impact on community structure</a:t>
            </a:r>
          </a:p>
          <a:p>
            <a:r>
              <a:rPr lang="en-US" altLang="en-US" sz="2600" dirty="0" smtClean="0"/>
              <a:t>Such species are classified as:</a:t>
            </a:r>
          </a:p>
          <a:p>
            <a:pPr lvl="1"/>
            <a:r>
              <a:rPr lang="en-US" altLang="en-US" sz="2400" b="1" dirty="0" smtClean="0"/>
              <a:t>Dominant species </a:t>
            </a:r>
            <a:r>
              <a:rPr lang="en-US" altLang="en-US" sz="2400" dirty="0" smtClean="0"/>
              <a:t>= highly abundant in community</a:t>
            </a:r>
            <a:endParaRPr lang="en-US" altLang="en-US" sz="2400" b="1" dirty="0" smtClean="0"/>
          </a:p>
          <a:p>
            <a:pPr lvl="1"/>
            <a:r>
              <a:rPr lang="en-US" altLang="en-US" sz="2400" b="1" dirty="0" smtClean="0"/>
              <a:t>Keystone species </a:t>
            </a:r>
            <a:r>
              <a:rPr lang="en-US" altLang="en-US" sz="2400" dirty="0" smtClean="0"/>
              <a:t>= pivotal role in community dynamics</a:t>
            </a:r>
            <a:endParaRPr lang="en-US" altLang="en-US" sz="2400" b="1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54.2: Diversity and trophic structure characterize biological communities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/>
              <a:t>Species with Large </a:t>
            </a:r>
            <a:r>
              <a:rPr lang="en-US" altLang="en-US" u="sng" dirty="0" smtClean="0"/>
              <a:t>Impacts</a:t>
            </a:r>
            <a:endParaRPr lang="en-US" altLang="en-US" sz="2800" b="1" dirty="0" smtClean="0"/>
          </a:p>
          <a:p>
            <a:pPr eaLnBrk="1" hangingPunct="1"/>
            <a:r>
              <a:rPr lang="en-US" altLang="en-US" sz="2600" b="1" dirty="0" smtClean="0"/>
              <a:t>Dominant species </a:t>
            </a:r>
            <a:r>
              <a:rPr lang="en-US" altLang="en-US" sz="2600" dirty="0" smtClean="0"/>
              <a:t>= most abundant or have the highest biomass</a:t>
            </a:r>
          </a:p>
          <a:p>
            <a:pPr lvl="1"/>
            <a:r>
              <a:rPr lang="en-US" altLang="en-US" sz="2400" dirty="0" smtClean="0"/>
              <a:t>One hypothesis suggests that dominant species are </a:t>
            </a:r>
            <a:r>
              <a:rPr lang="en-US" altLang="en-US" sz="2400" i="1" dirty="0" smtClean="0"/>
              <a:t>most competitive </a:t>
            </a:r>
            <a:r>
              <a:rPr lang="en-US" altLang="en-US" sz="2400" dirty="0" smtClean="0"/>
              <a:t>in exploiting resources, another hypothesis is that they are most successful at </a:t>
            </a:r>
            <a:r>
              <a:rPr lang="en-US" altLang="en-US" sz="2400" i="1" dirty="0" smtClean="0"/>
              <a:t>avoiding predators </a:t>
            </a:r>
          </a:p>
          <a:p>
            <a:pPr lvl="1"/>
            <a:r>
              <a:rPr lang="en-US" altLang="en-US" sz="2400" b="1" dirty="0" smtClean="0"/>
              <a:t>Invasive species</a:t>
            </a:r>
            <a:r>
              <a:rPr lang="en-US" altLang="en-US" sz="2400" dirty="0" smtClean="0"/>
              <a:t>, typically introduced to a new environment by humans, may </a:t>
            </a:r>
            <a:r>
              <a:rPr lang="en-US" altLang="en-US" sz="2400" i="1" dirty="0" smtClean="0"/>
              <a:t>become</a:t>
            </a:r>
            <a:r>
              <a:rPr lang="en-US" altLang="en-US" sz="2400" dirty="0" smtClean="0"/>
              <a:t> dominant because they lack natural predators or disease in their new environments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54.2: Diversity and trophic structure characterize biological communities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/>
              <a:t>Species with Large </a:t>
            </a:r>
            <a:r>
              <a:rPr lang="en-US" altLang="en-US" u="sng" dirty="0" smtClean="0"/>
              <a:t>Impacts</a:t>
            </a:r>
            <a:endParaRPr lang="en-US" altLang="en-US" sz="2800" b="1" dirty="0" smtClean="0"/>
          </a:p>
          <a:p>
            <a:r>
              <a:rPr lang="en-US" altLang="en-US" sz="2600" b="1" dirty="0"/>
              <a:t>Keystone species </a:t>
            </a:r>
            <a:r>
              <a:rPr lang="en-US" altLang="en-US" sz="2600" dirty="0" smtClean="0"/>
              <a:t>= exert STRONG CONTROL on </a:t>
            </a:r>
            <a:r>
              <a:rPr lang="en-US" altLang="en-US" sz="2600" dirty="0"/>
              <a:t>a community by their ecological </a:t>
            </a:r>
            <a:r>
              <a:rPr lang="en-US" altLang="en-US" sz="2600" dirty="0" smtClean="0"/>
              <a:t>roles/niches</a:t>
            </a:r>
            <a:endParaRPr lang="en-US" altLang="en-US" sz="2600" dirty="0"/>
          </a:p>
          <a:p>
            <a:pPr lvl="1"/>
            <a:r>
              <a:rPr lang="en-US" altLang="en-US" sz="2400" dirty="0"/>
              <a:t>In contrast to dominant species, they are </a:t>
            </a:r>
            <a:r>
              <a:rPr lang="en-US" altLang="en-US" sz="2400" dirty="0" smtClean="0"/>
              <a:t>NOT necessarily </a:t>
            </a:r>
            <a:r>
              <a:rPr lang="en-US" altLang="en-US" sz="2400" dirty="0"/>
              <a:t>abundant in a community</a:t>
            </a:r>
          </a:p>
          <a:p>
            <a:pPr lvl="1"/>
            <a:r>
              <a:rPr lang="en-US" altLang="en-US" sz="2400" dirty="0"/>
              <a:t>Field studies of </a:t>
            </a:r>
            <a:r>
              <a:rPr lang="en-US" altLang="en-US" sz="2400" b="1" dirty="0"/>
              <a:t>sea stars </a:t>
            </a:r>
            <a:r>
              <a:rPr lang="en-US" altLang="en-US" sz="2400" dirty="0"/>
              <a:t>illustrate their role as a keystone species in intertidal communities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54.2: Diversity and trophic structure characterize biological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212290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_18_SeaStarKeyston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68" y="134112"/>
            <a:ext cx="4931664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-152400" y="0"/>
            <a:ext cx="2112962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b="1" i="1" dirty="0" err="1" smtClean="0">
                <a:latin typeface="Arial"/>
                <a:cs typeface="Arial"/>
              </a:rPr>
              <a:t>Pisaster</a:t>
            </a:r>
            <a:r>
              <a:rPr lang="en-US" sz="1800" b="1" i="1" dirty="0" smtClean="0">
                <a:latin typeface="Arial"/>
                <a:cs typeface="Arial"/>
              </a:rPr>
              <a:t> </a:t>
            </a:r>
            <a:r>
              <a:rPr lang="en-US" sz="1800" b="1" i="1" dirty="0" err="1">
                <a:latin typeface="Arial"/>
                <a:cs typeface="Arial"/>
              </a:rPr>
              <a:t>ochraceus</a:t>
            </a:r>
            <a:r>
              <a:rPr lang="en-US" sz="1800" b="1" i="1" dirty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is a </a:t>
            </a:r>
            <a:r>
              <a:rPr lang="en-US" sz="1800" b="1" dirty="0">
                <a:latin typeface="Arial"/>
                <a:cs typeface="Arial"/>
              </a:rPr>
              <a:t>keystone </a:t>
            </a:r>
            <a:r>
              <a:rPr lang="en-US" sz="1800" b="1" dirty="0" smtClean="0">
                <a:latin typeface="Arial"/>
                <a:cs typeface="Arial"/>
              </a:rPr>
              <a:t>predator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169581" y="112959"/>
            <a:ext cx="1157820" cy="26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FF6600"/>
                </a:solidFill>
                <a:latin typeface="Arial" charset="0"/>
              </a:rPr>
              <a:t>Experiment</a:t>
            </a:r>
            <a:endParaRPr lang="en-US" sz="1600" dirty="0">
              <a:solidFill>
                <a:srgbClr val="FF66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237843" y="4628240"/>
            <a:ext cx="114024" cy="1554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203976" y="5393267"/>
            <a:ext cx="173291" cy="2001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152648" y="3762092"/>
            <a:ext cx="1157820" cy="26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FF6600"/>
                </a:solidFill>
                <a:latin typeface="Arial" charset="0"/>
              </a:rPr>
              <a:t>Results</a:t>
            </a:r>
            <a:endParaRPr lang="en-US" sz="1600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387849" y="4701891"/>
            <a:ext cx="2190752" cy="29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With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Pisaster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(control)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421716" y="5176017"/>
            <a:ext cx="1606551" cy="47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Without </a:t>
            </a:r>
            <a:r>
              <a:rPr lang="en-US" sz="1600" i="1" dirty="0" err="1" smtClean="0">
                <a:solidFill>
                  <a:srgbClr val="000000"/>
                </a:solidFill>
                <a:latin typeface="Arial" charset="0"/>
              </a:rPr>
              <a:t>Pisaster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(experimental)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 rot="16200000">
            <a:off x="1492249" y="4795023"/>
            <a:ext cx="1801284" cy="46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Number of species</a:t>
            </a:r>
            <a:br>
              <a:rPr lang="en-US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present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565650" y="6200491"/>
            <a:ext cx="548217" cy="29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Year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52174" y="4295500"/>
            <a:ext cx="285751" cy="29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20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652172" y="4659567"/>
            <a:ext cx="285751" cy="29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15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652173" y="5032100"/>
            <a:ext cx="285751" cy="29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10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762243" y="5404634"/>
            <a:ext cx="285751" cy="29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5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770710" y="5768700"/>
            <a:ext cx="285751" cy="29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989749" y="5929568"/>
            <a:ext cx="3903133" cy="30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1963 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64 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65 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66 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67 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68 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69 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70 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71 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72 </a:t>
            </a:r>
            <a:r>
              <a:rPr lang="en-US" sz="1600" dirty="0" smtClean="0">
                <a:solidFill>
                  <a:srgbClr val="000000"/>
                </a:solidFill>
                <a:latin typeface="Symbol Std"/>
                <a:cs typeface="Symbol Std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73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9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3350" y="762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Overview</a:t>
            </a:r>
            <a:endParaRPr lang="en-US" altLang="en-US" sz="3000" dirty="0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altLang="en-US" strike="sngStrike" dirty="0"/>
              <a:t>Concept 54.1: Community interactions are classified by whether they help, harm, or have no effect on the species </a:t>
            </a:r>
            <a:r>
              <a:rPr lang="en-US" altLang="en-US" strike="sngStrike" dirty="0" smtClean="0"/>
              <a:t>involved</a:t>
            </a:r>
          </a:p>
          <a:p>
            <a:r>
              <a:rPr lang="en-US" altLang="en-US" strike="sngStrike" dirty="0"/>
              <a:t>Concept 54.2: Diversity and trophic structure characterize biological </a:t>
            </a:r>
            <a:r>
              <a:rPr lang="en-US" altLang="en-US" strike="sngStrike" dirty="0" smtClean="0"/>
              <a:t>communities</a:t>
            </a:r>
          </a:p>
          <a:p>
            <a:r>
              <a:rPr lang="en-US" altLang="en-US" sz="2900" b="1" dirty="0">
                <a:solidFill>
                  <a:srgbClr val="FF0000"/>
                </a:solidFill>
              </a:rPr>
              <a:t>Concept 54.3: Disturbance influences species diversity and </a:t>
            </a:r>
            <a:r>
              <a:rPr lang="en-US" altLang="en-US" sz="2900" b="1" dirty="0" smtClean="0">
                <a:solidFill>
                  <a:srgbClr val="FF0000"/>
                </a:solidFill>
              </a:rPr>
              <a:t>composition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95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54.3: Disturbance influences species diversity and composition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Decades ago, most ecologists favored the view that communities are in a state of “equilibrium” </a:t>
            </a:r>
            <a:r>
              <a:rPr lang="en-US" altLang="en-US" dirty="0" smtClean="0"/>
              <a:t>(MAJOR SMH</a:t>
            </a:r>
            <a:r>
              <a:rPr lang="en-US" altLang="en-US" dirty="0" smtClean="0"/>
              <a:t>)</a:t>
            </a:r>
          </a:p>
          <a:p>
            <a:r>
              <a:rPr lang="en-US" altLang="en-US" dirty="0"/>
              <a:t>The recent emphasis on the role of change has produced a </a:t>
            </a:r>
            <a:r>
              <a:rPr lang="en-US" altLang="en-US" b="1" dirty="0" err="1"/>
              <a:t>nonequilibrium</a:t>
            </a:r>
            <a:r>
              <a:rPr lang="en-US" altLang="en-US" b="1" dirty="0"/>
              <a:t> model</a:t>
            </a:r>
            <a:r>
              <a:rPr lang="en-US" altLang="en-US" dirty="0"/>
              <a:t>, which describes communities as </a:t>
            </a:r>
            <a:r>
              <a:rPr lang="en-US" altLang="en-US" dirty="0" smtClean="0"/>
              <a:t>CONSTANTLY CHANGING after </a:t>
            </a:r>
            <a:r>
              <a:rPr lang="en-US" altLang="en-US" dirty="0"/>
              <a:t>being buffeted by </a:t>
            </a:r>
            <a:r>
              <a:rPr lang="en-US" altLang="en-US" i="1" dirty="0"/>
              <a:t>disturbances</a:t>
            </a:r>
            <a:endParaRPr lang="en-US" altLang="en-US" b="1" i="1" dirty="0"/>
          </a:p>
          <a:p>
            <a:pPr lvl="1"/>
            <a:r>
              <a:rPr lang="en-US" altLang="en-US" b="1" dirty="0"/>
              <a:t>D</a:t>
            </a:r>
            <a:r>
              <a:rPr lang="en-US" altLang="en-US" b="1" dirty="0" smtClean="0"/>
              <a:t>isturbance</a:t>
            </a:r>
            <a:r>
              <a:rPr lang="en-US" altLang="en-US" dirty="0" smtClean="0"/>
              <a:t> </a:t>
            </a:r>
            <a:r>
              <a:rPr lang="en-US" altLang="en-US" dirty="0"/>
              <a:t>=</a:t>
            </a:r>
            <a:r>
              <a:rPr lang="en-US" altLang="en-US" dirty="0" smtClean="0"/>
              <a:t> </a:t>
            </a:r>
            <a:r>
              <a:rPr lang="en-US" altLang="en-US" dirty="0"/>
              <a:t>an event that </a:t>
            </a:r>
            <a:r>
              <a:rPr lang="en-US" altLang="en-US" dirty="0" smtClean="0"/>
              <a:t>CHANGES a </a:t>
            </a:r>
            <a:r>
              <a:rPr lang="en-US" altLang="en-US" dirty="0"/>
              <a:t>community, removes organisms from it, and alters resource availability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/>
              <a:t>Characterizing Disturbance</a:t>
            </a:r>
            <a:endParaRPr lang="en-US" altLang="en-US" sz="2800" u="sng" dirty="0" smtClean="0"/>
          </a:p>
          <a:p>
            <a:pPr eaLnBrk="1" hangingPunct="1"/>
            <a:r>
              <a:rPr lang="en-US" altLang="en-US" sz="2800" dirty="0" smtClean="0"/>
              <a:t>The types of disturbances and their frequency and severity vary among communities.</a:t>
            </a:r>
          </a:p>
          <a:p>
            <a:pPr lvl="1"/>
            <a:r>
              <a:rPr lang="en-US" altLang="en-US" sz="2600" dirty="0" smtClean="0"/>
              <a:t>Storms and fire are significant sources of disturbance in many ecosystems</a:t>
            </a:r>
          </a:p>
          <a:p>
            <a:pPr lvl="1"/>
            <a:r>
              <a:rPr lang="en-US" altLang="en-US" b="1" dirty="0"/>
              <a:t>H</a:t>
            </a:r>
            <a:r>
              <a:rPr lang="en-US" altLang="en-US" sz="2600" b="1" dirty="0" smtClean="0"/>
              <a:t>igh level of disturbance </a:t>
            </a:r>
            <a:r>
              <a:rPr lang="en-US" altLang="en-US" sz="2600" dirty="0" smtClean="0"/>
              <a:t>= high intensity and high frequency of disturbance</a:t>
            </a:r>
          </a:p>
          <a:p>
            <a:pPr lvl="1"/>
            <a:r>
              <a:rPr lang="en-US" altLang="en-US" sz="2600" b="1" dirty="0" smtClean="0"/>
              <a:t>Low level of disturbance </a:t>
            </a:r>
            <a:r>
              <a:rPr lang="en-US" altLang="en-US" sz="2600" dirty="0" smtClean="0"/>
              <a:t>= low frequency or low intensity of disturbance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54.3: Disturbance influences species diversity and composition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I</a:t>
            </a:r>
            <a:r>
              <a:rPr lang="en-US" altLang="en-US" sz="2800" b="1" dirty="0" smtClean="0"/>
              <a:t>ntermediate disturbance </a:t>
            </a:r>
            <a:r>
              <a:rPr lang="en-US" altLang="en-US" sz="2800" dirty="0" smtClean="0"/>
              <a:t>hypothesis states:</a:t>
            </a:r>
          </a:p>
          <a:p>
            <a:pPr lvl="1"/>
            <a:r>
              <a:rPr lang="en-US" altLang="en-US" dirty="0" smtClean="0"/>
              <a:t>M</a:t>
            </a:r>
            <a:r>
              <a:rPr lang="en-US" altLang="en-US" sz="2600" dirty="0" smtClean="0"/>
              <a:t>ODERATE levels of disturbance can foster </a:t>
            </a:r>
            <a:r>
              <a:rPr lang="en-US" altLang="en-US" sz="2600" b="1" u="sng" dirty="0" smtClean="0"/>
              <a:t>GREATER</a:t>
            </a:r>
            <a:r>
              <a:rPr lang="en-US" altLang="en-US" sz="2600" dirty="0" smtClean="0"/>
              <a:t> diversity </a:t>
            </a:r>
            <a:r>
              <a:rPr lang="en-US" altLang="en-US" sz="2600" dirty="0" smtClean="0"/>
              <a:t>than either high or low levels of </a:t>
            </a:r>
            <a:r>
              <a:rPr lang="en-US" altLang="en-US" sz="2600" dirty="0" smtClean="0"/>
              <a:t>disturbance (think Goldilocks)</a:t>
            </a:r>
            <a:endParaRPr lang="en-US" altLang="en-US" sz="2600" dirty="0" smtClean="0"/>
          </a:p>
          <a:p>
            <a:pPr lvl="2"/>
            <a:r>
              <a:rPr lang="en-US" altLang="en-US" dirty="0" smtClean="0"/>
              <a:t>High levels of disturbance exclude many slow-growing </a:t>
            </a:r>
            <a:r>
              <a:rPr lang="en-US" altLang="en-US" dirty="0" smtClean="0"/>
              <a:t>species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Low levels of disturbance allow dominant species to exclude less competitive </a:t>
            </a:r>
            <a:r>
              <a:rPr lang="en-US" altLang="en-US" dirty="0" smtClean="0"/>
              <a:t>species</a:t>
            </a:r>
          </a:p>
          <a:p>
            <a:pPr lvl="2"/>
            <a:r>
              <a:rPr lang="en-US" altLang="en-US" dirty="0" smtClean="0"/>
              <a:t>Intermediate disturbance is </a:t>
            </a:r>
            <a:r>
              <a:rPr lang="en-US" altLang="en-US" dirty="0" err="1" smtClean="0"/>
              <a:t>juuuuusssssst</a:t>
            </a:r>
            <a:r>
              <a:rPr lang="en-US" altLang="en-US" dirty="0" smtClean="0"/>
              <a:t> right! </a:t>
            </a:r>
            <a:endParaRPr lang="en-US" alt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54.3: Disturbance influences species diversity and composition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The large-scale fire in Yellowstone National Park in 1988 demonstrated that communities can often respond VERY rapidly to a massive disturbance</a:t>
            </a:r>
          </a:p>
          <a:p>
            <a:r>
              <a:rPr lang="en-US" altLang="en-US" sz="2600" dirty="0" smtClean="0"/>
              <a:t>The Yellowstone forest is an example of a </a:t>
            </a:r>
            <a:r>
              <a:rPr lang="en-US" altLang="en-US" sz="2600" dirty="0" err="1" smtClean="0"/>
              <a:t>nonequilibrium</a:t>
            </a:r>
            <a:r>
              <a:rPr lang="en-US" altLang="en-US" sz="2600" dirty="0" smtClean="0"/>
              <a:t> community</a:t>
            </a:r>
          </a:p>
          <a:p>
            <a:endParaRPr lang="en-US" alt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54.3: Disturbance influences species diversity and composition</a:t>
            </a:r>
          </a:p>
        </p:txBody>
      </p:sp>
      <p:pic>
        <p:nvPicPr>
          <p:cNvPr id="2" name="Picture 1" descr="Screen Shot 2017-03-03 at 7.30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6858000" cy="2960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3350" y="762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Overview (don’t need to know 54.4 &amp; 54.5)</a:t>
            </a:r>
            <a:endParaRPr lang="en-US" altLang="en-US" sz="3000" dirty="0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altLang="en-US" sz="2500" dirty="0"/>
              <a:t>Concept 54.1: Community interactions are classified by whether they help, harm, or have no effect on the species </a:t>
            </a:r>
            <a:r>
              <a:rPr lang="en-US" altLang="en-US" sz="2500" dirty="0" smtClean="0"/>
              <a:t>involved</a:t>
            </a:r>
          </a:p>
          <a:p>
            <a:r>
              <a:rPr lang="en-US" altLang="en-US" sz="2500" dirty="0"/>
              <a:t>Concept 54.2: Diversity and trophic structure characterize biological </a:t>
            </a:r>
            <a:r>
              <a:rPr lang="en-US" altLang="en-US" sz="2500" dirty="0" smtClean="0"/>
              <a:t>communities</a:t>
            </a:r>
          </a:p>
          <a:p>
            <a:r>
              <a:rPr lang="en-US" altLang="en-US" sz="2500" dirty="0"/>
              <a:t>Concept 54.3: Disturbance influences species diversity and </a:t>
            </a:r>
            <a:r>
              <a:rPr lang="en-US" altLang="en-US" sz="2500" dirty="0" smtClean="0"/>
              <a:t>composition</a:t>
            </a:r>
          </a:p>
          <a:p>
            <a:r>
              <a:rPr lang="en-US" altLang="en-US" sz="2500" strike="sngStrike" dirty="0"/>
              <a:t>Concept 54.4: Biogeographic factors affect community </a:t>
            </a:r>
            <a:r>
              <a:rPr lang="en-US" altLang="en-US" sz="2500" strike="sngStrike" dirty="0" smtClean="0"/>
              <a:t>diversity</a:t>
            </a:r>
          </a:p>
          <a:p>
            <a:r>
              <a:rPr lang="en-US" altLang="en-US" sz="2500" strike="sngStrike" dirty="0"/>
              <a:t>Concept 54.5: Pathogens alter community structure locally and globally</a:t>
            </a:r>
            <a:endParaRPr lang="en-US" altLang="en-US" sz="2500" strike="sngStrike" dirty="0" smtClean="0"/>
          </a:p>
          <a:p>
            <a:endParaRPr lang="en-US" altLang="en-US" sz="2500" dirty="0" smtClean="0"/>
          </a:p>
          <a:p>
            <a:endParaRPr lang="en-US" altLang="en-US" sz="2500" dirty="0" smtClean="0"/>
          </a:p>
          <a:p>
            <a:endParaRPr lang="en-US" altLang="en-US" sz="25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smtClean="0"/>
              <a:t>Ecological succession </a:t>
            </a:r>
            <a:r>
              <a:rPr lang="en-US" altLang="en-US" sz="2800" dirty="0" smtClean="0"/>
              <a:t>= sequence of community changes after a disturbance</a:t>
            </a:r>
          </a:p>
          <a:p>
            <a:pPr eaLnBrk="1" hangingPunct="1"/>
            <a:r>
              <a:rPr lang="en-US" altLang="en-US" sz="2800" b="1" dirty="0" smtClean="0"/>
              <a:t>Primary succession </a:t>
            </a:r>
            <a:r>
              <a:rPr lang="en-US" altLang="en-US" sz="2800" dirty="0" smtClean="0"/>
              <a:t>occurs where no soil exists when succession begins</a:t>
            </a:r>
          </a:p>
          <a:p>
            <a:r>
              <a:rPr lang="en-US" altLang="en-US" b="1" dirty="0"/>
              <a:t>Secondary succession </a:t>
            </a:r>
            <a:r>
              <a:rPr lang="en-US" altLang="en-US" dirty="0"/>
              <a:t>begins in an area where soil remains after a disturbance</a:t>
            </a:r>
          </a:p>
          <a:p>
            <a:pPr lvl="1"/>
            <a:r>
              <a:rPr lang="en-US" altLang="en-US" dirty="0"/>
              <a:t>For example, abandoned agricultural land may return to its original state through secondary succession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54.3: Disturbance influences species diversity and composition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Humans have the GREATEST impact on biological communities worldwide</a:t>
            </a:r>
          </a:p>
          <a:p>
            <a:r>
              <a:rPr lang="en-US" altLang="en-US" dirty="0" smtClean="0"/>
              <a:t>Both terrestrial and marine ecosystems are subject to human disturbance</a:t>
            </a:r>
          </a:p>
          <a:p>
            <a:r>
              <a:rPr lang="en-US" altLang="en-US" dirty="0" smtClean="0"/>
              <a:t>Human disturbance to communities usually REDUCES species diversity</a:t>
            </a:r>
          </a:p>
          <a:p>
            <a:r>
              <a:rPr lang="en-US" altLang="en-US" dirty="0" smtClean="0"/>
              <a:t>More on human impact to come!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54.3: Disturbance influences species diversity and composition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Human Disturbance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3350" y="762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Overview</a:t>
            </a:r>
            <a:endParaRPr lang="en-US" altLang="en-US" sz="3000" dirty="0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altLang="en-US" strike="sngStrike" dirty="0"/>
              <a:t>Concept 54.1: Community interactions are classified by whether they help, harm, or have no effect on the species </a:t>
            </a:r>
            <a:r>
              <a:rPr lang="en-US" altLang="en-US" strike="sngStrike" dirty="0" smtClean="0"/>
              <a:t>involved</a:t>
            </a:r>
          </a:p>
          <a:p>
            <a:r>
              <a:rPr lang="en-US" altLang="en-US" strike="sngStrike" dirty="0"/>
              <a:t>Concept 54.2: Diversity and trophic structure characterize biological </a:t>
            </a:r>
            <a:r>
              <a:rPr lang="en-US" altLang="en-US" strike="sngStrike" dirty="0" smtClean="0"/>
              <a:t>communities</a:t>
            </a:r>
          </a:p>
          <a:p>
            <a:r>
              <a:rPr lang="en-US" altLang="en-US" strike="sngStrike" dirty="0"/>
              <a:t>Concept 54.3: Disturbance influences species diversity and </a:t>
            </a:r>
            <a:r>
              <a:rPr lang="en-US" altLang="en-US" strike="sngStrike" dirty="0" smtClean="0"/>
              <a:t>composition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232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3350" y="762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Overview</a:t>
            </a:r>
            <a:endParaRPr lang="en-US" altLang="en-US" sz="3000" dirty="0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altLang="en-US" dirty="0"/>
              <a:t>Concept 54.1: Community interactions are classified by whether they help, harm, or have no effect on the species </a:t>
            </a:r>
            <a:r>
              <a:rPr lang="en-US" altLang="en-US" dirty="0" smtClean="0"/>
              <a:t>involved</a:t>
            </a:r>
          </a:p>
          <a:p>
            <a:r>
              <a:rPr lang="en-US" altLang="en-US" dirty="0"/>
              <a:t>Concept 54.2: Diversity and trophic structure characterize biological </a:t>
            </a:r>
            <a:r>
              <a:rPr lang="en-US" altLang="en-US" dirty="0" smtClean="0"/>
              <a:t>communities</a:t>
            </a:r>
          </a:p>
          <a:p>
            <a:r>
              <a:rPr lang="en-US" altLang="en-US" dirty="0"/>
              <a:t>Concept 54.3: Disturbance influences species diversity and </a:t>
            </a:r>
            <a:r>
              <a:rPr lang="en-US" altLang="en-US" dirty="0" smtClean="0"/>
              <a:t>composition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232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3350" y="762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Overview</a:t>
            </a:r>
            <a:endParaRPr lang="en-US" altLang="en-US" sz="3000" dirty="0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altLang="en-US" sz="2900" b="1" dirty="0">
                <a:solidFill>
                  <a:srgbClr val="FF0000"/>
                </a:solidFill>
              </a:rPr>
              <a:t>Concept 54.1: Community interactions are classified by whether they help, harm, or have no effect on the species </a:t>
            </a:r>
            <a:r>
              <a:rPr lang="en-US" altLang="en-US" sz="2900" b="1" dirty="0" smtClean="0">
                <a:solidFill>
                  <a:srgbClr val="FF0000"/>
                </a:solidFill>
              </a:rPr>
              <a:t>involved</a:t>
            </a:r>
          </a:p>
          <a:p>
            <a:r>
              <a:rPr lang="en-US" altLang="en-US" dirty="0"/>
              <a:t>Concept 54.2: Diversity and trophic structure characterize biological </a:t>
            </a:r>
            <a:r>
              <a:rPr lang="en-US" altLang="en-US" dirty="0" smtClean="0"/>
              <a:t>communities</a:t>
            </a:r>
          </a:p>
          <a:p>
            <a:r>
              <a:rPr lang="en-US" altLang="en-US" dirty="0"/>
              <a:t>Concept 54.3: Disturbance influences species diversity and </a:t>
            </a:r>
            <a:r>
              <a:rPr lang="en-US" altLang="en-US" dirty="0" smtClean="0"/>
              <a:t>composition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211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3350" y="762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Concept 54.1: Community interactions are classified by whether they help, harm, or have no effect on the species involved</a:t>
            </a:r>
            <a:endParaRPr lang="en-US" altLang="en-US" sz="3000" dirty="0" smtClean="0"/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20913" y="1676400"/>
            <a:ext cx="8499249" cy="4670160"/>
          </a:xfrm>
        </p:spPr>
        <p:txBody>
          <a:bodyPr/>
          <a:lstStyle/>
          <a:p>
            <a:r>
              <a:rPr lang="en-US" altLang="en-US" b="1" dirty="0" err="1" smtClean="0"/>
              <a:t>I</a:t>
            </a:r>
            <a:r>
              <a:rPr lang="en-US" altLang="en-US" sz="2800" b="1" dirty="0" err="1" smtClean="0"/>
              <a:t>NTERspecific</a:t>
            </a:r>
            <a:r>
              <a:rPr lang="en-US" altLang="en-US" sz="2800" b="1" dirty="0" smtClean="0"/>
              <a:t> interactions = </a:t>
            </a:r>
            <a:r>
              <a:rPr lang="en-US" altLang="en-US" dirty="0"/>
              <a:t>relationships </a:t>
            </a:r>
            <a:r>
              <a:rPr lang="en-US" altLang="en-US" dirty="0" smtClean="0"/>
              <a:t>BETWEEN species </a:t>
            </a:r>
            <a:r>
              <a:rPr lang="en-US" altLang="en-US" dirty="0"/>
              <a:t>in a community </a:t>
            </a:r>
            <a:endParaRPr lang="en-US" altLang="en-US" sz="2800" dirty="0" smtClean="0"/>
          </a:p>
          <a:p>
            <a:pPr lvl="1"/>
            <a:r>
              <a:rPr lang="en-US" altLang="en-US" b="1" dirty="0" err="1" smtClean="0"/>
              <a:t>INTERspecific</a:t>
            </a:r>
            <a:r>
              <a:rPr lang="en-US" altLang="en-US" b="1" dirty="0" smtClean="0"/>
              <a:t> interactions </a:t>
            </a:r>
            <a:r>
              <a:rPr lang="en-US" altLang="en-US" dirty="0" smtClean="0"/>
              <a:t>can </a:t>
            </a:r>
            <a:r>
              <a:rPr lang="en-US" altLang="en-US" dirty="0"/>
              <a:t>affect the survival and reproduction (i.e. subject to evolution via NS!) of each </a:t>
            </a:r>
            <a:r>
              <a:rPr lang="en-US" altLang="en-US" dirty="0" smtClean="0"/>
              <a:t>species</a:t>
            </a:r>
            <a:endParaRPr lang="en-US" altLang="en-US" dirty="0"/>
          </a:p>
          <a:p>
            <a:pPr lvl="1"/>
            <a:r>
              <a:rPr lang="en-US" altLang="en-US" sz="2600" dirty="0" smtClean="0"/>
              <a:t>Ex: competition, predation, </a:t>
            </a:r>
            <a:r>
              <a:rPr lang="en-US" altLang="en-US" sz="2600" dirty="0" err="1" smtClean="0"/>
              <a:t>herbivory</a:t>
            </a:r>
            <a:r>
              <a:rPr lang="en-US" altLang="en-US" sz="2600" dirty="0" smtClean="0"/>
              <a:t>, and symbiosis (parasitism, mutualism, and commensalism)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lvl="2"/>
            <a:r>
              <a:rPr lang="en-US" altLang="en-US" b="1" dirty="0"/>
              <a:t>P</a:t>
            </a:r>
            <a:r>
              <a:rPr lang="en-US" altLang="en-US" b="1" dirty="0" smtClean="0"/>
              <a:t>ositive</a:t>
            </a:r>
            <a:r>
              <a:rPr lang="en-US" altLang="en-US" dirty="0" smtClean="0"/>
              <a:t> </a:t>
            </a:r>
            <a:r>
              <a:rPr lang="en-US" altLang="en-US" dirty="0"/>
              <a:t>(</a:t>
            </a:r>
            <a:r>
              <a:rPr lang="en-US" altLang="en-US" dirty="0">
                <a:latin typeface="Symbol" panose="05050102010706020507" pitchFamily="18" charset="2"/>
              </a:rPr>
              <a:t>+</a:t>
            </a:r>
            <a:r>
              <a:rPr lang="en-US" altLang="en-US" dirty="0"/>
              <a:t>), </a:t>
            </a:r>
            <a:r>
              <a:rPr lang="en-US" altLang="en-US" b="1" dirty="0"/>
              <a:t>negative</a:t>
            </a:r>
            <a:r>
              <a:rPr lang="en-US" altLang="en-US" dirty="0"/>
              <a:t> (</a:t>
            </a:r>
            <a:r>
              <a:rPr lang="en-US" altLang="en-US" dirty="0">
                <a:latin typeface="Symbol" panose="05050102010706020507" pitchFamily="18" charset="2"/>
                <a:sym typeface="Symbol"/>
              </a:rPr>
              <a:t></a:t>
            </a:r>
            <a:r>
              <a:rPr lang="en-US" altLang="en-US" dirty="0"/>
              <a:t>), or </a:t>
            </a:r>
            <a:r>
              <a:rPr lang="en-US" altLang="en-US" b="1" dirty="0"/>
              <a:t>no effect </a:t>
            </a:r>
            <a:r>
              <a:rPr lang="en-US" altLang="en-US" dirty="0"/>
              <a:t>(0)</a:t>
            </a:r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406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Concept 54.1: Community </a:t>
            </a:r>
            <a:r>
              <a:rPr lang="en-US" altLang="en-US" dirty="0" smtClean="0"/>
              <a:t>interactions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Competition</a:t>
            </a:r>
            <a:endParaRPr lang="en-US" altLang="en-US" b="0" dirty="0" smtClean="0">
              <a:solidFill>
                <a:srgbClr val="FF0000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295400"/>
            <a:ext cx="8499249" cy="5051160"/>
          </a:xfrm>
        </p:spPr>
        <p:txBody>
          <a:bodyPr/>
          <a:lstStyle/>
          <a:p>
            <a:r>
              <a:rPr lang="en-US" altLang="en-US" sz="2600" b="1" dirty="0" smtClean="0"/>
              <a:t>Interspecific competition </a:t>
            </a:r>
            <a:r>
              <a:rPr lang="en-US" altLang="en-US" sz="2600" dirty="0" smtClean="0"/>
              <a:t>(</a:t>
            </a:r>
            <a:r>
              <a:rPr lang="en-US" altLang="en-US" sz="2600" dirty="0" smtClean="0">
                <a:cs typeface="Arial" pitchFamily="34" charset="0"/>
                <a:sym typeface="Symbol"/>
              </a:rPr>
              <a:t></a:t>
            </a:r>
            <a:r>
              <a:rPr lang="en-US" altLang="en-US" sz="2600" dirty="0" smtClean="0"/>
              <a:t>/</a:t>
            </a:r>
            <a:r>
              <a:rPr lang="en-US" altLang="en-US" sz="2600" dirty="0" smtClean="0">
                <a:cs typeface="Arial" pitchFamily="34" charset="0"/>
                <a:sym typeface="Symbol"/>
              </a:rPr>
              <a:t></a:t>
            </a:r>
            <a:r>
              <a:rPr lang="en-US" altLang="en-US" sz="2600" dirty="0" smtClean="0"/>
              <a:t> interaction)</a:t>
            </a:r>
            <a:r>
              <a:rPr lang="en-US" altLang="en-US" sz="2600" b="1" dirty="0" smtClean="0"/>
              <a:t> </a:t>
            </a:r>
            <a:r>
              <a:rPr lang="en-US" altLang="en-US" sz="2600" dirty="0" smtClean="0"/>
              <a:t>occurs when species COMPETE for a resource in short supply</a:t>
            </a:r>
          </a:p>
          <a:p>
            <a:pPr lvl="1"/>
            <a:r>
              <a:rPr lang="en-US" altLang="en-US" sz="2400" dirty="0"/>
              <a:t>Strong competition can lead to </a:t>
            </a:r>
            <a:r>
              <a:rPr lang="en-US" altLang="en-US" sz="2400" b="1" dirty="0"/>
              <a:t>competitive exclusion</a:t>
            </a:r>
            <a:r>
              <a:rPr lang="en-US" altLang="en-US" sz="2400" dirty="0"/>
              <a:t>, local elimination of a competing species</a:t>
            </a:r>
          </a:p>
          <a:p>
            <a:pPr lvl="1"/>
            <a:r>
              <a:rPr lang="en-US" altLang="en-US" sz="2400" dirty="0"/>
              <a:t>The </a:t>
            </a:r>
            <a:r>
              <a:rPr lang="en-US" altLang="en-US" sz="2400" b="1" dirty="0"/>
              <a:t>competitive exclusion principle </a:t>
            </a:r>
            <a:r>
              <a:rPr lang="en-US" altLang="en-US" sz="2400" dirty="0"/>
              <a:t>states that two species competing for the same limiting resources </a:t>
            </a:r>
            <a:r>
              <a:rPr lang="en-US" altLang="en-US" sz="2400" dirty="0" smtClean="0"/>
              <a:t>CANNOT coexist </a:t>
            </a:r>
            <a:r>
              <a:rPr lang="en-US" altLang="en-US" sz="2400" dirty="0"/>
              <a:t>in the same </a:t>
            </a:r>
            <a:r>
              <a:rPr lang="en-US" altLang="en-US" sz="2400" dirty="0" smtClean="0"/>
              <a:t>place</a:t>
            </a:r>
          </a:p>
          <a:p>
            <a:pPr lvl="2"/>
            <a:r>
              <a:rPr lang="en-US" altLang="en-US" sz="2200" dirty="0" smtClean="0"/>
              <a:t>Winners and losers in nature!</a:t>
            </a:r>
            <a:endParaRPr lang="en-US" altLang="en-US" sz="2200" dirty="0"/>
          </a:p>
          <a:p>
            <a:endParaRPr lang="en-US" altLang="en-US" sz="2600" dirty="0" smtClean="0"/>
          </a:p>
          <a:p>
            <a:pPr eaLnBrk="1" hangingPunct="1"/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/>
              <a:t>Ecological Niches and Natural </a:t>
            </a:r>
            <a:r>
              <a:rPr lang="en-US" altLang="en-US" u="sng" dirty="0" smtClean="0"/>
              <a:t>Selection</a:t>
            </a:r>
            <a:endParaRPr lang="en-US" altLang="en-US" sz="2800" u="sng" dirty="0" smtClean="0"/>
          </a:p>
          <a:p>
            <a:pPr eaLnBrk="1" hangingPunct="1"/>
            <a:r>
              <a:rPr lang="en-US" altLang="en-US" sz="2600" dirty="0" smtClean="0"/>
              <a:t>The sum of a species</a:t>
            </a:r>
            <a:r>
              <a:rPr lang="ja-JP" altLang="en-US" sz="2600" dirty="0" smtClean="0"/>
              <a:t>’</a:t>
            </a:r>
            <a:r>
              <a:rPr lang="en-US" altLang="ja-JP" sz="2600" dirty="0" smtClean="0"/>
              <a:t> use of biotic and abiotic resources is called the species</a:t>
            </a:r>
            <a:r>
              <a:rPr lang="ja-JP" altLang="en-US" sz="2600" dirty="0" smtClean="0"/>
              <a:t>’</a:t>
            </a:r>
            <a:r>
              <a:rPr lang="en-US" altLang="ja-JP" sz="2600" dirty="0" smtClean="0"/>
              <a:t> </a:t>
            </a:r>
            <a:r>
              <a:rPr lang="en-US" altLang="ja-JP" sz="2600" b="1" dirty="0" smtClean="0"/>
              <a:t>ecological niche </a:t>
            </a:r>
          </a:p>
          <a:p>
            <a:r>
              <a:rPr lang="en-US" altLang="en-US" sz="2600" dirty="0" smtClean="0"/>
              <a:t>Think of a niche as the organism</a:t>
            </a:r>
            <a:r>
              <a:rPr lang="ja-JP" altLang="en-US" sz="2600" dirty="0" smtClean="0"/>
              <a:t>’</a:t>
            </a:r>
            <a:r>
              <a:rPr lang="en-US" altLang="ja-JP" sz="2600" dirty="0" smtClean="0"/>
              <a:t>s </a:t>
            </a:r>
            <a:r>
              <a:rPr lang="en-US" altLang="ja-JP" sz="2600" b="1" dirty="0" smtClean="0"/>
              <a:t>ecological role/job</a:t>
            </a:r>
          </a:p>
          <a:p>
            <a:pPr lvl="1"/>
            <a:r>
              <a:rPr lang="en-US" altLang="en-US" sz="2400" dirty="0" smtClean="0"/>
              <a:t>Ecologically </a:t>
            </a:r>
            <a:r>
              <a:rPr lang="en-US" altLang="en-US" sz="2400" dirty="0"/>
              <a:t>similar species </a:t>
            </a:r>
            <a:r>
              <a:rPr lang="en-US" altLang="en-US" sz="2400" dirty="0" smtClean="0"/>
              <a:t>CANNOT coexist </a:t>
            </a:r>
            <a:r>
              <a:rPr lang="en-US" altLang="en-US" sz="2400" dirty="0"/>
              <a:t>in a community if </a:t>
            </a:r>
            <a:r>
              <a:rPr lang="en-US" altLang="en-US" sz="2400" dirty="0" smtClean="0"/>
              <a:t>their niches are exactly the same (via </a:t>
            </a:r>
            <a:r>
              <a:rPr lang="en-US" altLang="en-US" sz="2400" b="1" dirty="0" smtClean="0"/>
              <a:t>competitive exclusion principle</a:t>
            </a:r>
            <a:r>
              <a:rPr lang="en-US" altLang="en-US" sz="2400" dirty="0" smtClean="0"/>
              <a:t>)</a:t>
            </a:r>
          </a:p>
          <a:p>
            <a:pPr lvl="1"/>
            <a:r>
              <a:rPr lang="en-US" altLang="en-US" sz="2400" dirty="0" smtClean="0"/>
              <a:t>Ecologically similar species CAN coexist in a community if there are one or more significant DIFFERENCES in their niches</a:t>
            </a:r>
          </a:p>
          <a:p>
            <a:pPr lvl="1"/>
            <a:endParaRPr lang="en-US" altLang="en-US" sz="24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/>
              <a:t>Concept 54.1: Community </a:t>
            </a:r>
            <a:r>
              <a:rPr lang="en-US" altLang="en-US" dirty="0" smtClean="0"/>
              <a:t>interactions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Competition leads to niches</a:t>
            </a:r>
            <a:endParaRPr lang="en-US" altLang="en-US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Campbell_Lecture_Template</Template>
  <TotalTime>3631</TotalTime>
  <Words>2214</Words>
  <Application>Microsoft Macintosh PowerPoint</Application>
  <PresentationFormat>On-screen Show (4:3)</PresentationFormat>
  <Paragraphs>321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Campbell_Lecture_Template</vt:lpstr>
      <vt:lpstr>1_Blank</vt:lpstr>
      <vt:lpstr>7_Blank</vt:lpstr>
      <vt:lpstr>10_Blank</vt:lpstr>
      <vt:lpstr>21_Blank</vt:lpstr>
      <vt:lpstr>32_Blank</vt:lpstr>
      <vt:lpstr>36_Blank</vt:lpstr>
      <vt:lpstr>37_Blank</vt:lpstr>
      <vt:lpstr>40_Blank</vt:lpstr>
      <vt:lpstr>68_Blank</vt:lpstr>
      <vt:lpstr>PowerPoint Presentation</vt:lpstr>
      <vt:lpstr>Communities, Dynamically in Motion </vt:lpstr>
      <vt:lpstr>Figure 54.1</vt:lpstr>
      <vt:lpstr>Overview (don’t need to know 54.4 &amp; 54.5)</vt:lpstr>
      <vt:lpstr>Overview</vt:lpstr>
      <vt:lpstr>Overview</vt:lpstr>
      <vt:lpstr>Concept 54.1: Community interactions are classified by whether they help, harm, or have no effect on the species involved</vt:lpstr>
      <vt:lpstr>Concept 54.1: Community interactions – Competition</vt:lpstr>
      <vt:lpstr>Concept 54.1: Community interactions – Competition leads to niches</vt:lpstr>
      <vt:lpstr>Concept 54.1: Community interactions – Competition leads to niches</vt:lpstr>
      <vt:lpstr>Concept 54.1: Community interactions – Competition leads to niches</vt:lpstr>
      <vt:lpstr>Figure 54.3</vt:lpstr>
      <vt:lpstr>Concept 54.1: Community interactions – Predation</vt:lpstr>
      <vt:lpstr>Concept 54.1: Community interactions – Predation</vt:lpstr>
      <vt:lpstr>Figure 54.5</vt:lpstr>
      <vt:lpstr>Figure 54.6</vt:lpstr>
      <vt:lpstr>Concept 54.1: Community interactions – Herbivory + Symbiosis </vt:lpstr>
      <vt:lpstr>Concept 54.1: Community interactions –Symbiosis (Parasitism)</vt:lpstr>
      <vt:lpstr>Concept 54.1: Community interactions –Symbiosis (Mutualism)</vt:lpstr>
      <vt:lpstr>Concept 54.1: Community interactions –Symbiosis (Commensalism)</vt:lpstr>
      <vt:lpstr>Figure 54.UN07</vt:lpstr>
      <vt:lpstr>Overview</vt:lpstr>
      <vt:lpstr>Concept 54.2: Diversity and trophic structure characterize biological communities</vt:lpstr>
      <vt:lpstr>Concept 54.2: Diversity and trophic structure characterize biological communities</vt:lpstr>
      <vt:lpstr>Which forest is more diverse?</vt:lpstr>
      <vt:lpstr>Concept 54.2: Diversity and trophic structure characterize biological communities</vt:lpstr>
      <vt:lpstr>Concept 54.2: Diversity and trophic structure characterize biological communities</vt:lpstr>
      <vt:lpstr>Figure 54.14</vt:lpstr>
      <vt:lpstr> A food web is a branching food chain with complex trophic interactions</vt:lpstr>
      <vt:lpstr>Concept 54.2: Diversity and trophic structure characterize biological communities</vt:lpstr>
      <vt:lpstr>Concept 54.2: Diversity and trophic structure characterize biological communities</vt:lpstr>
      <vt:lpstr>Concept 54.2: Diversity and trophic structure characterize biological communities</vt:lpstr>
      <vt:lpstr>Concept 54.2: Diversity and trophic structure characterize biological communities</vt:lpstr>
      <vt:lpstr>Pisaster ochraceus is a keystone predator</vt:lpstr>
      <vt:lpstr>Overview</vt:lpstr>
      <vt:lpstr>Concept 54.3: Disturbance influences species diversity and composition</vt:lpstr>
      <vt:lpstr>Concept 54.3: Disturbance influences species diversity and composition</vt:lpstr>
      <vt:lpstr>Concept 54.3: Disturbance influences species diversity and composition</vt:lpstr>
      <vt:lpstr>Concept 54.3: Disturbance influences species diversity and composition</vt:lpstr>
      <vt:lpstr>Concept 54.3: Disturbance influences species diversity and composition</vt:lpstr>
      <vt:lpstr>Concept 54.3: Disturbance influences species diversity and composition – Human Disturbance</vt:lpstr>
      <vt:lpstr>Overview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HaiderAli Bhatti</cp:lastModifiedBy>
  <cp:revision>120</cp:revision>
  <dcterms:created xsi:type="dcterms:W3CDTF">2010-08-06T18:35:02Z</dcterms:created>
  <dcterms:modified xsi:type="dcterms:W3CDTF">2018-04-26T15:57:40Z</dcterms:modified>
</cp:coreProperties>
</file>