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2" r:id="rId1"/>
    <p:sldMasterId id="2147483992" r:id="rId2"/>
    <p:sldMasterId id="2147483998" r:id="rId3"/>
    <p:sldMasterId id="2147484000" r:id="rId4"/>
    <p:sldMasterId id="2147484028" r:id="rId5"/>
    <p:sldMasterId id="2147484034" r:id="rId6"/>
    <p:sldMasterId id="2147484114" r:id="rId7"/>
    <p:sldMasterId id="2147484116" r:id="rId8"/>
  </p:sldMasterIdLst>
  <p:notesMasterIdLst>
    <p:notesMasterId r:id="rId46"/>
  </p:notesMasterIdLst>
  <p:sldIdLst>
    <p:sldId id="489" r:id="rId9"/>
    <p:sldId id="558" r:id="rId10"/>
    <p:sldId id="261" r:id="rId11"/>
    <p:sldId id="622" r:id="rId12"/>
    <p:sldId id="623" r:id="rId13"/>
    <p:sldId id="624" r:id="rId14"/>
    <p:sldId id="264" r:id="rId15"/>
    <p:sldId id="265" r:id="rId16"/>
    <p:sldId id="562" r:id="rId17"/>
    <p:sldId id="278" r:id="rId18"/>
    <p:sldId id="625" r:id="rId19"/>
    <p:sldId id="631" r:id="rId20"/>
    <p:sldId id="632" r:id="rId21"/>
    <p:sldId id="626" r:id="rId22"/>
    <p:sldId id="298" r:id="rId23"/>
    <p:sldId id="299" r:id="rId24"/>
    <p:sldId id="301" r:id="rId25"/>
    <p:sldId id="619" r:id="rId26"/>
    <p:sldId id="305" r:id="rId27"/>
    <p:sldId id="576" r:id="rId28"/>
    <p:sldId id="633" r:id="rId29"/>
    <p:sldId id="634" r:id="rId30"/>
    <p:sldId id="629" r:id="rId31"/>
    <p:sldId id="307" r:id="rId32"/>
    <p:sldId id="308" r:id="rId33"/>
    <p:sldId id="620" r:id="rId34"/>
    <p:sldId id="579" r:id="rId35"/>
    <p:sldId id="315" r:id="rId36"/>
    <p:sldId id="635" r:id="rId37"/>
    <p:sldId id="636" r:id="rId38"/>
    <p:sldId id="637" r:id="rId39"/>
    <p:sldId id="628" r:id="rId40"/>
    <p:sldId id="322" r:id="rId41"/>
    <p:sldId id="323" r:id="rId42"/>
    <p:sldId id="325" r:id="rId43"/>
    <p:sldId id="326" r:id="rId44"/>
    <p:sldId id="630"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124" charset="-128"/>
        <a:cs typeface="+mn-cs"/>
      </a:defRPr>
    </a:lvl9pPr>
  </p:defaultTextStyle>
  <p:extLst>
    <p:ext uri="{EFAFB233-063F-42B5-8137-9DF3F51BA10A}">
      <p15:sldGuideLst xmlns:p15="http://schemas.microsoft.com/office/powerpoint/2012/main" xmlns="">
        <p15:guide id="1" orient="horz">
          <p15:clr>
            <a:srgbClr val="A4A3A4"/>
          </p15:clr>
        </p15:guide>
        <p15:guide id="2" orient="horz" pos="1296">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30" d="100"/>
          <a:sy n="130" d="100"/>
        </p:scale>
        <p:origin x="-1024" y="464"/>
      </p:cViewPr>
      <p:guideLst>
        <p:guide orient="horz"/>
        <p:guide orient="horz" pos="1296"/>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4" charset="-128"/>
                <a:cs typeface="+mn-cs"/>
              </a:defRPr>
            </a:lvl1pPr>
          </a:lstStyle>
          <a:p>
            <a:pPr>
              <a:defRPr/>
            </a:pPr>
            <a:endParaRPr lang="en-US"/>
          </a:p>
        </p:txBody>
      </p:sp>
      <p:sp>
        <p:nvSpPr>
          <p:cNvPr id="1136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7ED3398-3191-4D30-BC7A-5DD19964569D}" type="slidenum">
              <a:rPr lang="en-US" altLang="en-US"/>
              <a:pPr/>
              <a:t>‹#›</a:t>
            </a:fld>
            <a:endParaRPr lang="en-US" altLang="en-US"/>
          </a:p>
        </p:txBody>
      </p:sp>
    </p:spTree>
    <p:extLst>
      <p:ext uri="{BB962C8B-B14F-4D97-AF65-F5344CB8AC3E}">
        <p14:creationId xmlns:p14="http://schemas.microsoft.com/office/powerpoint/2010/main" val="3567298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1</a:t>
            </a:fld>
            <a:endParaRPr lang="en-US" altLang="en-US"/>
          </a:p>
        </p:txBody>
      </p:sp>
    </p:spTree>
    <p:extLst>
      <p:ext uri="{BB962C8B-B14F-4D97-AF65-F5344CB8AC3E}">
        <p14:creationId xmlns:p14="http://schemas.microsoft.com/office/powerpoint/2010/main" val="187325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D9AF1BE4-719A-43E0-B838-E7866273FB10}" type="slidenum">
              <a:rPr lang="en-US" altLang="en-US" sz="1200"/>
              <a:pPr/>
              <a:t>10</a:t>
            </a:fld>
            <a:endParaRPr lang="en-US" altLang="en-US" sz="1200"/>
          </a:p>
        </p:txBody>
      </p:sp>
      <p:sp>
        <p:nvSpPr>
          <p:cNvPr id="130051"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141936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53.3 Population dynamics</a:t>
            </a:r>
            <a:endParaRPr lang="en-US" dirty="0">
              <a:latin typeface="Times New Roman"/>
              <a:cs typeface="Times New Roman"/>
            </a:endParaRPr>
          </a:p>
        </p:txBody>
      </p:sp>
    </p:spTree>
    <p:extLst>
      <p:ext uri="{BB962C8B-B14F-4D97-AF65-F5344CB8AC3E}">
        <p14:creationId xmlns:p14="http://schemas.microsoft.com/office/powerpoint/2010/main" val="214060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population is correctly defined as having which of the following characteristics? I) inhabiting the same general area II) belonging to the same species III) possessing a constant and uniform density and dispersion</a:t>
            </a:r>
          </a:p>
          <a:p>
            <a:r>
              <a:rPr lang="en-US" smtClean="0"/>
              <a:t>https://www.polleverywhere.com/multiple_choice_polls/50PjxQdeYpDON9O</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12</a:t>
            </a:fld>
            <a:endParaRPr lang="en-US" altLang="en-US"/>
          </a:p>
        </p:txBody>
      </p:sp>
    </p:spTree>
    <p:extLst>
      <p:ext uri="{BB962C8B-B14F-4D97-AF65-F5344CB8AC3E}">
        <p14:creationId xmlns:p14="http://schemas.microsoft.com/office/powerpoint/2010/main" val="423217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ecologist recorded twelve white-tailed deer, Odocoileus virginianus, per square kilometer in one woodlot and twenty per square kilometer in another woodlot. What was the ecologist comparing?</a:t>
            </a:r>
          </a:p>
          <a:p>
            <a:r>
              <a:rPr lang="en-US" smtClean="0"/>
              <a:t>https://www.polleverywhere.com/multiple_choice_polls/D7CawzVyYg3gDx9</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13</a:t>
            </a:fld>
            <a:endParaRPr lang="en-US" altLang="en-US"/>
          </a:p>
        </p:txBody>
      </p:sp>
    </p:spTree>
    <p:extLst>
      <p:ext uri="{BB962C8B-B14F-4D97-AF65-F5344CB8AC3E}">
        <p14:creationId xmlns:p14="http://schemas.microsoft.com/office/powerpoint/2010/main" val="145498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14</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D59E201-2DDB-4B1C-80D2-34EC815EC790}" type="slidenum">
              <a:rPr lang="en-US" altLang="en-US" sz="1200"/>
              <a:pPr/>
              <a:t>15</a:t>
            </a:fld>
            <a:endParaRPr lang="en-US" altLang="en-US" sz="1200"/>
          </a:p>
        </p:txBody>
      </p:sp>
      <p:sp>
        <p:nvSpPr>
          <p:cNvPr id="141315" name="Rectangle 2"/>
          <p:cNvSpPr>
            <a:spLocks noGrp="1" noRot="1" noChangeAspect="1" noChangeArrowheads="1" noTextEdit="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186508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97ED3323-A511-45F5-BA90-CBB83E8B6ED7}" type="slidenum">
              <a:rPr lang="en-US" altLang="en-US" sz="1200"/>
              <a:pPr/>
              <a:t>16</a:t>
            </a:fld>
            <a:endParaRPr lang="en-US" alt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618154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573ACC48-CF90-4668-B4EE-0F419091D66C}" type="slidenum">
              <a:rPr lang="en-US" altLang="en-US" sz="1200"/>
              <a:pPr/>
              <a:t>17</a:t>
            </a:fld>
            <a:endParaRPr lang="en-US" altLang="en-US" sz="1200"/>
          </a:p>
        </p:txBody>
      </p:sp>
      <p:sp>
        <p:nvSpPr>
          <p:cNvPr id="149507"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56124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53.</a:t>
            </a:r>
            <a:r>
              <a:rPr lang="en-US" dirty="0" smtClean="0">
                <a:latin typeface="Times New Roman"/>
                <a:cs typeface="Times New Roman"/>
              </a:rPr>
              <a:t>UN03 </a:t>
            </a:r>
            <a:r>
              <a:rPr lang="en-US" dirty="0">
                <a:latin typeface="Times New Roman"/>
                <a:cs typeface="Times New Roman"/>
              </a:rPr>
              <a:t>Summary of key concepts: </a:t>
            </a:r>
            <a:r>
              <a:rPr lang="en-US" dirty="0" smtClean="0">
                <a:latin typeface="Times New Roman"/>
                <a:cs typeface="Times New Roman"/>
              </a:rPr>
              <a:t>exponential model</a:t>
            </a:r>
            <a:endParaRPr lang="en-US" dirty="0">
              <a:latin typeface="Times New Roman"/>
              <a:cs typeface="Times New Roman"/>
            </a:endParaRPr>
          </a:p>
        </p:txBody>
      </p:sp>
    </p:spTree>
    <p:extLst>
      <p:ext uri="{BB962C8B-B14F-4D97-AF65-F5344CB8AC3E}">
        <p14:creationId xmlns:p14="http://schemas.microsoft.com/office/powerpoint/2010/main" val="307030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AD2B1BF3-51F3-4265-A65E-5DEA838DCE3D}" type="slidenum">
              <a:rPr lang="en-US" altLang="en-US" sz="1200"/>
              <a:pPr/>
              <a:t>19</a:t>
            </a:fld>
            <a:endParaRPr lang="en-US" altLang="en-US" sz="1200"/>
          </a:p>
        </p:txBody>
      </p:sp>
      <p:sp>
        <p:nvSpPr>
          <p:cNvPr id="152579"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423800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53.1 What causes the survival of turtle hatchlings to vary each year?</a:t>
            </a:r>
            <a:endParaRPr lang="en-US" dirty="0">
              <a:latin typeface="Times New Roman"/>
              <a:cs typeface="Times New Roman"/>
            </a:endParaRPr>
          </a:p>
        </p:txBody>
      </p:sp>
    </p:spTree>
    <p:extLst>
      <p:ext uri="{BB962C8B-B14F-4D97-AF65-F5344CB8AC3E}">
        <p14:creationId xmlns:p14="http://schemas.microsoft.com/office/powerpoint/2010/main" val="182073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53.9 Exponential growth in the African elephant population of Kruger National Part, South Africa</a:t>
            </a:r>
            <a:endParaRPr lang="en-US" dirty="0">
              <a:latin typeface="Times New Roman"/>
              <a:cs typeface="Times New Roman"/>
            </a:endParaRPr>
          </a:p>
        </p:txBody>
      </p:sp>
    </p:spTree>
    <p:extLst>
      <p:ext uri="{BB962C8B-B14F-4D97-AF65-F5344CB8AC3E}">
        <p14:creationId xmlns:p14="http://schemas.microsoft.com/office/powerpoint/2010/main" val="323908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population of ground squirrels has an annual per capita birth rate of 0.06 and an annual per capita death rate of 0.02. Calculate an estimate of the total number of individuals added to (or lost from) a population of 1000 individuals in one year.</a:t>
            </a:r>
          </a:p>
          <a:p>
            <a:r>
              <a:rPr lang="en-US" smtClean="0"/>
              <a:t>https://www.polleverywhere.com/multiple_choice_polls/aJwYyTZtgsjmBQ8</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21</a:t>
            </a:fld>
            <a:endParaRPr lang="en-US" altLang="en-US"/>
          </a:p>
        </p:txBody>
      </p:sp>
    </p:spTree>
    <p:extLst>
      <p:ext uri="{BB962C8B-B14F-4D97-AF65-F5344CB8AC3E}">
        <p14:creationId xmlns:p14="http://schemas.microsoft.com/office/powerpoint/2010/main" val="417771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Consider two old-growth forests: one is undisturbed while the other is being logged. In which region are species likely to experience exponential growth, and why?</a:t>
            </a:r>
          </a:p>
          <a:p>
            <a:r>
              <a:rPr lang="en-US" smtClean="0"/>
              <a:t>https://www.polleverywhere.com/multiple_choice_polls/NkcK3YrZzZXgL46</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22</a:t>
            </a:fld>
            <a:endParaRPr lang="en-US" altLang="en-US"/>
          </a:p>
        </p:txBody>
      </p:sp>
    </p:spTree>
    <p:extLst>
      <p:ext uri="{BB962C8B-B14F-4D97-AF65-F5344CB8AC3E}">
        <p14:creationId xmlns:p14="http://schemas.microsoft.com/office/powerpoint/2010/main" val="15999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23</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D546DC8E-A8D8-47D0-B3CE-84B68DFC6D5A}" type="slidenum">
              <a:rPr lang="en-US" altLang="en-US" sz="1200"/>
              <a:pPr/>
              <a:t>24</a:t>
            </a:fld>
            <a:endParaRPr lang="en-US" altLang="en-US" sz="1200"/>
          </a:p>
        </p:txBody>
      </p:sp>
      <p:sp>
        <p:nvSpPr>
          <p:cNvPr id="154627"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579898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5FCEF563-19B5-4F31-8A40-6EF604AE9D61}" type="slidenum">
              <a:rPr lang="en-US" altLang="en-US" sz="1200"/>
              <a:pPr/>
              <a:t>25</a:t>
            </a:fld>
            <a:endParaRPr lang="en-US" altLang="en-US" sz="1200"/>
          </a:p>
        </p:txBody>
      </p:sp>
      <p:sp>
        <p:nvSpPr>
          <p:cNvPr id="155651" name="Rectangle 2"/>
          <p:cNvSpPr>
            <a:spLocks noGrp="1" noRot="1" noChangeAspect="1" noChangeArrowheads="1" noTextEdit="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171812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53.</a:t>
            </a:r>
            <a:r>
              <a:rPr lang="en-US" dirty="0" smtClean="0">
                <a:latin typeface="Times New Roman"/>
                <a:cs typeface="Times New Roman"/>
              </a:rPr>
              <a:t>UN04 </a:t>
            </a:r>
            <a:r>
              <a:rPr lang="en-US" dirty="0">
                <a:latin typeface="Times New Roman"/>
                <a:cs typeface="Times New Roman"/>
              </a:rPr>
              <a:t>Summary of key concepts: </a:t>
            </a:r>
            <a:r>
              <a:rPr lang="en-US" dirty="0" smtClean="0">
                <a:latin typeface="Times New Roman"/>
                <a:cs typeface="Times New Roman"/>
              </a:rPr>
              <a:t>logistic model</a:t>
            </a:r>
            <a:endParaRPr lang="en-US" dirty="0">
              <a:latin typeface="Times New Roman"/>
              <a:cs typeface="Times New Roman"/>
            </a:endParaRPr>
          </a:p>
        </p:txBody>
      </p:sp>
    </p:spTree>
    <p:extLst>
      <p:ext uri="{BB962C8B-B14F-4D97-AF65-F5344CB8AC3E}">
        <p14:creationId xmlns:p14="http://schemas.microsoft.com/office/powerpoint/2010/main" val="2707284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53.10 Population growth predicted by the logistic model</a:t>
            </a:r>
            <a:endParaRPr lang="en-US" dirty="0">
              <a:latin typeface="Times New Roman"/>
              <a:cs typeface="Times New Roman"/>
            </a:endParaRPr>
          </a:p>
        </p:txBody>
      </p:sp>
    </p:spTree>
    <p:extLst>
      <p:ext uri="{BB962C8B-B14F-4D97-AF65-F5344CB8AC3E}">
        <p14:creationId xmlns:p14="http://schemas.microsoft.com/office/powerpoint/2010/main" val="486000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EF5F3E0-B7A2-405E-AF91-4D3E594E0D1A}" type="slidenum">
              <a:rPr lang="en-US" altLang="en-US" sz="1200"/>
              <a:pPr/>
              <a:t>28</a:t>
            </a:fld>
            <a:endParaRPr lang="en-US" altLang="en-US" sz="1200"/>
          </a:p>
        </p:txBody>
      </p:sp>
      <p:sp>
        <p:nvSpPr>
          <p:cNvPr id="162819"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2186581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statements about K are correct? I) K varies among populations. II) K varies in space. III) K varies in time. IV) K is constant for any given species.</a:t>
            </a:r>
          </a:p>
          <a:p>
            <a:r>
              <a:rPr lang="en-US" smtClean="0"/>
              <a:t>https://www.polleverywhere.com/multiple_choice_polls/Cg2sadgGypbcNpz</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29</a:t>
            </a:fld>
            <a:endParaRPr lang="en-US" altLang="en-US"/>
          </a:p>
        </p:txBody>
      </p:sp>
    </p:spTree>
    <p:extLst>
      <p:ext uri="{BB962C8B-B14F-4D97-AF65-F5344CB8AC3E}">
        <p14:creationId xmlns:p14="http://schemas.microsoft.com/office/powerpoint/2010/main" val="411707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0F769CBC-E82C-4BC4-AB82-B849601FA373}" type="slidenum">
              <a:rPr lang="en-US" altLang="en-US" sz="1200"/>
              <a:pPr/>
              <a:t>3</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4043885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N (total members of population) approaches K for a certain population, which of the following is predicted by the logistic equation?</a:t>
            </a:r>
          </a:p>
          <a:p>
            <a:r>
              <a:rPr lang="en-US" smtClean="0"/>
              <a:t>https://www.polleverywhere.com/multiple_choice_polls/ehowzCGnOciUfEZ</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30</a:t>
            </a:fld>
            <a:endParaRPr lang="en-US" altLang="en-US"/>
          </a:p>
        </p:txBody>
      </p:sp>
    </p:spTree>
    <p:extLst>
      <p:ext uri="{BB962C8B-B14F-4D97-AF65-F5344CB8AC3E}">
        <p14:creationId xmlns:p14="http://schemas.microsoft.com/office/powerpoint/2010/main" val="146324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causes populations to shift most quickly from an exponential to a logistic population growth?</a:t>
            </a:r>
          </a:p>
          <a:p>
            <a:r>
              <a:rPr lang="en-US" smtClean="0"/>
              <a:t>https://www.polleverywhere.com/multiple_choice_polls/x6G9hmGGYrnR84B</a:t>
            </a:r>
            <a:endParaRPr lang="en-US"/>
          </a:p>
        </p:txBody>
      </p:sp>
      <p:sp>
        <p:nvSpPr>
          <p:cNvPr id="4" name="Slide Number Placeholder 3"/>
          <p:cNvSpPr>
            <a:spLocks noGrp="1"/>
          </p:cNvSpPr>
          <p:nvPr>
            <p:ph type="sldNum" sz="quarter" idx="10"/>
          </p:nvPr>
        </p:nvSpPr>
        <p:spPr/>
        <p:txBody>
          <a:bodyPr/>
          <a:lstStyle/>
          <a:p>
            <a:fld id="{07ED3398-3191-4D30-BC7A-5DD19964569D}" type="slidenum">
              <a:rPr lang="en-US" altLang="en-US" smtClean="0"/>
              <a:pPr/>
              <a:t>31</a:t>
            </a:fld>
            <a:endParaRPr lang="en-US" altLang="en-US"/>
          </a:p>
        </p:txBody>
      </p:sp>
    </p:spTree>
    <p:extLst>
      <p:ext uri="{BB962C8B-B14F-4D97-AF65-F5344CB8AC3E}">
        <p14:creationId xmlns:p14="http://schemas.microsoft.com/office/powerpoint/2010/main" val="4028277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32</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3486ECC7-4E15-4CC3-BE27-C3DBA8A2D147}" type="slidenum">
              <a:rPr lang="en-US" altLang="en-US" sz="1200"/>
              <a:pPr/>
              <a:t>33</a:t>
            </a:fld>
            <a:endParaRPr lang="en-US" altLang="en-US" sz="1200"/>
          </a:p>
        </p:txBody>
      </p:sp>
      <p:sp>
        <p:nvSpPr>
          <p:cNvPr id="178179" name="Rectangle 2"/>
          <p:cNvSpPr>
            <a:spLocks noGrp="1" noRot="1" noChangeAspect="1" noChangeArrowheads="1" noTextEdit="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21646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99AF9A6E-44CF-40F3-94AC-2B11D4DF885E}" type="slidenum">
              <a:rPr lang="en-US" altLang="en-US" sz="1200"/>
              <a:pPr/>
              <a:t>34</a:t>
            </a:fld>
            <a:endParaRPr lang="en-US" altLang="en-US" sz="1200"/>
          </a:p>
        </p:txBody>
      </p:sp>
      <p:sp>
        <p:nvSpPr>
          <p:cNvPr id="179203"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195566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D9CF2F94-80AE-4F07-A702-0A6B31E6CF31}" type="slidenum">
              <a:rPr lang="en-US" altLang="en-US" sz="1200"/>
              <a:pPr/>
              <a:t>35</a:t>
            </a:fld>
            <a:endParaRPr lang="en-US" altLang="en-US" sz="1200"/>
          </a:p>
        </p:txBody>
      </p:sp>
      <p:sp>
        <p:nvSpPr>
          <p:cNvPr id="181251" name="Rectangle 2"/>
          <p:cNvSpPr>
            <a:spLocks noGrp="1" noRot="1" noChangeAspect="1" noChangeArrowheads="1" noTextEdit="1"/>
          </p:cNvSpPr>
          <p:nvPr>
            <p:ph type="sldImg"/>
          </p:nvPr>
        </p:nvSpPr>
        <p:spPr>
          <a:solidFill>
            <a:srgbClr val="FFFFFF"/>
          </a:solidFill>
          <a:ln/>
        </p:spPr>
      </p:sp>
      <p:sp>
        <p:nvSpPr>
          <p:cNvPr id="1484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227807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E4BB3629-A185-4957-9A95-4C6466274B2C}" type="slidenum">
              <a:rPr lang="en-US" altLang="en-US" sz="1200"/>
              <a:pPr/>
              <a:t>36</a:t>
            </a:fld>
            <a:endParaRPr lang="en-US" altLang="en-US" sz="1200"/>
          </a:p>
        </p:txBody>
      </p:sp>
      <p:sp>
        <p:nvSpPr>
          <p:cNvPr id="183299"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2574127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37</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4</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5</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6</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4FEFBF5F-0341-4534-8361-B4205ACCE895}" type="slidenum">
              <a:rPr lang="en-US" altLang="en-US" sz="1200"/>
              <a:pPr/>
              <a:t>7</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385244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2DE787B7-E264-4A9E-A0C0-B732E0C97038}" type="slidenum">
              <a:rPr lang="en-US" altLang="en-US" sz="1200"/>
              <a:pPr/>
              <a:t>8</a:t>
            </a:fld>
            <a:endParaRPr lang="en-US" altLang="en-US" sz="1200"/>
          </a:p>
        </p:txBody>
      </p:sp>
      <p:sp>
        <p:nvSpPr>
          <p:cNvPr id="119811"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a typeface="ヒラギノ角ゴ Pro W3" pitchFamily="124" charset="-128"/>
            </a:endParaRPr>
          </a:p>
        </p:txBody>
      </p:sp>
    </p:spTree>
    <p:extLst>
      <p:ext uri="{BB962C8B-B14F-4D97-AF65-F5344CB8AC3E}">
        <p14:creationId xmlns:p14="http://schemas.microsoft.com/office/powerpoint/2010/main" val="176764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53.4 Patterns of dispersion within a population’s geographic range</a:t>
            </a:r>
            <a:endParaRPr lang="en-US" dirty="0">
              <a:latin typeface="Times New Roman"/>
              <a:cs typeface="Times New Roman"/>
            </a:endParaRPr>
          </a:p>
        </p:txBody>
      </p:sp>
    </p:spTree>
    <p:extLst>
      <p:ext uri="{BB962C8B-B14F-4D97-AF65-F5344CB8AC3E}">
        <p14:creationId xmlns:p14="http://schemas.microsoft.com/office/powerpoint/2010/main" val="182572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6" name="Text Box 14"/>
          <p:cNvSpPr txBox="1">
            <a:spLocks noChangeArrowheads="1"/>
          </p:cNvSpPr>
          <p:nvPr userDrawn="1"/>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732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06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82563"/>
            <a:ext cx="2203450"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63" y="182563"/>
            <a:ext cx="6457950"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89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8726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704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221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6472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0045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5423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7888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24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2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824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68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27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46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804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2501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4118" r:id="rId12"/>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77291155"/>
      </p:ext>
    </p:extLst>
  </p:cSld>
  <p:clrMap bg1="lt1" tx1="dk1" bg2="lt2" tx2="dk2" accent1="accent1" accent2="accent2" accent3="accent3" accent4="accent4" accent5="accent5" accent6="accent6" hlink="hlink" folHlink="folHlink"/>
  <p:sldLayoutIdLst>
    <p:sldLayoutId id="214748399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880191554"/>
      </p:ext>
    </p:extLst>
  </p:cSld>
  <p:clrMap bg1="lt1" tx1="dk1" bg2="lt2" tx2="dk2" accent1="accent1" accent2="accent2" accent3="accent3" accent4="accent4" accent5="accent5" accent6="accent6" hlink="hlink" folHlink="folHlink"/>
  <p:sldLayoutIdLst>
    <p:sldLayoutId id="214748399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98435293"/>
      </p:ext>
    </p:extLst>
  </p:cSld>
  <p:clrMap bg1="lt1" tx1="dk1" bg2="lt2" tx2="dk2" accent1="accent1" accent2="accent2" accent3="accent3" accent4="accent4" accent5="accent5" accent6="accent6" hlink="hlink" folHlink="folHlink"/>
  <p:sldLayoutIdLst>
    <p:sldLayoutId id="214748400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4236466787"/>
      </p:ext>
    </p:extLst>
  </p:cSld>
  <p:clrMap bg1="lt1" tx1="dk1" bg2="lt2" tx2="dk2" accent1="accent1" accent2="accent2" accent3="accent3" accent4="accent4" accent5="accent5" accent6="accent6" hlink="hlink" folHlink="folHlink"/>
  <p:sldLayoutIdLst>
    <p:sldLayoutId id="214748402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702311073"/>
      </p:ext>
    </p:extLst>
  </p:cSld>
  <p:clrMap bg1="lt1" tx1="dk1" bg2="lt2" tx2="dk2" accent1="accent1" accent2="accent2" accent3="accent3" accent4="accent4" accent5="accent5" accent6="accent6" hlink="hlink" folHlink="folHlink"/>
  <p:sldLayoutIdLst>
    <p:sldLayoutId id="214748403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122888309"/>
      </p:ext>
    </p:extLst>
  </p:cSld>
  <p:clrMap bg1="lt1" tx1="dk1" bg2="lt2" tx2="dk2" accent1="accent1" accent2="accent2" accent3="accent3" accent4="accent4" accent5="accent5" accent6="accent6" hlink="hlink" folHlink="folHlink"/>
  <p:sldLayoutIdLst>
    <p:sldLayoutId id="21474841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879353579"/>
      </p:ext>
    </p:extLst>
  </p:cSld>
  <p:clrMap bg1="lt1" tx1="dk1" bg2="lt2" tx2="dk2" accent1="accent1" accent2="accent2" accent3="accent3" accent4="accent4" accent5="accent5" accent6="accent6" hlink="hlink" folHlink="folHlink"/>
  <p:sldLayoutIdLst>
    <p:sldLayoutId id="21474841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373" y="1633538"/>
            <a:ext cx="1586510"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smtClean="0">
                <a:solidFill>
                  <a:srgbClr val="D2B239"/>
                </a:solidFill>
              </a:rPr>
              <a:t>53</a:t>
            </a:r>
            <a:endParaRPr lang="en-US" sz="9600" dirty="0">
              <a:solidFill>
                <a:srgbClr val="D2B239"/>
              </a:solidFill>
            </a:endParaRPr>
          </a:p>
        </p:txBody>
      </p:sp>
      <p:sp>
        <p:nvSpPr>
          <p:cNvPr id="4" name="Rectangle 3"/>
          <p:cNvSpPr txBox="1">
            <a:spLocks noChangeArrowheads="1"/>
          </p:cNvSpPr>
          <p:nvPr/>
        </p:nvSpPr>
        <p:spPr bwMode="auto">
          <a:xfrm>
            <a:off x="0" y="3048000"/>
            <a:ext cx="3460750" cy="1600200"/>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vert="horz" wrap="square" lIns="0" tIns="0" rIns="0" bIns="0" numCol="1" anchor="ctr"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buClr>
                <a:schemeClr val="tx2"/>
              </a:buClr>
              <a:buFont typeface="Wingdings" charset="0"/>
              <a:buNone/>
            </a:pPr>
            <a:r>
              <a:rPr lang="en-US" sz="3600" b="1" kern="0" dirty="0" smtClean="0">
                <a:solidFill>
                  <a:schemeClr val="bg1"/>
                </a:solidFill>
                <a:latin typeface="Arial"/>
                <a:cs typeface="Arial"/>
              </a:rPr>
              <a:t>Population Ecology</a:t>
            </a:r>
            <a:endParaRPr lang="en-US" sz="3600" b="1" kern="0" dirty="0">
              <a:solidFill>
                <a:schemeClr val="bg1"/>
              </a:solidFill>
              <a:latin typeface="Arial"/>
              <a:cs typeface="Arial"/>
            </a:endParaRPr>
          </a:p>
        </p:txBody>
      </p:sp>
      <p:cxnSp>
        <p:nvCxnSpPr>
          <p:cNvPr id="6" name="Straight Connector 5"/>
          <p:cNvCxnSpPr/>
          <p:nvPr/>
        </p:nvCxnSpPr>
        <p:spPr bwMode="auto">
          <a:xfrm flipV="1">
            <a:off x="127000" y="3054060"/>
            <a:ext cx="1314380" cy="2421"/>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extLst>
      <p:ext uri="{BB962C8B-B14F-4D97-AF65-F5344CB8AC3E}">
        <p14:creationId xmlns:p14="http://schemas.microsoft.com/office/powerpoint/2010/main" val="78555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20913" y="1676400"/>
            <a:ext cx="8499249" cy="4670160"/>
          </a:xfrm>
        </p:spPr>
        <p:txBody>
          <a:bodyPr/>
          <a:lstStyle/>
          <a:p>
            <a:pPr eaLnBrk="1" hangingPunct="1"/>
            <a:r>
              <a:rPr lang="en-US" altLang="en-US" sz="2800" b="1" dirty="0" smtClean="0"/>
              <a:t>Demography </a:t>
            </a:r>
            <a:r>
              <a:rPr lang="en-US" altLang="en-US" sz="2800" dirty="0" smtClean="0"/>
              <a:t>= study of the vital statistics of a population and how they CHANGE over time</a:t>
            </a:r>
          </a:p>
          <a:p>
            <a:pPr lvl="1"/>
            <a:r>
              <a:rPr lang="en-US" altLang="en-US" sz="2600" dirty="0" smtClean="0"/>
              <a:t>Death rates and birth rates are of particular interest to demographers</a:t>
            </a:r>
          </a:p>
          <a:p>
            <a:pPr lvl="1"/>
            <a:r>
              <a:rPr lang="en-US" altLang="en-US" dirty="0" smtClean="0"/>
              <a:t>Dynamic study! (just like all of ecology)</a:t>
            </a:r>
            <a:endParaRPr lang="en-US" altLang="en-US" sz="2600" dirty="0" smtClean="0"/>
          </a:p>
          <a:p>
            <a:pPr marL="457200" lvl="1" indent="0">
              <a:buNone/>
            </a:pPr>
            <a:endParaRPr lang="en-US" altLang="en-US" sz="2600" dirty="0" smtClean="0"/>
          </a:p>
        </p:txBody>
      </p:sp>
      <p:sp>
        <p:nvSpPr>
          <p:cNvPr id="7" name="Rectangle 2"/>
          <p:cNvSpPr>
            <a:spLocks noGrp="1" noChangeArrowheads="1"/>
          </p:cNvSpPr>
          <p:nvPr>
            <p:ph type="title"/>
          </p:nvPr>
        </p:nvSpPr>
        <p:spPr>
          <a:xfrm>
            <a:off x="182563" y="298675"/>
            <a:ext cx="8775700" cy="822325"/>
          </a:xfrm>
        </p:spPr>
        <p:txBody>
          <a:bodyPr/>
          <a:lstStyle/>
          <a:p>
            <a:r>
              <a:rPr lang="en-US" altLang="en-US" dirty="0"/>
              <a:t>Concept 53.1: Biological processes influence population density, dispersion, and demographics</a:t>
            </a:r>
            <a:endParaRPr lang="en-US" altLang="en-US" b="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_03PopulationDynamic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993648"/>
            <a:ext cx="8546592" cy="4718304"/>
          </a:xfrm>
          <a:prstGeom prst="rect">
            <a:avLst/>
          </a:prstGeom>
        </p:spPr>
      </p:pic>
      <p:sp>
        <p:nvSpPr>
          <p:cNvPr id="9217" name="Rectangle 3"/>
          <p:cNvSpPr>
            <a:spLocks noGrp="1" noChangeArrowheads="1"/>
          </p:cNvSpPr>
          <p:nvPr>
            <p:ph type="ctrTitle"/>
          </p:nvPr>
        </p:nvSpPr>
        <p:spPr bwMode="auto">
          <a:xfrm>
            <a:off x="3505200" y="152400"/>
            <a:ext cx="1905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b="1" dirty="0">
                <a:latin typeface="Arial"/>
                <a:cs typeface="Arial"/>
              </a:rPr>
              <a:t>Population </a:t>
            </a:r>
            <a:r>
              <a:rPr lang="en-US" sz="1800" b="1" dirty="0" smtClean="0">
                <a:latin typeface="Arial"/>
                <a:cs typeface="Arial"/>
              </a:rPr>
              <a:t>Dynamics</a:t>
            </a:r>
            <a:endParaRPr lang="en-US" sz="1800" b="1" dirty="0">
              <a:latin typeface="Arial"/>
              <a:cs typeface="Arial"/>
            </a:endParaRPr>
          </a:p>
        </p:txBody>
      </p:sp>
      <p:sp>
        <p:nvSpPr>
          <p:cNvPr id="27" name="Text Box 31"/>
          <p:cNvSpPr txBox="1">
            <a:spLocks noChangeArrowheads="1"/>
          </p:cNvSpPr>
          <p:nvPr/>
        </p:nvSpPr>
        <p:spPr bwMode="auto">
          <a:xfrm>
            <a:off x="390039" y="1265172"/>
            <a:ext cx="727216" cy="27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Births</a:t>
            </a:r>
            <a:endParaRPr lang="en-US" sz="1800" dirty="0">
              <a:solidFill>
                <a:srgbClr val="000000"/>
              </a:solidFill>
              <a:latin typeface="Arial" charset="0"/>
            </a:endParaRPr>
          </a:p>
        </p:txBody>
      </p:sp>
      <p:sp>
        <p:nvSpPr>
          <p:cNvPr id="7" name="Text Box 31"/>
          <p:cNvSpPr txBox="1">
            <a:spLocks noChangeArrowheads="1"/>
          </p:cNvSpPr>
          <p:nvPr/>
        </p:nvSpPr>
        <p:spPr bwMode="auto">
          <a:xfrm>
            <a:off x="333457" y="3475172"/>
            <a:ext cx="2503886" cy="76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Births and immigration</a:t>
            </a:r>
            <a:br>
              <a:rPr lang="en-US" sz="1800" dirty="0" smtClean="0">
                <a:solidFill>
                  <a:srgbClr val="000000"/>
                </a:solidFill>
                <a:latin typeface="Arial" charset="0"/>
              </a:rPr>
            </a:br>
            <a:r>
              <a:rPr lang="en-US" sz="1800" dirty="0" smtClean="0">
                <a:solidFill>
                  <a:srgbClr val="000000"/>
                </a:solidFill>
                <a:latin typeface="Arial" charset="0"/>
              </a:rPr>
              <a:t>add individuals to</a:t>
            </a:r>
            <a:br>
              <a:rPr lang="en-US" sz="1800" dirty="0" smtClean="0">
                <a:solidFill>
                  <a:srgbClr val="000000"/>
                </a:solidFill>
                <a:latin typeface="Arial" charset="0"/>
              </a:rPr>
            </a:br>
            <a:r>
              <a:rPr lang="en-US" sz="1800" dirty="0" smtClean="0">
                <a:solidFill>
                  <a:srgbClr val="000000"/>
                </a:solidFill>
                <a:latin typeface="Arial" charset="0"/>
              </a:rPr>
              <a:t>a population.</a:t>
            </a:r>
            <a:endParaRPr lang="en-US" sz="1800" dirty="0">
              <a:solidFill>
                <a:srgbClr val="000000"/>
              </a:solidFill>
              <a:latin typeface="Arial" charset="0"/>
            </a:endParaRPr>
          </a:p>
        </p:txBody>
      </p:sp>
      <p:sp>
        <p:nvSpPr>
          <p:cNvPr id="8" name="Text Box 31"/>
          <p:cNvSpPr txBox="1">
            <a:spLocks noChangeArrowheads="1"/>
          </p:cNvSpPr>
          <p:nvPr/>
        </p:nvSpPr>
        <p:spPr bwMode="auto">
          <a:xfrm>
            <a:off x="437948" y="5380059"/>
            <a:ext cx="1314292" cy="29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Immigration</a:t>
            </a:r>
            <a:endParaRPr lang="en-US" sz="1800" dirty="0">
              <a:solidFill>
                <a:srgbClr val="000000"/>
              </a:solidFill>
              <a:latin typeface="Arial" charset="0"/>
            </a:endParaRPr>
          </a:p>
        </p:txBody>
      </p:sp>
      <p:sp>
        <p:nvSpPr>
          <p:cNvPr id="9" name="Text Box 31"/>
          <p:cNvSpPr txBox="1">
            <a:spLocks noChangeArrowheads="1"/>
          </p:cNvSpPr>
          <p:nvPr/>
        </p:nvSpPr>
        <p:spPr bwMode="auto">
          <a:xfrm>
            <a:off x="7076850" y="1248470"/>
            <a:ext cx="727216" cy="27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Deaths</a:t>
            </a:r>
            <a:endParaRPr lang="en-US" sz="1800" dirty="0">
              <a:solidFill>
                <a:srgbClr val="000000"/>
              </a:solidFill>
              <a:latin typeface="Arial" charset="0"/>
            </a:endParaRPr>
          </a:p>
        </p:txBody>
      </p:sp>
      <p:sp>
        <p:nvSpPr>
          <p:cNvPr id="10" name="Text Box 31"/>
          <p:cNvSpPr txBox="1">
            <a:spLocks noChangeArrowheads="1"/>
          </p:cNvSpPr>
          <p:nvPr/>
        </p:nvSpPr>
        <p:spPr bwMode="auto">
          <a:xfrm>
            <a:off x="6216490" y="3257532"/>
            <a:ext cx="2544712" cy="80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Deaths and emigration</a:t>
            </a:r>
            <a:br>
              <a:rPr lang="en-US" sz="1800" dirty="0" smtClean="0">
                <a:solidFill>
                  <a:srgbClr val="000000"/>
                </a:solidFill>
                <a:latin typeface="Arial" charset="0"/>
              </a:rPr>
            </a:br>
            <a:r>
              <a:rPr lang="en-US" sz="1800" dirty="0" smtClean="0">
                <a:solidFill>
                  <a:srgbClr val="000000"/>
                </a:solidFill>
                <a:latin typeface="Arial" charset="0"/>
              </a:rPr>
              <a:t>remove individuals</a:t>
            </a:r>
            <a:br>
              <a:rPr lang="en-US" sz="1800" dirty="0" smtClean="0">
                <a:solidFill>
                  <a:srgbClr val="000000"/>
                </a:solidFill>
                <a:latin typeface="Arial" charset="0"/>
              </a:rPr>
            </a:br>
            <a:r>
              <a:rPr lang="en-US" sz="1800" dirty="0" smtClean="0">
                <a:solidFill>
                  <a:srgbClr val="000000"/>
                </a:solidFill>
                <a:latin typeface="Arial" charset="0"/>
              </a:rPr>
              <a:t>from a population.</a:t>
            </a:r>
            <a:endParaRPr lang="en-US" sz="1800" dirty="0">
              <a:solidFill>
                <a:srgbClr val="000000"/>
              </a:solidFill>
              <a:latin typeface="Arial" charset="0"/>
            </a:endParaRPr>
          </a:p>
        </p:txBody>
      </p:sp>
      <p:sp>
        <p:nvSpPr>
          <p:cNvPr id="11" name="Text Box 31"/>
          <p:cNvSpPr txBox="1">
            <a:spLocks noChangeArrowheads="1"/>
          </p:cNvSpPr>
          <p:nvPr/>
        </p:nvSpPr>
        <p:spPr bwMode="auto">
          <a:xfrm>
            <a:off x="7607665" y="5380061"/>
            <a:ext cx="1233914" cy="23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Emigration</a:t>
            </a:r>
            <a:endParaRPr lang="en-US" sz="1800" dirty="0">
              <a:solidFill>
                <a:srgbClr val="000000"/>
              </a:solidFill>
              <a:latin typeface="Arial" charset="0"/>
            </a:endParaRPr>
          </a:p>
        </p:txBody>
      </p:sp>
    </p:spTree>
    <p:extLst>
      <p:ext uri="{BB962C8B-B14F-4D97-AF65-F5344CB8AC3E}">
        <p14:creationId xmlns:p14="http://schemas.microsoft.com/office/powerpoint/2010/main" val="3641366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50PjxQdeYpDON9O" descr="7445475C-0781-40B6-9859-36DC5F1FEAFC.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01158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D7CawzVyYg3gDx9" descr="FC8EAD51-9DA6-47E2-B6B3-919D53940CD5.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39113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sz="2600" strike="sngStrike" dirty="0"/>
              <a:t>Concept 53.1: Biological processes influence population density, dispersion, and </a:t>
            </a:r>
            <a:r>
              <a:rPr lang="en-US" altLang="en-US" sz="2600" strike="sngStrike" dirty="0" smtClean="0"/>
              <a:t>demographics</a:t>
            </a:r>
          </a:p>
          <a:p>
            <a:pPr marL="350838" indent="-350838"/>
            <a:r>
              <a:rPr lang="en-US" altLang="en-US" b="1" dirty="0">
                <a:solidFill>
                  <a:srgbClr val="FF0000"/>
                </a:solidFill>
              </a:rPr>
              <a:t>Concept 53.2: The exponential model describes population growth in an idealized, unlimited </a:t>
            </a:r>
            <a:r>
              <a:rPr lang="en-US" altLang="en-US" b="1" dirty="0" smtClean="0">
                <a:solidFill>
                  <a:srgbClr val="FF0000"/>
                </a:solidFill>
              </a:rPr>
              <a:t>environment</a:t>
            </a:r>
          </a:p>
          <a:p>
            <a:pPr marL="350838" indent="-350838"/>
            <a:r>
              <a:rPr lang="en-US" altLang="en-US" sz="2600" dirty="0"/>
              <a:t>Concept 53.3: The logistic model describes how a population grows more slowly as it nears its carrying capacity</a:t>
            </a:r>
            <a:endParaRPr lang="en-US" altLang="en-US" sz="2600" dirty="0" smtClean="0"/>
          </a:p>
          <a:p>
            <a:pPr marL="350838" indent="-350838"/>
            <a:r>
              <a:rPr lang="en-US" altLang="en-US" sz="2600" dirty="0" smtClean="0"/>
              <a:t>Concept </a:t>
            </a:r>
            <a:r>
              <a:rPr lang="en-US" altLang="en-US" sz="2600" dirty="0"/>
              <a:t>53.5: Many factors that regulate population growth are density </a:t>
            </a:r>
            <a:r>
              <a:rPr lang="en-US" altLang="en-US" sz="2600" dirty="0" smtClean="0"/>
              <a:t>dependent</a:t>
            </a:r>
          </a:p>
          <a:p>
            <a:pPr marL="0" indent="0">
              <a:buNone/>
            </a:pPr>
            <a:endParaRPr lang="en-US" altLang="en-US" sz="2600" dirty="0" smtClean="0"/>
          </a:p>
          <a:p>
            <a:pPr marL="350838" indent="-350838"/>
            <a:endParaRPr lang="en-US" altLang="en-US" sz="2600" dirty="0" smtClean="0"/>
          </a:p>
        </p:txBody>
      </p:sp>
    </p:spTree>
    <p:extLst>
      <p:ext uri="{BB962C8B-B14F-4D97-AF65-F5344CB8AC3E}">
        <p14:creationId xmlns:p14="http://schemas.microsoft.com/office/powerpoint/2010/main" val="10592989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67586" name="Rectangle 4"/>
          <p:cNvSpPr>
            <a:spLocks noGrp="1" noChangeArrowheads="1"/>
          </p:cNvSpPr>
          <p:nvPr>
            <p:ph type="title"/>
          </p:nvPr>
        </p:nvSpPr>
        <p:spPr/>
        <p:txBody>
          <a:bodyPr/>
          <a:lstStyle/>
          <a:p>
            <a:r>
              <a:rPr lang="en-US" altLang="en-US" dirty="0" smtClean="0"/>
              <a:t>Concept 53.2: The exponential model describes population growth in an idealized, unlimited environment</a:t>
            </a:r>
          </a:p>
        </p:txBody>
      </p:sp>
      <p:sp>
        <p:nvSpPr>
          <p:cNvPr id="67587" name="Rectangle 5"/>
          <p:cNvSpPr>
            <a:spLocks noGrp="1" noChangeArrowheads="1"/>
          </p:cNvSpPr>
          <p:nvPr>
            <p:ph idx="1"/>
          </p:nvPr>
        </p:nvSpPr>
        <p:spPr>
          <a:xfrm>
            <a:off x="420913" y="1712884"/>
            <a:ext cx="8499249" cy="4670160"/>
          </a:xfrm>
        </p:spPr>
        <p:txBody>
          <a:bodyPr/>
          <a:lstStyle/>
          <a:p>
            <a:r>
              <a:rPr lang="en-US" altLang="en-US" dirty="0" smtClean="0"/>
              <a:t>It is useful to study population GROWTH in an IDEALIZED situation</a:t>
            </a:r>
            <a:r>
              <a:rPr lang="mr-IN" altLang="en-US" dirty="0" smtClean="0"/>
              <a:t>…</a:t>
            </a:r>
            <a:endParaRPr lang="en-US" altLang="en-US" dirty="0" smtClean="0"/>
          </a:p>
          <a:p>
            <a:pPr lvl="1"/>
            <a:r>
              <a:rPr lang="en-US" altLang="en-US" dirty="0" smtClean="0"/>
              <a:t>Idealized situations help us understand the CAPACITY of species to increase and the conditions that may facilitate this growth</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457200" y="3657600"/>
            <a:ext cx="8499249" cy="3660510"/>
          </a:xfrm>
        </p:spPr>
        <p:txBody>
          <a:bodyPr/>
          <a:lstStyle/>
          <a:p>
            <a:r>
              <a:rPr lang="en-US" altLang="en-US" dirty="0" smtClean="0"/>
              <a:t>If immigration and emigration are ignored, a population</a:t>
            </a:r>
            <a:r>
              <a:rPr lang="ja-JP" altLang="en-US" dirty="0" smtClean="0"/>
              <a:t>’</a:t>
            </a:r>
            <a:r>
              <a:rPr lang="en-US" altLang="ja-JP" dirty="0" smtClean="0"/>
              <a:t>s </a:t>
            </a:r>
            <a:r>
              <a:rPr lang="en-US" altLang="ja-JP" b="1" dirty="0" smtClean="0"/>
              <a:t>growth rate </a:t>
            </a:r>
            <a:r>
              <a:rPr lang="en-US" altLang="ja-JP" dirty="0" smtClean="0"/>
              <a:t>(per capita increase) equals birth rate minus death rate</a:t>
            </a:r>
          </a:p>
          <a:p>
            <a:pPr marL="0" indent="0">
              <a:buNone/>
            </a:pPr>
            <a:endParaRPr lang="en-US" altLang="en-US" dirty="0" smtClean="0"/>
          </a:p>
        </p:txBody>
      </p:sp>
      <p:grpSp>
        <p:nvGrpSpPr>
          <p:cNvPr id="69637" name="Group 19"/>
          <p:cNvGrpSpPr>
            <a:grpSpLocks/>
          </p:cNvGrpSpPr>
          <p:nvPr/>
        </p:nvGrpSpPr>
        <p:grpSpPr bwMode="auto">
          <a:xfrm>
            <a:off x="304800" y="2438400"/>
            <a:ext cx="8547100" cy="990600"/>
            <a:chOff x="312" y="712"/>
            <a:chExt cx="5384" cy="624"/>
          </a:xfrm>
        </p:grpSpPr>
        <p:sp>
          <p:nvSpPr>
            <p:cNvPr id="69638" name="Rectangle 9"/>
            <p:cNvSpPr>
              <a:spLocks noChangeArrowheads="1"/>
            </p:cNvSpPr>
            <p:nvPr/>
          </p:nvSpPr>
          <p:spPr bwMode="auto">
            <a:xfrm>
              <a:off x="312" y="712"/>
              <a:ext cx="1088" cy="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dirty="0"/>
                <a:t>Change in</a:t>
              </a:r>
            </a:p>
            <a:p>
              <a:pPr algn="ctr" eaLnBrk="1" hangingPunct="1">
                <a:lnSpc>
                  <a:spcPct val="70000"/>
                </a:lnSpc>
                <a:spcBef>
                  <a:spcPct val="20000"/>
                </a:spcBef>
                <a:buClr>
                  <a:srgbClr val="D1300D"/>
                </a:buClr>
                <a:buFont typeface="Times" pitchFamily="124" charset="0"/>
                <a:buNone/>
              </a:pPr>
              <a:r>
                <a:rPr lang="en-US" altLang="en-US" sz="2600" dirty="0"/>
                <a:t>population</a:t>
              </a:r>
            </a:p>
            <a:p>
              <a:pPr algn="ctr" eaLnBrk="1" hangingPunct="1">
                <a:lnSpc>
                  <a:spcPct val="70000"/>
                </a:lnSpc>
                <a:spcBef>
                  <a:spcPct val="20000"/>
                </a:spcBef>
                <a:buClr>
                  <a:srgbClr val="D1300D"/>
                </a:buClr>
                <a:buFont typeface="Times" pitchFamily="124" charset="0"/>
                <a:buNone/>
              </a:pPr>
              <a:r>
                <a:rPr lang="en-US" altLang="en-US" sz="2600" dirty="0"/>
                <a:t>size</a:t>
              </a:r>
            </a:p>
          </p:txBody>
        </p:sp>
        <p:sp>
          <p:nvSpPr>
            <p:cNvPr id="69639" name="Rectangle 10"/>
            <p:cNvSpPr>
              <a:spLocks noChangeArrowheads="1"/>
            </p:cNvSpPr>
            <p:nvPr/>
          </p:nvSpPr>
          <p:spPr bwMode="auto">
            <a:xfrm>
              <a:off x="1512" y="936"/>
              <a:ext cx="8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dirty="0"/>
                <a:t>Births</a:t>
              </a:r>
            </a:p>
          </p:txBody>
        </p:sp>
        <p:sp>
          <p:nvSpPr>
            <p:cNvPr id="69640" name="Rectangle 11"/>
            <p:cNvSpPr>
              <a:spLocks noChangeArrowheads="1"/>
            </p:cNvSpPr>
            <p:nvPr/>
          </p:nvSpPr>
          <p:spPr bwMode="auto">
            <a:xfrm>
              <a:off x="2352" y="720"/>
              <a:ext cx="1184" cy="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dirty="0"/>
                <a:t>Immigrants</a:t>
              </a:r>
            </a:p>
            <a:p>
              <a:pPr algn="ctr" eaLnBrk="1" hangingPunct="1">
                <a:lnSpc>
                  <a:spcPct val="70000"/>
                </a:lnSpc>
                <a:spcBef>
                  <a:spcPct val="20000"/>
                </a:spcBef>
                <a:buClr>
                  <a:srgbClr val="D1300D"/>
                </a:buClr>
                <a:buFont typeface="Times" pitchFamily="124" charset="0"/>
                <a:buNone/>
              </a:pPr>
              <a:r>
                <a:rPr lang="en-US" altLang="en-US" sz="2600" dirty="0"/>
                <a:t>entering</a:t>
              </a:r>
            </a:p>
            <a:p>
              <a:pPr algn="ctr" eaLnBrk="1" hangingPunct="1">
                <a:lnSpc>
                  <a:spcPct val="70000"/>
                </a:lnSpc>
                <a:spcBef>
                  <a:spcPct val="20000"/>
                </a:spcBef>
                <a:buClr>
                  <a:srgbClr val="D1300D"/>
                </a:buClr>
                <a:buFont typeface="Times" pitchFamily="124" charset="0"/>
                <a:buNone/>
              </a:pPr>
              <a:r>
                <a:rPr lang="en-US" altLang="en-US" sz="2600" dirty="0"/>
                <a:t>population</a:t>
              </a:r>
            </a:p>
          </p:txBody>
        </p:sp>
        <p:sp>
          <p:nvSpPr>
            <p:cNvPr id="69641" name="Rectangle 12"/>
            <p:cNvSpPr>
              <a:spLocks noChangeArrowheads="1"/>
            </p:cNvSpPr>
            <p:nvPr/>
          </p:nvSpPr>
          <p:spPr bwMode="auto">
            <a:xfrm>
              <a:off x="3648" y="936"/>
              <a:ext cx="8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dirty="0"/>
                <a:t>Deaths</a:t>
              </a:r>
            </a:p>
          </p:txBody>
        </p:sp>
        <p:sp>
          <p:nvSpPr>
            <p:cNvPr id="69642" name="Rectangle 14"/>
            <p:cNvSpPr>
              <a:spLocks noChangeArrowheads="1"/>
            </p:cNvSpPr>
            <p:nvPr/>
          </p:nvSpPr>
          <p:spPr bwMode="auto">
            <a:xfrm>
              <a:off x="4608" y="720"/>
              <a:ext cx="1088" cy="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dirty="0"/>
                <a:t>Emigrants</a:t>
              </a:r>
            </a:p>
            <a:p>
              <a:pPr algn="ctr" eaLnBrk="1" hangingPunct="1">
                <a:lnSpc>
                  <a:spcPct val="70000"/>
                </a:lnSpc>
                <a:spcBef>
                  <a:spcPct val="20000"/>
                </a:spcBef>
                <a:buClr>
                  <a:srgbClr val="D1300D"/>
                </a:buClr>
                <a:buFont typeface="Times" pitchFamily="124" charset="0"/>
                <a:buNone/>
              </a:pPr>
              <a:r>
                <a:rPr lang="en-US" altLang="en-US" sz="2600" dirty="0"/>
                <a:t>leaving</a:t>
              </a:r>
            </a:p>
            <a:p>
              <a:pPr algn="ctr" eaLnBrk="1" hangingPunct="1">
                <a:lnSpc>
                  <a:spcPct val="70000"/>
                </a:lnSpc>
                <a:spcBef>
                  <a:spcPct val="20000"/>
                </a:spcBef>
                <a:buClr>
                  <a:srgbClr val="D1300D"/>
                </a:buClr>
                <a:buFont typeface="Times" pitchFamily="124" charset="0"/>
                <a:buNone/>
              </a:pPr>
              <a:r>
                <a:rPr lang="en-US" altLang="en-US" sz="2600" dirty="0"/>
                <a:t>population</a:t>
              </a:r>
            </a:p>
          </p:txBody>
        </p:sp>
        <p:sp>
          <p:nvSpPr>
            <p:cNvPr id="69643" name="Rectangle 15"/>
            <p:cNvSpPr>
              <a:spLocks noChangeArrowheads="1"/>
            </p:cNvSpPr>
            <p:nvPr/>
          </p:nvSpPr>
          <p:spPr bwMode="auto">
            <a:xfrm>
              <a:off x="1360" y="912"/>
              <a:ext cx="2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a:sym typeface="Symbol" pitchFamily="18" charset="2"/>
                </a:rPr>
                <a:t></a:t>
              </a:r>
              <a:endParaRPr lang="en-US" altLang="en-US" sz="2600"/>
            </a:p>
          </p:txBody>
        </p:sp>
        <p:sp>
          <p:nvSpPr>
            <p:cNvPr id="69644" name="Rectangle 16"/>
            <p:cNvSpPr>
              <a:spLocks noChangeArrowheads="1"/>
            </p:cNvSpPr>
            <p:nvPr/>
          </p:nvSpPr>
          <p:spPr bwMode="auto">
            <a:xfrm>
              <a:off x="2256" y="912"/>
              <a:ext cx="144"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a:sym typeface="Symbol" pitchFamily="18" charset="2"/>
                </a:rPr>
                <a:t></a:t>
              </a:r>
              <a:endParaRPr lang="en-US" altLang="en-US" sz="2600"/>
            </a:p>
          </p:txBody>
        </p:sp>
        <p:sp>
          <p:nvSpPr>
            <p:cNvPr id="69645" name="Rectangle 17"/>
            <p:cNvSpPr>
              <a:spLocks noChangeArrowheads="1"/>
            </p:cNvSpPr>
            <p:nvPr/>
          </p:nvSpPr>
          <p:spPr bwMode="auto">
            <a:xfrm>
              <a:off x="3504" y="936"/>
              <a:ext cx="144"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dirty="0">
                  <a:sym typeface="Symbol" pitchFamily="18" charset="2"/>
                </a:rPr>
                <a:t>–</a:t>
              </a:r>
              <a:endParaRPr lang="en-US" altLang="en-US" sz="2600" dirty="0"/>
            </a:p>
          </p:txBody>
        </p:sp>
        <p:sp>
          <p:nvSpPr>
            <p:cNvPr id="69646" name="Rectangle 18"/>
            <p:cNvSpPr>
              <a:spLocks noChangeArrowheads="1"/>
            </p:cNvSpPr>
            <p:nvPr/>
          </p:nvSpPr>
          <p:spPr bwMode="auto">
            <a:xfrm>
              <a:off x="4464" y="936"/>
              <a:ext cx="144"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pPr algn="ctr" eaLnBrk="1" hangingPunct="1">
                <a:lnSpc>
                  <a:spcPct val="70000"/>
                </a:lnSpc>
                <a:spcBef>
                  <a:spcPct val="20000"/>
                </a:spcBef>
                <a:buClr>
                  <a:srgbClr val="D1300D"/>
                </a:buClr>
                <a:buFont typeface="Times" pitchFamily="124" charset="0"/>
                <a:buNone/>
              </a:pPr>
              <a:r>
                <a:rPr lang="en-US" altLang="en-US" sz="2600">
                  <a:sym typeface="Symbol" pitchFamily="18" charset="2"/>
                </a:rPr>
                <a:t>–</a:t>
              </a:r>
              <a:endParaRPr lang="en-US" altLang="en-US" sz="2600"/>
            </a:p>
          </p:txBody>
        </p:sp>
      </p:grpSp>
      <p:sp>
        <p:nvSpPr>
          <p:cNvPr id="14" name="Rectangle 2"/>
          <p:cNvSpPr txBox="1">
            <a:spLocks noChangeArrowheads="1"/>
          </p:cNvSpPr>
          <p:nvPr/>
        </p:nvSpPr>
        <p:spPr bwMode="auto">
          <a:xfrm>
            <a:off x="152400" y="1676400"/>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altLang="en-US" sz="2800" b="0" u="sng" dirty="0" smtClean="0"/>
              <a:t>Per Capita Rate of Increase</a:t>
            </a:r>
          </a:p>
        </p:txBody>
      </p:sp>
      <p:sp>
        <p:nvSpPr>
          <p:cNvPr id="16" name="Rectangle 4"/>
          <p:cNvSpPr>
            <a:spLocks noGrp="1" noChangeArrowheads="1"/>
          </p:cNvSpPr>
          <p:nvPr>
            <p:ph type="title"/>
          </p:nvPr>
        </p:nvSpPr>
        <p:spPr>
          <a:xfrm>
            <a:off x="182563" y="298675"/>
            <a:ext cx="8775700" cy="822325"/>
          </a:xfrm>
        </p:spPr>
        <p:txBody>
          <a:bodyPr/>
          <a:lstStyle/>
          <a:p>
            <a:r>
              <a:rPr lang="en-US" altLang="en-US" dirty="0" smtClean="0"/>
              <a:t>Concept 53.2: The exponential model describes population growth in an idealized, unlimited environment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420913" y="1676400"/>
            <a:ext cx="8499249" cy="4670160"/>
          </a:xfrm>
        </p:spPr>
        <p:txBody>
          <a:bodyPr/>
          <a:lstStyle/>
          <a:p>
            <a:pPr eaLnBrk="1" hangingPunct="1"/>
            <a:r>
              <a:rPr lang="en-US" altLang="en-US" sz="2800" b="1" dirty="0" smtClean="0"/>
              <a:t>Exponential population growth </a:t>
            </a:r>
            <a:r>
              <a:rPr lang="en-US" altLang="en-US" dirty="0"/>
              <a:t>=</a:t>
            </a:r>
            <a:r>
              <a:rPr lang="en-US" altLang="en-US" sz="2800" dirty="0" smtClean="0"/>
              <a:t> population INCREASE under IDEALIZED conditions</a:t>
            </a:r>
          </a:p>
          <a:p>
            <a:pPr lvl="1"/>
            <a:r>
              <a:rPr lang="en-US" altLang="en-US" dirty="0"/>
              <a:t>T</a:t>
            </a:r>
            <a:r>
              <a:rPr lang="en-US" altLang="en-US" sz="2600" dirty="0" smtClean="0"/>
              <a:t>he rate of increase is CONSTANT and at its MAXIMUM </a:t>
            </a:r>
          </a:p>
          <a:p>
            <a:pPr lvl="1"/>
            <a:r>
              <a:rPr lang="en-US" dirty="0" smtClean="0"/>
              <a:t>The </a:t>
            </a:r>
            <a:r>
              <a:rPr lang="en-US" dirty="0"/>
              <a:t>population accumulates more new individuals per unit time when it is large </a:t>
            </a:r>
            <a:r>
              <a:rPr lang="en-US" dirty="0" smtClean="0"/>
              <a:t>as compared to when </a:t>
            </a:r>
            <a:r>
              <a:rPr lang="en-US" dirty="0"/>
              <a:t>it is small</a:t>
            </a:r>
          </a:p>
          <a:p>
            <a:pPr lvl="1"/>
            <a:r>
              <a:rPr lang="en-US" dirty="0" smtClean="0"/>
              <a:t>Exponential </a:t>
            </a:r>
            <a:r>
              <a:rPr lang="en-US" dirty="0"/>
              <a:t>population growth </a:t>
            </a:r>
            <a:r>
              <a:rPr lang="en-US" dirty="0" smtClean="0"/>
              <a:t>= </a:t>
            </a:r>
            <a:r>
              <a:rPr lang="en-US" b="1" dirty="0" smtClean="0"/>
              <a:t>J</a:t>
            </a:r>
            <a:r>
              <a:rPr lang="en-US" b="1" dirty="0"/>
              <a:t>-shaped curve</a:t>
            </a:r>
          </a:p>
          <a:p>
            <a:pPr eaLnBrk="1" hangingPunct="1"/>
            <a:endParaRPr lang="en-US" altLang="en-US" sz="2800" i="1" baseline="-25000" dirty="0" smtClean="0"/>
          </a:p>
        </p:txBody>
      </p:sp>
      <p:sp>
        <p:nvSpPr>
          <p:cNvPr id="13" name="Rectangle 4"/>
          <p:cNvSpPr>
            <a:spLocks noGrp="1" noChangeArrowheads="1"/>
          </p:cNvSpPr>
          <p:nvPr>
            <p:ph type="title"/>
          </p:nvPr>
        </p:nvSpPr>
        <p:spPr>
          <a:xfrm>
            <a:off x="182563" y="298675"/>
            <a:ext cx="8775700" cy="822325"/>
          </a:xfrm>
        </p:spPr>
        <p:txBody>
          <a:bodyPr/>
          <a:lstStyle/>
          <a:p>
            <a:r>
              <a:rPr lang="en-US" altLang="en-US" dirty="0" smtClean="0"/>
              <a:t>Concept 53.2: The exponential model describes population growth in an idealized, unlimited environment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_UN03Summary_C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408" y="1054608"/>
            <a:ext cx="5663184" cy="4596384"/>
          </a:xfrm>
          <a:prstGeom prst="rect">
            <a:avLst/>
          </a:prstGeom>
        </p:spPr>
      </p:pic>
      <p:sp>
        <p:nvSpPr>
          <p:cNvPr id="9217" name="Rectangle 3"/>
          <p:cNvSpPr>
            <a:spLocks noGrp="1" noChangeArrowheads="1"/>
          </p:cNvSpPr>
          <p:nvPr>
            <p:ph type="ctrTitle"/>
          </p:nvPr>
        </p:nvSpPr>
        <p:spPr bwMode="auto">
          <a:xfrm>
            <a:off x="1752600" y="53340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b="1" dirty="0" smtClean="0">
                <a:latin typeface="Arial" charset="0"/>
              </a:rPr>
              <a:t>Exponential Model of Population Growth</a:t>
            </a:r>
            <a:endParaRPr lang="en-US" sz="1800" b="1" dirty="0">
              <a:latin typeface="Arial" charset="0"/>
            </a:endParaRPr>
          </a:p>
        </p:txBody>
      </p:sp>
      <p:sp>
        <p:nvSpPr>
          <p:cNvPr id="11" name="Text Box 31"/>
          <p:cNvSpPr txBox="1">
            <a:spLocks noChangeArrowheads="1"/>
          </p:cNvSpPr>
          <p:nvPr/>
        </p:nvSpPr>
        <p:spPr bwMode="auto">
          <a:xfrm>
            <a:off x="3229177" y="5078788"/>
            <a:ext cx="3438325" cy="39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solidFill>
                  <a:srgbClr val="000000"/>
                </a:solidFill>
                <a:latin typeface="Arial" charset="0"/>
              </a:rPr>
              <a:t>Number of generations</a:t>
            </a:r>
            <a:endParaRPr lang="en-US" dirty="0">
              <a:solidFill>
                <a:srgbClr val="000000"/>
              </a:solidFill>
              <a:latin typeface="Arial" charset="0"/>
            </a:endParaRPr>
          </a:p>
        </p:txBody>
      </p:sp>
      <p:sp>
        <p:nvSpPr>
          <p:cNvPr id="12" name="Text Box 31"/>
          <p:cNvSpPr txBox="1">
            <a:spLocks noChangeArrowheads="1"/>
          </p:cNvSpPr>
          <p:nvPr/>
        </p:nvSpPr>
        <p:spPr bwMode="auto">
          <a:xfrm rot="16200000">
            <a:off x="660149" y="2800047"/>
            <a:ext cx="2859566" cy="41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solidFill>
                  <a:srgbClr val="000000"/>
                </a:solidFill>
                <a:latin typeface="Arial" charset="0"/>
              </a:rPr>
              <a:t>Population size (</a:t>
            </a:r>
            <a:r>
              <a:rPr lang="en-US" i="1" dirty="0" smtClean="0">
                <a:solidFill>
                  <a:srgbClr val="000000"/>
                </a:solidFill>
                <a:latin typeface="Arial" charset="0"/>
              </a:rPr>
              <a:t>N</a:t>
            </a:r>
            <a:r>
              <a:rPr lang="en-US" dirty="0" smtClean="0">
                <a:solidFill>
                  <a:srgbClr val="000000"/>
                </a:solidFill>
                <a:latin typeface="Arial" charset="0"/>
              </a:rPr>
              <a:t>)</a:t>
            </a:r>
            <a:endParaRPr lang="en-US" dirty="0">
              <a:solidFill>
                <a:srgbClr val="000000"/>
              </a:solidFill>
              <a:latin typeface="Arial" charset="0"/>
            </a:endParaRPr>
          </a:p>
        </p:txBody>
      </p:sp>
    </p:spTree>
    <p:extLst>
      <p:ext uri="{BB962C8B-B14F-4D97-AF65-F5344CB8AC3E}">
        <p14:creationId xmlns:p14="http://schemas.microsoft.com/office/powerpoint/2010/main" val="16163634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idx="1"/>
          </p:nvPr>
        </p:nvSpPr>
        <p:spPr>
          <a:xfrm>
            <a:off x="420913" y="1676400"/>
            <a:ext cx="8499249" cy="4670160"/>
          </a:xfrm>
        </p:spPr>
        <p:txBody>
          <a:bodyPr/>
          <a:lstStyle/>
          <a:p>
            <a:r>
              <a:rPr lang="en-US" altLang="en-US" dirty="0" smtClean="0"/>
              <a:t>Exponential growth is NOT realistic in MOST populations! (idealized!)</a:t>
            </a:r>
          </a:p>
          <a:p>
            <a:pPr lvl="1"/>
            <a:r>
              <a:rPr lang="en-US" altLang="en-US" dirty="0" smtClean="0"/>
              <a:t>There will always be limitations</a:t>
            </a:r>
            <a:r>
              <a:rPr lang="mr-IN" altLang="en-US" dirty="0" smtClean="0"/>
              <a:t>…</a:t>
            </a:r>
            <a:endParaRPr lang="en-US" altLang="en-US" dirty="0"/>
          </a:p>
          <a:p>
            <a:r>
              <a:rPr lang="en-US" altLang="en-US" dirty="0" smtClean="0"/>
              <a:t>However, J-shaped curve of exponential growth characterizes some REBOUNDING populations</a:t>
            </a:r>
          </a:p>
          <a:p>
            <a:pPr lvl="1"/>
            <a:r>
              <a:rPr lang="en-US" altLang="en-US" dirty="0" smtClean="0"/>
              <a:t>Ex: Elephant population in Kruger National Park, South Africa, grew exponentially after hunting was banned</a:t>
            </a:r>
          </a:p>
        </p:txBody>
      </p:sp>
      <p:sp>
        <p:nvSpPr>
          <p:cNvPr id="3" name="Rectangle 4"/>
          <p:cNvSpPr>
            <a:spLocks noGrp="1" noChangeArrowheads="1"/>
          </p:cNvSpPr>
          <p:nvPr>
            <p:ph type="title"/>
          </p:nvPr>
        </p:nvSpPr>
        <p:spPr>
          <a:xfrm>
            <a:off x="182563" y="298675"/>
            <a:ext cx="8775700" cy="822325"/>
          </a:xfrm>
        </p:spPr>
        <p:txBody>
          <a:bodyPr/>
          <a:lstStyle/>
          <a:p>
            <a:r>
              <a:rPr lang="en-US" altLang="en-US" dirty="0" smtClean="0"/>
              <a:t>Concept 53.2: The exponential model describes population growth in an idealized, unlimited environment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3_01_TurtleHatchling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701040"/>
            <a:ext cx="8546592" cy="545592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53.1</a:t>
            </a:r>
            <a:endParaRPr lang="en-US" sz="1200" dirty="0">
              <a:latin typeface="Arial" charset="0"/>
            </a:endParaRPr>
          </a:p>
        </p:txBody>
      </p:sp>
      <p:sp>
        <p:nvSpPr>
          <p:cNvPr id="2" name="TextBox 1"/>
          <p:cNvSpPr txBox="1"/>
          <p:nvPr/>
        </p:nvSpPr>
        <p:spPr>
          <a:xfrm>
            <a:off x="1752600" y="50800"/>
            <a:ext cx="5638800" cy="1015663"/>
          </a:xfrm>
          <a:prstGeom prst="rect">
            <a:avLst/>
          </a:prstGeom>
          <a:noFill/>
        </p:spPr>
        <p:txBody>
          <a:bodyPr wrap="square" rtlCol="0">
            <a:spAutoFit/>
          </a:bodyPr>
          <a:lstStyle/>
          <a:p>
            <a:pPr algn="ctr"/>
            <a:r>
              <a:rPr lang="en-US" sz="1800" b="1" dirty="0">
                <a:latin typeface="Arial"/>
                <a:cs typeface="Arial"/>
              </a:rPr>
              <a:t>What causes the survival of </a:t>
            </a:r>
            <a:endParaRPr lang="en-US" sz="1800" b="1" dirty="0" smtClean="0">
              <a:latin typeface="Arial"/>
              <a:cs typeface="Arial"/>
            </a:endParaRPr>
          </a:p>
          <a:p>
            <a:pPr algn="ctr"/>
            <a:r>
              <a:rPr lang="en-US" sz="1800" b="1" dirty="0" smtClean="0">
                <a:latin typeface="Arial"/>
                <a:cs typeface="Arial"/>
              </a:rPr>
              <a:t>turtle </a:t>
            </a:r>
            <a:r>
              <a:rPr lang="en-US" sz="1800" b="1" dirty="0">
                <a:latin typeface="Arial"/>
                <a:cs typeface="Arial"/>
              </a:rPr>
              <a:t>hatchlings to vary each year?</a:t>
            </a:r>
          </a:p>
          <a:p>
            <a:endParaRPr lang="en-US" dirty="0"/>
          </a:p>
        </p:txBody>
      </p:sp>
    </p:spTree>
    <p:extLst>
      <p:ext uri="{BB962C8B-B14F-4D97-AF65-F5344CB8AC3E}">
        <p14:creationId xmlns:p14="http://schemas.microsoft.com/office/powerpoint/2010/main" val="20778559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_09_ExponGrowthEleph-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441960"/>
            <a:ext cx="8546592" cy="582168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53.9</a:t>
            </a:r>
            <a:endParaRPr lang="en-US" sz="1200" dirty="0">
              <a:latin typeface="Arial" charset="0"/>
            </a:endParaRPr>
          </a:p>
        </p:txBody>
      </p:sp>
      <p:sp>
        <p:nvSpPr>
          <p:cNvPr id="27" name="Text Box 31"/>
          <p:cNvSpPr txBox="1">
            <a:spLocks noChangeArrowheads="1"/>
          </p:cNvSpPr>
          <p:nvPr/>
        </p:nvSpPr>
        <p:spPr bwMode="auto">
          <a:xfrm>
            <a:off x="5160275" y="5745165"/>
            <a:ext cx="558823"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00" dirty="0" smtClean="0">
                <a:solidFill>
                  <a:srgbClr val="000000"/>
                </a:solidFill>
                <a:latin typeface="Arial" charset="0"/>
              </a:rPr>
              <a:t>Year</a:t>
            </a:r>
            <a:endParaRPr lang="en-US" sz="2000" dirty="0">
              <a:solidFill>
                <a:srgbClr val="000000"/>
              </a:solidFill>
              <a:latin typeface="Arial" charset="0"/>
            </a:endParaRPr>
          </a:p>
        </p:txBody>
      </p:sp>
      <p:sp>
        <p:nvSpPr>
          <p:cNvPr id="7" name="Text Box 31"/>
          <p:cNvSpPr txBox="1">
            <a:spLocks noChangeArrowheads="1"/>
          </p:cNvSpPr>
          <p:nvPr/>
        </p:nvSpPr>
        <p:spPr bwMode="auto">
          <a:xfrm rot="16200000">
            <a:off x="-678443" y="2887337"/>
            <a:ext cx="2713637" cy="33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charset="0"/>
              </a:rPr>
              <a:t>Elephant population</a:t>
            </a:r>
            <a:endParaRPr lang="en-US" sz="2200" dirty="0">
              <a:solidFill>
                <a:srgbClr val="000000"/>
              </a:solidFill>
              <a:latin typeface="Arial" charset="0"/>
            </a:endParaRPr>
          </a:p>
        </p:txBody>
      </p:sp>
      <p:sp>
        <p:nvSpPr>
          <p:cNvPr id="8" name="Text Box 31"/>
          <p:cNvSpPr txBox="1">
            <a:spLocks noChangeArrowheads="1"/>
          </p:cNvSpPr>
          <p:nvPr/>
        </p:nvSpPr>
        <p:spPr bwMode="auto">
          <a:xfrm>
            <a:off x="1052031" y="833952"/>
            <a:ext cx="717776" cy="3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charset="0"/>
              </a:rPr>
              <a:t>8,000</a:t>
            </a:r>
            <a:endParaRPr lang="en-US" sz="2200" dirty="0">
              <a:solidFill>
                <a:srgbClr val="000000"/>
              </a:solidFill>
              <a:latin typeface="Arial" charset="0"/>
            </a:endParaRPr>
          </a:p>
        </p:txBody>
      </p:sp>
      <p:sp>
        <p:nvSpPr>
          <p:cNvPr id="9" name="Text Box 31"/>
          <p:cNvSpPr txBox="1">
            <a:spLocks noChangeArrowheads="1"/>
          </p:cNvSpPr>
          <p:nvPr/>
        </p:nvSpPr>
        <p:spPr bwMode="auto">
          <a:xfrm>
            <a:off x="1048755" y="1879450"/>
            <a:ext cx="717776" cy="3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charset="0"/>
              </a:rPr>
              <a:t>6,000</a:t>
            </a:r>
            <a:endParaRPr lang="en-US" sz="2200" dirty="0">
              <a:solidFill>
                <a:srgbClr val="000000"/>
              </a:solidFill>
              <a:latin typeface="Arial" charset="0"/>
            </a:endParaRPr>
          </a:p>
        </p:txBody>
      </p:sp>
      <p:sp>
        <p:nvSpPr>
          <p:cNvPr id="10" name="Text Box 31"/>
          <p:cNvSpPr txBox="1">
            <a:spLocks noChangeArrowheads="1"/>
          </p:cNvSpPr>
          <p:nvPr/>
        </p:nvSpPr>
        <p:spPr bwMode="auto">
          <a:xfrm>
            <a:off x="1045477" y="2924944"/>
            <a:ext cx="717776" cy="3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charset="0"/>
              </a:rPr>
              <a:t>4,000</a:t>
            </a:r>
            <a:endParaRPr lang="en-US" sz="2200" dirty="0">
              <a:solidFill>
                <a:srgbClr val="000000"/>
              </a:solidFill>
              <a:latin typeface="Arial" charset="0"/>
            </a:endParaRPr>
          </a:p>
        </p:txBody>
      </p:sp>
      <p:sp>
        <p:nvSpPr>
          <p:cNvPr id="11" name="Text Box 31"/>
          <p:cNvSpPr txBox="1">
            <a:spLocks noChangeArrowheads="1"/>
          </p:cNvSpPr>
          <p:nvPr/>
        </p:nvSpPr>
        <p:spPr bwMode="auto">
          <a:xfrm>
            <a:off x="1050393" y="3970440"/>
            <a:ext cx="717776" cy="3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charset="0"/>
              </a:rPr>
              <a:t>2,000</a:t>
            </a:r>
            <a:endParaRPr lang="en-US" sz="2200" dirty="0">
              <a:solidFill>
                <a:srgbClr val="000000"/>
              </a:solidFill>
              <a:latin typeface="Arial" charset="0"/>
            </a:endParaRPr>
          </a:p>
        </p:txBody>
      </p:sp>
      <p:sp>
        <p:nvSpPr>
          <p:cNvPr id="12" name="Text Box 31"/>
          <p:cNvSpPr txBox="1">
            <a:spLocks noChangeArrowheads="1"/>
          </p:cNvSpPr>
          <p:nvPr/>
        </p:nvSpPr>
        <p:spPr bwMode="auto">
          <a:xfrm>
            <a:off x="1596084" y="5024132"/>
            <a:ext cx="173722" cy="2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charset="0"/>
              </a:rPr>
              <a:t>0</a:t>
            </a:r>
            <a:endParaRPr lang="en-US" sz="2200" dirty="0">
              <a:solidFill>
                <a:srgbClr val="000000"/>
              </a:solidFill>
              <a:latin typeface="Arial" charset="0"/>
            </a:endParaRPr>
          </a:p>
        </p:txBody>
      </p:sp>
      <p:sp>
        <p:nvSpPr>
          <p:cNvPr id="13" name="Text Box 31"/>
          <p:cNvSpPr txBox="1">
            <a:spLocks noChangeArrowheads="1"/>
          </p:cNvSpPr>
          <p:nvPr/>
        </p:nvSpPr>
        <p:spPr bwMode="auto">
          <a:xfrm>
            <a:off x="1674740" y="5332211"/>
            <a:ext cx="7043195" cy="42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1206500" algn="ctr"/>
                <a:tab pos="2120900" algn="ctr"/>
                <a:tab pos="3035300" algn="ctr"/>
                <a:tab pos="3949700" algn="ctr"/>
                <a:tab pos="4864100" algn="ctr"/>
                <a:tab pos="5778500" algn="ctr"/>
                <a:tab pos="6692900" algn="ctr"/>
              </a:tabLst>
            </a:pPr>
            <a:r>
              <a:rPr lang="en-US" sz="2200" dirty="0" smtClean="0">
                <a:solidFill>
                  <a:srgbClr val="000000"/>
                </a:solidFill>
                <a:latin typeface="Arial" charset="0"/>
              </a:rPr>
              <a:t>1900	1910	1920	1930	1940	1950	1960	1970</a:t>
            </a:r>
            <a:endParaRPr lang="en-US" sz="2200" dirty="0">
              <a:solidFill>
                <a:srgbClr val="000000"/>
              </a:solidFill>
              <a:latin typeface="Arial" charset="0"/>
            </a:endParaRPr>
          </a:p>
        </p:txBody>
      </p:sp>
    </p:spTree>
    <p:extLst>
      <p:ext uri="{BB962C8B-B14F-4D97-AF65-F5344CB8AC3E}">
        <p14:creationId xmlns:p14="http://schemas.microsoft.com/office/powerpoint/2010/main" val="40119479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aJwYyTZtgsjmBQ8" descr="75EF2A60-208A-49C1-A102-C2F31E25FD88.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9055117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NkcK3YrZzZXgL46" descr="D127A514-B887-4C80-A8C2-54992B63EAB1.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7954855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sz="2600" strike="sngStrike" dirty="0"/>
              <a:t>Concept 53.1: Biological processes influence population density, dispersion, and </a:t>
            </a:r>
            <a:r>
              <a:rPr lang="en-US" altLang="en-US" sz="2600" strike="sngStrike" dirty="0" smtClean="0"/>
              <a:t>demographics</a:t>
            </a:r>
          </a:p>
          <a:p>
            <a:pPr marL="350838" indent="-350838"/>
            <a:r>
              <a:rPr lang="en-US" altLang="en-US" sz="2600" strike="sngStrike" dirty="0"/>
              <a:t>Concept 53.2: The exponential model describes population growth in an idealized, unlimited </a:t>
            </a:r>
            <a:r>
              <a:rPr lang="en-US" altLang="en-US" sz="2600" strike="sngStrike" dirty="0" smtClean="0"/>
              <a:t>environment</a:t>
            </a:r>
          </a:p>
          <a:p>
            <a:pPr marL="350838" indent="-350838"/>
            <a:r>
              <a:rPr lang="en-US" altLang="en-US" b="1" dirty="0">
                <a:solidFill>
                  <a:srgbClr val="FF0000"/>
                </a:solidFill>
              </a:rPr>
              <a:t>Concept 53.3: The logistic model describes how a population grows more slowly as it nears its carrying capacity</a:t>
            </a:r>
            <a:endParaRPr lang="en-US" altLang="en-US" b="1" dirty="0" smtClean="0">
              <a:solidFill>
                <a:srgbClr val="FF0000"/>
              </a:solidFill>
            </a:endParaRPr>
          </a:p>
          <a:p>
            <a:pPr marL="350838" indent="-350838"/>
            <a:r>
              <a:rPr lang="en-US" altLang="en-US" sz="2600" dirty="0" smtClean="0"/>
              <a:t>Concept </a:t>
            </a:r>
            <a:r>
              <a:rPr lang="en-US" altLang="en-US" sz="2600" dirty="0"/>
              <a:t>53.5: Many factors that regulate population growth are density </a:t>
            </a:r>
            <a:r>
              <a:rPr lang="en-US" altLang="en-US" sz="2600" dirty="0" smtClean="0"/>
              <a:t>dependent</a:t>
            </a:r>
          </a:p>
          <a:p>
            <a:pPr marL="0" indent="0">
              <a:buNone/>
            </a:pPr>
            <a:endParaRPr lang="en-US" altLang="en-US" sz="2600" dirty="0" smtClean="0"/>
          </a:p>
          <a:p>
            <a:pPr marL="350838" indent="-350838"/>
            <a:endParaRPr lang="en-US" altLang="en-US" sz="2600" dirty="0" smtClean="0"/>
          </a:p>
        </p:txBody>
      </p:sp>
    </p:spTree>
    <p:extLst>
      <p:ext uri="{BB962C8B-B14F-4D97-AF65-F5344CB8AC3E}">
        <p14:creationId xmlns:p14="http://schemas.microsoft.com/office/powerpoint/2010/main" val="23160582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94210" name="Rectangle 4"/>
          <p:cNvSpPr>
            <a:spLocks noGrp="1" noChangeArrowheads="1"/>
          </p:cNvSpPr>
          <p:nvPr>
            <p:ph type="title"/>
          </p:nvPr>
        </p:nvSpPr>
        <p:spPr>
          <a:noFill/>
        </p:spPr>
        <p:txBody>
          <a:bodyPr/>
          <a:lstStyle/>
          <a:p>
            <a:pPr eaLnBrk="1" hangingPunct="1"/>
            <a:r>
              <a:rPr lang="en-US" altLang="en-US" dirty="0" smtClean="0"/>
              <a:t>Concept 53.3: The logistic model describes how a population grows more slowly as it nears its carrying capacity</a:t>
            </a:r>
            <a:endParaRPr lang="en-US" altLang="en-US" sz="3200" dirty="0" smtClean="0"/>
          </a:p>
        </p:txBody>
      </p:sp>
      <p:sp>
        <p:nvSpPr>
          <p:cNvPr id="94211" name="Rectangle 5"/>
          <p:cNvSpPr>
            <a:spLocks noGrp="1" noChangeArrowheads="1"/>
          </p:cNvSpPr>
          <p:nvPr>
            <p:ph idx="1"/>
          </p:nvPr>
        </p:nvSpPr>
        <p:spPr>
          <a:xfrm>
            <a:off x="420913" y="1730640"/>
            <a:ext cx="8499249" cy="4670160"/>
          </a:xfrm>
        </p:spPr>
        <p:txBody>
          <a:bodyPr/>
          <a:lstStyle/>
          <a:p>
            <a:pPr marL="350838" indent="-350838" eaLnBrk="1" hangingPunct="1"/>
            <a:r>
              <a:rPr lang="en-US" altLang="en-US" sz="2800" dirty="0" smtClean="0"/>
              <a:t>Exponential growth CANNOT be sustained for long in any population</a:t>
            </a:r>
            <a:r>
              <a:rPr lang="mr-IN" altLang="en-US" sz="2800" dirty="0" smtClean="0"/>
              <a:t>…</a:t>
            </a:r>
            <a:endParaRPr lang="en-US" altLang="en-US" sz="2800" dirty="0" smtClean="0"/>
          </a:p>
          <a:p>
            <a:pPr marL="350838" indent="-350838" eaLnBrk="1" hangingPunct="1"/>
            <a:r>
              <a:rPr lang="en-US" altLang="en-US" sz="2800" dirty="0" smtClean="0"/>
              <a:t>A more REALISTIC population model LIMITS GROWTH by incorporating </a:t>
            </a:r>
            <a:r>
              <a:rPr lang="en-US" altLang="en-US" sz="2800" b="1" dirty="0" smtClean="0"/>
              <a:t>carrying capacity</a:t>
            </a:r>
          </a:p>
          <a:p>
            <a:pPr marL="744030" lvl="1" indent="-350838"/>
            <a:r>
              <a:rPr lang="en-US" altLang="en-US" sz="2600" b="1" dirty="0" smtClean="0"/>
              <a:t>Carrying capacity </a:t>
            </a:r>
            <a:r>
              <a:rPr lang="en-US" altLang="en-US" sz="2600" dirty="0" smtClean="0"/>
              <a:t>(</a:t>
            </a:r>
            <a:r>
              <a:rPr lang="en-US" altLang="en-US" sz="2600" i="1" dirty="0" smtClean="0"/>
              <a:t>K</a:t>
            </a:r>
            <a:r>
              <a:rPr lang="en-US" altLang="en-US" sz="2600" dirty="0" smtClean="0"/>
              <a:t>) </a:t>
            </a:r>
            <a:r>
              <a:rPr lang="en-US" altLang="en-US" dirty="0"/>
              <a:t>=</a:t>
            </a:r>
            <a:r>
              <a:rPr lang="en-US" altLang="en-US" sz="2600" dirty="0" smtClean="0"/>
              <a:t> the maximum population size the environment can support</a:t>
            </a:r>
          </a:p>
          <a:p>
            <a:pPr marL="744030" lvl="1" indent="-350838"/>
            <a:r>
              <a:rPr lang="en-US" altLang="en-US" sz="2600" i="1" dirty="0" smtClean="0"/>
              <a:t>K</a:t>
            </a:r>
            <a:r>
              <a:rPr lang="en-US" altLang="en-US" sz="2600" dirty="0" smtClean="0"/>
              <a:t> VARIES with the abundance of limiting resources</a:t>
            </a:r>
          </a:p>
          <a:p>
            <a:pPr marL="1146366" lvl="2" indent="-350838"/>
            <a:r>
              <a:rPr lang="en-US" altLang="en-US" sz="2400" dirty="0" smtClean="0"/>
              <a:t>It is a </a:t>
            </a:r>
            <a:r>
              <a:rPr lang="en-US" altLang="en-US" sz="2400" b="1" dirty="0" smtClean="0"/>
              <a:t>dynamic</a:t>
            </a:r>
            <a:r>
              <a:rPr lang="en-US" altLang="en-US" sz="2400" dirty="0" smtClean="0"/>
              <a:t> value! (like ecology itself) </a:t>
            </a:r>
          </a:p>
          <a:p>
            <a:pPr marL="350838" indent="-350838" eaLnBrk="1" hangingPunct="1"/>
            <a:endParaRPr lang="en-US" alt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420913" y="1676400"/>
            <a:ext cx="8499249" cy="4670160"/>
          </a:xfrm>
        </p:spPr>
        <p:txBody>
          <a:bodyPr/>
          <a:lstStyle/>
          <a:p>
            <a:pPr eaLnBrk="1" hangingPunct="1"/>
            <a:r>
              <a:rPr lang="en-US" altLang="en-US" sz="2800" dirty="0" smtClean="0"/>
              <a:t>In the </a:t>
            </a:r>
            <a:r>
              <a:rPr lang="en-US" altLang="en-US" sz="2800" b="1" dirty="0" smtClean="0"/>
              <a:t>logistic population growth </a:t>
            </a:r>
            <a:r>
              <a:rPr lang="en-US" altLang="en-US" sz="2800" dirty="0" smtClean="0"/>
              <a:t>model, the per capita rate of increase declines as carrying capacity is reached</a:t>
            </a:r>
          </a:p>
          <a:p>
            <a:pPr lvl="1"/>
            <a:r>
              <a:rPr lang="en-US" altLang="en-US" dirty="0"/>
              <a:t>The population growth rate </a:t>
            </a:r>
            <a:r>
              <a:rPr lang="en-US" altLang="en-US" dirty="0" smtClean="0"/>
              <a:t>DECREASES as number </a:t>
            </a:r>
            <a:r>
              <a:rPr lang="en-US" altLang="en-US" dirty="0"/>
              <a:t>of individuals within a population approaches </a:t>
            </a:r>
            <a:r>
              <a:rPr lang="en-US" altLang="en-US" i="1" dirty="0"/>
              <a:t>K</a:t>
            </a:r>
          </a:p>
          <a:p>
            <a:pPr lvl="1"/>
            <a:r>
              <a:rPr lang="en-US" altLang="en-US" dirty="0" smtClean="0"/>
              <a:t>When the number of individuals within a population EQUALS </a:t>
            </a:r>
            <a:r>
              <a:rPr lang="en-US" altLang="en-US" i="1" dirty="0" smtClean="0"/>
              <a:t>K</a:t>
            </a:r>
            <a:r>
              <a:rPr lang="en-US" altLang="en-US" dirty="0" smtClean="0"/>
              <a:t> </a:t>
            </a:r>
            <a:r>
              <a:rPr lang="en-US" altLang="en-US" dirty="0" smtClean="0">
                <a:sym typeface="Wingdings"/>
              </a:rPr>
              <a:t></a:t>
            </a:r>
            <a:r>
              <a:rPr lang="en-US" altLang="en-US" dirty="0" smtClean="0"/>
              <a:t> population STOPS growing</a:t>
            </a:r>
          </a:p>
          <a:p>
            <a:pPr marL="744030" lvl="1" indent="-350838"/>
            <a:r>
              <a:rPr lang="en-US" altLang="en-US" dirty="0" smtClean="0"/>
              <a:t>Logistic growth = </a:t>
            </a:r>
            <a:r>
              <a:rPr lang="en-US" altLang="en-US" b="1" dirty="0" smtClean="0"/>
              <a:t>sigmoid </a:t>
            </a:r>
            <a:r>
              <a:rPr lang="en-US" altLang="en-US" b="1" dirty="0"/>
              <a:t>(S-shaped) curve</a:t>
            </a:r>
          </a:p>
          <a:p>
            <a:pPr lvl="1"/>
            <a:endParaRPr lang="en-US" altLang="en-US" dirty="0"/>
          </a:p>
          <a:p>
            <a:pPr eaLnBrk="1" hangingPunct="1"/>
            <a:endParaRPr lang="en-US" altLang="en-US" sz="2800" dirty="0" smtClean="0"/>
          </a:p>
          <a:p>
            <a:pPr eaLnBrk="1" hangingPunct="1"/>
            <a:endParaRPr lang="en-US" altLang="en-US" sz="2800" i="1" dirty="0" smtClean="0"/>
          </a:p>
        </p:txBody>
      </p:sp>
      <p:sp>
        <p:nvSpPr>
          <p:cNvPr id="15" name="Rectangle 4"/>
          <p:cNvSpPr>
            <a:spLocks noGrp="1" noChangeArrowheads="1"/>
          </p:cNvSpPr>
          <p:nvPr>
            <p:ph type="title"/>
          </p:nvPr>
        </p:nvSpPr>
        <p:spPr>
          <a:xfrm>
            <a:off x="182563" y="298675"/>
            <a:ext cx="8775700" cy="822325"/>
          </a:xfrm>
          <a:noFill/>
        </p:spPr>
        <p:txBody>
          <a:bodyPr/>
          <a:lstStyle/>
          <a:p>
            <a:pPr eaLnBrk="1" hangingPunct="1"/>
            <a:r>
              <a:rPr lang="en-US" altLang="en-US" dirty="0" smtClean="0"/>
              <a:t>Concept 53.3: The logistic model describes how a population grows more slowly as it nears its carrying capacity</a:t>
            </a:r>
            <a:endParaRPr lang="en-US" alt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_UN04Summary_C3-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264" y="1042416"/>
            <a:ext cx="5681472" cy="4620768"/>
          </a:xfrm>
          <a:prstGeom prst="rect">
            <a:avLst/>
          </a:prstGeom>
        </p:spPr>
      </p:pic>
      <p:sp>
        <p:nvSpPr>
          <p:cNvPr id="11" name="Text Box 31"/>
          <p:cNvSpPr txBox="1">
            <a:spLocks noChangeArrowheads="1"/>
          </p:cNvSpPr>
          <p:nvPr/>
        </p:nvSpPr>
        <p:spPr bwMode="auto">
          <a:xfrm>
            <a:off x="3229177" y="5078788"/>
            <a:ext cx="3438325" cy="39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solidFill>
                  <a:srgbClr val="000000"/>
                </a:solidFill>
                <a:latin typeface="Arial" charset="0"/>
              </a:rPr>
              <a:t>Number of generations</a:t>
            </a:r>
            <a:endParaRPr lang="en-US" dirty="0">
              <a:solidFill>
                <a:srgbClr val="000000"/>
              </a:solidFill>
              <a:latin typeface="Arial" charset="0"/>
            </a:endParaRPr>
          </a:p>
        </p:txBody>
      </p:sp>
      <p:sp>
        <p:nvSpPr>
          <p:cNvPr id="12" name="Text Box 31"/>
          <p:cNvSpPr txBox="1">
            <a:spLocks noChangeArrowheads="1"/>
          </p:cNvSpPr>
          <p:nvPr/>
        </p:nvSpPr>
        <p:spPr bwMode="auto">
          <a:xfrm rot="16200000">
            <a:off x="660149" y="2800047"/>
            <a:ext cx="2859566" cy="41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solidFill>
                  <a:srgbClr val="000000"/>
                </a:solidFill>
                <a:latin typeface="Arial" charset="0"/>
              </a:rPr>
              <a:t>Population size (</a:t>
            </a:r>
            <a:r>
              <a:rPr lang="en-US" i="1" dirty="0" smtClean="0">
                <a:solidFill>
                  <a:srgbClr val="000000"/>
                </a:solidFill>
                <a:latin typeface="Arial" charset="0"/>
              </a:rPr>
              <a:t>N</a:t>
            </a:r>
            <a:r>
              <a:rPr lang="en-US" dirty="0" smtClean="0">
                <a:solidFill>
                  <a:srgbClr val="000000"/>
                </a:solidFill>
                <a:latin typeface="Arial" charset="0"/>
              </a:rPr>
              <a:t>)</a:t>
            </a:r>
            <a:endParaRPr lang="en-US" dirty="0">
              <a:solidFill>
                <a:srgbClr val="000000"/>
              </a:solidFill>
              <a:latin typeface="Arial" charset="0"/>
            </a:endParaRPr>
          </a:p>
        </p:txBody>
      </p:sp>
      <p:sp>
        <p:nvSpPr>
          <p:cNvPr id="21" name="Text Box 31"/>
          <p:cNvSpPr txBox="1">
            <a:spLocks noChangeArrowheads="1"/>
          </p:cNvSpPr>
          <p:nvPr/>
        </p:nvSpPr>
        <p:spPr bwMode="auto">
          <a:xfrm>
            <a:off x="2628646" y="1956405"/>
            <a:ext cx="3086352" cy="38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i="1" dirty="0" smtClean="0">
                <a:solidFill>
                  <a:srgbClr val="000000"/>
                </a:solidFill>
                <a:latin typeface="Arial" charset="0"/>
              </a:rPr>
              <a:t>K</a:t>
            </a:r>
            <a:r>
              <a:rPr lang="en-US" dirty="0" smtClean="0">
                <a:solidFill>
                  <a:srgbClr val="000000"/>
                </a:solidFill>
                <a:latin typeface="Arial" charset="0"/>
              </a:rPr>
              <a:t> </a:t>
            </a:r>
            <a:r>
              <a:rPr lang="en-US" dirty="0" smtClean="0">
                <a:solidFill>
                  <a:srgbClr val="000000"/>
                </a:solidFill>
                <a:latin typeface="Symbol Std"/>
                <a:cs typeface="Symbol Std"/>
              </a:rPr>
              <a:t>=</a:t>
            </a:r>
            <a:r>
              <a:rPr lang="en-US" dirty="0" smtClean="0">
                <a:solidFill>
                  <a:srgbClr val="000000"/>
                </a:solidFill>
                <a:latin typeface="Arial" charset="0"/>
              </a:rPr>
              <a:t> carrying capacity</a:t>
            </a:r>
            <a:endParaRPr lang="en-US" dirty="0">
              <a:solidFill>
                <a:srgbClr val="000000"/>
              </a:solidFill>
              <a:latin typeface="Arial" charset="0"/>
            </a:endParaRPr>
          </a:p>
        </p:txBody>
      </p:sp>
      <p:sp>
        <p:nvSpPr>
          <p:cNvPr id="19" name="Rectangle 3"/>
          <p:cNvSpPr txBox="1">
            <a:spLocks noChangeArrowheads="1"/>
          </p:cNvSpPr>
          <p:nvPr/>
        </p:nvSpPr>
        <p:spPr bwMode="auto">
          <a:xfrm>
            <a:off x="1752600" y="533400"/>
            <a:ext cx="5648325"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eaLnBrk="1" hangingPunct="1"/>
            <a:r>
              <a:rPr lang="en-US" sz="1800" b="1" dirty="0" smtClean="0">
                <a:latin typeface="Arial" charset="0"/>
              </a:rPr>
              <a:t>Logistic Model of Population Growth</a:t>
            </a:r>
            <a:endParaRPr lang="en-US" sz="1800" b="1" dirty="0">
              <a:latin typeface="Arial" charset="0"/>
            </a:endParaRPr>
          </a:p>
        </p:txBody>
      </p:sp>
    </p:spTree>
    <p:extLst>
      <p:ext uri="{BB962C8B-B14F-4D97-AF65-F5344CB8AC3E}">
        <p14:creationId xmlns:p14="http://schemas.microsoft.com/office/powerpoint/2010/main" val="39257420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_10LogisticGrowth-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 y="197612"/>
            <a:ext cx="7638288" cy="6437376"/>
          </a:xfrm>
          <a:prstGeom prst="rect">
            <a:avLst/>
          </a:prstGeom>
        </p:spPr>
      </p:pic>
      <p:sp>
        <p:nvSpPr>
          <p:cNvPr id="9217" name="Rectangle 3"/>
          <p:cNvSpPr>
            <a:spLocks noGrp="1" noChangeArrowheads="1"/>
          </p:cNvSpPr>
          <p:nvPr>
            <p:ph type="ctrTitle"/>
          </p:nvPr>
        </p:nvSpPr>
        <p:spPr bwMode="auto">
          <a:xfrm>
            <a:off x="63500" y="4724400"/>
            <a:ext cx="1655762"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600" b="1" dirty="0" smtClean="0">
                <a:solidFill>
                  <a:srgbClr val="FF0000"/>
                </a:solidFill>
                <a:latin typeface="Arial" charset="0"/>
              </a:rPr>
              <a:t>DON’T WORRY ABOUT THE MATH from the textbook...just compare the SHAPES of the growth curves</a:t>
            </a:r>
            <a:endParaRPr lang="en-US" sz="1600" b="1" dirty="0">
              <a:solidFill>
                <a:srgbClr val="FF0000"/>
              </a:solidFill>
              <a:latin typeface="Arial" charset="0"/>
            </a:endParaRPr>
          </a:p>
        </p:txBody>
      </p:sp>
      <p:sp>
        <p:nvSpPr>
          <p:cNvPr id="27" name="Text Box 31"/>
          <p:cNvSpPr txBox="1">
            <a:spLocks noChangeArrowheads="1"/>
          </p:cNvSpPr>
          <p:nvPr/>
        </p:nvSpPr>
        <p:spPr bwMode="auto">
          <a:xfrm>
            <a:off x="3383094" y="367329"/>
            <a:ext cx="1484694" cy="6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Exponential</a:t>
            </a:r>
            <a:br>
              <a:rPr lang="en-US" sz="1800" dirty="0" smtClean="0">
                <a:solidFill>
                  <a:srgbClr val="000000"/>
                </a:solidFill>
                <a:latin typeface="Arial" charset="0"/>
              </a:rPr>
            </a:br>
            <a:r>
              <a:rPr lang="en-US" sz="1800" dirty="0" smtClean="0">
                <a:solidFill>
                  <a:srgbClr val="000000"/>
                </a:solidFill>
                <a:latin typeface="Arial" charset="0"/>
              </a:rPr>
              <a:t>growth</a:t>
            </a:r>
            <a:endParaRPr lang="en-US" sz="1800" dirty="0">
              <a:solidFill>
                <a:srgbClr val="000000"/>
              </a:solidFill>
              <a:latin typeface="Arial" charset="0"/>
            </a:endParaRPr>
          </a:p>
        </p:txBody>
      </p:sp>
      <p:cxnSp>
        <p:nvCxnSpPr>
          <p:cNvPr id="6" name="Straight Connector 5"/>
          <p:cNvCxnSpPr/>
          <p:nvPr/>
        </p:nvCxnSpPr>
        <p:spPr bwMode="auto">
          <a:xfrm>
            <a:off x="4815271" y="3950327"/>
            <a:ext cx="371245" cy="4168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6133666" y="2325449"/>
            <a:ext cx="1864874" cy="2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Logistic growth</a:t>
            </a:r>
            <a:endParaRPr lang="en-US" sz="1800" dirty="0">
              <a:solidFill>
                <a:srgbClr val="000000"/>
              </a:solidFill>
              <a:latin typeface="Arial" charset="0"/>
            </a:endParaRPr>
          </a:p>
        </p:txBody>
      </p:sp>
      <p:sp>
        <p:nvSpPr>
          <p:cNvPr id="20" name="Text Box 31"/>
          <p:cNvSpPr txBox="1">
            <a:spLocks noChangeArrowheads="1"/>
          </p:cNvSpPr>
          <p:nvPr/>
        </p:nvSpPr>
        <p:spPr bwMode="auto">
          <a:xfrm>
            <a:off x="5228282" y="4222801"/>
            <a:ext cx="2523633" cy="5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Population growth</a:t>
            </a:r>
            <a:br>
              <a:rPr lang="en-US" sz="1800" dirty="0" smtClean="0">
                <a:solidFill>
                  <a:srgbClr val="000000"/>
                </a:solidFill>
                <a:latin typeface="Arial" charset="0"/>
              </a:rPr>
            </a:br>
            <a:r>
              <a:rPr lang="en-US" sz="1800" dirty="0" smtClean="0">
                <a:solidFill>
                  <a:srgbClr val="000000"/>
                </a:solidFill>
                <a:latin typeface="Arial" charset="0"/>
              </a:rPr>
              <a:t>begins slowing here.</a:t>
            </a:r>
            <a:endParaRPr lang="en-US" sz="1800" dirty="0">
              <a:solidFill>
                <a:srgbClr val="000000"/>
              </a:solidFill>
              <a:latin typeface="Arial" charset="0"/>
            </a:endParaRPr>
          </a:p>
        </p:txBody>
      </p:sp>
      <p:sp>
        <p:nvSpPr>
          <p:cNvPr id="21" name="Text Box 31"/>
          <p:cNvSpPr txBox="1">
            <a:spLocks noChangeArrowheads="1"/>
          </p:cNvSpPr>
          <p:nvPr/>
        </p:nvSpPr>
        <p:spPr bwMode="auto">
          <a:xfrm>
            <a:off x="3588753" y="6115508"/>
            <a:ext cx="2769440" cy="29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Number of generations</a:t>
            </a:r>
            <a:endParaRPr lang="en-US" sz="1800" dirty="0">
              <a:solidFill>
                <a:srgbClr val="000000"/>
              </a:solidFill>
              <a:latin typeface="Arial" charset="0"/>
            </a:endParaRPr>
          </a:p>
        </p:txBody>
      </p:sp>
      <p:sp>
        <p:nvSpPr>
          <p:cNvPr id="22" name="Text Box 31"/>
          <p:cNvSpPr txBox="1">
            <a:spLocks noChangeArrowheads="1"/>
          </p:cNvSpPr>
          <p:nvPr/>
        </p:nvSpPr>
        <p:spPr bwMode="auto">
          <a:xfrm rot="16200000">
            <a:off x="-268362" y="2588183"/>
            <a:ext cx="2769440" cy="29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Population size (</a:t>
            </a:r>
            <a:r>
              <a:rPr lang="en-US" sz="1800" i="1" dirty="0" smtClean="0">
                <a:solidFill>
                  <a:srgbClr val="000000"/>
                </a:solidFill>
                <a:latin typeface="Arial" charset="0"/>
              </a:rPr>
              <a:t>N</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25" name="Text Box 31"/>
          <p:cNvSpPr txBox="1">
            <a:spLocks noChangeArrowheads="1"/>
          </p:cNvSpPr>
          <p:nvPr/>
        </p:nvSpPr>
        <p:spPr bwMode="auto">
          <a:xfrm>
            <a:off x="2361360" y="2249790"/>
            <a:ext cx="1104512" cy="28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i="1" dirty="0" smtClean="0">
                <a:solidFill>
                  <a:srgbClr val="000000"/>
                </a:solidFill>
                <a:latin typeface="Arial" charset="0"/>
              </a:rPr>
              <a:t>K </a:t>
            </a:r>
            <a:r>
              <a:rPr lang="en-US" sz="1800" dirty="0" smtClean="0">
                <a:solidFill>
                  <a:srgbClr val="000000"/>
                </a:solidFill>
                <a:latin typeface="Symbol Std"/>
                <a:cs typeface="Symbol Std"/>
              </a:rPr>
              <a:t>=</a:t>
            </a:r>
            <a:r>
              <a:rPr lang="en-US" sz="1800" dirty="0" smtClean="0">
                <a:solidFill>
                  <a:srgbClr val="000000"/>
                </a:solidFill>
                <a:latin typeface="Arial" charset="0"/>
              </a:rPr>
              <a:t> 1,500</a:t>
            </a:r>
            <a:endParaRPr lang="en-US" sz="1800" i="1" dirty="0">
              <a:solidFill>
                <a:srgbClr val="000000"/>
              </a:solidFill>
              <a:latin typeface="Arial" charset="0"/>
            </a:endParaRPr>
          </a:p>
        </p:txBody>
      </p:sp>
      <p:sp>
        <p:nvSpPr>
          <p:cNvPr id="33" name="Text Box 31"/>
          <p:cNvSpPr txBox="1">
            <a:spLocks noChangeArrowheads="1"/>
          </p:cNvSpPr>
          <p:nvPr/>
        </p:nvSpPr>
        <p:spPr bwMode="auto">
          <a:xfrm>
            <a:off x="1327332" y="871634"/>
            <a:ext cx="676809" cy="32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2,000</a:t>
            </a:r>
            <a:endParaRPr lang="en-US" sz="1800" i="1" dirty="0">
              <a:solidFill>
                <a:srgbClr val="000000"/>
              </a:solidFill>
              <a:latin typeface="Arial" charset="0"/>
            </a:endParaRPr>
          </a:p>
        </p:txBody>
      </p:sp>
      <p:sp>
        <p:nvSpPr>
          <p:cNvPr id="34" name="Text Box 31"/>
          <p:cNvSpPr txBox="1">
            <a:spLocks noChangeArrowheads="1"/>
          </p:cNvSpPr>
          <p:nvPr/>
        </p:nvSpPr>
        <p:spPr bwMode="auto">
          <a:xfrm>
            <a:off x="1310945" y="2018732"/>
            <a:ext cx="676809" cy="32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1,500</a:t>
            </a:r>
            <a:endParaRPr lang="en-US" sz="1800" i="1" dirty="0">
              <a:solidFill>
                <a:srgbClr val="000000"/>
              </a:solidFill>
              <a:latin typeface="Arial" charset="0"/>
            </a:endParaRPr>
          </a:p>
        </p:txBody>
      </p:sp>
      <p:sp>
        <p:nvSpPr>
          <p:cNvPr id="35" name="Text Box 31"/>
          <p:cNvSpPr txBox="1">
            <a:spLocks noChangeArrowheads="1"/>
          </p:cNvSpPr>
          <p:nvPr/>
        </p:nvSpPr>
        <p:spPr bwMode="auto">
          <a:xfrm>
            <a:off x="1319138" y="3174020"/>
            <a:ext cx="676809" cy="32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1,000</a:t>
            </a:r>
            <a:endParaRPr lang="en-US" sz="1800" i="1" dirty="0">
              <a:solidFill>
                <a:srgbClr val="000000"/>
              </a:solidFill>
              <a:latin typeface="Arial" charset="0"/>
            </a:endParaRPr>
          </a:p>
        </p:txBody>
      </p:sp>
      <p:sp>
        <p:nvSpPr>
          <p:cNvPr id="36" name="Text Box 31"/>
          <p:cNvSpPr txBox="1">
            <a:spLocks noChangeArrowheads="1"/>
          </p:cNvSpPr>
          <p:nvPr/>
        </p:nvSpPr>
        <p:spPr bwMode="auto">
          <a:xfrm>
            <a:off x="1468676" y="4295719"/>
            <a:ext cx="676809" cy="32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500</a:t>
            </a:r>
            <a:endParaRPr lang="en-US" sz="1800" i="1" dirty="0">
              <a:solidFill>
                <a:srgbClr val="000000"/>
              </a:solidFill>
              <a:latin typeface="Arial" charset="0"/>
            </a:endParaRPr>
          </a:p>
        </p:txBody>
      </p:sp>
      <p:sp>
        <p:nvSpPr>
          <p:cNvPr id="37" name="Text Box 31"/>
          <p:cNvSpPr txBox="1">
            <a:spLocks noChangeArrowheads="1"/>
          </p:cNvSpPr>
          <p:nvPr/>
        </p:nvSpPr>
        <p:spPr bwMode="auto">
          <a:xfrm>
            <a:off x="1810753" y="5460021"/>
            <a:ext cx="270409" cy="3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00" dirty="0" smtClean="0">
                <a:solidFill>
                  <a:srgbClr val="000000"/>
                </a:solidFill>
                <a:latin typeface="Arial" charset="0"/>
              </a:rPr>
              <a:t>0</a:t>
            </a:r>
            <a:endParaRPr lang="en-US" sz="2000" i="1" dirty="0">
              <a:solidFill>
                <a:srgbClr val="000000"/>
              </a:solidFill>
              <a:latin typeface="Arial" charset="0"/>
            </a:endParaRPr>
          </a:p>
        </p:txBody>
      </p:sp>
      <p:sp>
        <p:nvSpPr>
          <p:cNvPr id="38" name="Text Box 31"/>
          <p:cNvSpPr txBox="1">
            <a:spLocks noChangeArrowheads="1"/>
          </p:cNvSpPr>
          <p:nvPr/>
        </p:nvSpPr>
        <p:spPr bwMode="auto">
          <a:xfrm>
            <a:off x="2044701" y="5742288"/>
            <a:ext cx="406400" cy="2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1892300" algn="ctr"/>
                <a:tab pos="3657600" algn="ctr"/>
                <a:tab pos="5486400" algn="ctr"/>
              </a:tabLst>
            </a:pPr>
            <a:r>
              <a:rPr lang="en-US" sz="1800" dirty="0" smtClean="0">
                <a:solidFill>
                  <a:srgbClr val="000000"/>
                </a:solidFill>
                <a:latin typeface="Arial" charset="0"/>
              </a:rPr>
              <a:t>0</a:t>
            </a:r>
            <a:endParaRPr lang="en-US" sz="1800" i="1" dirty="0">
              <a:solidFill>
                <a:srgbClr val="000000"/>
              </a:solidFill>
              <a:latin typeface="Arial" charset="0"/>
            </a:endParaRPr>
          </a:p>
        </p:txBody>
      </p:sp>
      <p:sp>
        <p:nvSpPr>
          <p:cNvPr id="39" name="Text Box 31"/>
          <p:cNvSpPr txBox="1">
            <a:spLocks noChangeArrowheads="1"/>
          </p:cNvSpPr>
          <p:nvPr/>
        </p:nvSpPr>
        <p:spPr bwMode="auto">
          <a:xfrm>
            <a:off x="5562601" y="5742288"/>
            <a:ext cx="444500" cy="2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1892300" algn="ctr"/>
                <a:tab pos="3657600" algn="ctr"/>
                <a:tab pos="5486400" algn="ctr"/>
              </a:tabLst>
            </a:pPr>
            <a:r>
              <a:rPr lang="en-US" sz="1800" dirty="0" smtClean="0">
                <a:solidFill>
                  <a:srgbClr val="000000"/>
                </a:solidFill>
                <a:latin typeface="Arial" charset="0"/>
              </a:rPr>
              <a:t>10</a:t>
            </a:r>
            <a:endParaRPr lang="en-US" sz="1800" i="1" dirty="0">
              <a:solidFill>
                <a:srgbClr val="000000"/>
              </a:solidFill>
              <a:latin typeface="Arial" charset="0"/>
            </a:endParaRPr>
          </a:p>
        </p:txBody>
      </p:sp>
      <p:sp>
        <p:nvSpPr>
          <p:cNvPr id="40" name="Text Box 31"/>
          <p:cNvSpPr txBox="1">
            <a:spLocks noChangeArrowheads="1"/>
          </p:cNvSpPr>
          <p:nvPr/>
        </p:nvSpPr>
        <p:spPr bwMode="auto">
          <a:xfrm>
            <a:off x="7378700" y="5748638"/>
            <a:ext cx="426473" cy="2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1892300" algn="ctr"/>
                <a:tab pos="3657600" algn="ctr"/>
                <a:tab pos="5486400" algn="ctr"/>
              </a:tabLst>
            </a:pPr>
            <a:r>
              <a:rPr lang="en-US" sz="1800" dirty="0" smtClean="0">
                <a:solidFill>
                  <a:srgbClr val="000000"/>
                </a:solidFill>
                <a:latin typeface="Arial" charset="0"/>
              </a:rPr>
              <a:t>15                </a:t>
            </a:r>
            <a:endParaRPr lang="en-US" sz="1800" i="1" dirty="0">
              <a:solidFill>
                <a:srgbClr val="000000"/>
              </a:solidFill>
              <a:latin typeface="Arial" charset="0"/>
            </a:endParaRPr>
          </a:p>
        </p:txBody>
      </p:sp>
      <p:sp>
        <p:nvSpPr>
          <p:cNvPr id="41" name="Text Box 31"/>
          <p:cNvSpPr txBox="1">
            <a:spLocks noChangeArrowheads="1"/>
          </p:cNvSpPr>
          <p:nvPr/>
        </p:nvSpPr>
        <p:spPr bwMode="auto">
          <a:xfrm>
            <a:off x="3854451" y="5742288"/>
            <a:ext cx="336550" cy="2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1892300" algn="ctr"/>
                <a:tab pos="3657600" algn="ctr"/>
                <a:tab pos="5486400" algn="ctr"/>
              </a:tabLst>
            </a:pPr>
            <a:r>
              <a:rPr lang="en-US" sz="1800" dirty="0" smtClean="0">
                <a:solidFill>
                  <a:srgbClr val="000000"/>
                </a:solidFill>
                <a:latin typeface="Arial" charset="0"/>
              </a:rPr>
              <a:t>5	</a:t>
            </a:r>
            <a:endParaRPr lang="en-US" sz="1800" i="1" dirty="0">
              <a:solidFill>
                <a:srgbClr val="000000"/>
              </a:solidFill>
              <a:latin typeface="Arial" charset="0"/>
            </a:endParaRPr>
          </a:p>
        </p:txBody>
      </p:sp>
    </p:spTree>
    <p:extLst>
      <p:ext uri="{BB962C8B-B14F-4D97-AF65-F5344CB8AC3E}">
        <p14:creationId xmlns:p14="http://schemas.microsoft.com/office/powerpoint/2010/main" val="39517625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idx="1"/>
          </p:nvPr>
        </p:nvSpPr>
        <p:spPr>
          <a:xfrm>
            <a:off x="420913" y="1676400"/>
            <a:ext cx="8499249" cy="4670160"/>
          </a:xfrm>
        </p:spPr>
        <p:txBody>
          <a:bodyPr/>
          <a:lstStyle/>
          <a:p>
            <a:pPr marL="350838" indent="-350838"/>
            <a:r>
              <a:rPr lang="en-US" altLang="en-US" sz="2600" dirty="0"/>
              <a:t>The logistic model fits few real populations but is useful for estimating possible growth</a:t>
            </a:r>
          </a:p>
          <a:p>
            <a:pPr marL="744030" lvl="1" indent="-350838"/>
            <a:r>
              <a:rPr lang="en-US" altLang="en-US" sz="2400" dirty="0" smtClean="0"/>
              <a:t>Some populations overshoot </a:t>
            </a:r>
            <a:r>
              <a:rPr lang="en-US" altLang="en-US" sz="2400" i="1" dirty="0" smtClean="0"/>
              <a:t>K</a:t>
            </a:r>
            <a:r>
              <a:rPr lang="en-US" altLang="en-US" sz="2400" dirty="0" smtClean="0"/>
              <a:t> before settling down to a relatively stable density</a:t>
            </a:r>
          </a:p>
          <a:p>
            <a:pPr marL="744030" lvl="1" indent="-350838"/>
            <a:r>
              <a:rPr lang="en-US" altLang="en-US" sz="2400" dirty="0"/>
              <a:t>Some populations fluctuate greatly and make it difficult to define </a:t>
            </a:r>
            <a:r>
              <a:rPr lang="en-US" altLang="en-US" sz="2400" i="1" dirty="0" smtClean="0"/>
              <a:t>K</a:t>
            </a:r>
          </a:p>
          <a:p>
            <a:pPr marL="350838" indent="-350838"/>
            <a:r>
              <a:rPr lang="en-US" altLang="en-US" sz="2600" b="1" u="sng" dirty="0" smtClean="0"/>
              <a:t>BOTH the exponential and logistic models of growth are two ENDS OF A SPECTRUM</a:t>
            </a:r>
            <a:r>
              <a:rPr lang="mr-IN" altLang="en-US" sz="2600" b="1" u="sng" dirty="0" smtClean="0"/>
              <a:t>…</a:t>
            </a:r>
            <a:r>
              <a:rPr lang="en-US" altLang="en-US" sz="2600" b="1" u="sng" dirty="0" smtClean="0"/>
              <a:t>do not think of populations as simply either/or! </a:t>
            </a:r>
            <a:endParaRPr lang="en-US" altLang="en-US" sz="2600" b="1" u="sng" dirty="0"/>
          </a:p>
          <a:p>
            <a:pPr marL="350838" indent="-350838" eaLnBrk="1" hangingPunct="1"/>
            <a:endParaRPr lang="en-US" altLang="en-US" sz="2600" dirty="0" smtClean="0"/>
          </a:p>
        </p:txBody>
      </p:sp>
      <p:sp>
        <p:nvSpPr>
          <p:cNvPr id="3" name="Rectangle 4"/>
          <p:cNvSpPr>
            <a:spLocks noGrp="1" noChangeArrowheads="1"/>
          </p:cNvSpPr>
          <p:nvPr>
            <p:ph type="title"/>
          </p:nvPr>
        </p:nvSpPr>
        <p:spPr>
          <a:xfrm>
            <a:off x="182563" y="298675"/>
            <a:ext cx="8775700" cy="822325"/>
          </a:xfrm>
          <a:noFill/>
        </p:spPr>
        <p:txBody>
          <a:bodyPr/>
          <a:lstStyle/>
          <a:p>
            <a:pPr eaLnBrk="1" hangingPunct="1"/>
            <a:r>
              <a:rPr lang="en-US" altLang="en-US" dirty="0" smtClean="0"/>
              <a:t>Concept 53.3: The logistic model describes how a population grows more slowly as it nears its carrying capacity</a:t>
            </a:r>
            <a:endParaRPr lang="en-US" alt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Cg2sadgGypbcNpz" descr="D7573E65-60CB-4207-927E-14276E33CBFB.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0668947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dirty="0" smtClean="0"/>
              <a:t>Turtle Tracks Exemplify </a:t>
            </a:r>
            <a:r>
              <a:rPr lang="en-US" altLang="en-US" dirty="0" err="1" smtClean="0"/>
              <a:t>PopEco</a:t>
            </a:r>
            <a:endParaRPr lang="en-US" altLang="en-US" dirty="0" smtClean="0"/>
          </a:p>
        </p:txBody>
      </p:sp>
      <p:sp>
        <p:nvSpPr>
          <p:cNvPr id="16386" name="Rectangle 3"/>
          <p:cNvSpPr>
            <a:spLocks noGrp="1" noChangeArrowheads="1"/>
          </p:cNvSpPr>
          <p:nvPr>
            <p:ph idx="1"/>
          </p:nvPr>
        </p:nvSpPr>
        <p:spPr/>
        <p:txBody>
          <a:bodyPr/>
          <a:lstStyle/>
          <a:p>
            <a:r>
              <a:rPr lang="en-US" altLang="en-US" b="1" dirty="0" smtClean="0"/>
              <a:t>Population ecology </a:t>
            </a:r>
            <a:r>
              <a:rPr lang="en-US" altLang="en-US" dirty="0" smtClean="0"/>
              <a:t>explores how biotic AND abiotic factors influence density, distribution, size, and age structure of POPULATIONS</a:t>
            </a:r>
          </a:p>
          <a:p>
            <a:pPr lvl="1"/>
            <a:r>
              <a:rPr lang="en-US" altLang="en-US" dirty="0" smtClean="0"/>
              <a:t>For example, the number of turtle hatchlings that survive their first journey to the ocean is affected by BOTH biotic and abiotic factors</a:t>
            </a:r>
          </a:p>
          <a:p>
            <a:r>
              <a:rPr lang="en-US" altLang="en-US" b="1" dirty="0"/>
              <a:t>P</a:t>
            </a:r>
            <a:r>
              <a:rPr lang="en-US" altLang="en-US" b="1" dirty="0" smtClean="0"/>
              <a:t>opulation </a:t>
            </a:r>
            <a:r>
              <a:rPr lang="en-US" altLang="en-US" b="1" dirty="0"/>
              <a:t>dynamics </a:t>
            </a:r>
            <a:r>
              <a:rPr lang="en-US" altLang="en-US" dirty="0" smtClean="0"/>
              <a:t>focuses </a:t>
            </a:r>
            <a:r>
              <a:rPr lang="en-US" altLang="en-US" dirty="0"/>
              <a:t>on the complex interactions between biotic and abiotic factors that cause </a:t>
            </a:r>
            <a:r>
              <a:rPr lang="en-US" altLang="en-US" dirty="0" smtClean="0"/>
              <a:t>VARIATION in </a:t>
            </a:r>
            <a:r>
              <a:rPr lang="en-US" altLang="en-US" dirty="0"/>
              <a:t>population size</a:t>
            </a:r>
          </a:p>
          <a:p>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ehowzCGnOciUfEZ" descr="922091ED-D470-4F40-9C42-D695A276674E.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8885008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x6G9hmGGYrnR84B" descr="76EAA73C-621E-4420-B6DB-F0677450C0AB.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6429206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sz="2600" strike="sngStrike" dirty="0"/>
              <a:t>Concept 53.1: Biological processes influence population density, dispersion, and </a:t>
            </a:r>
            <a:r>
              <a:rPr lang="en-US" altLang="en-US" sz="2600" strike="sngStrike" dirty="0" smtClean="0"/>
              <a:t>demographics</a:t>
            </a:r>
          </a:p>
          <a:p>
            <a:pPr marL="350838" indent="-350838"/>
            <a:r>
              <a:rPr lang="en-US" altLang="en-US" sz="2600" strike="sngStrike" dirty="0"/>
              <a:t>Concept 53.2: The exponential model describes population growth in an idealized, unlimited </a:t>
            </a:r>
            <a:r>
              <a:rPr lang="en-US" altLang="en-US" sz="2600" strike="sngStrike" dirty="0" smtClean="0"/>
              <a:t>environment</a:t>
            </a:r>
          </a:p>
          <a:p>
            <a:pPr marL="350838" indent="-350838"/>
            <a:r>
              <a:rPr lang="en-US" altLang="en-US" sz="2600" strike="sngStrike" dirty="0"/>
              <a:t>Concept 53.3: The logistic model describes how a population grows more slowly as it nears its carrying capacity</a:t>
            </a:r>
            <a:endParaRPr lang="en-US" altLang="en-US" sz="2600" strike="sngStrike" dirty="0" smtClean="0"/>
          </a:p>
          <a:p>
            <a:pPr marL="350838" indent="-350838"/>
            <a:r>
              <a:rPr lang="en-US" altLang="en-US" b="1" dirty="0" smtClean="0">
                <a:solidFill>
                  <a:srgbClr val="FF0000"/>
                </a:solidFill>
              </a:rPr>
              <a:t>Concept </a:t>
            </a:r>
            <a:r>
              <a:rPr lang="en-US" altLang="en-US" b="1" dirty="0">
                <a:solidFill>
                  <a:srgbClr val="FF0000"/>
                </a:solidFill>
              </a:rPr>
              <a:t>53.5: Many factors that regulate population growth are density </a:t>
            </a:r>
            <a:r>
              <a:rPr lang="en-US" altLang="en-US" b="1" dirty="0" smtClean="0">
                <a:solidFill>
                  <a:srgbClr val="FF0000"/>
                </a:solidFill>
              </a:rPr>
              <a:t>dependent</a:t>
            </a:r>
          </a:p>
          <a:p>
            <a:pPr marL="0" indent="0">
              <a:buNone/>
            </a:pPr>
            <a:endParaRPr lang="en-US" altLang="en-US" sz="2600" dirty="0" smtClean="0"/>
          </a:p>
          <a:p>
            <a:pPr marL="350838" indent="-350838"/>
            <a:endParaRPr lang="en-US" altLang="en-US" sz="2600" dirty="0" smtClean="0"/>
          </a:p>
        </p:txBody>
      </p:sp>
    </p:spTree>
    <p:extLst>
      <p:ext uri="{BB962C8B-B14F-4D97-AF65-F5344CB8AC3E}">
        <p14:creationId xmlns:p14="http://schemas.microsoft.com/office/powerpoint/2010/main" val="23160582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r>
              <a:rPr lang="en-US" altLang="en-US" dirty="0" smtClean="0"/>
              <a:t>Concept 53.5: Many factors that regulate population growth are density dependent</a:t>
            </a:r>
          </a:p>
        </p:txBody>
      </p:sp>
      <p:sp>
        <p:nvSpPr>
          <p:cNvPr id="141314" name="Rectangle 3"/>
          <p:cNvSpPr>
            <a:spLocks noGrp="1" noChangeArrowheads="1"/>
          </p:cNvSpPr>
          <p:nvPr>
            <p:ph idx="1"/>
          </p:nvPr>
        </p:nvSpPr>
        <p:spPr/>
        <p:txBody>
          <a:bodyPr/>
          <a:lstStyle/>
          <a:p>
            <a:r>
              <a:rPr lang="en-US" altLang="en-US" dirty="0" smtClean="0"/>
              <a:t>There are two general questions about REGULATION of population growth</a:t>
            </a:r>
            <a:r>
              <a:rPr lang="mr-IN" altLang="en-US" dirty="0" smtClean="0"/>
              <a:t>…</a:t>
            </a:r>
            <a:endParaRPr lang="en-US" altLang="en-US" dirty="0" smtClean="0"/>
          </a:p>
          <a:p>
            <a:pPr marL="971550" lvl="1" indent="-514350">
              <a:buFont typeface="+mj-lt"/>
              <a:buAutoNum type="arabicPeriod"/>
            </a:pPr>
            <a:r>
              <a:rPr lang="en-US" altLang="en-US" dirty="0" smtClean="0"/>
              <a:t>What environmental factors STOP a population from growing indefinitely?</a:t>
            </a:r>
          </a:p>
          <a:p>
            <a:pPr marL="971550" lvl="1" indent="-514350">
              <a:buFont typeface="+mj-lt"/>
              <a:buAutoNum type="arabicPeriod"/>
            </a:pPr>
            <a:r>
              <a:rPr lang="en-US" altLang="en-US" dirty="0" smtClean="0"/>
              <a:t>Why do some populations show radical FLUCTUATIONS in size over time, while others remain STABLE?</a:t>
            </a:r>
          </a:p>
          <a:p>
            <a:r>
              <a:rPr lang="en-US" altLang="en-US" dirty="0" smtClean="0"/>
              <a:t>Both questions are tied to the ever-so </a:t>
            </a:r>
            <a:r>
              <a:rPr lang="en-US" altLang="en-US" b="1" dirty="0" smtClean="0"/>
              <a:t>DYNAMIC</a:t>
            </a:r>
            <a:r>
              <a:rPr lang="en-US" altLang="en-US" dirty="0" smtClean="0"/>
              <a:t> nature of ecology itself!</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idx="1"/>
          </p:nvPr>
        </p:nvSpPr>
        <p:spPr/>
        <p:txBody>
          <a:bodyPr/>
          <a:lstStyle/>
          <a:p>
            <a:pPr marL="0" indent="0">
              <a:buNone/>
            </a:pPr>
            <a:r>
              <a:rPr lang="en-US" altLang="en-US" u="sng" dirty="0"/>
              <a:t>Population Change and Population Density</a:t>
            </a:r>
          </a:p>
          <a:p>
            <a:r>
              <a:rPr lang="en-US" altLang="en-US" sz="2600" b="1" dirty="0"/>
              <a:t>D</a:t>
            </a:r>
            <a:r>
              <a:rPr lang="en-US" altLang="en-US" sz="2600" b="1" dirty="0" smtClean="0"/>
              <a:t>ensity-independent</a:t>
            </a:r>
            <a:r>
              <a:rPr lang="en-US" altLang="en-US" sz="2600" dirty="0" smtClean="0"/>
              <a:t> populations =  birth rate and death rate do </a:t>
            </a:r>
            <a:r>
              <a:rPr lang="en-US" altLang="en-US" sz="2600" b="1" u="sng" dirty="0" smtClean="0"/>
              <a:t>NOT</a:t>
            </a:r>
            <a:r>
              <a:rPr lang="en-US" altLang="en-US" sz="2600" dirty="0" smtClean="0"/>
              <a:t> change with population density</a:t>
            </a:r>
            <a:endParaRPr lang="en-US" altLang="en-US" sz="2400" dirty="0" smtClean="0"/>
          </a:p>
          <a:p>
            <a:r>
              <a:rPr lang="en-US" altLang="en-US" sz="2600" b="1" dirty="0"/>
              <a:t>D</a:t>
            </a:r>
            <a:r>
              <a:rPr lang="en-US" altLang="en-US" sz="2600" b="1" dirty="0" smtClean="0"/>
              <a:t>ensity-dependent</a:t>
            </a:r>
            <a:r>
              <a:rPr lang="en-US" altLang="en-US" sz="2600" dirty="0" smtClean="0"/>
              <a:t> populations</a:t>
            </a:r>
            <a:r>
              <a:rPr lang="en-US" altLang="en-US" sz="2600" dirty="0"/>
              <a:t> </a:t>
            </a:r>
            <a:r>
              <a:rPr lang="en-US" altLang="en-US" sz="2600" dirty="0" smtClean="0"/>
              <a:t>= birth rates fall and death rates rise </a:t>
            </a:r>
            <a:r>
              <a:rPr lang="en-US" altLang="en-US" sz="2600" b="1" u="sng" dirty="0" smtClean="0"/>
              <a:t>WITH</a:t>
            </a:r>
            <a:r>
              <a:rPr lang="en-US" altLang="en-US" sz="2600" dirty="0" smtClean="0"/>
              <a:t> population density</a:t>
            </a:r>
          </a:p>
          <a:p>
            <a:pPr lvl="1"/>
            <a:r>
              <a:rPr lang="en-US" altLang="en-US" sz="2400" dirty="0" smtClean="0"/>
              <a:t>The large majority of factors that regulate population growth are density-DEPENDENT</a:t>
            </a:r>
          </a:p>
        </p:txBody>
      </p:sp>
      <p:sp>
        <p:nvSpPr>
          <p:cNvPr id="6" name="Rectangle 2"/>
          <p:cNvSpPr>
            <a:spLocks noGrp="1" noChangeArrowheads="1"/>
          </p:cNvSpPr>
          <p:nvPr>
            <p:ph type="title"/>
          </p:nvPr>
        </p:nvSpPr>
        <p:spPr>
          <a:xfrm>
            <a:off x="182563" y="298675"/>
            <a:ext cx="8775700" cy="822325"/>
          </a:xfrm>
        </p:spPr>
        <p:txBody>
          <a:bodyPr/>
          <a:lstStyle/>
          <a:p>
            <a:r>
              <a:rPr lang="en-US" altLang="en-US" dirty="0" smtClean="0"/>
              <a:t>Concept 53.5: Many factors that regulate population growth are density dependent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idx="1"/>
          </p:nvPr>
        </p:nvSpPr>
        <p:spPr/>
        <p:txBody>
          <a:bodyPr/>
          <a:lstStyle/>
          <a:p>
            <a:r>
              <a:rPr lang="en-US" altLang="en-US" sz="2600" dirty="0" smtClean="0"/>
              <a:t>Density-</a:t>
            </a:r>
            <a:r>
              <a:rPr lang="en-US" altLang="en-US" sz="2600" b="1" dirty="0"/>
              <a:t>independent</a:t>
            </a:r>
            <a:r>
              <a:rPr lang="en-US" altLang="en-US" sz="2600" dirty="0"/>
              <a:t> </a:t>
            </a:r>
            <a:r>
              <a:rPr lang="en-US" altLang="en-US" sz="2600" dirty="0" smtClean="0"/>
              <a:t>regulators of population growth and size include:</a:t>
            </a:r>
          </a:p>
          <a:p>
            <a:pPr lvl="1"/>
            <a:r>
              <a:rPr lang="en-US" altLang="en-US" sz="2400" dirty="0" smtClean="0"/>
              <a:t>Weather, natural disaster, random chance events</a:t>
            </a:r>
          </a:p>
          <a:p>
            <a:pPr lvl="1"/>
            <a:r>
              <a:rPr lang="en-US" altLang="en-US" sz="2400" dirty="0" smtClean="0"/>
              <a:t>None of these factors are affected by the population density </a:t>
            </a:r>
          </a:p>
          <a:p>
            <a:r>
              <a:rPr lang="en-US" altLang="en-US" sz="2600" dirty="0" smtClean="0"/>
              <a:t>Density-</a:t>
            </a:r>
            <a:r>
              <a:rPr lang="en-US" altLang="en-US" sz="2600" b="1" dirty="0" smtClean="0"/>
              <a:t>dependent</a:t>
            </a:r>
            <a:r>
              <a:rPr lang="en-US" altLang="en-US" sz="2600" dirty="0" smtClean="0"/>
              <a:t> birth and death rates are affected by density-</a:t>
            </a:r>
            <a:r>
              <a:rPr lang="en-US" altLang="en-US" sz="2600" b="1" dirty="0" smtClean="0"/>
              <a:t>dependent</a:t>
            </a:r>
            <a:r>
              <a:rPr lang="en-US" altLang="en-US" sz="2600" dirty="0" smtClean="0"/>
              <a:t> factors such as</a:t>
            </a:r>
            <a:r>
              <a:rPr lang="mr-IN" altLang="en-US" sz="2600" dirty="0" smtClean="0"/>
              <a:t>…</a:t>
            </a:r>
            <a:endParaRPr lang="en-US" altLang="en-US" sz="2600" dirty="0"/>
          </a:p>
          <a:p>
            <a:pPr lvl="1"/>
            <a:r>
              <a:rPr lang="en-US" altLang="en-US" sz="2400" dirty="0"/>
              <a:t>C</a:t>
            </a:r>
            <a:r>
              <a:rPr lang="en-US" altLang="en-US" sz="2400" dirty="0" smtClean="0"/>
              <a:t>ompetition for resources, territoriality, disease, predation, and toxic wastes</a:t>
            </a:r>
            <a:endParaRPr lang="en-US" altLang="en-US" dirty="0" smtClean="0"/>
          </a:p>
        </p:txBody>
      </p:sp>
      <p:sp>
        <p:nvSpPr>
          <p:cNvPr id="6" name="Rectangle 2"/>
          <p:cNvSpPr>
            <a:spLocks noGrp="1" noChangeArrowheads="1"/>
          </p:cNvSpPr>
          <p:nvPr>
            <p:ph type="title"/>
          </p:nvPr>
        </p:nvSpPr>
        <p:spPr>
          <a:xfrm>
            <a:off x="182563" y="298675"/>
            <a:ext cx="8775700" cy="822325"/>
          </a:xfrm>
        </p:spPr>
        <p:txBody>
          <a:bodyPr/>
          <a:lstStyle/>
          <a:p>
            <a:r>
              <a:rPr lang="en-US" altLang="en-US" dirty="0" smtClean="0"/>
              <a:t>Concept 53.5: Many factors that regulate population growth are density dependent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idx="1"/>
          </p:nvPr>
        </p:nvSpPr>
        <p:spPr/>
        <p:txBody>
          <a:bodyPr/>
          <a:lstStyle/>
          <a:p>
            <a:r>
              <a:rPr lang="en-US" altLang="en-US" sz="2300" b="1" dirty="0" smtClean="0"/>
              <a:t>Competition</a:t>
            </a:r>
            <a:r>
              <a:rPr lang="en-US" altLang="en-US" sz="2300" dirty="0" smtClean="0"/>
              <a:t>: In crowded populations, increasing population density intensifies competition for resources and results in a lower birth rate</a:t>
            </a:r>
          </a:p>
          <a:p>
            <a:r>
              <a:rPr lang="en-US" altLang="en-US" sz="2300" b="1" dirty="0" smtClean="0"/>
              <a:t>Disease</a:t>
            </a:r>
            <a:r>
              <a:rPr lang="en-US" altLang="en-US" sz="2300" dirty="0" smtClean="0"/>
              <a:t>: In </a:t>
            </a:r>
            <a:r>
              <a:rPr lang="en-US" altLang="en-US" sz="2300" dirty="0"/>
              <a:t>dense populations, pathogens can spread more </a:t>
            </a:r>
            <a:r>
              <a:rPr lang="en-US" altLang="en-US" sz="2300" dirty="0" smtClean="0"/>
              <a:t>rapidly</a:t>
            </a:r>
          </a:p>
          <a:p>
            <a:r>
              <a:rPr lang="en-US" altLang="en-US" sz="2300" b="1" dirty="0" smtClean="0"/>
              <a:t>Predation</a:t>
            </a:r>
            <a:r>
              <a:rPr lang="en-US" altLang="en-US" sz="2300" dirty="0" smtClean="0"/>
              <a:t>: As </a:t>
            </a:r>
            <a:r>
              <a:rPr lang="en-US" altLang="en-US" sz="2300" dirty="0"/>
              <a:t>a prey population builds up, predators may feed preferentially on that </a:t>
            </a:r>
            <a:r>
              <a:rPr lang="en-US" altLang="en-US" sz="2300" dirty="0" smtClean="0"/>
              <a:t>species</a:t>
            </a:r>
          </a:p>
          <a:p>
            <a:r>
              <a:rPr lang="en-US" altLang="en-US" sz="2300" b="1" dirty="0" smtClean="0"/>
              <a:t>Territoriality</a:t>
            </a:r>
            <a:r>
              <a:rPr lang="en-US" altLang="en-US" sz="2300" dirty="0" smtClean="0"/>
              <a:t>: In </a:t>
            </a:r>
            <a:r>
              <a:rPr lang="en-US" altLang="en-US" sz="2300" dirty="0"/>
              <a:t>many vertebrates and some invertebrates, competition for territory may limit </a:t>
            </a:r>
            <a:r>
              <a:rPr lang="en-US" altLang="en-US" sz="2300" dirty="0" smtClean="0"/>
              <a:t>density</a:t>
            </a:r>
          </a:p>
          <a:p>
            <a:r>
              <a:rPr lang="en-US" altLang="en-US" sz="2300" b="1" dirty="0" smtClean="0"/>
              <a:t>Toxic Wastes</a:t>
            </a:r>
            <a:r>
              <a:rPr lang="en-US" altLang="en-US" sz="2300" dirty="0" smtClean="0"/>
              <a:t>:</a:t>
            </a:r>
            <a:r>
              <a:rPr lang="en-US" altLang="en-US" sz="2300" b="1" dirty="0" smtClean="0"/>
              <a:t> </a:t>
            </a:r>
            <a:r>
              <a:rPr lang="en-US" altLang="en-US" sz="2300" dirty="0" smtClean="0"/>
              <a:t>Accumulation </a:t>
            </a:r>
            <a:r>
              <a:rPr lang="en-US" altLang="en-US" sz="2300" dirty="0"/>
              <a:t>of toxic wastes can contribute to density-dependent regulation of population size</a:t>
            </a:r>
          </a:p>
          <a:p>
            <a:endParaRPr lang="en-US" altLang="en-US" sz="2300" dirty="0"/>
          </a:p>
          <a:p>
            <a:endParaRPr lang="en-US" altLang="en-US" sz="2300" dirty="0" smtClean="0"/>
          </a:p>
          <a:p>
            <a:endParaRPr lang="en-US" altLang="en-US" sz="2300" dirty="0" smtClean="0"/>
          </a:p>
          <a:p>
            <a:endParaRPr lang="en-US" altLang="en-US" sz="2300" dirty="0"/>
          </a:p>
          <a:p>
            <a:endParaRPr lang="en-US" altLang="en-US" sz="2300" dirty="0" smtClean="0"/>
          </a:p>
          <a:p>
            <a:endParaRPr lang="en-US" altLang="en-US" sz="2300" dirty="0"/>
          </a:p>
          <a:p>
            <a:endParaRPr lang="en-US" altLang="en-US" sz="2300" dirty="0" smtClean="0"/>
          </a:p>
        </p:txBody>
      </p:sp>
      <p:sp>
        <p:nvSpPr>
          <p:cNvPr id="3" name="Rectangle 2"/>
          <p:cNvSpPr>
            <a:spLocks noGrp="1" noChangeArrowheads="1"/>
          </p:cNvSpPr>
          <p:nvPr>
            <p:ph type="title"/>
          </p:nvPr>
        </p:nvSpPr>
        <p:spPr>
          <a:xfrm>
            <a:off x="182563" y="298675"/>
            <a:ext cx="8775700" cy="822325"/>
          </a:xfrm>
        </p:spPr>
        <p:txBody>
          <a:bodyPr/>
          <a:lstStyle/>
          <a:p>
            <a:r>
              <a:rPr lang="en-US" altLang="en-US" dirty="0" smtClean="0"/>
              <a:t>Concept 53.5: Many factors that regulate population growth are </a:t>
            </a:r>
            <a:r>
              <a:rPr lang="en-US" altLang="en-US" dirty="0" smtClean="0">
                <a:solidFill>
                  <a:srgbClr val="FF0000"/>
                </a:solidFill>
              </a:rPr>
              <a:t>density dependent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sz="2600" strike="sngStrike" dirty="0"/>
              <a:t>Concept 53.1: Biological processes influence population density, dispersion, and </a:t>
            </a:r>
            <a:r>
              <a:rPr lang="en-US" altLang="en-US" sz="2600" strike="sngStrike" dirty="0" smtClean="0"/>
              <a:t>demographics</a:t>
            </a:r>
          </a:p>
          <a:p>
            <a:pPr marL="350838" indent="-350838"/>
            <a:r>
              <a:rPr lang="en-US" altLang="en-US" sz="2600" strike="sngStrike" dirty="0"/>
              <a:t>Concept 53.2: The exponential model describes population growth in an idealized, unlimited </a:t>
            </a:r>
            <a:r>
              <a:rPr lang="en-US" altLang="en-US" sz="2600" strike="sngStrike" dirty="0" smtClean="0"/>
              <a:t>environment</a:t>
            </a:r>
          </a:p>
          <a:p>
            <a:pPr marL="350838" indent="-350838"/>
            <a:r>
              <a:rPr lang="en-US" altLang="en-US" sz="2600" strike="sngStrike" dirty="0"/>
              <a:t>Concept 53.3: The logistic model describes how a population grows more slowly as it nears its carrying capacity</a:t>
            </a:r>
            <a:endParaRPr lang="en-US" altLang="en-US" sz="2600" strike="sngStrike" dirty="0" smtClean="0"/>
          </a:p>
          <a:p>
            <a:pPr marL="350838" indent="-350838"/>
            <a:r>
              <a:rPr lang="en-US" altLang="en-US" sz="2600" strike="sngStrike" dirty="0" smtClean="0"/>
              <a:t>Concept </a:t>
            </a:r>
            <a:r>
              <a:rPr lang="en-US" altLang="en-US" sz="2600" strike="sngStrike" dirty="0"/>
              <a:t>53.5: Many factors that regulate population growth are density </a:t>
            </a:r>
            <a:r>
              <a:rPr lang="en-US" altLang="en-US" sz="2600" strike="sngStrike" dirty="0" smtClean="0"/>
              <a:t>dependent</a:t>
            </a:r>
          </a:p>
          <a:p>
            <a:pPr marL="0" indent="0">
              <a:buNone/>
            </a:pPr>
            <a:endParaRPr lang="en-US" altLang="en-US" sz="2600" dirty="0" smtClean="0"/>
          </a:p>
          <a:p>
            <a:pPr marL="350838" indent="-350838"/>
            <a:endParaRPr lang="en-US" altLang="en-US" sz="2600" dirty="0" smtClean="0"/>
          </a:p>
        </p:txBody>
      </p:sp>
    </p:spTree>
    <p:extLst>
      <p:ext uri="{BB962C8B-B14F-4D97-AF65-F5344CB8AC3E}">
        <p14:creationId xmlns:p14="http://schemas.microsoft.com/office/powerpoint/2010/main" val="28842822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sz="2300" dirty="0"/>
              <a:t>Concept 53.1: Biological processes influence population density, dispersion, and </a:t>
            </a:r>
            <a:r>
              <a:rPr lang="en-US" altLang="en-US" sz="2300" dirty="0" smtClean="0"/>
              <a:t>demographics</a:t>
            </a:r>
          </a:p>
          <a:p>
            <a:pPr marL="350838" indent="-350838"/>
            <a:r>
              <a:rPr lang="en-US" altLang="en-US" sz="2300" dirty="0"/>
              <a:t>Concept 53.2: The exponential model describes population growth in an idealized, unlimited </a:t>
            </a:r>
            <a:r>
              <a:rPr lang="en-US" altLang="en-US" sz="2300" dirty="0" smtClean="0"/>
              <a:t>environment</a:t>
            </a:r>
          </a:p>
          <a:p>
            <a:pPr marL="350838" indent="-350838"/>
            <a:r>
              <a:rPr lang="en-US" altLang="en-US" sz="2300" dirty="0"/>
              <a:t>Concept 53.3: The logistic model describes how a population grows more slowly as it nears its carrying capacity</a:t>
            </a:r>
            <a:endParaRPr lang="en-US" altLang="en-US" sz="2300" dirty="0" smtClean="0"/>
          </a:p>
          <a:p>
            <a:pPr marL="350838" indent="-350838"/>
            <a:r>
              <a:rPr lang="en-US" altLang="en-US" sz="2300" i="1" strike="sngStrike" dirty="0"/>
              <a:t>Concept 53.4: Life history traits are products of natural selection</a:t>
            </a:r>
            <a:endParaRPr lang="en-US" altLang="en-US" sz="2300" i="1" strike="sngStrike" dirty="0" smtClean="0"/>
          </a:p>
          <a:p>
            <a:pPr marL="350838" indent="-350838"/>
            <a:r>
              <a:rPr lang="en-US" altLang="en-US" sz="2300" dirty="0"/>
              <a:t>Concept 53.5: Many factors that regulate population growth are density </a:t>
            </a:r>
            <a:r>
              <a:rPr lang="en-US" altLang="en-US" sz="2300" dirty="0" smtClean="0"/>
              <a:t>dependent</a:t>
            </a:r>
          </a:p>
          <a:p>
            <a:pPr marL="350838" indent="-350838"/>
            <a:r>
              <a:rPr lang="en-US" altLang="en-US" sz="2300" i="1" strike="sngStrike" dirty="0"/>
              <a:t>Concept 53.6: The human population is no longer growing exponentially but is still increasing rapidly</a:t>
            </a:r>
            <a:endParaRPr lang="en-US" altLang="en-US" sz="2300" i="1" strike="sngStrike" dirty="0" smtClean="0"/>
          </a:p>
          <a:p>
            <a:pPr marL="350838" indent="-350838"/>
            <a:endParaRPr lang="en-US" altLang="en-US" sz="2300" dirty="0" smtClean="0"/>
          </a:p>
          <a:p>
            <a:pPr marL="350838" indent="-350838"/>
            <a:endParaRPr lang="en-US" altLang="en-US" sz="2300" dirty="0" smtClean="0"/>
          </a:p>
        </p:txBody>
      </p:sp>
    </p:spTree>
    <p:extLst>
      <p:ext uri="{BB962C8B-B14F-4D97-AF65-F5344CB8AC3E}">
        <p14:creationId xmlns:p14="http://schemas.microsoft.com/office/powerpoint/2010/main" val="15829411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sz="2600" dirty="0"/>
              <a:t>Concept 53.1: Biological processes influence population density, dispersion, and </a:t>
            </a:r>
            <a:r>
              <a:rPr lang="en-US" altLang="en-US" sz="2600" dirty="0" smtClean="0"/>
              <a:t>demographics</a:t>
            </a:r>
          </a:p>
          <a:p>
            <a:pPr marL="350838" indent="-350838"/>
            <a:r>
              <a:rPr lang="en-US" altLang="en-US" sz="2600" dirty="0"/>
              <a:t>Concept 53.2: The exponential model describes population growth in an idealized, unlimited </a:t>
            </a:r>
            <a:r>
              <a:rPr lang="en-US" altLang="en-US" sz="2600" dirty="0" smtClean="0"/>
              <a:t>environment</a:t>
            </a:r>
          </a:p>
          <a:p>
            <a:pPr marL="350838" indent="-350838"/>
            <a:r>
              <a:rPr lang="en-US" altLang="en-US" sz="2600" dirty="0"/>
              <a:t>Concept 53.3: The logistic model describes how a population grows more slowly as it nears its carrying capacity</a:t>
            </a:r>
            <a:endParaRPr lang="en-US" altLang="en-US" sz="2600" dirty="0" smtClean="0"/>
          </a:p>
          <a:p>
            <a:pPr marL="350838" indent="-350838"/>
            <a:r>
              <a:rPr lang="en-US" altLang="en-US" sz="2600" dirty="0" smtClean="0"/>
              <a:t>Concept </a:t>
            </a:r>
            <a:r>
              <a:rPr lang="en-US" altLang="en-US" sz="2600" dirty="0"/>
              <a:t>53.5: Many factors that regulate population growth are density </a:t>
            </a:r>
            <a:r>
              <a:rPr lang="en-US" altLang="en-US" sz="2600" dirty="0" smtClean="0"/>
              <a:t>dependent</a:t>
            </a:r>
          </a:p>
          <a:p>
            <a:pPr marL="0" indent="0">
              <a:buNone/>
            </a:pPr>
            <a:endParaRPr lang="en-US" altLang="en-US" sz="2600" dirty="0" smtClean="0"/>
          </a:p>
          <a:p>
            <a:pPr marL="350838" indent="-350838"/>
            <a:endParaRPr lang="en-US" altLang="en-US" sz="2600" dirty="0" smtClean="0"/>
          </a:p>
        </p:txBody>
      </p:sp>
    </p:spTree>
    <p:extLst>
      <p:ext uri="{BB962C8B-B14F-4D97-AF65-F5344CB8AC3E}">
        <p14:creationId xmlns:p14="http://schemas.microsoft.com/office/powerpoint/2010/main" val="2967066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Overview</a:t>
            </a:r>
          </a:p>
        </p:txBody>
      </p:sp>
      <p:sp>
        <p:nvSpPr>
          <p:cNvPr id="22531" name="Rectangle 5"/>
          <p:cNvSpPr>
            <a:spLocks noGrp="1" noChangeArrowheads="1"/>
          </p:cNvSpPr>
          <p:nvPr>
            <p:ph idx="1"/>
          </p:nvPr>
        </p:nvSpPr>
        <p:spPr>
          <a:xfrm>
            <a:off x="420913" y="1066800"/>
            <a:ext cx="8499249" cy="5410200"/>
          </a:xfrm>
        </p:spPr>
        <p:txBody>
          <a:bodyPr/>
          <a:lstStyle/>
          <a:p>
            <a:pPr marL="350838" indent="-350838"/>
            <a:r>
              <a:rPr lang="en-US" altLang="en-US" b="1" dirty="0">
                <a:solidFill>
                  <a:srgbClr val="FF0000"/>
                </a:solidFill>
              </a:rPr>
              <a:t>Concept 53.1: Biological processes influence population density, dispersion, and </a:t>
            </a:r>
            <a:r>
              <a:rPr lang="en-US" altLang="en-US" b="1" dirty="0" smtClean="0">
                <a:solidFill>
                  <a:srgbClr val="FF0000"/>
                </a:solidFill>
              </a:rPr>
              <a:t>demographics</a:t>
            </a:r>
          </a:p>
          <a:p>
            <a:pPr marL="350838" indent="-350838"/>
            <a:r>
              <a:rPr lang="en-US" altLang="en-US" sz="2600" dirty="0"/>
              <a:t>Concept 53.2: The exponential model describes population growth in an idealized, unlimited </a:t>
            </a:r>
            <a:r>
              <a:rPr lang="en-US" altLang="en-US" sz="2600" dirty="0" smtClean="0"/>
              <a:t>environment</a:t>
            </a:r>
          </a:p>
          <a:p>
            <a:pPr marL="350838" indent="-350838"/>
            <a:r>
              <a:rPr lang="en-US" altLang="en-US" sz="2600" dirty="0"/>
              <a:t>Concept 53.3: The logistic model describes how a population grows more slowly as it nears its carrying capacity</a:t>
            </a:r>
            <a:endParaRPr lang="en-US" altLang="en-US" sz="2600" dirty="0" smtClean="0"/>
          </a:p>
          <a:p>
            <a:pPr marL="350838" indent="-350838"/>
            <a:r>
              <a:rPr lang="en-US" altLang="en-US" sz="2600" dirty="0" smtClean="0"/>
              <a:t>Concept </a:t>
            </a:r>
            <a:r>
              <a:rPr lang="en-US" altLang="en-US" sz="2600" dirty="0"/>
              <a:t>53.5: Many factors that regulate population growth are density </a:t>
            </a:r>
            <a:r>
              <a:rPr lang="en-US" altLang="en-US" sz="2600" dirty="0" smtClean="0"/>
              <a:t>dependent</a:t>
            </a:r>
          </a:p>
          <a:p>
            <a:pPr marL="0" indent="0">
              <a:buNone/>
            </a:pPr>
            <a:endParaRPr lang="en-US" altLang="en-US" sz="2600" dirty="0" smtClean="0"/>
          </a:p>
          <a:p>
            <a:pPr marL="350838" indent="-350838"/>
            <a:endParaRPr lang="en-US" altLang="en-US" sz="2600" dirty="0" smtClean="0"/>
          </a:p>
        </p:txBody>
      </p:sp>
    </p:spTree>
    <p:extLst>
      <p:ext uri="{BB962C8B-B14F-4D97-AF65-F5344CB8AC3E}">
        <p14:creationId xmlns:p14="http://schemas.microsoft.com/office/powerpoint/2010/main" val="1283820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22530" name="Rectangle 4"/>
          <p:cNvSpPr>
            <a:spLocks noGrp="1" noChangeArrowheads="1"/>
          </p:cNvSpPr>
          <p:nvPr>
            <p:ph type="title"/>
          </p:nvPr>
        </p:nvSpPr>
        <p:spPr/>
        <p:txBody>
          <a:bodyPr/>
          <a:lstStyle/>
          <a:p>
            <a:pPr eaLnBrk="1" hangingPunct="1"/>
            <a:r>
              <a:rPr lang="en-US" altLang="en-US" dirty="0" smtClean="0"/>
              <a:t>Concept 53.1: Biological processes influence population density, dispersion, and demographics</a:t>
            </a:r>
          </a:p>
        </p:txBody>
      </p:sp>
      <p:sp>
        <p:nvSpPr>
          <p:cNvPr id="22531" name="Rectangle 5"/>
          <p:cNvSpPr>
            <a:spLocks noGrp="1" noChangeArrowheads="1"/>
          </p:cNvSpPr>
          <p:nvPr>
            <p:ph idx="1"/>
          </p:nvPr>
        </p:nvSpPr>
        <p:spPr>
          <a:xfrm>
            <a:off x="420913" y="1730640"/>
            <a:ext cx="8499249" cy="4746360"/>
          </a:xfrm>
        </p:spPr>
        <p:txBody>
          <a:bodyPr/>
          <a:lstStyle/>
          <a:p>
            <a:pPr marL="350838" indent="-350838" eaLnBrk="1" hangingPunct="1"/>
            <a:r>
              <a:rPr lang="en-US" altLang="en-US" b="1" dirty="0"/>
              <a:t>P</a:t>
            </a:r>
            <a:r>
              <a:rPr lang="en-US" altLang="en-US" sz="2800" b="1" dirty="0" smtClean="0"/>
              <a:t>opulation </a:t>
            </a:r>
            <a:r>
              <a:rPr lang="en-US" altLang="en-US" sz="2800" dirty="0" smtClean="0"/>
              <a:t>= group of potentially interbreeding individuals </a:t>
            </a:r>
            <a:r>
              <a:rPr lang="en-US" altLang="en-US" dirty="0" smtClean="0"/>
              <a:t>within</a:t>
            </a:r>
            <a:r>
              <a:rPr lang="mr-IN" altLang="en-US" dirty="0" smtClean="0"/>
              <a:t>…</a:t>
            </a:r>
            <a:endParaRPr lang="en-US" altLang="en-US" dirty="0"/>
          </a:p>
          <a:p>
            <a:pPr marL="907542" lvl="1" indent="-514350">
              <a:buFont typeface="+mj-lt"/>
              <a:buAutoNum type="arabicPeriod"/>
            </a:pPr>
            <a:r>
              <a:rPr lang="en-US" altLang="en-US" dirty="0"/>
              <a:t>S</a:t>
            </a:r>
            <a:r>
              <a:rPr lang="en-US" altLang="en-US" sz="2600" dirty="0" smtClean="0"/>
              <a:t>ame SPECIES</a:t>
            </a:r>
            <a:r>
              <a:rPr lang="mr-IN" altLang="en-US" sz="2600" dirty="0" smtClean="0"/>
              <a:t>…</a:t>
            </a:r>
            <a:endParaRPr lang="en-US" altLang="en-US" sz="2600" dirty="0" smtClean="0"/>
          </a:p>
          <a:p>
            <a:pPr marL="907542" lvl="1" indent="-514350">
              <a:buFont typeface="+mj-lt"/>
              <a:buAutoNum type="arabicPeriod"/>
            </a:pPr>
            <a:r>
              <a:rPr lang="en-US" altLang="en-US" dirty="0"/>
              <a:t>L</a:t>
            </a:r>
            <a:r>
              <a:rPr lang="en-US" altLang="en-US" sz="2600" dirty="0" smtClean="0"/>
              <a:t>iving in the same AREA</a:t>
            </a:r>
            <a:r>
              <a:rPr lang="mr-IN" altLang="en-US" sz="2600" dirty="0" smtClean="0"/>
              <a:t>…</a:t>
            </a:r>
            <a:endParaRPr lang="en-US" altLang="en-US" sz="2600" dirty="0" smtClean="0"/>
          </a:p>
          <a:p>
            <a:pPr marL="907542" lvl="1" indent="-514350">
              <a:buFont typeface="+mj-lt"/>
              <a:buAutoNum type="arabicPeriod"/>
            </a:pPr>
            <a:r>
              <a:rPr lang="en-US" altLang="en-US" dirty="0"/>
              <a:t>A</a:t>
            </a:r>
            <a:r>
              <a:rPr lang="en-US" altLang="en-US" sz="2600" dirty="0" smtClean="0"/>
              <a:t>t same general TIME</a:t>
            </a:r>
          </a:p>
          <a:p>
            <a:pPr marL="350838" indent="-350838" eaLnBrk="1" hangingPunct="1"/>
            <a:r>
              <a:rPr lang="en-US" altLang="en-US" sz="2800" dirty="0" smtClean="0"/>
              <a:t>Populations are described by their boundaries and size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a:t>Concept 53.1: Biological processes influence population density, dispersion, and demographics</a:t>
            </a:r>
            <a:endParaRPr lang="en-US" altLang="en-US" b="0" dirty="0" smtClean="0">
              <a:solidFill>
                <a:schemeClr val="tx1"/>
              </a:solidFill>
            </a:endParaRPr>
          </a:p>
        </p:txBody>
      </p:sp>
      <p:sp>
        <p:nvSpPr>
          <p:cNvPr id="24578" name="Rectangle 3"/>
          <p:cNvSpPr>
            <a:spLocks noGrp="1" noChangeArrowheads="1"/>
          </p:cNvSpPr>
          <p:nvPr>
            <p:ph idx="1"/>
          </p:nvPr>
        </p:nvSpPr>
        <p:spPr>
          <a:xfrm>
            <a:off x="420913" y="1676400"/>
            <a:ext cx="8499249" cy="4670160"/>
          </a:xfrm>
        </p:spPr>
        <p:txBody>
          <a:bodyPr/>
          <a:lstStyle/>
          <a:p>
            <a:pPr eaLnBrk="1" hangingPunct="1"/>
            <a:r>
              <a:rPr lang="en-US" altLang="en-US" sz="2800" b="1" dirty="0" smtClean="0"/>
              <a:t>Density </a:t>
            </a:r>
            <a:r>
              <a:rPr lang="en-US" altLang="en-US" dirty="0" smtClean="0"/>
              <a:t>= </a:t>
            </a:r>
            <a:r>
              <a:rPr lang="en-US" altLang="en-US" sz="2800" dirty="0" smtClean="0"/>
              <a:t>number of individuals per unit area or volume, involves an </a:t>
            </a:r>
            <a:r>
              <a:rPr lang="en-US" altLang="en-US" dirty="0"/>
              <a:t>i</a:t>
            </a:r>
            <a:r>
              <a:rPr lang="en-US" altLang="en-US" dirty="0" smtClean="0"/>
              <a:t>nterplay between</a:t>
            </a:r>
            <a:r>
              <a:rPr lang="mr-IN" altLang="en-US" dirty="0" smtClean="0"/>
              <a:t>…</a:t>
            </a:r>
            <a:endParaRPr lang="en-US" altLang="en-US" dirty="0" smtClean="0"/>
          </a:p>
          <a:p>
            <a:pPr lvl="1"/>
            <a:r>
              <a:rPr lang="en-US" altLang="en-US" b="1" dirty="0" smtClean="0"/>
              <a:t>Immigration </a:t>
            </a:r>
            <a:r>
              <a:rPr lang="en-US" altLang="en-US" dirty="0" smtClean="0"/>
              <a:t>= INFLUX of </a:t>
            </a:r>
            <a:r>
              <a:rPr lang="en-US" altLang="en-US" dirty="0"/>
              <a:t>new individuals from other areas</a:t>
            </a:r>
          </a:p>
          <a:p>
            <a:pPr lvl="1"/>
            <a:r>
              <a:rPr lang="en-US" altLang="en-US" b="1" dirty="0"/>
              <a:t>Emigration </a:t>
            </a:r>
            <a:r>
              <a:rPr lang="en-US" altLang="en-US" dirty="0" smtClean="0"/>
              <a:t>= movement </a:t>
            </a:r>
            <a:r>
              <a:rPr lang="en-US" altLang="en-US" dirty="0"/>
              <a:t>of individuals </a:t>
            </a:r>
            <a:r>
              <a:rPr lang="en-US" altLang="en-US" dirty="0" smtClean="0"/>
              <a:t>OUT of </a:t>
            </a:r>
            <a:r>
              <a:rPr lang="en-US" altLang="en-US" dirty="0"/>
              <a:t>a </a:t>
            </a:r>
            <a:r>
              <a:rPr lang="en-US" altLang="en-US" dirty="0" smtClean="0"/>
              <a:t>population</a:t>
            </a:r>
            <a:endParaRPr lang="en-US" altLang="en-US" sz="2800" dirty="0" smtClean="0"/>
          </a:p>
          <a:p>
            <a:pPr eaLnBrk="1" hangingPunct="1"/>
            <a:r>
              <a:rPr lang="en-US" altLang="en-US" sz="2800" b="1" dirty="0" smtClean="0"/>
              <a:t>Dispersion</a:t>
            </a:r>
            <a:r>
              <a:rPr lang="en-US" altLang="en-US" sz="2800" dirty="0" smtClean="0"/>
              <a:t> = pattern of SPACING among individuals within the boundaries of the population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_04_DispersionPattern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61544"/>
            <a:ext cx="8546592" cy="6382512"/>
          </a:xfrm>
          <a:prstGeom prst="rect">
            <a:avLst/>
          </a:prstGeom>
        </p:spPr>
      </p:pic>
      <p:sp>
        <p:nvSpPr>
          <p:cNvPr id="9217" name="Rectangle 3"/>
          <p:cNvSpPr>
            <a:spLocks noGrp="1" noChangeArrowheads="1"/>
          </p:cNvSpPr>
          <p:nvPr>
            <p:ph type="ctrTitle"/>
          </p:nvPr>
        </p:nvSpPr>
        <p:spPr bwMode="auto">
          <a:xfrm>
            <a:off x="185739" y="152400"/>
            <a:ext cx="2112962"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800" b="1" dirty="0">
                <a:latin typeface="Arial"/>
                <a:cs typeface="Arial"/>
              </a:rPr>
              <a:t>Patterns of dispersion within a population’s geographic range</a:t>
            </a:r>
          </a:p>
        </p:txBody>
      </p:sp>
      <p:sp>
        <p:nvSpPr>
          <p:cNvPr id="27" name="Text Box 31"/>
          <p:cNvSpPr txBox="1">
            <a:spLocks noChangeArrowheads="1"/>
          </p:cNvSpPr>
          <p:nvPr/>
        </p:nvSpPr>
        <p:spPr bwMode="auto">
          <a:xfrm>
            <a:off x="2487906" y="155997"/>
            <a:ext cx="1370240" cy="31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(a) Clumped</a:t>
            </a:r>
            <a:endParaRPr lang="en-US" sz="1800" dirty="0">
              <a:solidFill>
                <a:srgbClr val="000000"/>
              </a:solidFill>
              <a:latin typeface="Arial" charset="0"/>
            </a:endParaRPr>
          </a:p>
        </p:txBody>
      </p:sp>
      <p:sp>
        <p:nvSpPr>
          <p:cNvPr id="7" name="Text Box 31"/>
          <p:cNvSpPr txBox="1">
            <a:spLocks noChangeArrowheads="1"/>
          </p:cNvSpPr>
          <p:nvPr/>
        </p:nvSpPr>
        <p:spPr bwMode="auto">
          <a:xfrm>
            <a:off x="357572" y="3451527"/>
            <a:ext cx="1370240" cy="31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(b) Uniform</a:t>
            </a:r>
            <a:endParaRPr lang="en-US" sz="1800" dirty="0">
              <a:solidFill>
                <a:srgbClr val="000000"/>
              </a:solidFill>
              <a:latin typeface="Arial" charset="0"/>
            </a:endParaRPr>
          </a:p>
        </p:txBody>
      </p:sp>
      <p:sp>
        <p:nvSpPr>
          <p:cNvPr id="8" name="Text Box 31"/>
          <p:cNvSpPr txBox="1">
            <a:spLocks noChangeArrowheads="1"/>
          </p:cNvSpPr>
          <p:nvPr/>
        </p:nvSpPr>
        <p:spPr bwMode="auto">
          <a:xfrm>
            <a:off x="4649438" y="3443489"/>
            <a:ext cx="1370240" cy="31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charset="0"/>
              </a:rPr>
              <a:t>(c) Random</a:t>
            </a:r>
            <a:endParaRPr lang="en-US" sz="1800" dirty="0">
              <a:solidFill>
                <a:srgbClr val="000000"/>
              </a:solidFill>
              <a:latin typeface="Arial" charset="0"/>
            </a:endParaRPr>
          </a:p>
        </p:txBody>
      </p:sp>
    </p:spTree>
    <p:extLst>
      <p:ext uri="{BB962C8B-B14F-4D97-AF65-F5344CB8AC3E}">
        <p14:creationId xmlns:p14="http://schemas.microsoft.com/office/powerpoint/2010/main" val="3002344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pbell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Campbell_Lecture_Template</Template>
  <TotalTime>2690</TotalTime>
  <Words>1959</Words>
  <Application>Microsoft Macintosh PowerPoint</Application>
  <PresentationFormat>On-screen Show (4:3)</PresentationFormat>
  <Paragraphs>237</Paragraphs>
  <Slides>37</Slides>
  <Notes>37</Notes>
  <HiddenSlides>0</HiddenSlides>
  <MMClips>0</MMClips>
  <ScaleCrop>false</ScaleCrop>
  <HeadingPairs>
    <vt:vector size="4" baseType="variant">
      <vt:variant>
        <vt:lpstr>Theme</vt:lpstr>
      </vt:variant>
      <vt:variant>
        <vt:i4>8</vt:i4>
      </vt:variant>
      <vt:variant>
        <vt:lpstr>Slide Titles</vt:lpstr>
      </vt:variant>
      <vt:variant>
        <vt:i4>37</vt:i4>
      </vt:variant>
    </vt:vector>
  </HeadingPairs>
  <TitlesOfParts>
    <vt:vector size="45" baseType="lpstr">
      <vt:lpstr>Campbell_Lecture_Template</vt:lpstr>
      <vt:lpstr>Blank</vt:lpstr>
      <vt:lpstr>4_Blank</vt:lpstr>
      <vt:lpstr>5_Blank</vt:lpstr>
      <vt:lpstr>18_Blank</vt:lpstr>
      <vt:lpstr>21_Blank</vt:lpstr>
      <vt:lpstr>60_Blank</vt:lpstr>
      <vt:lpstr>61_Blank</vt:lpstr>
      <vt:lpstr>PowerPoint Presentation</vt:lpstr>
      <vt:lpstr>Figure 53.1</vt:lpstr>
      <vt:lpstr>Turtle Tracks Exemplify PopEco</vt:lpstr>
      <vt:lpstr>Overview</vt:lpstr>
      <vt:lpstr>Overview</vt:lpstr>
      <vt:lpstr>Overview</vt:lpstr>
      <vt:lpstr>Concept 53.1: Biological processes influence population density, dispersion, and demographics</vt:lpstr>
      <vt:lpstr>Concept 53.1: Biological processes influence population density, dispersion, and demographics</vt:lpstr>
      <vt:lpstr>Patterns of dispersion within a population’s geographic range</vt:lpstr>
      <vt:lpstr>Concept 53.1: Biological processes influence population density, dispersion, and demographics</vt:lpstr>
      <vt:lpstr>Population Dynamics</vt:lpstr>
      <vt:lpstr>PowerPoint Presentation</vt:lpstr>
      <vt:lpstr>PowerPoint Presentation</vt:lpstr>
      <vt:lpstr>Overview</vt:lpstr>
      <vt:lpstr>Concept 53.2: The exponential model describes population growth in an idealized, unlimited environment</vt:lpstr>
      <vt:lpstr>Concept 53.2: The exponential model describes population growth in an idealized, unlimited environment</vt:lpstr>
      <vt:lpstr>Concept 53.2: The exponential model describes population growth in an idealized, unlimited environment</vt:lpstr>
      <vt:lpstr>Exponential Model of Population Growth</vt:lpstr>
      <vt:lpstr>Concept 53.2: The exponential model describes population growth in an idealized, unlimited environment</vt:lpstr>
      <vt:lpstr>Figure 53.9</vt:lpstr>
      <vt:lpstr>PowerPoint Presentation</vt:lpstr>
      <vt:lpstr>PowerPoint Presentation</vt:lpstr>
      <vt:lpstr>Overview</vt:lpstr>
      <vt:lpstr>Concept 53.3: The logistic model describes how a population grows more slowly as it nears its carrying capacity</vt:lpstr>
      <vt:lpstr>Concept 53.3: The logistic model describes how a population grows more slowly as it nears its carrying capacity</vt:lpstr>
      <vt:lpstr>PowerPoint Presentation</vt:lpstr>
      <vt:lpstr>DON’T WORRY ABOUT THE MATH from the textbook...just compare the SHAPES of the growth curves</vt:lpstr>
      <vt:lpstr>Concept 53.3: The logistic model describes how a population grows more slowly as it nears its carrying capacity</vt:lpstr>
      <vt:lpstr>PowerPoint Presentation</vt:lpstr>
      <vt:lpstr>PowerPoint Presentation</vt:lpstr>
      <vt:lpstr>PowerPoint Presentation</vt:lpstr>
      <vt:lpstr>Overview</vt:lpstr>
      <vt:lpstr>Concept 53.5: Many factors that regulate population growth are density dependent</vt:lpstr>
      <vt:lpstr>Concept 53.5: Many factors that regulate population growth are density dependent</vt:lpstr>
      <vt:lpstr>Concept 53.5: Many factors that regulate population growth are density dependent</vt:lpstr>
      <vt:lpstr>Concept 53.5: Many factors that regulate population growth are density dependent</vt:lpstr>
      <vt:lpstr>Overview</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HaiderAli Bhatti</cp:lastModifiedBy>
  <cp:revision>154</cp:revision>
  <dcterms:created xsi:type="dcterms:W3CDTF">2010-08-06T18:35:02Z</dcterms:created>
  <dcterms:modified xsi:type="dcterms:W3CDTF">2018-04-25T18:11:40Z</dcterms:modified>
</cp:coreProperties>
</file>