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theme/theme3.xml" ContentType="application/vnd.openxmlformats-officedocument.theme+xml"/>
  <Override PartName="/ppt/slideLayouts/slideLayout15.xml" ContentType="application/vnd.openxmlformats-officedocument.presentationml.slideLayout+xml"/>
  <Override PartName="/ppt/theme/theme4.xml" ContentType="application/vnd.openxmlformats-officedocument.theme+xml"/>
  <Override PartName="/ppt/slideLayouts/slideLayout16.xml" ContentType="application/vnd.openxmlformats-officedocument.presentationml.slideLayout+xml"/>
  <Override PartName="/ppt/theme/theme5.xml" ContentType="application/vnd.openxmlformats-officedocument.theme+xml"/>
  <Override PartName="/ppt/slideLayouts/slideLayout17.xml" ContentType="application/vnd.openxmlformats-officedocument.presentationml.slideLayout+xml"/>
  <Override PartName="/ppt/theme/theme6.xml" ContentType="application/vnd.openxmlformats-officedocument.theme+xml"/>
  <Override PartName="/ppt/slideLayouts/slideLayout18.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864" r:id="rId1"/>
    <p:sldMasterId id="2147484044" r:id="rId2"/>
    <p:sldMasterId id="2147484170" r:id="rId3"/>
    <p:sldMasterId id="2147484172" r:id="rId4"/>
    <p:sldMasterId id="2147484174" r:id="rId5"/>
    <p:sldMasterId id="2147484176" r:id="rId6"/>
    <p:sldMasterId id="2147484178" r:id="rId7"/>
  </p:sldMasterIdLst>
  <p:notesMasterIdLst>
    <p:notesMasterId r:id="rId24"/>
  </p:notesMasterIdLst>
  <p:sldIdLst>
    <p:sldId id="529" r:id="rId8"/>
    <p:sldId id="261" r:id="rId9"/>
    <p:sldId id="702" r:id="rId10"/>
    <p:sldId id="703" r:id="rId11"/>
    <p:sldId id="619" r:id="rId12"/>
    <p:sldId id="359" r:id="rId13"/>
    <p:sldId id="284" r:id="rId14"/>
    <p:sldId id="701" r:id="rId15"/>
    <p:sldId id="682" r:id="rId16"/>
    <p:sldId id="683" r:id="rId17"/>
    <p:sldId id="684" r:id="rId18"/>
    <p:sldId id="685" r:id="rId19"/>
    <p:sldId id="686" r:id="rId20"/>
    <p:sldId id="704" r:id="rId21"/>
    <p:sldId id="705" r:id="rId22"/>
    <p:sldId id="706" r:id="rId23"/>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itchFamily="34" charset="0"/>
        <a:ea typeface="ヒラギノ角ゴ Pro W3" pitchFamily="124"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ヒラギノ角ゴ Pro W3" pitchFamily="124"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ヒラギノ角ゴ Pro W3" pitchFamily="124"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ヒラギノ角ゴ Pro W3" pitchFamily="124"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ヒラギノ角ゴ Pro W3" pitchFamily="124" charset="-128"/>
        <a:cs typeface="+mn-cs"/>
      </a:defRPr>
    </a:lvl5pPr>
    <a:lvl6pPr marL="2286000" algn="l" defTabSz="914400" rtl="0" eaLnBrk="1" latinLnBrk="0" hangingPunct="1">
      <a:defRPr kern="1200">
        <a:solidFill>
          <a:schemeClr val="tx1"/>
        </a:solidFill>
        <a:latin typeface="Arial" pitchFamily="34" charset="0"/>
        <a:ea typeface="ヒラギノ角ゴ Pro W3" pitchFamily="124" charset="-128"/>
        <a:cs typeface="+mn-cs"/>
      </a:defRPr>
    </a:lvl6pPr>
    <a:lvl7pPr marL="2743200" algn="l" defTabSz="914400" rtl="0" eaLnBrk="1" latinLnBrk="0" hangingPunct="1">
      <a:defRPr kern="1200">
        <a:solidFill>
          <a:schemeClr val="tx1"/>
        </a:solidFill>
        <a:latin typeface="Arial" pitchFamily="34" charset="0"/>
        <a:ea typeface="ヒラギノ角ゴ Pro W3" pitchFamily="124" charset="-128"/>
        <a:cs typeface="+mn-cs"/>
      </a:defRPr>
    </a:lvl7pPr>
    <a:lvl8pPr marL="3200400" algn="l" defTabSz="914400" rtl="0" eaLnBrk="1" latinLnBrk="0" hangingPunct="1">
      <a:defRPr kern="1200">
        <a:solidFill>
          <a:schemeClr val="tx1"/>
        </a:solidFill>
        <a:latin typeface="Arial" pitchFamily="34" charset="0"/>
        <a:ea typeface="ヒラギノ角ゴ Pro W3" pitchFamily="124" charset="-128"/>
        <a:cs typeface="+mn-cs"/>
      </a:defRPr>
    </a:lvl8pPr>
    <a:lvl9pPr marL="3657600" algn="l" defTabSz="914400" rtl="0" eaLnBrk="1" latinLnBrk="0" hangingPunct="1">
      <a:defRPr kern="1200">
        <a:solidFill>
          <a:schemeClr val="tx1"/>
        </a:solidFill>
        <a:latin typeface="Arial" pitchFamily="34" charset="0"/>
        <a:ea typeface="ヒラギノ角ゴ Pro W3" pitchFamily="124" charset="-128"/>
        <a:cs typeface="+mn-cs"/>
      </a:defRPr>
    </a:lvl9pPr>
  </p:defaultTextStyle>
  <p:extLst>
    <p:ext uri="{EFAFB233-063F-42B5-8137-9DF3F51BA10A}">
      <p15:sldGuideLst xmlns:p15="http://schemas.microsoft.com/office/powerpoint/2012/main" xmlns="">
        <p15:guide id="1" orient="horz">
          <p15:clr>
            <a:srgbClr val="A4A3A4"/>
          </p15:clr>
        </p15:guide>
        <p15:guide id="2" orient="horz" pos="1296">
          <p15:clr>
            <a:srgbClr val="A4A3A4"/>
          </p15:clr>
        </p15:guide>
        <p15:guide id="3" orient="horz" pos="2160">
          <p15:clr>
            <a:srgbClr val="A4A3A4"/>
          </p15:clr>
        </p15:guide>
        <p15:guide id="4" orient="horz" pos="4080">
          <p15:clr>
            <a:srgbClr val="A4A3A4"/>
          </p15:clr>
        </p15:guide>
        <p15:guide id="5" pos="2880">
          <p15:clr>
            <a:srgbClr val="A4A3A4"/>
          </p15:clr>
        </p15:guide>
        <p15:guide id="6">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1887E"/>
    <a:srgbClr val="D1300D"/>
    <a:srgbClr val="B9B9B9"/>
    <a:srgbClr val="AA2B15"/>
    <a:srgbClr val="AEB9B1"/>
    <a:srgbClr val="4F6F92"/>
    <a:srgbClr val="F7F7F7"/>
    <a:srgbClr val="00478B"/>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Objects="1" showGuides="1">
      <p:cViewPr>
        <p:scale>
          <a:sx n="100" d="100"/>
          <a:sy n="100" d="100"/>
        </p:scale>
        <p:origin x="-80" y="-296"/>
      </p:cViewPr>
      <p:guideLst>
        <p:guide orient="horz"/>
        <p:guide orient="horz" pos="1296"/>
        <p:guide orient="horz" pos="2160"/>
        <p:guide orient="horz" pos="4080"/>
        <p:guide pos="2880"/>
        <p:guide/>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varScale="1">
      <p:scale>
        <a:sx n="1" d="1"/>
        <a:sy n="1" d="1"/>
      </p:scale>
      <p:origin x="0" y="0"/>
    </p:cViewPr>
  </p:sorterViewPr>
  <p:notesViewPr>
    <p:cSldViewPr snapToObjects="1" showGuides="1">
      <p:cViewPr varScale="1">
        <p:scale>
          <a:sx n="111" d="100"/>
          <a:sy n="111" d="100"/>
        </p:scale>
        <p:origin x="-3096" y="-12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notesMaster" Target="notesMasters/notesMaster1.xml"/><Relationship Id="rId25" Type="http://schemas.openxmlformats.org/officeDocument/2006/relationships/printerSettings" Target="printerSettings/printerSettings1.bin"/><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 Target="slides/slide1.xml"/></Relationships>
</file>

<file path=ppt/_rels/viewProps.xml.rels><?xml version="1.0" encoding="UTF-8" standalone="yes"?>
<Relationships xmlns="http://schemas.openxmlformats.org/package/2006/relationships"><Relationship Id="rId1"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200">
                <a:latin typeface="Arial" charset="0"/>
                <a:ea typeface="ヒラギノ角ゴ Pro W3" pitchFamily="84" charset="-128"/>
                <a:cs typeface="+mn-cs"/>
              </a:defRPr>
            </a:lvl1pPr>
          </a:lstStyle>
          <a:p>
            <a:pPr>
              <a:defRPr/>
            </a:pPr>
            <a:endParaRPr lang="en-US"/>
          </a:p>
        </p:txBody>
      </p:sp>
      <p:sp>
        <p:nvSpPr>
          <p:cNvPr id="5123" name="Rectangle 3"/>
          <p:cNvSpPr>
            <a:spLocks noGrp="1" noChangeArrowheads="1"/>
          </p:cNvSpPr>
          <p:nvPr>
            <p:ph type="dt" idx="1"/>
          </p:nvPr>
        </p:nvSpPr>
        <p:spPr bwMode="auto">
          <a:xfrm>
            <a:off x="388620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200">
                <a:latin typeface="Arial" charset="0"/>
                <a:ea typeface="ヒラギノ角ゴ Pro W3" pitchFamily="84" charset="-128"/>
                <a:cs typeface="+mn-cs"/>
              </a:defRPr>
            </a:lvl1pPr>
          </a:lstStyle>
          <a:p>
            <a:pPr>
              <a:defRPr/>
            </a:pPr>
            <a:endParaRPr lang="en-US"/>
          </a:p>
        </p:txBody>
      </p:sp>
      <p:sp>
        <p:nvSpPr>
          <p:cNvPr id="1167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 uri="{FAA26D3D-D897-4be2-8F04-BA451C77F1D7}">
              <ma14:placeholderFlag xmlns:ma14="http://schemas.microsoft.com/office/mac/drawingml/2011/main" val="1"/>
            </a:ext>
          </a:extLst>
        </p:spPr>
      </p:sp>
      <p:sp>
        <p:nvSpPr>
          <p:cNvPr id="5125" name="Rectangle 5"/>
          <p:cNvSpPr>
            <a:spLocks noGrp="1" noChangeArrowheads="1"/>
          </p:cNvSpPr>
          <p:nvPr>
            <p:ph type="body" sz="quarter" idx="3"/>
          </p:nvPr>
        </p:nvSpPr>
        <p:spPr bwMode="auto">
          <a:xfrm>
            <a:off x="914400" y="4343400"/>
            <a:ext cx="50292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6" name="Rectangle 6"/>
          <p:cNvSpPr>
            <a:spLocks noGrp="1" noChangeArrowheads="1"/>
          </p:cNvSpPr>
          <p:nvPr>
            <p:ph type="ftr" sz="quarter" idx="4"/>
          </p:nvPr>
        </p:nvSpPr>
        <p:spPr bwMode="auto">
          <a:xfrm>
            <a:off x="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defRPr sz="1200">
                <a:latin typeface="Arial" charset="0"/>
                <a:ea typeface="ヒラギノ角ゴ Pro W3" pitchFamily="84" charset="-128"/>
                <a:cs typeface="+mn-cs"/>
              </a:defRPr>
            </a:lvl1pPr>
          </a:lstStyle>
          <a:p>
            <a:pPr>
              <a:defRPr/>
            </a:pPr>
            <a:endParaRPr lang="en-US"/>
          </a:p>
        </p:txBody>
      </p:sp>
      <p:sp>
        <p:nvSpPr>
          <p:cNvPr id="5127" name="Rectangle 7"/>
          <p:cNvSpPr>
            <a:spLocks noGrp="1" noChangeArrowheads="1"/>
          </p:cNvSpPr>
          <p:nvPr>
            <p:ph type="sldNum" sz="quarter" idx="5"/>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r">
              <a:defRPr sz="1200"/>
            </a:lvl1pPr>
          </a:lstStyle>
          <a:p>
            <a:fld id="{B74E4035-77A7-416D-8E31-30514B639378}" type="slidenum">
              <a:rPr lang="en-US" altLang="en-US"/>
              <a:pPr/>
              <a:t>‹#›</a:t>
            </a:fld>
            <a:endParaRPr lang="en-US" altLang="en-US"/>
          </a:p>
        </p:txBody>
      </p:sp>
    </p:spTree>
    <p:extLst>
      <p:ext uri="{BB962C8B-B14F-4D97-AF65-F5344CB8AC3E}">
        <p14:creationId xmlns:p14="http://schemas.microsoft.com/office/powerpoint/2010/main" val="262366975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ヒラギノ角ゴ Pro W3" pitchFamily="84" charset="-128"/>
        <a:cs typeface="ヒラギノ角ゴ Pro W3" charset="0"/>
      </a:defRPr>
    </a:lvl1pPr>
    <a:lvl2pPr marL="457200" algn="l" rtl="0" eaLnBrk="0" fontAlgn="base" hangingPunct="0">
      <a:spcBef>
        <a:spcPct val="30000"/>
      </a:spcBef>
      <a:spcAft>
        <a:spcPct val="0"/>
      </a:spcAft>
      <a:defRPr sz="1200" kern="1200">
        <a:solidFill>
          <a:schemeClr val="tx1"/>
        </a:solidFill>
        <a:latin typeface="Times New Roman" pitchFamily="18" charset="0"/>
        <a:ea typeface="ヒラギノ角ゴ Pro W3" pitchFamily="84" charset="-128"/>
        <a:cs typeface="ヒラギノ角ゴ Pro W3" charset="0"/>
      </a:defRPr>
    </a:lvl2pPr>
    <a:lvl3pPr marL="914400" algn="l" rtl="0" eaLnBrk="0" fontAlgn="base" hangingPunct="0">
      <a:spcBef>
        <a:spcPct val="30000"/>
      </a:spcBef>
      <a:spcAft>
        <a:spcPct val="0"/>
      </a:spcAft>
      <a:defRPr sz="1200" kern="1200">
        <a:solidFill>
          <a:schemeClr val="tx1"/>
        </a:solidFill>
        <a:latin typeface="Times New Roman" pitchFamily="18" charset="0"/>
        <a:ea typeface="ヒラギノ角ゴ Pro W3" pitchFamily="84" charset="-128"/>
        <a:cs typeface="ヒラギノ角ゴ Pro W3" charset="0"/>
      </a:defRPr>
    </a:lvl3pPr>
    <a:lvl4pPr marL="1371600" algn="l" rtl="0" eaLnBrk="0" fontAlgn="base" hangingPunct="0">
      <a:spcBef>
        <a:spcPct val="30000"/>
      </a:spcBef>
      <a:spcAft>
        <a:spcPct val="0"/>
      </a:spcAft>
      <a:defRPr sz="1200" kern="1200">
        <a:solidFill>
          <a:schemeClr val="tx1"/>
        </a:solidFill>
        <a:latin typeface="Times New Roman" pitchFamily="18" charset="0"/>
        <a:ea typeface="ヒラギノ角ゴ Pro W3" pitchFamily="84" charset="-128"/>
        <a:cs typeface="ヒラギノ角ゴ Pro W3" charset="0"/>
      </a:defRPr>
    </a:lvl4pPr>
    <a:lvl5pPr marL="1828800" algn="l" rtl="0" eaLnBrk="0" fontAlgn="base" hangingPunct="0">
      <a:spcBef>
        <a:spcPct val="30000"/>
      </a:spcBef>
      <a:spcAft>
        <a:spcPct val="0"/>
      </a:spcAft>
      <a:defRPr sz="1200" kern="1200">
        <a:solidFill>
          <a:schemeClr val="tx1"/>
        </a:solidFill>
        <a:latin typeface="Times New Roman" pitchFamily="18" charset="0"/>
        <a:ea typeface="ヒラギノ角ゴ Pro W3" pitchFamily="84" charset="-128"/>
        <a:cs typeface="ヒラギノ角ゴ Pro W3"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p:spPr>
        <p:txBody>
          <a:bodyPr/>
          <a:lstStyle>
            <a:lvl1pPr>
              <a:defRPr sz="2400">
                <a:solidFill>
                  <a:schemeClr val="tx1"/>
                </a:solidFill>
                <a:latin typeface="Arial" pitchFamily="34" charset="0"/>
                <a:ea typeface="ヒラギノ角ゴ Pro W3" pitchFamily="124" charset="-128"/>
              </a:defRPr>
            </a:lvl1pPr>
            <a:lvl2pPr marL="742950" indent="-285750">
              <a:defRPr sz="2400">
                <a:solidFill>
                  <a:schemeClr val="tx1"/>
                </a:solidFill>
                <a:latin typeface="Arial" pitchFamily="34" charset="0"/>
                <a:ea typeface="ヒラギノ角ゴ Pro W3" pitchFamily="124" charset="-128"/>
              </a:defRPr>
            </a:lvl2pPr>
            <a:lvl3pPr marL="1143000" indent="-228600">
              <a:defRPr sz="2400">
                <a:solidFill>
                  <a:schemeClr val="tx1"/>
                </a:solidFill>
                <a:latin typeface="Arial" pitchFamily="34" charset="0"/>
                <a:ea typeface="ヒラギノ角ゴ Pro W3" pitchFamily="124" charset="-128"/>
              </a:defRPr>
            </a:lvl3pPr>
            <a:lvl4pPr marL="1600200" indent="-228600">
              <a:defRPr sz="2400">
                <a:solidFill>
                  <a:schemeClr val="tx1"/>
                </a:solidFill>
                <a:latin typeface="Arial" pitchFamily="34" charset="0"/>
                <a:ea typeface="ヒラギノ角ゴ Pro W3" pitchFamily="124" charset="-128"/>
              </a:defRPr>
            </a:lvl4pPr>
            <a:lvl5pPr marL="2057400" indent="-228600">
              <a:defRPr sz="2400">
                <a:solidFill>
                  <a:schemeClr val="tx1"/>
                </a:solidFill>
                <a:latin typeface="Arial" pitchFamily="34" charset="0"/>
                <a:ea typeface="ヒラギノ角ゴ Pro W3" pitchFamily="12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12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12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12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124" charset="-128"/>
              </a:defRPr>
            </a:lvl9pPr>
          </a:lstStyle>
          <a:p>
            <a:fld id="{543B363E-5392-48CC-B6B7-039D6B1A77C2}" type="slidenum">
              <a:rPr lang="en-US" altLang="en-US" sz="1200"/>
              <a:pPr/>
              <a:t>2</a:t>
            </a:fld>
            <a:endParaRPr lang="en-US" altLang="en-US" sz="1200"/>
          </a:p>
        </p:txBody>
      </p:sp>
      <p:sp>
        <p:nvSpPr>
          <p:cNvPr id="118787" name="Rectangle 2"/>
          <p:cNvSpPr>
            <a:spLocks noGrp="1" noRot="1" noChangeAspect="1" noChangeArrowheads="1" noTextEdit="1"/>
          </p:cNvSpPr>
          <p:nvPr>
            <p:ph type="sldImg"/>
          </p:nvPr>
        </p:nvSpPr>
        <p:spPr>
          <a:solidFill>
            <a:srgbClr val="FFFFFF"/>
          </a:solidFill>
          <a:ln/>
        </p:spPr>
      </p:sp>
      <p:sp>
        <p:nvSpPr>
          <p:cNvPr id="17411"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smtClean="0">
              <a:ea typeface="ヒラギノ角ゴ Pro W3" pitchFamily="124" charset="-128"/>
            </a:endParaRPr>
          </a:p>
        </p:txBody>
      </p:sp>
    </p:spTree>
    <p:extLst>
      <p:ext uri="{BB962C8B-B14F-4D97-AF65-F5344CB8AC3E}">
        <p14:creationId xmlns:p14="http://schemas.microsoft.com/office/powerpoint/2010/main" val="30835433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fld id="{9148A38A-B184-0341-BDEB-CE893D63E018}" type="slidenum">
              <a:rPr lang="en-US" sz="1200" b="0">
                <a:solidFill>
                  <a:srgbClr val="000000"/>
                </a:solidFill>
              </a:rPr>
              <a:pPr/>
              <a:t>11</a:t>
            </a:fld>
            <a:endParaRPr lang="en-US" sz="1200" b="0">
              <a:solidFill>
                <a:srgbClr val="000000"/>
              </a:solidFill>
            </a:endParaRPr>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r>
              <a:rPr lang="en-US" dirty="0">
                <a:latin typeface="Times New Roman"/>
                <a:cs typeface="Times New Roman"/>
              </a:rPr>
              <a:t>Figure 52.16</a:t>
            </a:r>
            <a:r>
              <a:rPr lang="en-US" dirty="0" smtClean="0">
                <a:latin typeface="Times New Roman"/>
                <a:cs typeface="Times New Roman"/>
              </a:rPr>
              <a:t>-3 </a:t>
            </a:r>
            <a:r>
              <a:rPr lang="en-US" dirty="0">
                <a:latin typeface="Times New Roman"/>
                <a:cs typeface="Times New Roman"/>
              </a:rPr>
              <a:t>Flowchart of factors limiting geographic distribution (step </a:t>
            </a:r>
            <a:r>
              <a:rPr lang="en-US" dirty="0" smtClean="0">
                <a:latin typeface="Times New Roman"/>
                <a:cs typeface="Times New Roman"/>
              </a:rPr>
              <a:t>3)</a:t>
            </a:r>
            <a:endParaRPr lang="en-US" dirty="0">
              <a:latin typeface="Times New Roman"/>
              <a:cs typeface="Times New Roman"/>
            </a:endParaRPr>
          </a:p>
        </p:txBody>
      </p:sp>
    </p:spTree>
    <p:extLst>
      <p:ext uri="{BB962C8B-B14F-4D97-AF65-F5344CB8AC3E}">
        <p14:creationId xmlns:p14="http://schemas.microsoft.com/office/powerpoint/2010/main" val="26597992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fld id="{9148A38A-B184-0341-BDEB-CE893D63E018}" type="slidenum">
              <a:rPr lang="en-US" sz="1200" b="0">
                <a:solidFill>
                  <a:srgbClr val="000000"/>
                </a:solidFill>
              </a:rPr>
              <a:pPr/>
              <a:t>12</a:t>
            </a:fld>
            <a:endParaRPr lang="en-US" sz="1200" b="0">
              <a:solidFill>
                <a:srgbClr val="000000"/>
              </a:solidFill>
            </a:endParaRPr>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r>
              <a:rPr lang="en-US" dirty="0">
                <a:latin typeface="Times New Roman"/>
                <a:cs typeface="Times New Roman"/>
              </a:rPr>
              <a:t>Figure 52.16</a:t>
            </a:r>
            <a:r>
              <a:rPr lang="en-US" dirty="0" smtClean="0">
                <a:latin typeface="Times New Roman"/>
                <a:cs typeface="Times New Roman"/>
              </a:rPr>
              <a:t>-4 </a:t>
            </a:r>
            <a:r>
              <a:rPr lang="en-US" dirty="0">
                <a:latin typeface="Times New Roman"/>
                <a:cs typeface="Times New Roman"/>
              </a:rPr>
              <a:t>Flowchart of factors limiting geographic distribution (step </a:t>
            </a:r>
            <a:r>
              <a:rPr lang="en-US" dirty="0" smtClean="0">
                <a:latin typeface="Times New Roman"/>
                <a:cs typeface="Times New Roman"/>
              </a:rPr>
              <a:t>4)</a:t>
            </a:r>
            <a:endParaRPr lang="en-US" dirty="0">
              <a:latin typeface="Times New Roman"/>
              <a:cs typeface="Times New Roman"/>
            </a:endParaRPr>
          </a:p>
        </p:txBody>
      </p:sp>
    </p:spTree>
    <p:extLst>
      <p:ext uri="{BB962C8B-B14F-4D97-AF65-F5344CB8AC3E}">
        <p14:creationId xmlns:p14="http://schemas.microsoft.com/office/powerpoint/2010/main" val="13196069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fld id="{9148A38A-B184-0341-BDEB-CE893D63E018}" type="slidenum">
              <a:rPr lang="en-US" sz="1200" b="0">
                <a:solidFill>
                  <a:srgbClr val="000000"/>
                </a:solidFill>
              </a:rPr>
              <a:pPr/>
              <a:t>13</a:t>
            </a:fld>
            <a:endParaRPr lang="en-US" sz="1200" b="0">
              <a:solidFill>
                <a:srgbClr val="000000"/>
              </a:solidFill>
            </a:endParaRPr>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r>
              <a:rPr lang="en-US" dirty="0">
                <a:latin typeface="Times New Roman"/>
                <a:cs typeface="Times New Roman"/>
              </a:rPr>
              <a:t>Figure 52.16</a:t>
            </a:r>
            <a:r>
              <a:rPr lang="en-US" dirty="0" smtClean="0">
                <a:latin typeface="Times New Roman"/>
                <a:cs typeface="Times New Roman"/>
              </a:rPr>
              <a:t>-5 </a:t>
            </a:r>
            <a:r>
              <a:rPr lang="en-US" dirty="0">
                <a:latin typeface="Times New Roman"/>
                <a:cs typeface="Times New Roman"/>
              </a:rPr>
              <a:t>Flowchart of factors limiting geographic distribution (step </a:t>
            </a:r>
            <a:r>
              <a:rPr lang="en-US" dirty="0" smtClean="0">
                <a:latin typeface="Times New Roman"/>
                <a:cs typeface="Times New Roman"/>
              </a:rPr>
              <a:t>5)</a:t>
            </a:r>
            <a:endParaRPr lang="en-US" dirty="0">
              <a:latin typeface="Times New Roman"/>
              <a:cs typeface="Times New Roman"/>
            </a:endParaRPr>
          </a:p>
        </p:txBody>
      </p:sp>
    </p:spTree>
    <p:extLst>
      <p:ext uri="{BB962C8B-B14F-4D97-AF65-F5344CB8AC3E}">
        <p14:creationId xmlns:p14="http://schemas.microsoft.com/office/powerpoint/2010/main" val="40467416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p:spPr>
        <p:txBody>
          <a:bodyPr/>
          <a:lstStyle>
            <a:lvl1pPr>
              <a:defRPr sz="2400">
                <a:solidFill>
                  <a:schemeClr val="tx1"/>
                </a:solidFill>
                <a:latin typeface="Arial" pitchFamily="34" charset="0"/>
                <a:ea typeface="ヒラギノ角ゴ Pro W3" pitchFamily="124" charset="-128"/>
              </a:defRPr>
            </a:lvl1pPr>
            <a:lvl2pPr marL="742950" indent="-285750">
              <a:defRPr sz="2400">
                <a:solidFill>
                  <a:schemeClr val="tx1"/>
                </a:solidFill>
                <a:latin typeface="Arial" pitchFamily="34" charset="0"/>
                <a:ea typeface="ヒラギノ角ゴ Pro W3" pitchFamily="124" charset="-128"/>
              </a:defRPr>
            </a:lvl2pPr>
            <a:lvl3pPr marL="1143000" indent="-228600">
              <a:defRPr sz="2400">
                <a:solidFill>
                  <a:schemeClr val="tx1"/>
                </a:solidFill>
                <a:latin typeface="Arial" pitchFamily="34" charset="0"/>
                <a:ea typeface="ヒラギノ角ゴ Pro W3" pitchFamily="124" charset="-128"/>
              </a:defRPr>
            </a:lvl3pPr>
            <a:lvl4pPr marL="1600200" indent="-228600">
              <a:defRPr sz="2400">
                <a:solidFill>
                  <a:schemeClr val="tx1"/>
                </a:solidFill>
                <a:latin typeface="Arial" pitchFamily="34" charset="0"/>
                <a:ea typeface="ヒラギノ角ゴ Pro W3" pitchFamily="124" charset="-128"/>
              </a:defRPr>
            </a:lvl4pPr>
            <a:lvl5pPr marL="2057400" indent="-228600">
              <a:defRPr sz="2400">
                <a:solidFill>
                  <a:schemeClr val="tx1"/>
                </a:solidFill>
                <a:latin typeface="Arial" pitchFamily="34" charset="0"/>
                <a:ea typeface="ヒラギノ角ゴ Pro W3" pitchFamily="12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12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12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12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124" charset="-128"/>
              </a:defRPr>
            </a:lvl9pPr>
          </a:lstStyle>
          <a:p>
            <a:fld id="{543B363E-5392-48CC-B6B7-039D6B1A77C2}" type="slidenum">
              <a:rPr lang="en-US" altLang="en-US" sz="1200"/>
              <a:pPr/>
              <a:t>14</a:t>
            </a:fld>
            <a:endParaRPr lang="en-US" altLang="en-US" sz="1200"/>
          </a:p>
        </p:txBody>
      </p:sp>
      <p:sp>
        <p:nvSpPr>
          <p:cNvPr id="118787" name="Rectangle 2"/>
          <p:cNvSpPr>
            <a:spLocks noGrp="1" noRot="1" noChangeAspect="1" noChangeArrowheads="1" noTextEdit="1"/>
          </p:cNvSpPr>
          <p:nvPr>
            <p:ph type="sldImg"/>
          </p:nvPr>
        </p:nvSpPr>
        <p:spPr>
          <a:solidFill>
            <a:srgbClr val="FFFFFF"/>
          </a:solidFill>
          <a:ln/>
        </p:spPr>
      </p:sp>
      <p:sp>
        <p:nvSpPr>
          <p:cNvPr id="17411"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smtClean="0">
              <a:ea typeface="ヒラギノ角ゴ Pro W3" pitchFamily="124" charset="-128"/>
            </a:endParaRPr>
          </a:p>
        </p:txBody>
      </p:sp>
    </p:spTree>
    <p:extLst>
      <p:ext uri="{BB962C8B-B14F-4D97-AF65-F5344CB8AC3E}">
        <p14:creationId xmlns:p14="http://schemas.microsoft.com/office/powerpoint/2010/main" val="30835433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A certain species of pine tree survives only in scattered locations at elevations above 2800 meters in the western United States. To understand why this tree grows only in these specific places, an ecologist should _____.</a:t>
            </a:r>
          </a:p>
          <a:p>
            <a:r>
              <a:rPr lang="en-US" smtClean="0"/>
              <a:t>https://www.polleverywhere.com/multiple_choice_polls/3HL4MWCMFy9Nlv1</a:t>
            </a:r>
            <a:endParaRPr lang="en-US"/>
          </a:p>
        </p:txBody>
      </p:sp>
      <p:sp>
        <p:nvSpPr>
          <p:cNvPr id="4" name="Slide Number Placeholder 3"/>
          <p:cNvSpPr>
            <a:spLocks noGrp="1"/>
          </p:cNvSpPr>
          <p:nvPr>
            <p:ph type="sldNum" sz="quarter" idx="10"/>
          </p:nvPr>
        </p:nvSpPr>
        <p:spPr/>
        <p:txBody>
          <a:bodyPr/>
          <a:lstStyle/>
          <a:p>
            <a:fld id="{B74E4035-77A7-416D-8E31-30514B639378}" type="slidenum">
              <a:rPr lang="en-US" altLang="en-US" smtClean="0"/>
              <a:pPr/>
              <a:t>15</a:t>
            </a:fld>
            <a:endParaRPr lang="en-US" altLang="en-US"/>
          </a:p>
        </p:txBody>
      </p:sp>
    </p:spTree>
    <p:extLst>
      <p:ext uri="{BB962C8B-B14F-4D97-AF65-F5344CB8AC3E}">
        <p14:creationId xmlns:p14="http://schemas.microsoft.com/office/powerpoint/2010/main" val="36482409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Which of the following examples of an ecological effect leading to an evolutionary effect is most correct?</a:t>
            </a:r>
          </a:p>
          <a:p>
            <a:r>
              <a:rPr lang="en-US" smtClean="0"/>
              <a:t>https://www.polleverywhere.com/multiple_choice_polls/YQ7sDFYsBblZQYG</a:t>
            </a:r>
            <a:endParaRPr lang="en-US"/>
          </a:p>
        </p:txBody>
      </p:sp>
      <p:sp>
        <p:nvSpPr>
          <p:cNvPr id="4" name="Slide Number Placeholder 3"/>
          <p:cNvSpPr>
            <a:spLocks noGrp="1"/>
          </p:cNvSpPr>
          <p:nvPr>
            <p:ph type="sldNum" sz="quarter" idx="10"/>
          </p:nvPr>
        </p:nvSpPr>
        <p:spPr/>
        <p:txBody>
          <a:bodyPr/>
          <a:lstStyle/>
          <a:p>
            <a:fld id="{B74E4035-77A7-416D-8E31-30514B639378}" type="slidenum">
              <a:rPr lang="en-US" altLang="en-US" smtClean="0"/>
              <a:pPr/>
              <a:t>16</a:t>
            </a:fld>
            <a:endParaRPr lang="en-US" altLang="en-US"/>
          </a:p>
        </p:txBody>
      </p:sp>
    </p:spTree>
    <p:extLst>
      <p:ext uri="{BB962C8B-B14F-4D97-AF65-F5344CB8AC3E}">
        <p14:creationId xmlns:p14="http://schemas.microsoft.com/office/powerpoint/2010/main" val="2810059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p:spPr>
        <p:txBody>
          <a:bodyPr/>
          <a:lstStyle>
            <a:lvl1pPr>
              <a:defRPr sz="2400">
                <a:solidFill>
                  <a:schemeClr val="tx1"/>
                </a:solidFill>
                <a:latin typeface="Arial" pitchFamily="34" charset="0"/>
                <a:ea typeface="ヒラギノ角ゴ Pro W3" pitchFamily="124" charset="-128"/>
              </a:defRPr>
            </a:lvl1pPr>
            <a:lvl2pPr marL="742950" indent="-285750">
              <a:defRPr sz="2400">
                <a:solidFill>
                  <a:schemeClr val="tx1"/>
                </a:solidFill>
                <a:latin typeface="Arial" pitchFamily="34" charset="0"/>
                <a:ea typeface="ヒラギノ角ゴ Pro W3" pitchFamily="124" charset="-128"/>
              </a:defRPr>
            </a:lvl2pPr>
            <a:lvl3pPr marL="1143000" indent="-228600">
              <a:defRPr sz="2400">
                <a:solidFill>
                  <a:schemeClr val="tx1"/>
                </a:solidFill>
                <a:latin typeface="Arial" pitchFamily="34" charset="0"/>
                <a:ea typeface="ヒラギノ角ゴ Pro W3" pitchFamily="124" charset="-128"/>
              </a:defRPr>
            </a:lvl3pPr>
            <a:lvl4pPr marL="1600200" indent="-228600">
              <a:defRPr sz="2400">
                <a:solidFill>
                  <a:schemeClr val="tx1"/>
                </a:solidFill>
                <a:latin typeface="Arial" pitchFamily="34" charset="0"/>
                <a:ea typeface="ヒラギノ角ゴ Pro W3" pitchFamily="124" charset="-128"/>
              </a:defRPr>
            </a:lvl4pPr>
            <a:lvl5pPr marL="2057400" indent="-228600">
              <a:defRPr sz="2400">
                <a:solidFill>
                  <a:schemeClr val="tx1"/>
                </a:solidFill>
                <a:latin typeface="Arial" pitchFamily="34" charset="0"/>
                <a:ea typeface="ヒラギノ角ゴ Pro W3" pitchFamily="12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12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12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12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124" charset="-128"/>
              </a:defRPr>
            </a:lvl9pPr>
          </a:lstStyle>
          <a:p>
            <a:fld id="{543B363E-5392-48CC-B6B7-039D6B1A77C2}" type="slidenum">
              <a:rPr lang="en-US" altLang="en-US" sz="1200"/>
              <a:pPr/>
              <a:t>3</a:t>
            </a:fld>
            <a:endParaRPr lang="en-US" altLang="en-US" sz="1200"/>
          </a:p>
        </p:txBody>
      </p:sp>
      <p:sp>
        <p:nvSpPr>
          <p:cNvPr id="118787" name="Rectangle 2"/>
          <p:cNvSpPr>
            <a:spLocks noGrp="1" noRot="1" noChangeAspect="1" noChangeArrowheads="1" noTextEdit="1"/>
          </p:cNvSpPr>
          <p:nvPr>
            <p:ph type="sldImg"/>
          </p:nvPr>
        </p:nvSpPr>
        <p:spPr>
          <a:solidFill>
            <a:srgbClr val="FFFFFF"/>
          </a:solidFill>
          <a:ln/>
        </p:spPr>
      </p:sp>
      <p:sp>
        <p:nvSpPr>
          <p:cNvPr id="17411"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smtClean="0">
              <a:ea typeface="ヒラギノ角ゴ Pro W3" pitchFamily="124" charset="-128"/>
            </a:endParaRPr>
          </a:p>
        </p:txBody>
      </p:sp>
    </p:spTree>
    <p:extLst>
      <p:ext uri="{BB962C8B-B14F-4D97-AF65-F5344CB8AC3E}">
        <p14:creationId xmlns:p14="http://schemas.microsoft.com/office/powerpoint/2010/main" val="30835433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p:spPr>
        <p:txBody>
          <a:bodyPr/>
          <a:lstStyle>
            <a:lvl1pPr>
              <a:defRPr sz="2400">
                <a:solidFill>
                  <a:schemeClr val="tx1"/>
                </a:solidFill>
                <a:latin typeface="Arial" pitchFamily="34" charset="0"/>
                <a:ea typeface="ヒラギノ角ゴ Pro W3" pitchFamily="124" charset="-128"/>
              </a:defRPr>
            </a:lvl1pPr>
            <a:lvl2pPr marL="742950" indent="-285750">
              <a:defRPr sz="2400">
                <a:solidFill>
                  <a:schemeClr val="tx1"/>
                </a:solidFill>
                <a:latin typeface="Arial" pitchFamily="34" charset="0"/>
                <a:ea typeface="ヒラギノ角ゴ Pro W3" pitchFamily="124" charset="-128"/>
              </a:defRPr>
            </a:lvl2pPr>
            <a:lvl3pPr marL="1143000" indent="-228600">
              <a:defRPr sz="2400">
                <a:solidFill>
                  <a:schemeClr val="tx1"/>
                </a:solidFill>
                <a:latin typeface="Arial" pitchFamily="34" charset="0"/>
                <a:ea typeface="ヒラギノ角ゴ Pro W3" pitchFamily="124" charset="-128"/>
              </a:defRPr>
            </a:lvl3pPr>
            <a:lvl4pPr marL="1600200" indent="-228600">
              <a:defRPr sz="2400">
                <a:solidFill>
                  <a:schemeClr val="tx1"/>
                </a:solidFill>
                <a:latin typeface="Arial" pitchFamily="34" charset="0"/>
                <a:ea typeface="ヒラギノ角ゴ Pro W3" pitchFamily="124" charset="-128"/>
              </a:defRPr>
            </a:lvl4pPr>
            <a:lvl5pPr marL="2057400" indent="-228600">
              <a:defRPr sz="2400">
                <a:solidFill>
                  <a:schemeClr val="tx1"/>
                </a:solidFill>
                <a:latin typeface="Arial" pitchFamily="34" charset="0"/>
                <a:ea typeface="ヒラギノ角ゴ Pro W3" pitchFamily="12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12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12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12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124" charset="-128"/>
              </a:defRPr>
            </a:lvl9pPr>
          </a:lstStyle>
          <a:p>
            <a:fld id="{543B363E-5392-48CC-B6B7-039D6B1A77C2}" type="slidenum">
              <a:rPr lang="en-US" altLang="en-US" sz="1200"/>
              <a:pPr/>
              <a:t>4</a:t>
            </a:fld>
            <a:endParaRPr lang="en-US" altLang="en-US" sz="1200"/>
          </a:p>
        </p:txBody>
      </p:sp>
      <p:sp>
        <p:nvSpPr>
          <p:cNvPr id="118787" name="Rectangle 2"/>
          <p:cNvSpPr>
            <a:spLocks noGrp="1" noRot="1" noChangeAspect="1" noChangeArrowheads="1" noTextEdit="1"/>
          </p:cNvSpPr>
          <p:nvPr>
            <p:ph type="sldImg"/>
          </p:nvPr>
        </p:nvSpPr>
        <p:spPr>
          <a:solidFill>
            <a:srgbClr val="FFFFFF"/>
          </a:solidFill>
          <a:ln/>
        </p:spPr>
      </p:sp>
      <p:sp>
        <p:nvSpPr>
          <p:cNvPr id="17411"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smtClean="0">
              <a:ea typeface="ヒラギノ角ゴ Pro W3" pitchFamily="124" charset="-128"/>
            </a:endParaRPr>
          </a:p>
        </p:txBody>
      </p:sp>
    </p:spTree>
    <p:extLst>
      <p:ext uri="{BB962C8B-B14F-4D97-AF65-F5344CB8AC3E}">
        <p14:creationId xmlns:p14="http://schemas.microsoft.com/office/powerpoint/2010/main" val="30835433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fld id="{9148A38A-B184-0341-BDEB-CE893D63E018}" type="slidenum">
              <a:rPr lang="en-US" sz="1200" b="0">
                <a:solidFill>
                  <a:srgbClr val="000000"/>
                </a:solidFill>
              </a:rPr>
              <a:pPr/>
              <a:t>5</a:t>
            </a:fld>
            <a:endParaRPr lang="en-US" sz="1200" b="0">
              <a:solidFill>
                <a:srgbClr val="000000"/>
              </a:solidFill>
            </a:endParaRPr>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r>
              <a:rPr lang="en-US" dirty="0">
                <a:latin typeface="Times New Roman"/>
                <a:cs typeface="Times New Roman"/>
              </a:rPr>
              <a:t>Figure 52.1 What limits the distribution of this tiny frog</a:t>
            </a:r>
            <a:r>
              <a:rPr lang="en-US" dirty="0" smtClean="0">
                <a:latin typeface="Times New Roman"/>
                <a:cs typeface="Times New Roman"/>
              </a:rPr>
              <a:t>? (part 1: frog on a dime)</a:t>
            </a:r>
            <a:endParaRPr lang="en-US" dirty="0">
              <a:latin typeface="Times New Roman"/>
              <a:cs typeface="Times New Roman"/>
            </a:endParaRPr>
          </a:p>
        </p:txBody>
      </p:sp>
    </p:spTree>
    <p:extLst>
      <p:ext uri="{BB962C8B-B14F-4D97-AF65-F5344CB8AC3E}">
        <p14:creationId xmlns:p14="http://schemas.microsoft.com/office/powerpoint/2010/main" val="6505327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7" name="Rectangle 7"/>
          <p:cNvSpPr>
            <a:spLocks noGrp="1" noChangeArrowheads="1"/>
          </p:cNvSpPr>
          <p:nvPr>
            <p:ph type="sldNum" sz="quarter" idx="5"/>
          </p:nvPr>
        </p:nvSpPr>
        <p:spPr>
          <a:noFill/>
        </p:spPr>
        <p:txBody>
          <a:bodyPr/>
          <a:lstStyle>
            <a:lvl1pPr>
              <a:defRPr sz="2400">
                <a:solidFill>
                  <a:schemeClr val="tx1"/>
                </a:solidFill>
                <a:latin typeface="Arial" pitchFamily="34" charset="0"/>
                <a:ea typeface="ヒラギノ角ゴ Pro W3" pitchFamily="124" charset="-128"/>
              </a:defRPr>
            </a:lvl1pPr>
            <a:lvl2pPr marL="742950" indent="-285750">
              <a:defRPr sz="2400">
                <a:solidFill>
                  <a:schemeClr val="tx1"/>
                </a:solidFill>
                <a:latin typeface="Arial" pitchFamily="34" charset="0"/>
                <a:ea typeface="ヒラギノ角ゴ Pro W3" pitchFamily="124" charset="-128"/>
              </a:defRPr>
            </a:lvl2pPr>
            <a:lvl3pPr marL="1143000" indent="-228600">
              <a:defRPr sz="2400">
                <a:solidFill>
                  <a:schemeClr val="tx1"/>
                </a:solidFill>
                <a:latin typeface="Arial" pitchFamily="34" charset="0"/>
                <a:ea typeface="ヒラギノ角ゴ Pro W3" pitchFamily="124" charset="-128"/>
              </a:defRPr>
            </a:lvl3pPr>
            <a:lvl4pPr marL="1600200" indent="-228600">
              <a:defRPr sz="2400">
                <a:solidFill>
                  <a:schemeClr val="tx1"/>
                </a:solidFill>
                <a:latin typeface="Arial" pitchFamily="34" charset="0"/>
                <a:ea typeface="ヒラギノ角ゴ Pro W3" pitchFamily="124" charset="-128"/>
              </a:defRPr>
            </a:lvl4pPr>
            <a:lvl5pPr marL="2057400" indent="-228600">
              <a:defRPr sz="2400">
                <a:solidFill>
                  <a:schemeClr val="tx1"/>
                </a:solidFill>
                <a:latin typeface="Arial" pitchFamily="34" charset="0"/>
                <a:ea typeface="ヒラギノ角ゴ Pro W3" pitchFamily="12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12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12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12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124" charset="-128"/>
              </a:defRPr>
            </a:lvl9pPr>
          </a:lstStyle>
          <a:p>
            <a:fld id="{3C5223E7-EA73-47CE-97FA-8970EB079D49}" type="slidenum">
              <a:rPr lang="en-US" altLang="en-US" sz="1200"/>
              <a:pPr/>
              <a:t>6</a:t>
            </a:fld>
            <a:endParaRPr lang="en-US" altLang="en-US" sz="1200"/>
          </a:p>
        </p:txBody>
      </p:sp>
      <p:sp>
        <p:nvSpPr>
          <p:cNvPr id="206851" name="Rectangle 2"/>
          <p:cNvSpPr>
            <a:spLocks noGrp="1" noRot="1" noChangeAspect="1" noChangeArrowheads="1" noTextEdit="1"/>
          </p:cNvSpPr>
          <p:nvPr>
            <p:ph type="sldImg"/>
          </p:nvPr>
        </p:nvSpPr>
        <p:spPr>
          <a:solidFill>
            <a:srgbClr val="FFFFFF"/>
          </a:solidFill>
          <a:ln/>
        </p:spPr>
      </p:sp>
      <p:sp>
        <p:nvSpPr>
          <p:cNvPr id="193539"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smtClean="0">
              <a:ea typeface="ヒラギノ角ゴ Pro W3" pitchFamily="124" charset="-128"/>
            </a:endParaRPr>
          </a:p>
        </p:txBody>
      </p:sp>
    </p:spTree>
    <p:extLst>
      <p:ext uri="{BB962C8B-B14F-4D97-AF65-F5344CB8AC3E}">
        <p14:creationId xmlns:p14="http://schemas.microsoft.com/office/powerpoint/2010/main" val="853483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5" name="Rectangle 7"/>
          <p:cNvSpPr>
            <a:spLocks noGrp="1" noChangeArrowheads="1"/>
          </p:cNvSpPr>
          <p:nvPr>
            <p:ph type="sldNum" sz="quarter" idx="5"/>
          </p:nvPr>
        </p:nvSpPr>
        <p:spPr>
          <a:noFill/>
        </p:spPr>
        <p:txBody>
          <a:bodyPr/>
          <a:lstStyle>
            <a:lvl1pPr>
              <a:defRPr sz="2400">
                <a:solidFill>
                  <a:schemeClr val="tx1"/>
                </a:solidFill>
                <a:latin typeface="Arial" pitchFamily="34" charset="0"/>
                <a:ea typeface="ヒラギノ角ゴ Pro W3" pitchFamily="124" charset="-128"/>
              </a:defRPr>
            </a:lvl1pPr>
            <a:lvl2pPr marL="742950" indent="-285750">
              <a:defRPr sz="2400">
                <a:solidFill>
                  <a:schemeClr val="tx1"/>
                </a:solidFill>
                <a:latin typeface="Arial" pitchFamily="34" charset="0"/>
                <a:ea typeface="ヒラギノ角ゴ Pro W3" pitchFamily="124" charset="-128"/>
              </a:defRPr>
            </a:lvl2pPr>
            <a:lvl3pPr marL="1143000" indent="-228600">
              <a:defRPr sz="2400">
                <a:solidFill>
                  <a:schemeClr val="tx1"/>
                </a:solidFill>
                <a:latin typeface="Arial" pitchFamily="34" charset="0"/>
                <a:ea typeface="ヒラギノ角ゴ Pro W3" pitchFamily="124" charset="-128"/>
              </a:defRPr>
            </a:lvl3pPr>
            <a:lvl4pPr marL="1600200" indent="-228600">
              <a:defRPr sz="2400">
                <a:solidFill>
                  <a:schemeClr val="tx1"/>
                </a:solidFill>
                <a:latin typeface="Arial" pitchFamily="34" charset="0"/>
                <a:ea typeface="ヒラギノ角ゴ Pro W3" pitchFamily="124" charset="-128"/>
              </a:defRPr>
            </a:lvl4pPr>
            <a:lvl5pPr marL="2057400" indent="-228600">
              <a:defRPr sz="2400">
                <a:solidFill>
                  <a:schemeClr val="tx1"/>
                </a:solidFill>
                <a:latin typeface="Arial" pitchFamily="34" charset="0"/>
                <a:ea typeface="ヒラギノ角ゴ Pro W3" pitchFamily="12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12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12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12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124" charset="-128"/>
              </a:defRPr>
            </a:lvl9pPr>
          </a:lstStyle>
          <a:p>
            <a:fld id="{7D7AD10E-FBD7-4520-AECF-6F972A9B31BC}" type="slidenum">
              <a:rPr lang="en-US" altLang="en-US" sz="1200"/>
              <a:pPr/>
              <a:t>7</a:t>
            </a:fld>
            <a:endParaRPr lang="en-US" altLang="en-US" sz="1200"/>
          </a:p>
        </p:txBody>
      </p:sp>
      <p:sp>
        <p:nvSpPr>
          <p:cNvPr id="207875" name="Rectangle 2"/>
          <p:cNvSpPr>
            <a:spLocks noGrp="1" noRot="1" noChangeAspect="1" noChangeArrowheads="1" noTextEdit="1"/>
          </p:cNvSpPr>
          <p:nvPr>
            <p:ph type="sldImg"/>
          </p:nvPr>
        </p:nvSpPr>
        <p:spPr>
          <a:solidFill>
            <a:srgbClr val="FFFFFF"/>
          </a:solidFill>
          <a:ln/>
        </p:spPr>
      </p:sp>
      <p:sp>
        <p:nvSpPr>
          <p:cNvPr id="195587"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smtClean="0">
              <a:ea typeface="ヒラギノ角ゴ Pro W3" pitchFamily="124" charset="-128"/>
            </a:endParaRPr>
          </a:p>
        </p:txBody>
      </p:sp>
    </p:spTree>
    <p:extLst>
      <p:ext uri="{BB962C8B-B14F-4D97-AF65-F5344CB8AC3E}">
        <p14:creationId xmlns:p14="http://schemas.microsoft.com/office/powerpoint/2010/main" val="29406067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5" name="Rectangle 7"/>
          <p:cNvSpPr>
            <a:spLocks noGrp="1" noChangeArrowheads="1"/>
          </p:cNvSpPr>
          <p:nvPr>
            <p:ph type="sldNum" sz="quarter" idx="5"/>
          </p:nvPr>
        </p:nvSpPr>
        <p:spPr>
          <a:noFill/>
        </p:spPr>
        <p:txBody>
          <a:bodyPr/>
          <a:lstStyle>
            <a:lvl1pPr>
              <a:defRPr sz="2400">
                <a:solidFill>
                  <a:schemeClr val="tx1"/>
                </a:solidFill>
                <a:latin typeface="Arial" pitchFamily="34" charset="0"/>
                <a:ea typeface="ヒラギノ角ゴ Pro W3" pitchFamily="124" charset="-128"/>
              </a:defRPr>
            </a:lvl1pPr>
            <a:lvl2pPr marL="742950" indent="-285750">
              <a:defRPr sz="2400">
                <a:solidFill>
                  <a:schemeClr val="tx1"/>
                </a:solidFill>
                <a:latin typeface="Arial" pitchFamily="34" charset="0"/>
                <a:ea typeface="ヒラギノ角ゴ Pro W3" pitchFamily="124" charset="-128"/>
              </a:defRPr>
            </a:lvl2pPr>
            <a:lvl3pPr marL="1143000" indent="-228600">
              <a:defRPr sz="2400">
                <a:solidFill>
                  <a:schemeClr val="tx1"/>
                </a:solidFill>
                <a:latin typeface="Arial" pitchFamily="34" charset="0"/>
                <a:ea typeface="ヒラギノ角ゴ Pro W3" pitchFamily="124" charset="-128"/>
              </a:defRPr>
            </a:lvl3pPr>
            <a:lvl4pPr marL="1600200" indent="-228600">
              <a:defRPr sz="2400">
                <a:solidFill>
                  <a:schemeClr val="tx1"/>
                </a:solidFill>
                <a:latin typeface="Arial" pitchFamily="34" charset="0"/>
                <a:ea typeface="ヒラギノ角ゴ Pro W3" pitchFamily="124" charset="-128"/>
              </a:defRPr>
            </a:lvl4pPr>
            <a:lvl5pPr marL="2057400" indent="-228600">
              <a:defRPr sz="2400">
                <a:solidFill>
                  <a:schemeClr val="tx1"/>
                </a:solidFill>
                <a:latin typeface="Arial" pitchFamily="34" charset="0"/>
                <a:ea typeface="ヒラギノ角ゴ Pro W3" pitchFamily="12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12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12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12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124" charset="-128"/>
              </a:defRPr>
            </a:lvl9pPr>
          </a:lstStyle>
          <a:p>
            <a:fld id="{C8C43159-B109-41BB-966C-09EAD6D42359}" type="slidenum">
              <a:rPr lang="en-US" altLang="en-US" sz="1200"/>
              <a:pPr/>
              <a:t>8</a:t>
            </a:fld>
            <a:endParaRPr lang="en-US" altLang="en-US" sz="1200"/>
          </a:p>
        </p:txBody>
      </p:sp>
      <p:sp>
        <p:nvSpPr>
          <p:cNvPr id="212995" name="Rectangle 2"/>
          <p:cNvSpPr>
            <a:spLocks noGrp="1" noRot="1" noChangeAspect="1" noChangeArrowheads="1" noTextEdit="1"/>
          </p:cNvSpPr>
          <p:nvPr>
            <p:ph type="sldImg"/>
          </p:nvPr>
        </p:nvSpPr>
        <p:spPr>
          <a:solidFill>
            <a:srgbClr val="FFFFFF"/>
          </a:solidFill>
          <a:ln/>
        </p:spPr>
      </p:sp>
      <p:sp>
        <p:nvSpPr>
          <p:cNvPr id="205827"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smtClean="0">
              <a:ea typeface="ヒラギノ角ゴ Pro W3" pitchFamily="124" charset="-128"/>
            </a:endParaRPr>
          </a:p>
        </p:txBody>
      </p:sp>
    </p:spTree>
    <p:extLst>
      <p:ext uri="{BB962C8B-B14F-4D97-AF65-F5344CB8AC3E}">
        <p14:creationId xmlns:p14="http://schemas.microsoft.com/office/powerpoint/2010/main" val="10221987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fld id="{9148A38A-B184-0341-BDEB-CE893D63E018}" type="slidenum">
              <a:rPr lang="en-US" sz="1200" b="0">
                <a:solidFill>
                  <a:srgbClr val="000000"/>
                </a:solidFill>
              </a:rPr>
              <a:pPr/>
              <a:t>9</a:t>
            </a:fld>
            <a:endParaRPr lang="en-US" sz="1200" b="0">
              <a:solidFill>
                <a:srgbClr val="000000"/>
              </a:solidFill>
            </a:endParaRPr>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r>
              <a:rPr lang="en-US" dirty="0" smtClean="0">
                <a:latin typeface="Times New Roman"/>
                <a:cs typeface="Times New Roman"/>
              </a:rPr>
              <a:t>Figure 52.16-1 Flowchart of factors limiting geographic distribution (step 1)</a:t>
            </a:r>
            <a:endParaRPr lang="en-US" dirty="0">
              <a:latin typeface="Times New Roman"/>
              <a:cs typeface="Times New Roman"/>
            </a:endParaRPr>
          </a:p>
        </p:txBody>
      </p:sp>
    </p:spTree>
    <p:extLst>
      <p:ext uri="{BB962C8B-B14F-4D97-AF65-F5344CB8AC3E}">
        <p14:creationId xmlns:p14="http://schemas.microsoft.com/office/powerpoint/2010/main" val="36431835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fld id="{9148A38A-B184-0341-BDEB-CE893D63E018}" type="slidenum">
              <a:rPr lang="en-US" sz="1200" b="0">
                <a:solidFill>
                  <a:srgbClr val="000000"/>
                </a:solidFill>
              </a:rPr>
              <a:pPr/>
              <a:t>10</a:t>
            </a:fld>
            <a:endParaRPr lang="en-US" sz="1200" b="0">
              <a:solidFill>
                <a:srgbClr val="000000"/>
              </a:solidFill>
            </a:endParaRPr>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r>
              <a:rPr lang="en-US" dirty="0">
                <a:latin typeface="Times New Roman"/>
                <a:cs typeface="Times New Roman"/>
              </a:rPr>
              <a:t>Figure 52.16</a:t>
            </a:r>
            <a:r>
              <a:rPr lang="en-US" dirty="0" smtClean="0">
                <a:latin typeface="Times New Roman"/>
                <a:cs typeface="Times New Roman"/>
              </a:rPr>
              <a:t>-2 </a:t>
            </a:r>
            <a:r>
              <a:rPr lang="en-US" dirty="0">
                <a:latin typeface="Times New Roman"/>
                <a:cs typeface="Times New Roman"/>
              </a:rPr>
              <a:t>Flowchart of factors limiting geographic distribution (step </a:t>
            </a:r>
            <a:r>
              <a:rPr lang="en-US" dirty="0" smtClean="0">
                <a:latin typeface="Times New Roman"/>
                <a:cs typeface="Times New Roman"/>
              </a:rPr>
              <a:t>2)</a:t>
            </a:r>
            <a:endParaRPr lang="en-US" dirty="0">
              <a:latin typeface="Times New Roman"/>
              <a:cs typeface="Times New Roman"/>
            </a:endParaRPr>
          </a:p>
        </p:txBody>
      </p:sp>
    </p:spTree>
    <p:extLst>
      <p:ext uri="{BB962C8B-B14F-4D97-AF65-F5344CB8AC3E}">
        <p14:creationId xmlns:p14="http://schemas.microsoft.com/office/powerpoint/2010/main" val="28410751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a:spLocks noChangeArrowheads="1"/>
          </p:cNvSpPr>
          <p:nvPr/>
        </p:nvSpPr>
        <p:spPr bwMode="auto">
          <a:xfrm>
            <a:off x="7938" y="162990"/>
            <a:ext cx="9144000" cy="1003352"/>
          </a:xfrm>
          <a:prstGeom prst="rect">
            <a:avLst/>
          </a:prstGeom>
          <a:noFill/>
          <a:ln>
            <a:noFill/>
          </a:ln>
          <a:extLst>
            <a:ext uri="{909E8E84-426E-40dd-AFC4-6F175D3DCCD1}">
              <a14:hiddenFill xmlns:a14="http://schemas.microsoft.com/office/drawing/2010/main">
                <a:gradFill rotWithShape="0">
                  <a:gsLst>
                    <a:gs pos="0">
                      <a:srgbClr val="629F39"/>
                    </a:gs>
                    <a:gs pos="100000">
                      <a:srgbClr val="58B5B2"/>
                    </a:gs>
                  </a:gsLst>
                  <a:lin ang="0" scaled="1"/>
                </a:gradFill>
              </a14:hiddenFill>
            </a:ext>
            <a:ext uri="{91240B29-F687-4f45-9708-019B960494DF}">
              <a14:hiddenLine xmlns:a14="http://schemas.microsoft.com/office/drawing/2010/main" w="9525">
                <a:solidFill>
                  <a:srgbClr val="F6C932"/>
                </a:solidFill>
                <a:miter lim="800000"/>
                <a:headEnd/>
                <a:tailEnd/>
              </a14:hiddenLine>
            </a:ext>
          </a:extLst>
        </p:spPr>
        <p:txBody>
          <a:bodyPr>
            <a:spAutoFit/>
          </a:bodyPr>
          <a:lstStyle>
            <a:lvl1pPr algn="r" eaLnBrk="0" hangingPunct="0">
              <a:defRPr sz="2400">
                <a:solidFill>
                  <a:schemeClr val="tx1"/>
                </a:solidFill>
                <a:latin typeface="Arial" charset="0"/>
                <a:cs typeface="Arial" charset="0"/>
              </a:defRPr>
            </a:lvl1pPr>
            <a:lvl2pPr marL="742950" indent="-285750" algn="r" eaLnBrk="0" hangingPunct="0">
              <a:defRPr sz="2400">
                <a:solidFill>
                  <a:schemeClr val="tx1"/>
                </a:solidFill>
                <a:latin typeface="Arial" charset="0"/>
                <a:cs typeface="Arial" charset="0"/>
              </a:defRPr>
            </a:lvl2pPr>
            <a:lvl3pPr marL="1143000" indent="-228600" algn="r" eaLnBrk="0" hangingPunct="0">
              <a:defRPr sz="2400">
                <a:solidFill>
                  <a:schemeClr val="tx1"/>
                </a:solidFill>
                <a:latin typeface="Arial" charset="0"/>
                <a:cs typeface="Arial" charset="0"/>
              </a:defRPr>
            </a:lvl3pPr>
            <a:lvl4pPr marL="1600200" indent="-228600" algn="r" eaLnBrk="0" hangingPunct="0">
              <a:defRPr sz="2400">
                <a:solidFill>
                  <a:schemeClr val="tx1"/>
                </a:solidFill>
                <a:latin typeface="Arial" charset="0"/>
                <a:cs typeface="Arial" charset="0"/>
              </a:defRPr>
            </a:lvl4pPr>
            <a:lvl5pPr marL="2057400" indent="-228600" algn="r" eaLnBrk="0" hangingPunct="0">
              <a:defRPr sz="2400">
                <a:solidFill>
                  <a:schemeClr val="tx1"/>
                </a:solidFill>
                <a:latin typeface="Arial" charset="0"/>
                <a:cs typeface="Arial" charset="0"/>
              </a:defRPr>
            </a:lvl5pPr>
            <a:lvl6pPr marL="2514600" indent="-228600" algn="r" eaLnBrk="0" fontAlgn="base" hangingPunct="0">
              <a:spcBef>
                <a:spcPct val="0"/>
              </a:spcBef>
              <a:spcAft>
                <a:spcPct val="0"/>
              </a:spcAft>
              <a:defRPr sz="2400">
                <a:solidFill>
                  <a:schemeClr val="tx1"/>
                </a:solidFill>
                <a:latin typeface="Arial" charset="0"/>
                <a:cs typeface="Arial" charset="0"/>
              </a:defRPr>
            </a:lvl6pPr>
            <a:lvl7pPr marL="2971800" indent="-228600" algn="r" eaLnBrk="0" fontAlgn="base" hangingPunct="0">
              <a:spcBef>
                <a:spcPct val="0"/>
              </a:spcBef>
              <a:spcAft>
                <a:spcPct val="0"/>
              </a:spcAft>
              <a:defRPr sz="2400">
                <a:solidFill>
                  <a:schemeClr val="tx1"/>
                </a:solidFill>
                <a:latin typeface="Arial" charset="0"/>
                <a:cs typeface="Arial" charset="0"/>
              </a:defRPr>
            </a:lvl7pPr>
            <a:lvl8pPr marL="3429000" indent="-228600" algn="r" eaLnBrk="0" fontAlgn="base" hangingPunct="0">
              <a:spcBef>
                <a:spcPct val="0"/>
              </a:spcBef>
              <a:spcAft>
                <a:spcPct val="0"/>
              </a:spcAft>
              <a:defRPr sz="2400">
                <a:solidFill>
                  <a:schemeClr val="tx1"/>
                </a:solidFill>
                <a:latin typeface="Arial" charset="0"/>
                <a:cs typeface="Arial" charset="0"/>
              </a:defRPr>
            </a:lvl8pPr>
            <a:lvl9pPr marL="3886200" indent="-228600" algn="r" eaLnBrk="0" fontAlgn="base" hangingPunct="0">
              <a:spcBef>
                <a:spcPct val="0"/>
              </a:spcBef>
              <a:spcAft>
                <a:spcPct val="0"/>
              </a:spcAft>
              <a:defRPr sz="2400">
                <a:solidFill>
                  <a:schemeClr val="tx1"/>
                </a:solidFill>
                <a:latin typeface="Arial" charset="0"/>
                <a:cs typeface="Arial" charset="0"/>
              </a:defRPr>
            </a:lvl9pPr>
          </a:lstStyle>
          <a:p>
            <a:pPr algn="ctr" eaLnBrk="1" hangingPunct="1">
              <a:lnSpc>
                <a:spcPct val="70000"/>
              </a:lnSpc>
              <a:spcBef>
                <a:spcPct val="20000"/>
              </a:spcBef>
              <a:spcAft>
                <a:spcPct val="20000"/>
              </a:spcAft>
              <a:defRPr/>
            </a:pPr>
            <a:r>
              <a:rPr lang="en-US" sz="2400" dirty="0" smtClean="0">
                <a:solidFill>
                  <a:srgbClr val="FFFFFF"/>
                </a:solidFill>
                <a:latin typeface="+mj-lt"/>
                <a:ea typeface="+mn-ea"/>
                <a:cs typeface="Times New Roman" pitchFamily="84" charset="0"/>
              </a:rPr>
              <a:t>CAMPBELL</a:t>
            </a:r>
          </a:p>
          <a:p>
            <a:pPr algn="ctr" eaLnBrk="1" hangingPunct="1">
              <a:lnSpc>
                <a:spcPct val="50000"/>
              </a:lnSpc>
              <a:spcBef>
                <a:spcPct val="20000"/>
              </a:spcBef>
              <a:spcAft>
                <a:spcPct val="20000"/>
              </a:spcAft>
              <a:defRPr/>
            </a:pPr>
            <a:r>
              <a:rPr lang="en-US" sz="4800" dirty="0" smtClean="0">
                <a:solidFill>
                  <a:srgbClr val="D2B239"/>
                </a:solidFill>
                <a:latin typeface="+mj-lt"/>
                <a:ea typeface="+mn-ea"/>
                <a:cs typeface="Times New Roman" pitchFamily="84" charset="0"/>
              </a:rPr>
              <a:t>BIOLOGY</a:t>
            </a:r>
          </a:p>
        </p:txBody>
      </p:sp>
      <p:sp>
        <p:nvSpPr>
          <p:cNvPr id="5" name="Text Box 31"/>
          <p:cNvSpPr txBox="1">
            <a:spLocks noChangeArrowheads="1"/>
          </p:cNvSpPr>
          <p:nvPr/>
        </p:nvSpPr>
        <p:spPr bwMode="auto">
          <a:xfrm>
            <a:off x="0" y="1131066"/>
            <a:ext cx="9144000" cy="338554"/>
          </a:xfrm>
          <a:prstGeom prst="rect">
            <a:avLst/>
          </a:prstGeom>
          <a:noFill/>
          <a:ln>
            <a:noFill/>
          </a:ln>
          <a:effectLst/>
          <a:extLst>
            <a:ext uri="{909E8E84-426E-40dd-AFC4-6F175D3DCCD1}">
              <a14:hiddenFill xmlns:a14="http://schemas.microsoft.com/office/drawing/2010/main">
                <a:gradFill rotWithShape="0">
                  <a:gsLst>
                    <a:gs pos="0">
                      <a:srgbClr val="629F39"/>
                    </a:gs>
                    <a:gs pos="100000">
                      <a:srgbClr val="58B5B2"/>
                    </a:gs>
                  </a:gsLst>
                  <a:lin ang="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2400">
                <a:solidFill>
                  <a:schemeClr val="tx1"/>
                </a:solidFill>
                <a:latin typeface="Arial" charset="0"/>
                <a:ea typeface="Geneva"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algn="ctr" eaLnBrk="1" hangingPunct="1">
              <a:spcBef>
                <a:spcPct val="20000"/>
              </a:spcBef>
              <a:spcAft>
                <a:spcPct val="20000"/>
              </a:spcAft>
            </a:pPr>
            <a:r>
              <a:rPr lang="en-US" sz="1600" dirty="0" smtClean="0">
                <a:solidFill>
                  <a:srgbClr val="FFFFFF"/>
                </a:solidFill>
                <a:latin typeface="Times New Roman" charset="0"/>
                <a:cs typeface="Times New Roman" charset="0"/>
              </a:rPr>
              <a:t>Reece </a:t>
            </a:r>
            <a:r>
              <a:rPr lang="en-US" sz="1600" dirty="0" smtClean="0">
                <a:solidFill>
                  <a:srgbClr val="D2B239"/>
                </a:solidFill>
                <a:latin typeface="Times New Roman" charset="0"/>
                <a:cs typeface="Times New Roman" charset="0"/>
              </a:rPr>
              <a:t>•</a:t>
            </a:r>
            <a:r>
              <a:rPr lang="en-US" sz="1600" dirty="0" smtClean="0">
                <a:solidFill>
                  <a:srgbClr val="FFFFFF"/>
                </a:solidFill>
                <a:latin typeface="Times New Roman" charset="0"/>
                <a:cs typeface="Times New Roman" charset="0"/>
              </a:rPr>
              <a:t> </a:t>
            </a:r>
            <a:r>
              <a:rPr lang="en-US" sz="1600" dirty="0" err="1" smtClean="0">
                <a:solidFill>
                  <a:srgbClr val="FFFFFF"/>
                </a:solidFill>
                <a:latin typeface="Times New Roman" charset="0"/>
                <a:cs typeface="Times New Roman" charset="0"/>
              </a:rPr>
              <a:t>Urry</a:t>
            </a:r>
            <a:r>
              <a:rPr lang="en-US" sz="1600" dirty="0" smtClean="0">
                <a:solidFill>
                  <a:srgbClr val="FFFFFF"/>
                </a:solidFill>
                <a:latin typeface="Times New Roman" charset="0"/>
                <a:cs typeface="Times New Roman" charset="0"/>
              </a:rPr>
              <a:t> </a:t>
            </a:r>
            <a:r>
              <a:rPr lang="en-US" sz="1600" dirty="0" smtClean="0">
                <a:solidFill>
                  <a:srgbClr val="D2B239"/>
                </a:solidFill>
                <a:latin typeface="Times New Roman" charset="0"/>
                <a:cs typeface="Times New Roman" charset="0"/>
              </a:rPr>
              <a:t>•</a:t>
            </a:r>
            <a:r>
              <a:rPr lang="en-US" sz="1600" dirty="0" smtClean="0">
                <a:solidFill>
                  <a:srgbClr val="FFFFFF"/>
                </a:solidFill>
                <a:latin typeface="Times New Roman" charset="0"/>
                <a:cs typeface="Times New Roman" charset="0"/>
              </a:rPr>
              <a:t> Cain </a:t>
            </a:r>
            <a:r>
              <a:rPr lang="en-US" sz="1600" dirty="0" smtClean="0">
                <a:solidFill>
                  <a:srgbClr val="D2B239"/>
                </a:solidFill>
                <a:latin typeface="Times New Roman" charset="0"/>
                <a:cs typeface="Times New Roman" charset="0"/>
              </a:rPr>
              <a:t>•</a:t>
            </a:r>
            <a:r>
              <a:rPr lang="en-US" sz="1600" dirty="0" smtClean="0">
                <a:solidFill>
                  <a:srgbClr val="FFFFFF"/>
                </a:solidFill>
                <a:latin typeface="Times New Roman" charset="0"/>
                <a:cs typeface="Times New Roman" charset="0"/>
              </a:rPr>
              <a:t> Wasserman </a:t>
            </a:r>
            <a:r>
              <a:rPr lang="en-US" sz="1600" dirty="0" smtClean="0">
                <a:solidFill>
                  <a:srgbClr val="D2B239"/>
                </a:solidFill>
                <a:latin typeface="Times New Roman" charset="0"/>
                <a:cs typeface="Times New Roman" charset="0"/>
              </a:rPr>
              <a:t>•</a:t>
            </a:r>
            <a:r>
              <a:rPr lang="en-US" sz="1600" dirty="0" smtClean="0">
                <a:solidFill>
                  <a:srgbClr val="FFFFFF"/>
                </a:solidFill>
                <a:latin typeface="Times New Roman" charset="0"/>
                <a:cs typeface="Times New Roman" charset="0"/>
              </a:rPr>
              <a:t> </a:t>
            </a:r>
            <a:r>
              <a:rPr lang="en-US" sz="1600" dirty="0" err="1" smtClean="0">
                <a:solidFill>
                  <a:srgbClr val="FFFFFF"/>
                </a:solidFill>
                <a:latin typeface="Times New Roman" charset="0"/>
                <a:cs typeface="Times New Roman" charset="0"/>
              </a:rPr>
              <a:t>Minorsky</a:t>
            </a:r>
            <a:r>
              <a:rPr lang="en-US" sz="1600" dirty="0" smtClean="0">
                <a:solidFill>
                  <a:srgbClr val="FFFFFF"/>
                </a:solidFill>
                <a:latin typeface="Times New Roman" charset="0"/>
                <a:cs typeface="Times New Roman" charset="0"/>
              </a:rPr>
              <a:t> </a:t>
            </a:r>
            <a:r>
              <a:rPr lang="en-US" sz="1600" dirty="0" smtClean="0">
                <a:solidFill>
                  <a:srgbClr val="D2B239"/>
                </a:solidFill>
                <a:latin typeface="Times New Roman" charset="0"/>
                <a:cs typeface="Times New Roman" charset="0"/>
              </a:rPr>
              <a:t>•</a:t>
            </a:r>
            <a:r>
              <a:rPr lang="en-US" sz="1600" dirty="0" smtClean="0">
                <a:solidFill>
                  <a:srgbClr val="FFFFFF"/>
                </a:solidFill>
                <a:latin typeface="Times New Roman" charset="0"/>
                <a:cs typeface="Times New Roman" charset="0"/>
              </a:rPr>
              <a:t> Jackson</a:t>
            </a:r>
            <a:endParaRPr lang="en-US" sz="1600" dirty="0">
              <a:solidFill>
                <a:srgbClr val="FFFFFF"/>
              </a:solidFill>
              <a:latin typeface="Times New Roman" charset="0"/>
              <a:cs typeface="Times New Roman" charset="0"/>
            </a:endParaRPr>
          </a:p>
        </p:txBody>
      </p:sp>
      <p:sp>
        <p:nvSpPr>
          <p:cNvPr id="6" name="Text Box 14"/>
          <p:cNvSpPr txBox="1">
            <a:spLocks noChangeArrowheads="1"/>
          </p:cNvSpPr>
          <p:nvPr/>
        </p:nvSpPr>
        <p:spPr bwMode="auto">
          <a:xfrm>
            <a:off x="0" y="6592888"/>
            <a:ext cx="6880225" cy="200025"/>
          </a:xfrm>
          <a:prstGeom prst="rect">
            <a:avLst/>
          </a:prstGeom>
          <a:noFill/>
          <a:ln>
            <a:noFill/>
          </a:ln>
          <a:extLst>
            <a:ext uri="{909E8E84-426E-40dd-AFC4-6F175D3DCCD1}">
              <a14:hiddenFill xmlns:a14="http://schemas.microsoft.com/office/drawing/2010/main">
                <a:gradFill rotWithShape="0">
                  <a:gsLst>
                    <a:gs pos="0">
                      <a:srgbClr val="6CAA3C"/>
                    </a:gs>
                    <a:gs pos="100000">
                      <a:srgbClr val="5EBDBE"/>
                    </a:gs>
                  </a:gsLst>
                  <a:lin ang="0" scaled="1"/>
                </a:gra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sz="2400">
                <a:solidFill>
                  <a:schemeClr val="tx1"/>
                </a:solidFill>
                <a:latin typeface="Arial" charset="0"/>
                <a:ea typeface="Geneva"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a:spcBef>
                <a:spcPct val="50000"/>
              </a:spcBef>
            </a:pPr>
            <a:r>
              <a:rPr lang="en-US" sz="900" dirty="0">
                <a:solidFill>
                  <a:srgbClr val="FFFFFF"/>
                </a:solidFill>
              </a:rPr>
              <a:t>     © 2014 Pearson Education, Inc.</a:t>
            </a:r>
            <a:endParaRPr lang="en-US" dirty="0">
              <a:solidFill>
                <a:srgbClr val="FFFFFF"/>
              </a:solidFill>
            </a:endParaRPr>
          </a:p>
        </p:txBody>
      </p:sp>
      <p:sp>
        <p:nvSpPr>
          <p:cNvPr id="9" name="Text Box 50"/>
          <p:cNvSpPr txBox="1">
            <a:spLocks noChangeArrowheads="1"/>
          </p:cNvSpPr>
          <p:nvPr/>
        </p:nvSpPr>
        <p:spPr bwMode="auto">
          <a:xfrm>
            <a:off x="6023428" y="715674"/>
            <a:ext cx="869610" cy="348813"/>
          </a:xfrm>
          <a:prstGeom prst="rect">
            <a:avLst/>
          </a:prstGeom>
          <a:noFill/>
          <a:ln>
            <a:noFill/>
          </a:ln>
          <a:effectLst/>
          <a:extLst>
            <a:ext uri="{909E8E84-426E-40dd-AFC4-6F175D3DCCD1}">
              <a14:hiddenFill xmlns:a14="http://schemas.microsoft.com/office/drawing/2010/main">
                <a:gradFill rotWithShape="0">
                  <a:gsLst>
                    <a:gs pos="0">
                      <a:srgbClr val="629F39"/>
                    </a:gs>
                    <a:gs pos="100000">
                      <a:srgbClr val="58B5B2"/>
                    </a:gs>
                  </a:gsLst>
                  <a:lin ang="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eaLnBrk="0" hangingPunct="0">
              <a:defRPr sz="2400">
                <a:solidFill>
                  <a:schemeClr val="tx1"/>
                </a:solidFill>
                <a:latin typeface="Arial" charset="0"/>
                <a:ea typeface="Geneva"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algn="r" eaLnBrk="1" hangingPunct="1">
              <a:lnSpc>
                <a:spcPct val="60000"/>
              </a:lnSpc>
              <a:spcBef>
                <a:spcPct val="20000"/>
              </a:spcBef>
              <a:spcAft>
                <a:spcPct val="20000"/>
              </a:spcAft>
            </a:pPr>
            <a:r>
              <a:rPr lang="en-US" sz="1000" b="1" i="0" dirty="0" smtClean="0">
                <a:solidFill>
                  <a:schemeClr val="accent3">
                    <a:lumMod val="75000"/>
                  </a:schemeClr>
                </a:solidFill>
                <a:latin typeface="Times New Roman"/>
                <a:cs typeface="Times New Roman"/>
              </a:rPr>
              <a:t>TENTH</a:t>
            </a:r>
          </a:p>
          <a:p>
            <a:pPr algn="r" eaLnBrk="1" hangingPunct="1">
              <a:lnSpc>
                <a:spcPct val="60000"/>
              </a:lnSpc>
              <a:spcBef>
                <a:spcPct val="20000"/>
              </a:spcBef>
              <a:spcAft>
                <a:spcPct val="20000"/>
              </a:spcAft>
            </a:pPr>
            <a:r>
              <a:rPr lang="en-US" sz="1000" b="1" i="0" dirty="0" smtClean="0">
                <a:solidFill>
                  <a:schemeClr val="accent3">
                    <a:lumMod val="75000"/>
                  </a:schemeClr>
                </a:solidFill>
                <a:latin typeface="Times New Roman"/>
                <a:cs typeface="Times New Roman"/>
              </a:rPr>
              <a:t>EDITION</a:t>
            </a:r>
            <a:endParaRPr lang="en-US" sz="1000" b="1" i="0" dirty="0">
              <a:solidFill>
                <a:schemeClr val="accent3">
                  <a:lumMod val="75000"/>
                </a:schemeClr>
              </a:solidFill>
              <a:latin typeface="Times New Roman"/>
              <a:cs typeface="Times New Roman"/>
            </a:endParaRPr>
          </a:p>
        </p:txBody>
      </p:sp>
      <p:sp>
        <p:nvSpPr>
          <p:cNvPr id="508945" name="Rectangle 17"/>
          <p:cNvSpPr>
            <a:spLocks noGrp="1" noChangeArrowheads="1"/>
          </p:cNvSpPr>
          <p:nvPr>
            <p:ph type="ctrTitle" sz="quarter"/>
          </p:nvPr>
        </p:nvSpPr>
        <p:spPr>
          <a:xfrm>
            <a:off x="182563" y="190500"/>
            <a:ext cx="3089275" cy="1096963"/>
          </a:xfrm>
        </p:spPr>
        <p:txBody>
          <a:bodyPr anchor="ctr"/>
          <a:lstStyle>
            <a:lvl1pPr marL="0" indent="0">
              <a:defRPr sz="5000">
                <a:solidFill>
                  <a:srgbClr val="FFFFFF"/>
                </a:solidFill>
                <a:latin typeface="Arial"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0732061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380660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54813" y="182563"/>
            <a:ext cx="2203450" cy="61706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44463" y="182563"/>
            <a:ext cx="6457950" cy="61706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838949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6920149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2048747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6649192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5882212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5684708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8667266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592854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marL="347472" indent="-347472">
              <a:buClr>
                <a:srgbClr val="FF6600"/>
              </a:buClr>
              <a:defRPr/>
            </a:lvl1pPr>
            <a:lvl2pPr marL="740664" indent="-283464">
              <a:buClr>
                <a:srgbClr val="FF6600"/>
              </a:buClr>
              <a:defRPr/>
            </a:lvl2pPr>
            <a:lvl3pPr marL="1143000" indent="-228600">
              <a:buClr>
                <a:srgbClr val="FF6600"/>
              </a:buClr>
              <a:defRPr/>
            </a:lvl3pPr>
            <a:lvl4pPr marL="1600200" indent="-228600">
              <a:buClr>
                <a:srgbClr val="FF6600"/>
              </a:buClr>
              <a:defRPr/>
            </a:lvl4pPr>
            <a:lvl5pPr marL="2057400" indent="-228600">
              <a:buClr>
                <a:srgbClr val="FF6600"/>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622252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1982491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44463" y="1279525"/>
            <a:ext cx="4311650" cy="5073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08513" y="1279525"/>
            <a:ext cx="4311650" cy="5073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216821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292791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407314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94635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2880469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74250130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theme" Target="../theme/theme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8"/>
          <p:cNvSpPr>
            <a:spLocks noGrp="1" noChangeArrowheads="1"/>
          </p:cNvSpPr>
          <p:nvPr>
            <p:ph type="body" idx="1"/>
          </p:nvPr>
        </p:nvSpPr>
        <p:spPr bwMode="auto">
          <a:xfrm>
            <a:off x="420913" y="1272910"/>
            <a:ext cx="8499249" cy="507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0" tIns="0" rIns="13716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Rectangle 1"/>
          <p:cNvSpPr/>
          <p:nvPr/>
        </p:nvSpPr>
        <p:spPr bwMode="auto">
          <a:xfrm>
            <a:off x="0" y="1"/>
            <a:ext cx="9144000" cy="290286"/>
          </a:xfrm>
          <a:prstGeom prst="rect">
            <a:avLst/>
          </a:prstGeom>
          <a:gradFill flip="none" rotWithShape="1">
            <a:gsLst>
              <a:gs pos="0">
                <a:srgbClr val="FF6600"/>
              </a:gs>
              <a:gs pos="100000">
                <a:srgbClr val="FFFFFF"/>
              </a:gs>
              <a:gs pos="25000">
                <a:srgbClr val="FF6600">
                  <a:alpha val="75000"/>
                </a:srgbClr>
              </a:gs>
            </a:gsLst>
            <a:lin ang="5400000" scaled="0"/>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sp>
        <p:nvSpPr>
          <p:cNvPr id="1026" name="Rectangle 7"/>
          <p:cNvSpPr>
            <a:spLocks noGrp="1" noChangeArrowheads="1"/>
          </p:cNvSpPr>
          <p:nvPr>
            <p:ph type="title"/>
          </p:nvPr>
        </p:nvSpPr>
        <p:spPr bwMode="auto">
          <a:xfrm>
            <a:off x="182563" y="298675"/>
            <a:ext cx="87757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bodyPr>
          <a:lstStyle/>
          <a:p>
            <a:pPr lvl="0"/>
            <a:r>
              <a:rPr lang="en-US" smtClean="0"/>
              <a:t>Click to edit Master title style</a:t>
            </a:r>
            <a:endParaRPr lang="en-US" dirty="0"/>
          </a:p>
        </p:txBody>
      </p:sp>
      <p:sp>
        <p:nvSpPr>
          <p:cNvPr id="6" name="Rectangle 3"/>
          <p:cNvSpPr>
            <a:spLocks noChangeArrowheads="1"/>
          </p:cNvSpPr>
          <p:nvPr/>
        </p:nvSpPr>
        <p:spPr bwMode="auto">
          <a:xfrm>
            <a:off x="66973" y="6582040"/>
            <a:ext cx="28956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r>
              <a:rPr lang="en-US" sz="900" b="0" dirty="0">
                <a:solidFill>
                  <a:srgbClr val="000000"/>
                </a:solidFill>
                <a:latin typeface="Arial" charset="0"/>
              </a:rPr>
              <a:t>© 2014 Pearson Education, Inc.</a:t>
            </a:r>
          </a:p>
        </p:txBody>
      </p:sp>
    </p:spTree>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 id="2147484180" r:id="rId12"/>
  </p:sldLayoutIdLst>
  <p:timing>
    <p:tnLst>
      <p:par>
        <p:cTn xmlns:p14="http://schemas.microsoft.com/office/powerpoint/2010/main" id="1" dur="indefinite" restart="never" nodeType="tmRoot"/>
      </p:par>
    </p:tnLst>
  </p:timing>
  <p:txStyles>
    <p:titleStyle>
      <a:lvl1pPr marL="0" indent="-450850" algn="l" rtl="0" eaLnBrk="1" fontAlgn="base" hangingPunct="1">
        <a:lnSpc>
          <a:spcPct val="90000"/>
        </a:lnSpc>
        <a:spcBef>
          <a:spcPct val="0"/>
        </a:spcBef>
        <a:spcAft>
          <a:spcPct val="0"/>
        </a:spcAft>
        <a:defRPr sz="3000" b="1">
          <a:solidFill>
            <a:schemeClr val="tx1"/>
          </a:solidFill>
          <a:latin typeface="Arial"/>
          <a:ea typeface="Geneva" charset="0"/>
          <a:cs typeface="Arial"/>
        </a:defRPr>
      </a:lvl1pPr>
      <a:lvl2pPr marL="450850" indent="-450850" algn="l" rtl="0" eaLnBrk="1" fontAlgn="base" hangingPunct="1">
        <a:lnSpc>
          <a:spcPct val="90000"/>
        </a:lnSpc>
        <a:spcBef>
          <a:spcPct val="0"/>
        </a:spcBef>
        <a:spcAft>
          <a:spcPct val="0"/>
        </a:spcAft>
        <a:defRPr sz="3200" b="1">
          <a:solidFill>
            <a:srgbClr val="9D002D"/>
          </a:solidFill>
          <a:latin typeface="Times New Roman" charset="0"/>
          <a:ea typeface="Geneva" charset="0"/>
          <a:cs typeface="Arial" charset="0"/>
        </a:defRPr>
      </a:lvl2pPr>
      <a:lvl3pPr marL="450850" indent="-450850" algn="l" rtl="0" eaLnBrk="1" fontAlgn="base" hangingPunct="1">
        <a:lnSpc>
          <a:spcPct val="90000"/>
        </a:lnSpc>
        <a:spcBef>
          <a:spcPct val="0"/>
        </a:spcBef>
        <a:spcAft>
          <a:spcPct val="0"/>
        </a:spcAft>
        <a:defRPr sz="3200" b="1">
          <a:solidFill>
            <a:srgbClr val="9D002D"/>
          </a:solidFill>
          <a:latin typeface="Times New Roman" charset="0"/>
          <a:ea typeface="Geneva" charset="0"/>
          <a:cs typeface="Arial" charset="0"/>
        </a:defRPr>
      </a:lvl3pPr>
      <a:lvl4pPr marL="450850" indent="-450850" algn="l" rtl="0" eaLnBrk="1" fontAlgn="base" hangingPunct="1">
        <a:lnSpc>
          <a:spcPct val="90000"/>
        </a:lnSpc>
        <a:spcBef>
          <a:spcPct val="0"/>
        </a:spcBef>
        <a:spcAft>
          <a:spcPct val="0"/>
        </a:spcAft>
        <a:defRPr sz="3200" b="1">
          <a:solidFill>
            <a:srgbClr val="9D002D"/>
          </a:solidFill>
          <a:latin typeface="Times New Roman" charset="0"/>
          <a:ea typeface="Geneva" charset="0"/>
          <a:cs typeface="Arial" charset="0"/>
        </a:defRPr>
      </a:lvl4pPr>
      <a:lvl5pPr marL="450850" indent="-450850" algn="l" rtl="0" eaLnBrk="1" fontAlgn="base" hangingPunct="1">
        <a:lnSpc>
          <a:spcPct val="90000"/>
        </a:lnSpc>
        <a:spcBef>
          <a:spcPct val="0"/>
        </a:spcBef>
        <a:spcAft>
          <a:spcPct val="0"/>
        </a:spcAft>
        <a:defRPr sz="3200" b="1">
          <a:solidFill>
            <a:srgbClr val="9D002D"/>
          </a:solidFill>
          <a:latin typeface="Times New Roman" charset="0"/>
          <a:ea typeface="Geneva" charset="0"/>
          <a:cs typeface="Arial" charset="0"/>
        </a:defRPr>
      </a:lvl5pPr>
      <a:lvl6pPr marL="908050" indent="-450850" algn="l" rtl="0" eaLnBrk="1" fontAlgn="base" hangingPunct="1">
        <a:lnSpc>
          <a:spcPct val="90000"/>
        </a:lnSpc>
        <a:spcBef>
          <a:spcPct val="0"/>
        </a:spcBef>
        <a:spcAft>
          <a:spcPct val="0"/>
        </a:spcAft>
        <a:defRPr sz="3000" b="1">
          <a:solidFill>
            <a:schemeClr val="tx2"/>
          </a:solidFill>
          <a:latin typeface="Times New Roman" charset="0"/>
          <a:ea typeface="Arial" charset="0"/>
          <a:cs typeface="Arial" charset="0"/>
        </a:defRPr>
      </a:lvl6pPr>
      <a:lvl7pPr marL="1365250" indent="-450850" algn="l" rtl="0" eaLnBrk="1" fontAlgn="base" hangingPunct="1">
        <a:lnSpc>
          <a:spcPct val="90000"/>
        </a:lnSpc>
        <a:spcBef>
          <a:spcPct val="0"/>
        </a:spcBef>
        <a:spcAft>
          <a:spcPct val="0"/>
        </a:spcAft>
        <a:defRPr sz="3000" b="1">
          <a:solidFill>
            <a:schemeClr val="tx2"/>
          </a:solidFill>
          <a:latin typeface="Times New Roman" charset="0"/>
          <a:ea typeface="Arial" charset="0"/>
          <a:cs typeface="Arial" charset="0"/>
        </a:defRPr>
      </a:lvl7pPr>
      <a:lvl8pPr marL="1822450" indent="-450850" algn="l" rtl="0" eaLnBrk="1" fontAlgn="base" hangingPunct="1">
        <a:lnSpc>
          <a:spcPct val="90000"/>
        </a:lnSpc>
        <a:spcBef>
          <a:spcPct val="0"/>
        </a:spcBef>
        <a:spcAft>
          <a:spcPct val="0"/>
        </a:spcAft>
        <a:defRPr sz="3000" b="1">
          <a:solidFill>
            <a:schemeClr val="tx2"/>
          </a:solidFill>
          <a:latin typeface="Times New Roman" charset="0"/>
          <a:ea typeface="Arial" charset="0"/>
          <a:cs typeface="Arial" charset="0"/>
        </a:defRPr>
      </a:lvl8pPr>
      <a:lvl9pPr marL="2279650" indent="-450850" algn="l" rtl="0" eaLnBrk="1" fontAlgn="base" hangingPunct="1">
        <a:lnSpc>
          <a:spcPct val="90000"/>
        </a:lnSpc>
        <a:spcBef>
          <a:spcPct val="0"/>
        </a:spcBef>
        <a:spcAft>
          <a:spcPct val="0"/>
        </a:spcAft>
        <a:defRPr sz="3000" b="1">
          <a:solidFill>
            <a:schemeClr val="tx2"/>
          </a:solidFill>
          <a:latin typeface="Times New Roman" charset="0"/>
          <a:ea typeface="Arial" charset="0"/>
          <a:cs typeface="Arial" charset="0"/>
        </a:defRPr>
      </a:lvl9pPr>
    </p:titleStyle>
    <p:bodyStyle>
      <a:lvl1pPr marL="347472" indent="-347472" algn="l" rtl="0" eaLnBrk="1" fontAlgn="base" hangingPunct="1">
        <a:spcBef>
          <a:spcPct val="45000"/>
        </a:spcBef>
        <a:spcAft>
          <a:spcPct val="20000"/>
        </a:spcAft>
        <a:buClr>
          <a:srgbClr val="FF6600"/>
        </a:buClr>
        <a:buFont typeface="Wingdings" charset="2"/>
        <a:buChar char="§"/>
        <a:defRPr sz="2800">
          <a:solidFill>
            <a:schemeClr val="tx1"/>
          </a:solidFill>
          <a:latin typeface="Arial" charset="0"/>
          <a:ea typeface="Geneva" charset="0"/>
          <a:cs typeface="+mn-cs"/>
        </a:defRPr>
      </a:lvl1pPr>
      <a:lvl2pPr marL="740664" indent="-283464" algn="l" rtl="0" eaLnBrk="1" fontAlgn="base" hangingPunct="1">
        <a:spcBef>
          <a:spcPct val="45000"/>
        </a:spcBef>
        <a:spcAft>
          <a:spcPct val="20000"/>
        </a:spcAft>
        <a:buClr>
          <a:srgbClr val="FF6600"/>
        </a:buClr>
        <a:buFont typeface="Wingdings" charset="2"/>
        <a:buChar char="§"/>
        <a:defRPr sz="2600">
          <a:solidFill>
            <a:schemeClr val="tx1"/>
          </a:solidFill>
          <a:latin typeface="Arial" charset="0"/>
          <a:ea typeface="+mn-ea"/>
          <a:cs typeface="+mn-cs"/>
        </a:defRPr>
      </a:lvl2pPr>
      <a:lvl3pPr marL="1143000" indent="-228600" algn="l" rtl="0" eaLnBrk="1" fontAlgn="base" hangingPunct="1">
        <a:spcBef>
          <a:spcPct val="45000"/>
        </a:spcBef>
        <a:spcAft>
          <a:spcPct val="20000"/>
        </a:spcAft>
        <a:buClr>
          <a:srgbClr val="FF6600"/>
        </a:buClr>
        <a:buFont typeface="Wingdings" charset="2"/>
        <a:buChar char="§"/>
        <a:defRPr sz="2400">
          <a:solidFill>
            <a:schemeClr val="tx1"/>
          </a:solidFill>
          <a:latin typeface="Arial" charset="0"/>
          <a:ea typeface="+mn-ea"/>
          <a:cs typeface="+mn-cs"/>
        </a:defRPr>
      </a:lvl3pPr>
      <a:lvl4pPr marL="1600200" indent="-228600" algn="l" rtl="0" eaLnBrk="1" fontAlgn="base" hangingPunct="1">
        <a:spcBef>
          <a:spcPct val="45000"/>
        </a:spcBef>
        <a:spcAft>
          <a:spcPct val="20000"/>
        </a:spcAft>
        <a:buClr>
          <a:srgbClr val="FF6600"/>
        </a:buClr>
        <a:buFont typeface="Wingdings" charset="2"/>
        <a:buChar char="§"/>
        <a:defRPr sz="2200">
          <a:solidFill>
            <a:schemeClr val="tx1"/>
          </a:solidFill>
          <a:latin typeface="Arial" charset="0"/>
          <a:ea typeface="+mn-ea"/>
          <a:cs typeface="+mn-cs"/>
        </a:defRPr>
      </a:lvl4pPr>
      <a:lvl5pPr marL="2057400" indent="-228600" algn="l" rtl="0" eaLnBrk="1" fontAlgn="base" hangingPunct="1">
        <a:spcBef>
          <a:spcPct val="45000"/>
        </a:spcBef>
        <a:spcAft>
          <a:spcPct val="20000"/>
        </a:spcAft>
        <a:buClr>
          <a:srgbClr val="FF6600"/>
        </a:buClr>
        <a:buFont typeface="Wingdings" charset="2"/>
        <a:buChar char="§"/>
        <a:defRPr sz="2200">
          <a:solidFill>
            <a:schemeClr val="tx1"/>
          </a:solidFill>
          <a:latin typeface="Arial" charset="0"/>
          <a:ea typeface="+mn-ea"/>
          <a:cs typeface="+mn-cs"/>
        </a:defRPr>
      </a:lvl5pPr>
      <a:lvl6pPr marL="3316288" indent="-347663" algn="l" rtl="0" eaLnBrk="1" fontAlgn="base" hangingPunct="1">
        <a:spcBef>
          <a:spcPct val="45000"/>
        </a:spcBef>
        <a:spcAft>
          <a:spcPct val="20000"/>
        </a:spcAft>
        <a:buClr>
          <a:schemeClr val="tx2"/>
        </a:buClr>
        <a:buFont typeface="Wingdings" charset="2"/>
        <a:buChar char="§"/>
        <a:defRPr sz="2000">
          <a:solidFill>
            <a:schemeClr val="tx1"/>
          </a:solidFill>
          <a:latin typeface="+mn-lt"/>
          <a:ea typeface="+mn-ea"/>
          <a:cs typeface="+mn-cs"/>
        </a:defRPr>
      </a:lvl6pPr>
      <a:lvl7pPr marL="3773488" indent="-347663" algn="l" rtl="0" eaLnBrk="1" fontAlgn="base" hangingPunct="1">
        <a:spcBef>
          <a:spcPct val="45000"/>
        </a:spcBef>
        <a:spcAft>
          <a:spcPct val="20000"/>
        </a:spcAft>
        <a:buClr>
          <a:schemeClr val="tx2"/>
        </a:buClr>
        <a:buFont typeface="Wingdings" charset="2"/>
        <a:buChar char="§"/>
        <a:defRPr sz="2000">
          <a:solidFill>
            <a:schemeClr val="tx1"/>
          </a:solidFill>
          <a:latin typeface="+mn-lt"/>
          <a:ea typeface="+mn-ea"/>
          <a:cs typeface="+mn-cs"/>
        </a:defRPr>
      </a:lvl7pPr>
      <a:lvl8pPr marL="4230688" indent="-347663" algn="l" rtl="0" eaLnBrk="1" fontAlgn="base" hangingPunct="1">
        <a:spcBef>
          <a:spcPct val="45000"/>
        </a:spcBef>
        <a:spcAft>
          <a:spcPct val="20000"/>
        </a:spcAft>
        <a:buClr>
          <a:schemeClr val="tx2"/>
        </a:buClr>
        <a:buFont typeface="Wingdings" charset="2"/>
        <a:buChar char="§"/>
        <a:defRPr sz="2000">
          <a:solidFill>
            <a:schemeClr val="tx1"/>
          </a:solidFill>
          <a:latin typeface="+mn-lt"/>
          <a:ea typeface="+mn-ea"/>
          <a:cs typeface="+mn-cs"/>
        </a:defRPr>
      </a:lvl8pPr>
      <a:lvl9pPr marL="4687888" indent="-347663" algn="l" rtl="0" eaLnBrk="1" fontAlgn="base" hangingPunct="1">
        <a:spcBef>
          <a:spcPct val="45000"/>
        </a:spcBef>
        <a:spcAft>
          <a:spcPct val="20000"/>
        </a:spcAft>
        <a:buClr>
          <a:schemeClr val="tx2"/>
        </a:buClr>
        <a:buFont typeface="Wingdings" charset="2"/>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3"/>
          <p:cNvSpPr>
            <a:spLocks noChangeArrowheads="1"/>
          </p:cNvSpPr>
          <p:nvPr userDrawn="1"/>
        </p:nvSpPr>
        <p:spPr bwMode="auto">
          <a:xfrm>
            <a:off x="66973" y="6582040"/>
            <a:ext cx="28956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r>
              <a:rPr lang="en-US" sz="900" dirty="0">
                <a:solidFill>
                  <a:srgbClr val="000000"/>
                </a:solidFill>
                <a:latin typeface="Arial" charset="0"/>
                <a:ea typeface="ＭＳ Ｐゴシック" charset="0"/>
              </a:rPr>
              <a:t>© 2014 Pearson Education, Inc.</a:t>
            </a:r>
          </a:p>
        </p:txBody>
      </p:sp>
    </p:spTree>
    <p:extLst>
      <p:ext uri="{BB962C8B-B14F-4D97-AF65-F5344CB8AC3E}">
        <p14:creationId xmlns:p14="http://schemas.microsoft.com/office/powerpoint/2010/main" val="139848749"/>
      </p:ext>
    </p:extLst>
  </p:cSld>
  <p:clrMap bg1="lt1" tx1="dk1" bg2="lt2" tx2="dk2" accent1="accent1" accent2="accent2" accent3="accent3" accent4="accent4" accent5="accent5" accent6="accent6" hlink="hlink" folHlink="folHlink"/>
  <p:sldLayoutIdLst>
    <p:sldLayoutId id="2147484045" r:id="rId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3"/>
          <p:cNvSpPr>
            <a:spLocks noChangeArrowheads="1"/>
          </p:cNvSpPr>
          <p:nvPr userDrawn="1"/>
        </p:nvSpPr>
        <p:spPr bwMode="auto">
          <a:xfrm>
            <a:off x="66973" y="6582040"/>
            <a:ext cx="28956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r>
              <a:rPr lang="en-US" sz="900" dirty="0">
                <a:solidFill>
                  <a:srgbClr val="000000"/>
                </a:solidFill>
                <a:latin typeface="Arial" charset="0"/>
                <a:ea typeface="ＭＳ Ｐゴシック" charset="0"/>
              </a:rPr>
              <a:t>© 2014 Pearson Education, Inc.</a:t>
            </a:r>
          </a:p>
        </p:txBody>
      </p:sp>
    </p:spTree>
    <p:extLst>
      <p:ext uri="{BB962C8B-B14F-4D97-AF65-F5344CB8AC3E}">
        <p14:creationId xmlns:p14="http://schemas.microsoft.com/office/powerpoint/2010/main" val="1181405054"/>
      </p:ext>
    </p:extLst>
  </p:cSld>
  <p:clrMap bg1="lt1" tx1="dk1" bg2="lt2" tx2="dk2" accent1="accent1" accent2="accent2" accent3="accent3" accent4="accent4" accent5="accent5" accent6="accent6" hlink="hlink" folHlink="folHlink"/>
  <p:sldLayoutIdLst>
    <p:sldLayoutId id="2147484171" r:id="rId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3"/>
          <p:cNvSpPr>
            <a:spLocks noChangeArrowheads="1"/>
          </p:cNvSpPr>
          <p:nvPr userDrawn="1"/>
        </p:nvSpPr>
        <p:spPr bwMode="auto">
          <a:xfrm>
            <a:off x="66973" y="6582040"/>
            <a:ext cx="28956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r>
              <a:rPr lang="en-US" sz="900" dirty="0">
                <a:solidFill>
                  <a:srgbClr val="000000"/>
                </a:solidFill>
                <a:latin typeface="Arial" charset="0"/>
                <a:ea typeface="ＭＳ Ｐゴシック" charset="0"/>
              </a:rPr>
              <a:t>© 2014 Pearson Education, Inc.</a:t>
            </a:r>
          </a:p>
        </p:txBody>
      </p:sp>
    </p:spTree>
    <p:extLst>
      <p:ext uri="{BB962C8B-B14F-4D97-AF65-F5344CB8AC3E}">
        <p14:creationId xmlns:p14="http://schemas.microsoft.com/office/powerpoint/2010/main" val="378563841"/>
      </p:ext>
    </p:extLst>
  </p:cSld>
  <p:clrMap bg1="lt1" tx1="dk1" bg2="lt2" tx2="dk2" accent1="accent1" accent2="accent2" accent3="accent3" accent4="accent4" accent5="accent5" accent6="accent6" hlink="hlink" folHlink="folHlink"/>
  <p:sldLayoutIdLst>
    <p:sldLayoutId id="2147484173" r:id="rId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3"/>
          <p:cNvSpPr>
            <a:spLocks noChangeArrowheads="1"/>
          </p:cNvSpPr>
          <p:nvPr userDrawn="1"/>
        </p:nvSpPr>
        <p:spPr bwMode="auto">
          <a:xfrm>
            <a:off x="66973" y="6582040"/>
            <a:ext cx="28956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r>
              <a:rPr lang="en-US" sz="900" dirty="0">
                <a:solidFill>
                  <a:srgbClr val="000000"/>
                </a:solidFill>
                <a:latin typeface="Arial" charset="0"/>
                <a:ea typeface="ＭＳ Ｐゴシック" charset="0"/>
              </a:rPr>
              <a:t>© 2014 Pearson Education, Inc.</a:t>
            </a:r>
          </a:p>
        </p:txBody>
      </p:sp>
    </p:spTree>
    <p:extLst>
      <p:ext uri="{BB962C8B-B14F-4D97-AF65-F5344CB8AC3E}">
        <p14:creationId xmlns:p14="http://schemas.microsoft.com/office/powerpoint/2010/main" val="2903444584"/>
      </p:ext>
    </p:extLst>
  </p:cSld>
  <p:clrMap bg1="lt1" tx1="dk1" bg2="lt2" tx2="dk2" accent1="accent1" accent2="accent2" accent3="accent3" accent4="accent4" accent5="accent5" accent6="accent6" hlink="hlink" folHlink="folHlink"/>
  <p:sldLayoutIdLst>
    <p:sldLayoutId id="2147484175" r:id="rId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3"/>
          <p:cNvSpPr>
            <a:spLocks noChangeArrowheads="1"/>
          </p:cNvSpPr>
          <p:nvPr userDrawn="1"/>
        </p:nvSpPr>
        <p:spPr bwMode="auto">
          <a:xfrm>
            <a:off x="66973" y="6582040"/>
            <a:ext cx="28956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r>
              <a:rPr lang="en-US" sz="900" dirty="0">
                <a:solidFill>
                  <a:srgbClr val="000000"/>
                </a:solidFill>
                <a:latin typeface="Arial" charset="0"/>
                <a:ea typeface="ＭＳ Ｐゴシック" charset="0"/>
              </a:rPr>
              <a:t>© 2014 Pearson Education, Inc.</a:t>
            </a:r>
          </a:p>
        </p:txBody>
      </p:sp>
    </p:spTree>
    <p:extLst>
      <p:ext uri="{BB962C8B-B14F-4D97-AF65-F5344CB8AC3E}">
        <p14:creationId xmlns:p14="http://schemas.microsoft.com/office/powerpoint/2010/main" val="1848994882"/>
      </p:ext>
    </p:extLst>
  </p:cSld>
  <p:clrMap bg1="lt1" tx1="dk1" bg2="lt2" tx2="dk2" accent1="accent1" accent2="accent2" accent3="accent3" accent4="accent4" accent5="accent5" accent6="accent6" hlink="hlink" folHlink="folHlink"/>
  <p:sldLayoutIdLst>
    <p:sldLayoutId id="2147484177" r:id="rId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3"/>
          <p:cNvSpPr>
            <a:spLocks noChangeArrowheads="1"/>
          </p:cNvSpPr>
          <p:nvPr userDrawn="1"/>
        </p:nvSpPr>
        <p:spPr bwMode="auto">
          <a:xfrm>
            <a:off x="66973" y="6582040"/>
            <a:ext cx="28956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r>
              <a:rPr lang="en-US" sz="900" dirty="0">
                <a:solidFill>
                  <a:srgbClr val="000000"/>
                </a:solidFill>
                <a:latin typeface="Arial" charset="0"/>
                <a:ea typeface="ＭＳ Ｐゴシック" charset="0"/>
              </a:rPr>
              <a:t>© 2014 Pearson Education, Inc.</a:t>
            </a:r>
          </a:p>
        </p:txBody>
      </p:sp>
    </p:spTree>
    <p:extLst>
      <p:ext uri="{BB962C8B-B14F-4D97-AF65-F5344CB8AC3E}">
        <p14:creationId xmlns:p14="http://schemas.microsoft.com/office/powerpoint/2010/main" val="1698031756"/>
      </p:ext>
    </p:extLst>
  </p:cSld>
  <p:clrMap bg1="lt1" tx1="dk1" bg2="lt2" tx2="dk2" accent1="accent1" accent2="accent2" accent3="accent3" accent4="accent4" accent5="accent5" accent6="accent6" hlink="hlink" folHlink="folHlink"/>
  <p:sldLayoutIdLst>
    <p:sldLayoutId id="2147484179" r:id="rId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9.xml"/><Relationship Id="rId3" Type="http://schemas.openxmlformats.org/officeDocument/2006/relationships/image" Target="../media/image4.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0.xml"/><Relationship Id="rId3" Type="http://schemas.openxmlformats.org/officeDocument/2006/relationships/image" Target="../media/image5.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1.xml"/><Relationship Id="rId3" Type="http://schemas.openxmlformats.org/officeDocument/2006/relationships/image" Target="../media/image6.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2.xml"/><Relationship Id="rId3" Type="http://schemas.openxmlformats.org/officeDocument/2006/relationships/image" Target="../media/image7.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 Id="rId3" Type="http://schemas.openxmlformats.org/officeDocument/2006/relationships/image" Target="../media/image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 Id="rId3"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 Id="rId3" Type="http://schemas.openxmlformats.org/officeDocument/2006/relationships/image" Target="../media/image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8.xml"/><Relationship Id="rId3"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11"/>
          <p:cNvSpPr txBox="1">
            <a:spLocks noChangeArrowheads="1"/>
          </p:cNvSpPr>
          <p:nvPr/>
        </p:nvSpPr>
        <p:spPr bwMode="auto">
          <a:xfrm>
            <a:off x="-23373" y="1633538"/>
            <a:ext cx="1586510" cy="1569660"/>
          </a:xfrm>
          <a:prstGeom prst="rect">
            <a:avLst/>
          </a:prstGeom>
          <a:noFill/>
          <a:ln>
            <a:noFill/>
          </a:ln>
          <a:effectLst/>
          <a:extLst>
            <a:ext uri="{909E8E84-426E-40dd-AFC4-6F175D3DCCD1}">
              <a14:hiddenFill xmlns:a14="http://schemas.microsoft.com/office/drawing/2010/main">
                <a:solidFill>
                  <a:srgbClr val="9D0016"/>
                </a:solidFill>
              </a14:hiddenFill>
            </a:ext>
            <a:ext uri="{91240B29-F687-4f45-9708-019B960494DF}">
              <a14:hiddenLine xmlns:a14="http://schemas.microsoft.com/office/drawing/2010/main" w="9525">
                <a:solidFill>
                  <a:srgbClr val="EFC335"/>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eaLnBrk="0" hangingPunct="0">
              <a:defRPr sz="2400">
                <a:solidFill>
                  <a:schemeClr val="tx1"/>
                </a:solidFill>
                <a:latin typeface="Arial" charset="0"/>
                <a:ea typeface="Geneva"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en-US" sz="9600" dirty="0" smtClean="0">
                <a:solidFill>
                  <a:srgbClr val="D2B239"/>
                </a:solidFill>
              </a:rPr>
              <a:t>52</a:t>
            </a:r>
            <a:endParaRPr lang="en-US" sz="9600" dirty="0">
              <a:solidFill>
                <a:srgbClr val="D2B239"/>
              </a:solidFill>
            </a:endParaRPr>
          </a:p>
        </p:txBody>
      </p:sp>
      <p:sp>
        <p:nvSpPr>
          <p:cNvPr id="4" name="Rectangle 3"/>
          <p:cNvSpPr txBox="1">
            <a:spLocks noChangeArrowheads="1"/>
          </p:cNvSpPr>
          <p:nvPr/>
        </p:nvSpPr>
        <p:spPr bwMode="auto">
          <a:xfrm>
            <a:off x="-1" y="3352800"/>
            <a:ext cx="3605213" cy="1600200"/>
          </a:xfrm>
          <a:prstGeom prst="rect">
            <a:avLst/>
          </a:prstGeom>
          <a:noFill/>
          <a:ln>
            <a:noFill/>
          </a:ln>
          <a:extLst>
            <a:ext uri="{909E8E84-426E-40dd-AFC4-6F175D3DCCD1}">
              <a14:hiddenFill xmlns:a14="http://schemas.microsoft.com/office/drawing/2010/main">
                <a:solidFill>
                  <a:srgbClr val="9D0016">
                    <a:alpha val="25098"/>
                  </a:srgbClr>
                </a:solidFill>
              </a14:hiddenFill>
            </a:ext>
            <a:ext uri="{91240B29-F687-4f45-9708-019B960494DF}">
              <a14:hiddenLine xmlns:a14="http://schemas.microsoft.com/office/drawing/2010/main" w="9525">
                <a:solidFill>
                  <a:srgbClr val="5FAF8E"/>
                </a:solidFill>
                <a:miter lim="800000"/>
                <a:headEnd/>
                <a:tailEnd/>
              </a14:hiddenLine>
            </a:ext>
          </a:extLst>
        </p:spPr>
        <p:txBody>
          <a:bodyPr vert="horz" wrap="square" lIns="0" tIns="0" rIns="0" bIns="0" numCol="1" anchor="ctr" anchorCtr="0" compatLnSpc="1">
            <a:prstTxWarp prst="textNoShape">
              <a:avLst/>
            </a:prstTxWarp>
          </a:bodyPr>
          <a:lstStyle>
            <a:lvl1pPr marL="347472" indent="-347472" algn="l" rtl="0" eaLnBrk="1" fontAlgn="base" hangingPunct="1">
              <a:spcBef>
                <a:spcPct val="45000"/>
              </a:spcBef>
              <a:spcAft>
                <a:spcPct val="20000"/>
              </a:spcAft>
              <a:buClr>
                <a:srgbClr val="FF6600"/>
              </a:buClr>
              <a:buFont typeface="Wingdings" charset="2"/>
              <a:buChar char="§"/>
              <a:defRPr sz="2800">
                <a:solidFill>
                  <a:schemeClr val="tx1"/>
                </a:solidFill>
                <a:latin typeface="Arial" charset="0"/>
                <a:ea typeface="Geneva" charset="0"/>
                <a:cs typeface="+mn-cs"/>
              </a:defRPr>
            </a:lvl1pPr>
            <a:lvl2pPr marL="740664" indent="-283464" algn="l" rtl="0" eaLnBrk="1" fontAlgn="base" hangingPunct="1">
              <a:spcBef>
                <a:spcPct val="45000"/>
              </a:spcBef>
              <a:spcAft>
                <a:spcPct val="20000"/>
              </a:spcAft>
              <a:buClr>
                <a:srgbClr val="FF6600"/>
              </a:buClr>
              <a:buFont typeface="Wingdings" charset="2"/>
              <a:buChar char="§"/>
              <a:defRPr sz="2600">
                <a:solidFill>
                  <a:schemeClr val="tx1"/>
                </a:solidFill>
                <a:latin typeface="Arial" charset="0"/>
                <a:ea typeface="+mn-ea"/>
                <a:cs typeface="+mn-cs"/>
              </a:defRPr>
            </a:lvl2pPr>
            <a:lvl3pPr marL="1143000" indent="-228600" algn="l" rtl="0" eaLnBrk="1" fontAlgn="base" hangingPunct="1">
              <a:spcBef>
                <a:spcPct val="45000"/>
              </a:spcBef>
              <a:spcAft>
                <a:spcPct val="20000"/>
              </a:spcAft>
              <a:buClr>
                <a:srgbClr val="FF6600"/>
              </a:buClr>
              <a:buFont typeface="Wingdings" charset="2"/>
              <a:buChar char="§"/>
              <a:defRPr sz="2400">
                <a:solidFill>
                  <a:schemeClr val="tx1"/>
                </a:solidFill>
                <a:latin typeface="Arial" charset="0"/>
                <a:ea typeface="+mn-ea"/>
                <a:cs typeface="+mn-cs"/>
              </a:defRPr>
            </a:lvl3pPr>
            <a:lvl4pPr marL="1600200" indent="-228600" algn="l" rtl="0" eaLnBrk="1" fontAlgn="base" hangingPunct="1">
              <a:spcBef>
                <a:spcPct val="45000"/>
              </a:spcBef>
              <a:spcAft>
                <a:spcPct val="20000"/>
              </a:spcAft>
              <a:buClr>
                <a:srgbClr val="FF6600"/>
              </a:buClr>
              <a:buFont typeface="Wingdings" charset="2"/>
              <a:buChar char="§"/>
              <a:defRPr sz="2200">
                <a:solidFill>
                  <a:schemeClr val="tx1"/>
                </a:solidFill>
                <a:latin typeface="Arial" charset="0"/>
                <a:ea typeface="+mn-ea"/>
                <a:cs typeface="+mn-cs"/>
              </a:defRPr>
            </a:lvl4pPr>
            <a:lvl5pPr marL="2057400" indent="-228600" algn="l" rtl="0" eaLnBrk="1" fontAlgn="base" hangingPunct="1">
              <a:spcBef>
                <a:spcPct val="45000"/>
              </a:spcBef>
              <a:spcAft>
                <a:spcPct val="20000"/>
              </a:spcAft>
              <a:buClr>
                <a:srgbClr val="FF6600"/>
              </a:buClr>
              <a:buFont typeface="Wingdings" charset="2"/>
              <a:buChar char="§"/>
              <a:defRPr sz="2200">
                <a:solidFill>
                  <a:schemeClr val="tx1"/>
                </a:solidFill>
                <a:latin typeface="Arial" charset="0"/>
                <a:ea typeface="+mn-ea"/>
                <a:cs typeface="+mn-cs"/>
              </a:defRPr>
            </a:lvl5pPr>
            <a:lvl6pPr marL="3316288" indent="-347663" algn="l" rtl="0" eaLnBrk="1" fontAlgn="base" hangingPunct="1">
              <a:spcBef>
                <a:spcPct val="45000"/>
              </a:spcBef>
              <a:spcAft>
                <a:spcPct val="20000"/>
              </a:spcAft>
              <a:buClr>
                <a:schemeClr val="tx2"/>
              </a:buClr>
              <a:buFont typeface="Wingdings" charset="2"/>
              <a:buChar char="§"/>
              <a:defRPr sz="2000">
                <a:solidFill>
                  <a:schemeClr val="tx1"/>
                </a:solidFill>
                <a:latin typeface="+mn-lt"/>
                <a:ea typeface="+mn-ea"/>
                <a:cs typeface="+mn-cs"/>
              </a:defRPr>
            </a:lvl6pPr>
            <a:lvl7pPr marL="3773488" indent="-347663" algn="l" rtl="0" eaLnBrk="1" fontAlgn="base" hangingPunct="1">
              <a:spcBef>
                <a:spcPct val="45000"/>
              </a:spcBef>
              <a:spcAft>
                <a:spcPct val="20000"/>
              </a:spcAft>
              <a:buClr>
                <a:schemeClr val="tx2"/>
              </a:buClr>
              <a:buFont typeface="Wingdings" charset="2"/>
              <a:buChar char="§"/>
              <a:defRPr sz="2000">
                <a:solidFill>
                  <a:schemeClr val="tx1"/>
                </a:solidFill>
                <a:latin typeface="+mn-lt"/>
                <a:ea typeface="+mn-ea"/>
                <a:cs typeface="+mn-cs"/>
              </a:defRPr>
            </a:lvl7pPr>
            <a:lvl8pPr marL="4230688" indent="-347663" algn="l" rtl="0" eaLnBrk="1" fontAlgn="base" hangingPunct="1">
              <a:spcBef>
                <a:spcPct val="45000"/>
              </a:spcBef>
              <a:spcAft>
                <a:spcPct val="20000"/>
              </a:spcAft>
              <a:buClr>
                <a:schemeClr val="tx2"/>
              </a:buClr>
              <a:buFont typeface="Wingdings" charset="2"/>
              <a:buChar char="§"/>
              <a:defRPr sz="2000">
                <a:solidFill>
                  <a:schemeClr val="tx1"/>
                </a:solidFill>
                <a:latin typeface="+mn-lt"/>
                <a:ea typeface="+mn-ea"/>
                <a:cs typeface="+mn-cs"/>
              </a:defRPr>
            </a:lvl8pPr>
            <a:lvl9pPr marL="4687888" indent="-347663" algn="l" rtl="0" eaLnBrk="1" fontAlgn="base" hangingPunct="1">
              <a:spcBef>
                <a:spcPct val="45000"/>
              </a:spcBef>
              <a:spcAft>
                <a:spcPct val="20000"/>
              </a:spcAft>
              <a:buClr>
                <a:schemeClr val="tx2"/>
              </a:buClr>
              <a:buFont typeface="Wingdings" charset="2"/>
              <a:buChar char="§"/>
              <a:defRPr sz="2000">
                <a:solidFill>
                  <a:schemeClr val="tx1"/>
                </a:solidFill>
                <a:latin typeface="+mn-lt"/>
                <a:ea typeface="+mn-ea"/>
                <a:cs typeface="+mn-cs"/>
              </a:defRPr>
            </a:lvl9pPr>
          </a:lstStyle>
          <a:p>
            <a:pPr marL="152400" indent="0">
              <a:buClr>
                <a:schemeClr val="tx2"/>
              </a:buClr>
              <a:buFont typeface="Wingdings" charset="0"/>
              <a:buNone/>
            </a:pPr>
            <a:r>
              <a:rPr lang="en-US" sz="3600" b="1" kern="0" dirty="0" smtClean="0">
                <a:solidFill>
                  <a:schemeClr val="bg1"/>
                </a:solidFill>
                <a:latin typeface="Arial"/>
                <a:cs typeface="Arial"/>
              </a:rPr>
              <a:t>An Introduction to Ecology and the Biosphere</a:t>
            </a:r>
            <a:endParaRPr lang="en-US" sz="3600" b="1" kern="0" dirty="0">
              <a:solidFill>
                <a:schemeClr val="bg1"/>
              </a:solidFill>
              <a:latin typeface="Arial"/>
              <a:cs typeface="Arial"/>
            </a:endParaRPr>
          </a:p>
        </p:txBody>
      </p:sp>
      <p:cxnSp>
        <p:nvCxnSpPr>
          <p:cNvPr id="6" name="Straight Connector 5"/>
          <p:cNvCxnSpPr/>
          <p:nvPr/>
        </p:nvCxnSpPr>
        <p:spPr bwMode="auto">
          <a:xfrm flipV="1">
            <a:off x="127000" y="3054060"/>
            <a:ext cx="1314380" cy="2421"/>
          </a:xfrm>
          <a:prstGeom prst="line">
            <a:avLst/>
          </a:prstGeom>
          <a:solidFill>
            <a:schemeClr val="accent1"/>
          </a:solidFill>
          <a:ln w="38100" cap="flat" cmpd="sng" algn="ctr">
            <a:solidFill>
              <a:srgbClr val="D2B239"/>
            </a:solidFill>
            <a:prstDash val="solid"/>
            <a:round/>
            <a:headEnd type="none" w="med" len="med"/>
            <a:tailEnd type="none" w="med" len="med"/>
          </a:ln>
          <a:effectLst/>
        </p:spPr>
      </p:cxnSp>
    </p:spTree>
    <p:extLst>
      <p:ext uri="{BB962C8B-B14F-4D97-AF65-F5344CB8AC3E}">
        <p14:creationId xmlns:p14="http://schemas.microsoft.com/office/powerpoint/2010/main" val="29932508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52_16GeoDistFlowchart_2-U.jpg"/>
          <p:cNvPicPr>
            <a:picLocks noChangeAspect="1"/>
          </p:cNvPicPr>
          <p:nvPr/>
        </p:nvPicPr>
        <p:blipFill rotWithShape="1">
          <a:blip r:embed="rId3">
            <a:extLst>
              <a:ext uri="{28A0092B-C50C-407E-A947-70E740481C1C}">
                <a14:useLocalDpi xmlns:a14="http://schemas.microsoft.com/office/drawing/2010/main" val="0"/>
              </a:ext>
            </a:extLst>
          </a:blip>
          <a:srcRect b="2454"/>
          <a:stretch/>
        </p:blipFill>
        <p:spPr>
          <a:xfrm>
            <a:off x="298704" y="235712"/>
            <a:ext cx="8546592" cy="6279388"/>
          </a:xfrm>
          <a:prstGeom prst="rect">
            <a:avLst/>
          </a:prstGeom>
        </p:spPr>
      </p:pic>
      <p:sp>
        <p:nvSpPr>
          <p:cNvPr id="9217" name="Rectangle 3"/>
          <p:cNvSpPr>
            <a:spLocks noGrp="1" noChangeArrowheads="1"/>
          </p:cNvSpPr>
          <p:nvPr>
            <p:ph type="ctrTitle"/>
          </p:nvPr>
        </p:nvSpPr>
        <p:spPr bwMode="auto">
          <a:xfrm>
            <a:off x="20638" y="0"/>
            <a:ext cx="5648325"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sz="1200" dirty="0">
                <a:latin typeface="Arial" charset="0"/>
              </a:rPr>
              <a:t>Figure </a:t>
            </a:r>
            <a:r>
              <a:rPr lang="en-US" sz="1200" dirty="0" smtClean="0">
                <a:latin typeface="Arial" charset="0"/>
              </a:rPr>
              <a:t>52.16-2</a:t>
            </a:r>
            <a:endParaRPr lang="en-US" sz="1200" dirty="0">
              <a:latin typeface="Arial" charset="0"/>
            </a:endParaRPr>
          </a:p>
        </p:txBody>
      </p:sp>
      <p:sp>
        <p:nvSpPr>
          <p:cNvPr id="7" name="Text Box 31"/>
          <p:cNvSpPr txBox="1">
            <a:spLocks noChangeArrowheads="1"/>
          </p:cNvSpPr>
          <p:nvPr/>
        </p:nvSpPr>
        <p:spPr bwMode="auto">
          <a:xfrm>
            <a:off x="480056" y="225394"/>
            <a:ext cx="1794271" cy="82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a:r>
              <a:rPr lang="en-US" sz="1700" dirty="0" smtClean="0">
                <a:solidFill>
                  <a:srgbClr val="000000"/>
                </a:solidFill>
                <a:latin typeface="Arial" charset="0"/>
              </a:rPr>
              <a:t>Why is species</a:t>
            </a:r>
            <a:br>
              <a:rPr lang="en-US" sz="1700" dirty="0" smtClean="0">
                <a:solidFill>
                  <a:srgbClr val="000000"/>
                </a:solidFill>
                <a:latin typeface="Arial" charset="0"/>
              </a:rPr>
            </a:br>
            <a:r>
              <a:rPr lang="en-US" sz="1700" dirty="0" smtClean="0">
                <a:solidFill>
                  <a:srgbClr val="000000"/>
                </a:solidFill>
                <a:latin typeface="Arial" charset="0"/>
              </a:rPr>
              <a:t>X absent</a:t>
            </a:r>
            <a:br>
              <a:rPr lang="en-US" sz="1700" dirty="0" smtClean="0">
                <a:solidFill>
                  <a:srgbClr val="000000"/>
                </a:solidFill>
                <a:latin typeface="Arial" charset="0"/>
              </a:rPr>
            </a:br>
            <a:r>
              <a:rPr lang="en-US" sz="1700" dirty="0" smtClean="0">
                <a:solidFill>
                  <a:srgbClr val="000000"/>
                </a:solidFill>
                <a:latin typeface="Arial" charset="0"/>
              </a:rPr>
              <a:t>from an area?</a:t>
            </a:r>
            <a:endParaRPr lang="en-US" sz="1700" dirty="0">
              <a:solidFill>
                <a:srgbClr val="000000"/>
              </a:solidFill>
              <a:latin typeface="Arial" charset="0"/>
            </a:endParaRPr>
          </a:p>
        </p:txBody>
      </p:sp>
      <p:sp>
        <p:nvSpPr>
          <p:cNvPr id="8" name="Text Box 31"/>
          <p:cNvSpPr txBox="1">
            <a:spLocks noChangeArrowheads="1"/>
          </p:cNvSpPr>
          <p:nvPr/>
        </p:nvSpPr>
        <p:spPr bwMode="auto">
          <a:xfrm>
            <a:off x="441546" y="1614516"/>
            <a:ext cx="1794271" cy="82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a:r>
              <a:rPr lang="en-US" sz="1700" dirty="0" smtClean="0">
                <a:solidFill>
                  <a:srgbClr val="000000"/>
                </a:solidFill>
                <a:latin typeface="Arial" charset="0"/>
              </a:rPr>
              <a:t>Does dispersal</a:t>
            </a:r>
            <a:br>
              <a:rPr lang="en-US" sz="1700" dirty="0" smtClean="0">
                <a:solidFill>
                  <a:srgbClr val="000000"/>
                </a:solidFill>
                <a:latin typeface="Arial" charset="0"/>
              </a:rPr>
            </a:br>
            <a:r>
              <a:rPr lang="en-US" sz="1700" dirty="0" smtClean="0">
                <a:solidFill>
                  <a:srgbClr val="000000"/>
                </a:solidFill>
                <a:latin typeface="Arial" charset="0"/>
              </a:rPr>
              <a:t>limit its</a:t>
            </a:r>
            <a:br>
              <a:rPr lang="en-US" sz="1700" dirty="0" smtClean="0">
                <a:solidFill>
                  <a:srgbClr val="000000"/>
                </a:solidFill>
                <a:latin typeface="Arial" charset="0"/>
              </a:rPr>
            </a:br>
            <a:r>
              <a:rPr lang="en-US" sz="1700" dirty="0" smtClean="0">
                <a:solidFill>
                  <a:srgbClr val="000000"/>
                </a:solidFill>
                <a:latin typeface="Arial" charset="0"/>
              </a:rPr>
              <a:t>distribution?</a:t>
            </a:r>
            <a:endParaRPr lang="en-US" sz="1700" dirty="0">
              <a:solidFill>
                <a:srgbClr val="000000"/>
              </a:solidFill>
              <a:latin typeface="Arial" charset="0"/>
            </a:endParaRPr>
          </a:p>
        </p:txBody>
      </p:sp>
      <p:sp>
        <p:nvSpPr>
          <p:cNvPr id="9" name="Text Box 31"/>
          <p:cNvSpPr txBox="1">
            <a:spLocks noChangeArrowheads="1"/>
          </p:cNvSpPr>
          <p:nvPr/>
        </p:nvSpPr>
        <p:spPr bwMode="auto">
          <a:xfrm>
            <a:off x="3565515" y="2015921"/>
            <a:ext cx="1794271" cy="82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a:r>
              <a:rPr lang="en-US" sz="1700" dirty="0" smtClean="0">
                <a:solidFill>
                  <a:srgbClr val="000000"/>
                </a:solidFill>
                <a:latin typeface="Arial" charset="0"/>
              </a:rPr>
              <a:t>Does behavior</a:t>
            </a:r>
            <a:br>
              <a:rPr lang="en-US" sz="1700" dirty="0" smtClean="0">
                <a:solidFill>
                  <a:srgbClr val="000000"/>
                </a:solidFill>
                <a:latin typeface="Arial" charset="0"/>
              </a:rPr>
            </a:br>
            <a:r>
              <a:rPr lang="en-US" sz="1700" dirty="0" smtClean="0">
                <a:solidFill>
                  <a:srgbClr val="000000"/>
                </a:solidFill>
                <a:latin typeface="Arial" charset="0"/>
              </a:rPr>
              <a:t>limit its</a:t>
            </a:r>
            <a:br>
              <a:rPr lang="en-US" sz="1700" dirty="0" smtClean="0">
                <a:solidFill>
                  <a:srgbClr val="000000"/>
                </a:solidFill>
                <a:latin typeface="Arial" charset="0"/>
              </a:rPr>
            </a:br>
            <a:r>
              <a:rPr lang="en-US" sz="1700" dirty="0" smtClean="0">
                <a:solidFill>
                  <a:srgbClr val="000000"/>
                </a:solidFill>
                <a:latin typeface="Arial" charset="0"/>
              </a:rPr>
              <a:t>distribution?</a:t>
            </a:r>
            <a:endParaRPr lang="en-US" sz="1700" dirty="0">
              <a:solidFill>
                <a:srgbClr val="000000"/>
              </a:solidFill>
              <a:latin typeface="Arial" charset="0"/>
            </a:endParaRPr>
          </a:p>
        </p:txBody>
      </p:sp>
      <p:sp>
        <p:nvSpPr>
          <p:cNvPr id="10" name="Text Box 31"/>
          <p:cNvSpPr txBox="1">
            <a:spLocks noChangeArrowheads="1"/>
          </p:cNvSpPr>
          <p:nvPr/>
        </p:nvSpPr>
        <p:spPr bwMode="auto">
          <a:xfrm>
            <a:off x="2370250" y="1019902"/>
            <a:ext cx="551519" cy="258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a:r>
              <a:rPr lang="en-US" sz="1700" dirty="0" smtClean="0">
                <a:solidFill>
                  <a:srgbClr val="000000"/>
                </a:solidFill>
                <a:latin typeface="Arial" charset="0"/>
              </a:rPr>
              <a:t>Yes</a:t>
            </a:r>
            <a:endParaRPr lang="en-US" sz="1700" dirty="0">
              <a:solidFill>
                <a:srgbClr val="000000"/>
              </a:solidFill>
              <a:latin typeface="Arial" charset="0"/>
            </a:endParaRPr>
          </a:p>
        </p:txBody>
      </p:sp>
      <p:sp>
        <p:nvSpPr>
          <p:cNvPr id="11" name="Text Box 31"/>
          <p:cNvSpPr txBox="1">
            <a:spLocks noChangeArrowheads="1"/>
          </p:cNvSpPr>
          <p:nvPr/>
        </p:nvSpPr>
        <p:spPr bwMode="auto">
          <a:xfrm>
            <a:off x="2403447" y="2206825"/>
            <a:ext cx="418711" cy="274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a:r>
              <a:rPr lang="en-US" sz="1700" dirty="0" smtClean="0">
                <a:solidFill>
                  <a:srgbClr val="000000"/>
                </a:solidFill>
                <a:latin typeface="Arial" charset="0"/>
              </a:rPr>
              <a:t>No</a:t>
            </a:r>
            <a:endParaRPr lang="en-US" sz="1700" dirty="0">
              <a:solidFill>
                <a:srgbClr val="000000"/>
              </a:solidFill>
              <a:latin typeface="Arial" charset="0"/>
            </a:endParaRPr>
          </a:p>
        </p:txBody>
      </p:sp>
      <p:sp>
        <p:nvSpPr>
          <p:cNvPr id="12" name="Text Box 31"/>
          <p:cNvSpPr txBox="1">
            <a:spLocks noChangeArrowheads="1"/>
          </p:cNvSpPr>
          <p:nvPr/>
        </p:nvSpPr>
        <p:spPr bwMode="auto">
          <a:xfrm>
            <a:off x="3092385" y="1061404"/>
            <a:ext cx="2112006" cy="5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1700" dirty="0" smtClean="0">
                <a:solidFill>
                  <a:srgbClr val="000000"/>
                </a:solidFill>
                <a:latin typeface="Arial" charset="0"/>
              </a:rPr>
              <a:t>Area inaccessible</a:t>
            </a:r>
            <a:br>
              <a:rPr lang="en-US" sz="1700" dirty="0" smtClean="0">
                <a:solidFill>
                  <a:srgbClr val="000000"/>
                </a:solidFill>
                <a:latin typeface="Arial" charset="0"/>
              </a:rPr>
            </a:br>
            <a:r>
              <a:rPr lang="en-US" sz="1700" dirty="0" smtClean="0">
                <a:solidFill>
                  <a:srgbClr val="000000"/>
                </a:solidFill>
                <a:latin typeface="Arial" charset="0"/>
              </a:rPr>
              <a:t>or insufficient time</a:t>
            </a:r>
            <a:endParaRPr lang="en-US" sz="1700" dirty="0">
              <a:solidFill>
                <a:srgbClr val="000000"/>
              </a:solidFill>
              <a:latin typeface="Arial" charset="0"/>
            </a:endParaRPr>
          </a:p>
        </p:txBody>
      </p:sp>
    </p:spTree>
    <p:extLst>
      <p:ext uri="{BB962C8B-B14F-4D97-AF65-F5344CB8AC3E}">
        <p14:creationId xmlns:p14="http://schemas.microsoft.com/office/powerpoint/2010/main" val="96558888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52_16GeoDistFlowchart_3-U.jpg"/>
          <p:cNvPicPr>
            <a:picLocks noChangeAspect="1"/>
          </p:cNvPicPr>
          <p:nvPr/>
        </p:nvPicPr>
        <p:blipFill rotWithShape="1">
          <a:blip r:embed="rId3">
            <a:extLst>
              <a:ext uri="{28A0092B-C50C-407E-A947-70E740481C1C}">
                <a14:useLocalDpi xmlns:a14="http://schemas.microsoft.com/office/drawing/2010/main" val="0"/>
              </a:ext>
            </a:extLst>
          </a:blip>
          <a:srcRect b="2848"/>
          <a:stretch/>
        </p:blipFill>
        <p:spPr>
          <a:xfrm>
            <a:off x="298704" y="235712"/>
            <a:ext cx="8546592" cy="6253988"/>
          </a:xfrm>
          <a:prstGeom prst="rect">
            <a:avLst/>
          </a:prstGeom>
        </p:spPr>
      </p:pic>
      <p:sp>
        <p:nvSpPr>
          <p:cNvPr id="9217" name="Rectangle 3"/>
          <p:cNvSpPr>
            <a:spLocks noGrp="1" noChangeArrowheads="1"/>
          </p:cNvSpPr>
          <p:nvPr>
            <p:ph type="ctrTitle"/>
          </p:nvPr>
        </p:nvSpPr>
        <p:spPr bwMode="auto">
          <a:xfrm>
            <a:off x="20638" y="0"/>
            <a:ext cx="5648325"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sz="1200" dirty="0">
                <a:latin typeface="Arial" charset="0"/>
              </a:rPr>
              <a:t>Figure </a:t>
            </a:r>
            <a:r>
              <a:rPr lang="en-US" sz="1200" dirty="0" smtClean="0">
                <a:latin typeface="Arial" charset="0"/>
              </a:rPr>
              <a:t>52.16-3</a:t>
            </a:r>
            <a:endParaRPr lang="en-US" sz="1200" dirty="0">
              <a:latin typeface="Arial" charset="0"/>
            </a:endParaRPr>
          </a:p>
        </p:txBody>
      </p:sp>
      <p:sp>
        <p:nvSpPr>
          <p:cNvPr id="7" name="Text Box 31"/>
          <p:cNvSpPr txBox="1">
            <a:spLocks noChangeArrowheads="1"/>
          </p:cNvSpPr>
          <p:nvPr/>
        </p:nvSpPr>
        <p:spPr bwMode="auto">
          <a:xfrm>
            <a:off x="480056" y="225394"/>
            <a:ext cx="1794271" cy="82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a:r>
              <a:rPr lang="en-US" sz="1700" dirty="0" smtClean="0">
                <a:solidFill>
                  <a:srgbClr val="000000"/>
                </a:solidFill>
                <a:latin typeface="Arial" charset="0"/>
              </a:rPr>
              <a:t>Why is species</a:t>
            </a:r>
            <a:br>
              <a:rPr lang="en-US" sz="1700" dirty="0" smtClean="0">
                <a:solidFill>
                  <a:srgbClr val="000000"/>
                </a:solidFill>
                <a:latin typeface="Arial" charset="0"/>
              </a:rPr>
            </a:br>
            <a:r>
              <a:rPr lang="en-US" sz="1700" dirty="0" smtClean="0">
                <a:solidFill>
                  <a:srgbClr val="000000"/>
                </a:solidFill>
                <a:latin typeface="Arial" charset="0"/>
              </a:rPr>
              <a:t>X absent</a:t>
            </a:r>
            <a:br>
              <a:rPr lang="en-US" sz="1700" dirty="0" smtClean="0">
                <a:solidFill>
                  <a:srgbClr val="000000"/>
                </a:solidFill>
                <a:latin typeface="Arial" charset="0"/>
              </a:rPr>
            </a:br>
            <a:r>
              <a:rPr lang="en-US" sz="1700" dirty="0" smtClean="0">
                <a:solidFill>
                  <a:srgbClr val="000000"/>
                </a:solidFill>
                <a:latin typeface="Arial" charset="0"/>
              </a:rPr>
              <a:t>from an area?</a:t>
            </a:r>
            <a:endParaRPr lang="en-US" sz="1700" dirty="0">
              <a:solidFill>
                <a:srgbClr val="000000"/>
              </a:solidFill>
              <a:latin typeface="Arial" charset="0"/>
            </a:endParaRPr>
          </a:p>
        </p:txBody>
      </p:sp>
      <p:sp>
        <p:nvSpPr>
          <p:cNvPr id="8" name="Text Box 31"/>
          <p:cNvSpPr txBox="1">
            <a:spLocks noChangeArrowheads="1"/>
          </p:cNvSpPr>
          <p:nvPr/>
        </p:nvSpPr>
        <p:spPr bwMode="auto">
          <a:xfrm>
            <a:off x="441546" y="1614516"/>
            <a:ext cx="1794271" cy="82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a:r>
              <a:rPr lang="en-US" sz="1700" dirty="0" smtClean="0">
                <a:solidFill>
                  <a:srgbClr val="000000"/>
                </a:solidFill>
                <a:latin typeface="Arial" charset="0"/>
              </a:rPr>
              <a:t>Does dispersal</a:t>
            </a:r>
            <a:br>
              <a:rPr lang="en-US" sz="1700" dirty="0" smtClean="0">
                <a:solidFill>
                  <a:srgbClr val="000000"/>
                </a:solidFill>
                <a:latin typeface="Arial" charset="0"/>
              </a:rPr>
            </a:br>
            <a:r>
              <a:rPr lang="en-US" sz="1700" dirty="0" smtClean="0">
                <a:solidFill>
                  <a:srgbClr val="000000"/>
                </a:solidFill>
                <a:latin typeface="Arial" charset="0"/>
              </a:rPr>
              <a:t>limit its</a:t>
            </a:r>
            <a:br>
              <a:rPr lang="en-US" sz="1700" dirty="0" smtClean="0">
                <a:solidFill>
                  <a:srgbClr val="000000"/>
                </a:solidFill>
                <a:latin typeface="Arial" charset="0"/>
              </a:rPr>
            </a:br>
            <a:r>
              <a:rPr lang="en-US" sz="1700" dirty="0" smtClean="0">
                <a:solidFill>
                  <a:srgbClr val="000000"/>
                </a:solidFill>
                <a:latin typeface="Arial" charset="0"/>
              </a:rPr>
              <a:t>distribution?</a:t>
            </a:r>
            <a:endParaRPr lang="en-US" sz="1700" dirty="0">
              <a:solidFill>
                <a:srgbClr val="000000"/>
              </a:solidFill>
              <a:latin typeface="Arial" charset="0"/>
            </a:endParaRPr>
          </a:p>
        </p:txBody>
      </p:sp>
      <p:sp>
        <p:nvSpPr>
          <p:cNvPr id="9" name="Text Box 31"/>
          <p:cNvSpPr txBox="1">
            <a:spLocks noChangeArrowheads="1"/>
          </p:cNvSpPr>
          <p:nvPr/>
        </p:nvSpPr>
        <p:spPr bwMode="auto">
          <a:xfrm>
            <a:off x="3565515" y="2015921"/>
            <a:ext cx="1794271" cy="82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a:r>
              <a:rPr lang="en-US" sz="1700" dirty="0" smtClean="0">
                <a:solidFill>
                  <a:srgbClr val="000000"/>
                </a:solidFill>
                <a:latin typeface="Arial" charset="0"/>
              </a:rPr>
              <a:t>Does behavior</a:t>
            </a:r>
            <a:br>
              <a:rPr lang="en-US" sz="1700" dirty="0" smtClean="0">
                <a:solidFill>
                  <a:srgbClr val="000000"/>
                </a:solidFill>
                <a:latin typeface="Arial" charset="0"/>
              </a:rPr>
            </a:br>
            <a:r>
              <a:rPr lang="en-US" sz="1700" dirty="0" smtClean="0">
                <a:solidFill>
                  <a:srgbClr val="000000"/>
                </a:solidFill>
                <a:latin typeface="Arial" charset="0"/>
              </a:rPr>
              <a:t>limit its</a:t>
            </a:r>
            <a:br>
              <a:rPr lang="en-US" sz="1700" dirty="0" smtClean="0">
                <a:solidFill>
                  <a:srgbClr val="000000"/>
                </a:solidFill>
                <a:latin typeface="Arial" charset="0"/>
              </a:rPr>
            </a:br>
            <a:r>
              <a:rPr lang="en-US" sz="1700" dirty="0" smtClean="0">
                <a:solidFill>
                  <a:srgbClr val="000000"/>
                </a:solidFill>
                <a:latin typeface="Arial" charset="0"/>
              </a:rPr>
              <a:t>distribution?</a:t>
            </a:r>
            <a:endParaRPr lang="en-US" sz="1700" dirty="0">
              <a:solidFill>
                <a:srgbClr val="000000"/>
              </a:solidFill>
              <a:latin typeface="Arial" charset="0"/>
            </a:endParaRPr>
          </a:p>
        </p:txBody>
      </p:sp>
      <p:sp>
        <p:nvSpPr>
          <p:cNvPr id="10" name="Text Box 31"/>
          <p:cNvSpPr txBox="1">
            <a:spLocks noChangeArrowheads="1"/>
          </p:cNvSpPr>
          <p:nvPr/>
        </p:nvSpPr>
        <p:spPr bwMode="auto">
          <a:xfrm>
            <a:off x="6653285" y="2281526"/>
            <a:ext cx="1829790" cy="1038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a:r>
              <a:rPr lang="en-US" sz="1700" dirty="0" smtClean="0">
                <a:solidFill>
                  <a:srgbClr val="000000"/>
                </a:solidFill>
                <a:latin typeface="Arial" charset="0"/>
              </a:rPr>
              <a:t>Do biotic factors</a:t>
            </a:r>
            <a:br>
              <a:rPr lang="en-US" sz="1700" dirty="0" smtClean="0">
                <a:solidFill>
                  <a:srgbClr val="000000"/>
                </a:solidFill>
                <a:latin typeface="Arial" charset="0"/>
              </a:rPr>
            </a:br>
            <a:r>
              <a:rPr lang="en-US" sz="1700" dirty="0" smtClean="0">
                <a:solidFill>
                  <a:srgbClr val="000000"/>
                </a:solidFill>
                <a:latin typeface="Arial" charset="0"/>
              </a:rPr>
              <a:t>(other species)</a:t>
            </a:r>
            <a:br>
              <a:rPr lang="en-US" sz="1700" dirty="0" smtClean="0">
                <a:solidFill>
                  <a:srgbClr val="000000"/>
                </a:solidFill>
                <a:latin typeface="Arial" charset="0"/>
              </a:rPr>
            </a:br>
            <a:r>
              <a:rPr lang="en-US" sz="1700" dirty="0" smtClean="0">
                <a:solidFill>
                  <a:srgbClr val="000000"/>
                </a:solidFill>
                <a:latin typeface="Arial" charset="0"/>
              </a:rPr>
              <a:t>limit its</a:t>
            </a:r>
            <a:br>
              <a:rPr lang="en-US" sz="1700" dirty="0" smtClean="0">
                <a:solidFill>
                  <a:srgbClr val="000000"/>
                </a:solidFill>
                <a:latin typeface="Arial" charset="0"/>
              </a:rPr>
            </a:br>
            <a:r>
              <a:rPr lang="en-US" sz="1700" dirty="0" smtClean="0">
                <a:solidFill>
                  <a:srgbClr val="000000"/>
                </a:solidFill>
                <a:latin typeface="Arial" charset="0"/>
              </a:rPr>
              <a:t>distribution?</a:t>
            </a:r>
            <a:endParaRPr lang="en-US" sz="1700" dirty="0">
              <a:solidFill>
                <a:srgbClr val="000000"/>
              </a:solidFill>
              <a:latin typeface="Arial" charset="0"/>
            </a:endParaRPr>
          </a:p>
        </p:txBody>
      </p:sp>
      <p:sp>
        <p:nvSpPr>
          <p:cNvPr id="11" name="Text Box 31"/>
          <p:cNvSpPr txBox="1">
            <a:spLocks noChangeArrowheads="1"/>
          </p:cNvSpPr>
          <p:nvPr/>
        </p:nvSpPr>
        <p:spPr bwMode="auto">
          <a:xfrm>
            <a:off x="2370250" y="1019902"/>
            <a:ext cx="551519" cy="258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a:r>
              <a:rPr lang="en-US" sz="1700" dirty="0" smtClean="0">
                <a:solidFill>
                  <a:srgbClr val="000000"/>
                </a:solidFill>
                <a:latin typeface="Arial" charset="0"/>
              </a:rPr>
              <a:t>Yes</a:t>
            </a:r>
            <a:endParaRPr lang="en-US" sz="1700" dirty="0">
              <a:solidFill>
                <a:srgbClr val="000000"/>
              </a:solidFill>
              <a:latin typeface="Arial" charset="0"/>
            </a:endParaRPr>
          </a:p>
        </p:txBody>
      </p:sp>
      <p:sp>
        <p:nvSpPr>
          <p:cNvPr id="12" name="Text Box 31"/>
          <p:cNvSpPr txBox="1">
            <a:spLocks noChangeArrowheads="1"/>
          </p:cNvSpPr>
          <p:nvPr/>
        </p:nvSpPr>
        <p:spPr bwMode="auto">
          <a:xfrm>
            <a:off x="2403447" y="2206825"/>
            <a:ext cx="418711" cy="274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a:r>
              <a:rPr lang="en-US" sz="1700" dirty="0" smtClean="0">
                <a:solidFill>
                  <a:srgbClr val="000000"/>
                </a:solidFill>
                <a:latin typeface="Arial" charset="0"/>
              </a:rPr>
              <a:t>No</a:t>
            </a:r>
            <a:endParaRPr lang="en-US" sz="1700" dirty="0">
              <a:solidFill>
                <a:srgbClr val="000000"/>
              </a:solidFill>
              <a:latin typeface="Arial" charset="0"/>
            </a:endParaRPr>
          </a:p>
        </p:txBody>
      </p:sp>
      <p:sp>
        <p:nvSpPr>
          <p:cNvPr id="13" name="Text Box 31"/>
          <p:cNvSpPr txBox="1">
            <a:spLocks noChangeArrowheads="1"/>
          </p:cNvSpPr>
          <p:nvPr/>
        </p:nvSpPr>
        <p:spPr bwMode="auto">
          <a:xfrm>
            <a:off x="3092385" y="1061404"/>
            <a:ext cx="2112006" cy="5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1700" dirty="0" smtClean="0">
                <a:solidFill>
                  <a:srgbClr val="000000"/>
                </a:solidFill>
                <a:latin typeface="Arial" charset="0"/>
              </a:rPr>
              <a:t>Area inaccessible</a:t>
            </a:r>
            <a:br>
              <a:rPr lang="en-US" sz="1700" dirty="0" smtClean="0">
                <a:solidFill>
                  <a:srgbClr val="000000"/>
                </a:solidFill>
                <a:latin typeface="Arial" charset="0"/>
              </a:rPr>
            </a:br>
            <a:r>
              <a:rPr lang="en-US" sz="1700" dirty="0" smtClean="0">
                <a:solidFill>
                  <a:srgbClr val="000000"/>
                </a:solidFill>
                <a:latin typeface="Arial" charset="0"/>
              </a:rPr>
              <a:t>or insufficient time</a:t>
            </a:r>
            <a:endParaRPr lang="en-US" sz="1700" dirty="0">
              <a:solidFill>
                <a:srgbClr val="000000"/>
              </a:solidFill>
              <a:latin typeface="Arial" charset="0"/>
            </a:endParaRPr>
          </a:p>
        </p:txBody>
      </p:sp>
      <p:sp>
        <p:nvSpPr>
          <p:cNvPr id="14" name="Text Box 31"/>
          <p:cNvSpPr txBox="1">
            <a:spLocks noChangeArrowheads="1"/>
          </p:cNvSpPr>
          <p:nvPr/>
        </p:nvSpPr>
        <p:spPr bwMode="auto">
          <a:xfrm>
            <a:off x="6196759" y="1609216"/>
            <a:ext cx="1854692" cy="258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1700" dirty="0" smtClean="0">
                <a:solidFill>
                  <a:srgbClr val="000000"/>
                </a:solidFill>
                <a:latin typeface="Arial" charset="0"/>
              </a:rPr>
              <a:t>Habitat selection</a:t>
            </a:r>
            <a:endParaRPr lang="en-US" sz="1700" dirty="0">
              <a:solidFill>
                <a:srgbClr val="000000"/>
              </a:solidFill>
              <a:latin typeface="Arial" charset="0"/>
            </a:endParaRPr>
          </a:p>
        </p:txBody>
      </p:sp>
      <p:sp>
        <p:nvSpPr>
          <p:cNvPr id="15" name="Text Box 31"/>
          <p:cNvSpPr txBox="1">
            <a:spLocks noChangeArrowheads="1"/>
          </p:cNvSpPr>
          <p:nvPr/>
        </p:nvSpPr>
        <p:spPr bwMode="auto">
          <a:xfrm>
            <a:off x="5485916" y="1421307"/>
            <a:ext cx="551519" cy="258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a:r>
              <a:rPr lang="en-US" sz="1700" dirty="0" smtClean="0">
                <a:solidFill>
                  <a:srgbClr val="000000"/>
                </a:solidFill>
                <a:latin typeface="Arial" charset="0"/>
              </a:rPr>
              <a:t>Yes</a:t>
            </a:r>
            <a:endParaRPr lang="en-US" sz="1700" dirty="0">
              <a:solidFill>
                <a:srgbClr val="000000"/>
              </a:solidFill>
              <a:latin typeface="Arial" charset="0"/>
            </a:endParaRPr>
          </a:p>
        </p:txBody>
      </p:sp>
      <p:sp>
        <p:nvSpPr>
          <p:cNvPr id="16" name="Text Box 31"/>
          <p:cNvSpPr txBox="1">
            <a:spLocks noChangeArrowheads="1"/>
          </p:cNvSpPr>
          <p:nvPr/>
        </p:nvSpPr>
        <p:spPr bwMode="auto">
          <a:xfrm>
            <a:off x="5519113" y="2608230"/>
            <a:ext cx="418711" cy="274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a:r>
              <a:rPr lang="en-US" sz="1700" dirty="0" smtClean="0">
                <a:solidFill>
                  <a:srgbClr val="000000"/>
                </a:solidFill>
                <a:latin typeface="Arial" charset="0"/>
              </a:rPr>
              <a:t>No</a:t>
            </a:r>
            <a:endParaRPr lang="en-US" sz="1700" dirty="0">
              <a:solidFill>
                <a:srgbClr val="000000"/>
              </a:solidFill>
              <a:latin typeface="Arial" charset="0"/>
            </a:endParaRPr>
          </a:p>
        </p:txBody>
      </p:sp>
    </p:spTree>
    <p:extLst>
      <p:ext uri="{BB962C8B-B14F-4D97-AF65-F5344CB8AC3E}">
        <p14:creationId xmlns:p14="http://schemas.microsoft.com/office/powerpoint/2010/main" val="3699361319"/>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52_16GeoDistFlowchart_4-U.jpg"/>
          <p:cNvPicPr>
            <a:picLocks noChangeAspect="1"/>
          </p:cNvPicPr>
          <p:nvPr/>
        </p:nvPicPr>
        <p:blipFill rotWithShape="1">
          <a:blip r:embed="rId3">
            <a:extLst>
              <a:ext uri="{28A0092B-C50C-407E-A947-70E740481C1C}">
                <a14:useLocalDpi xmlns:a14="http://schemas.microsoft.com/office/drawing/2010/main" val="0"/>
              </a:ext>
            </a:extLst>
          </a:blip>
          <a:srcRect b="2257"/>
          <a:stretch/>
        </p:blipFill>
        <p:spPr>
          <a:xfrm>
            <a:off x="298704" y="235712"/>
            <a:ext cx="8546592" cy="6292088"/>
          </a:xfrm>
          <a:prstGeom prst="rect">
            <a:avLst/>
          </a:prstGeom>
        </p:spPr>
      </p:pic>
      <p:sp>
        <p:nvSpPr>
          <p:cNvPr id="9217" name="Rectangle 3"/>
          <p:cNvSpPr>
            <a:spLocks noGrp="1" noChangeArrowheads="1"/>
          </p:cNvSpPr>
          <p:nvPr>
            <p:ph type="ctrTitle"/>
          </p:nvPr>
        </p:nvSpPr>
        <p:spPr bwMode="auto">
          <a:xfrm>
            <a:off x="20638" y="0"/>
            <a:ext cx="5648325"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sz="1200" dirty="0">
                <a:latin typeface="Arial" charset="0"/>
              </a:rPr>
              <a:t>Figure </a:t>
            </a:r>
            <a:r>
              <a:rPr lang="en-US" sz="1200" dirty="0" smtClean="0">
                <a:latin typeface="Arial" charset="0"/>
              </a:rPr>
              <a:t>52.16-4</a:t>
            </a:r>
            <a:endParaRPr lang="en-US" sz="1200" dirty="0">
              <a:latin typeface="Arial" charset="0"/>
            </a:endParaRPr>
          </a:p>
        </p:txBody>
      </p:sp>
      <p:sp>
        <p:nvSpPr>
          <p:cNvPr id="7" name="Text Box 31"/>
          <p:cNvSpPr txBox="1">
            <a:spLocks noChangeArrowheads="1"/>
          </p:cNvSpPr>
          <p:nvPr/>
        </p:nvSpPr>
        <p:spPr bwMode="auto">
          <a:xfrm>
            <a:off x="480056" y="225394"/>
            <a:ext cx="1794271" cy="82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a:r>
              <a:rPr lang="en-US" sz="1700" dirty="0" smtClean="0">
                <a:solidFill>
                  <a:srgbClr val="000000"/>
                </a:solidFill>
                <a:latin typeface="Arial" charset="0"/>
              </a:rPr>
              <a:t>Why is species</a:t>
            </a:r>
            <a:br>
              <a:rPr lang="en-US" sz="1700" dirty="0" smtClean="0">
                <a:solidFill>
                  <a:srgbClr val="000000"/>
                </a:solidFill>
                <a:latin typeface="Arial" charset="0"/>
              </a:rPr>
            </a:br>
            <a:r>
              <a:rPr lang="en-US" sz="1700" dirty="0" smtClean="0">
                <a:solidFill>
                  <a:srgbClr val="000000"/>
                </a:solidFill>
                <a:latin typeface="Arial" charset="0"/>
              </a:rPr>
              <a:t>X absent</a:t>
            </a:r>
            <a:br>
              <a:rPr lang="en-US" sz="1700" dirty="0" smtClean="0">
                <a:solidFill>
                  <a:srgbClr val="000000"/>
                </a:solidFill>
                <a:latin typeface="Arial" charset="0"/>
              </a:rPr>
            </a:br>
            <a:r>
              <a:rPr lang="en-US" sz="1700" dirty="0" smtClean="0">
                <a:solidFill>
                  <a:srgbClr val="000000"/>
                </a:solidFill>
                <a:latin typeface="Arial" charset="0"/>
              </a:rPr>
              <a:t>from an area?</a:t>
            </a:r>
            <a:endParaRPr lang="en-US" sz="1700" dirty="0">
              <a:solidFill>
                <a:srgbClr val="000000"/>
              </a:solidFill>
              <a:latin typeface="Arial" charset="0"/>
            </a:endParaRPr>
          </a:p>
        </p:txBody>
      </p:sp>
      <p:sp>
        <p:nvSpPr>
          <p:cNvPr id="8" name="Text Box 31"/>
          <p:cNvSpPr txBox="1">
            <a:spLocks noChangeArrowheads="1"/>
          </p:cNvSpPr>
          <p:nvPr/>
        </p:nvSpPr>
        <p:spPr bwMode="auto">
          <a:xfrm>
            <a:off x="441546" y="1614516"/>
            <a:ext cx="1794271" cy="82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a:r>
              <a:rPr lang="en-US" sz="1700" dirty="0" smtClean="0">
                <a:solidFill>
                  <a:srgbClr val="000000"/>
                </a:solidFill>
                <a:latin typeface="Arial" charset="0"/>
              </a:rPr>
              <a:t>Does dispersal</a:t>
            </a:r>
            <a:br>
              <a:rPr lang="en-US" sz="1700" dirty="0" smtClean="0">
                <a:solidFill>
                  <a:srgbClr val="000000"/>
                </a:solidFill>
                <a:latin typeface="Arial" charset="0"/>
              </a:rPr>
            </a:br>
            <a:r>
              <a:rPr lang="en-US" sz="1700" dirty="0" smtClean="0">
                <a:solidFill>
                  <a:srgbClr val="000000"/>
                </a:solidFill>
                <a:latin typeface="Arial" charset="0"/>
              </a:rPr>
              <a:t>limit its</a:t>
            </a:r>
            <a:br>
              <a:rPr lang="en-US" sz="1700" dirty="0" smtClean="0">
                <a:solidFill>
                  <a:srgbClr val="000000"/>
                </a:solidFill>
                <a:latin typeface="Arial" charset="0"/>
              </a:rPr>
            </a:br>
            <a:r>
              <a:rPr lang="en-US" sz="1700" dirty="0" smtClean="0">
                <a:solidFill>
                  <a:srgbClr val="000000"/>
                </a:solidFill>
                <a:latin typeface="Arial" charset="0"/>
              </a:rPr>
              <a:t>distribution?</a:t>
            </a:r>
            <a:endParaRPr lang="en-US" sz="1700" dirty="0">
              <a:solidFill>
                <a:srgbClr val="000000"/>
              </a:solidFill>
              <a:latin typeface="Arial" charset="0"/>
            </a:endParaRPr>
          </a:p>
        </p:txBody>
      </p:sp>
      <p:sp>
        <p:nvSpPr>
          <p:cNvPr id="9" name="Text Box 31"/>
          <p:cNvSpPr txBox="1">
            <a:spLocks noChangeArrowheads="1"/>
          </p:cNvSpPr>
          <p:nvPr/>
        </p:nvSpPr>
        <p:spPr bwMode="auto">
          <a:xfrm>
            <a:off x="3565515" y="2015921"/>
            <a:ext cx="1794271" cy="82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a:r>
              <a:rPr lang="en-US" sz="1700" dirty="0" smtClean="0">
                <a:solidFill>
                  <a:srgbClr val="000000"/>
                </a:solidFill>
                <a:latin typeface="Arial" charset="0"/>
              </a:rPr>
              <a:t>Does behavior</a:t>
            </a:r>
            <a:br>
              <a:rPr lang="en-US" sz="1700" dirty="0" smtClean="0">
                <a:solidFill>
                  <a:srgbClr val="000000"/>
                </a:solidFill>
                <a:latin typeface="Arial" charset="0"/>
              </a:rPr>
            </a:br>
            <a:r>
              <a:rPr lang="en-US" sz="1700" dirty="0" smtClean="0">
                <a:solidFill>
                  <a:srgbClr val="000000"/>
                </a:solidFill>
                <a:latin typeface="Arial" charset="0"/>
              </a:rPr>
              <a:t>limit its</a:t>
            </a:r>
            <a:br>
              <a:rPr lang="en-US" sz="1700" dirty="0" smtClean="0">
                <a:solidFill>
                  <a:srgbClr val="000000"/>
                </a:solidFill>
                <a:latin typeface="Arial" charset="0"/>
              </a:rPr>
            </a:br>
            <a:r>
              <a:rPr lang="en-US" sz="1700" dirty="0" smtClean="0">
                <a:solidFill>
                  <a:srgbClr val="000000"/>
                </a:solidFill>
                <a:latin typeface="Arial" charset="0"/>
              </a:rPr>
              <a:t>distribution?</a:t>
            </a:r>
            <a:endParaRPr lang="en-US" sz="1700" dirty="0">
              <a:solidFill>
                <a:srgbClr val="000000"/>
              </a:solidFill>
              <a:latin typeface="Arial" charset="0"/>
            </a:endParaRPr>
          </a:p>
        </p:txBody>
      </p:sp>
      <p:sp>
        <p:nvSpPr>
          <p:cNvPr id="10" name="Text Box 31"/>
          <p:cNvSpPr txBox="1">
            <a:spLocks noChangeArrowheads="1"/>
          </p:cNvSpPr>
          <p:nvPr/>
        </p:nvSpPr>
        <p:spPr bwMode="auto">
          <a:xfrm>
            <a:off x="6653285" y="2281526"/>
            <a:ext cx="1829790" cy="1038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a:r>
              <a:rPr lang="en-US" sz="1700" dirty="0" smtClean="0">
                <a:solidFill>
                  <a:srgbClr val="000000"/>
                </a:solidFill>
                <a:latin typeface="Arial" charset="0"/>
              </a:rPr>
              <a:t>Do biotic factors</a:t>
            </a:r>
            <a:br>
              <a:rPr lang="en-US" sz="1700" dirty="0" smtClean="0">
                <a:solidFill>
                  <a:srgbClr val="000000"/>
                </a:solidFill>
                <a:latin typeface="Arial" charset="0"/>
              </a:rPr>
            </a:br>
            <a:r>
              <a:rPr lang="en-US" sz="1700" dirty="0" smtClean="0">
                <a:solidFill>
                  <a:srgbClr val="000000"/>
                </a:solidFill>
                <a:latin typeface="Arial" charset="0"/>
              </a:rPr>
              <a:t>(other species)</a:t>
            </a:r>
            <a:br>
              <a:rPr lang="en-US" sz="1700" dirty="0" smtClean="0">
                <a:solidFill>
                  <a:srgbClr val="000000"/>
                </a:solidFill>
                <a:latin typeface="Arial" charset="0"/>
              </a:rPr>
            </a:br>
            <a:r>
              <a:rPr lang="en-US" sz="1700" dirty="0" smtClean="0">
                <a:solidFill>
                  <a:srgbClr val="000000"/>
                </a:solidFill>
                <a:latin typeface="Arial" charset="0"/>
              </a:rPr>
              <a:t>limit its</a:t>
            </a:r>
            <a:br>
              <a:rPr lang="en-US" sz="1700" dirty="0" smtClean="0">
                <a:solidFill>
                  <a:srgbClr val="000000"/>
                </a:solidFill>
                <a:latin typeface="Arial" charset="0"/>
              </a:rPr>
            </a:br>
            <a:r>
              <a:rPr lang="en-US" sz="1700" dirty="0" smtClean="0">
                <a:solidFill>
                  <a:srgbClr val="000000"/>
                </a:solidFill>
                <a:latin typeface="Arial" charset="0"/>
              </a:rPr>
              <a:t>distribution?</a:t>
            </a:r>
            <a:endParaRPr lang="en-US" sz="1700" dirty="0">
              <a:solidFill>
                <a:srgbClr val="000000"/>
              </a:solidFill>
              <a:latin typeface="Arial" charset="0"/>
            </a:endParaRPr>
          </a:p>
        </p:txBody>
      </p:sp>
      <p:sp>
        <p:nvSpPr>
          <p:cNvPr id="11" name="Text Box 31"/>
          <p:cNvSpPr txBox="1">
            <a:spLocks noChangeArrowheads="1"/>
          </p:cNvSpPr>
          <p:nvPr/>
        </p:nvSpPr>
        <p:spPr bwMode="auto">
          <a:xfrm>
            <a:off x="6603481" y="5385782"/>
            <a:ext cx="2053903" cy="84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a:r>
              <a:rPr lang="en-US" sz="1700" dirty="0" smtClean="0">
                <a:solidFill>
                  <a:srgbClr val="000000"/>
                </a:solidFill>
                <a:latin typeface="Arial" charset="0"/>
              </a:rPr>
              <a:t>Do abiotic factors</a:t>
            </a:r>
            <a:br>
              <a:rPr lang="en-US" sz="1700" dirty="0" smtClean="0">
                <a:solidFill>
                  <a:srgbClr val="000000"/>
                </a:solidFill>
                <a:latin typeface="Arial" charset="0"/>
              </a:rPr>
            </a:br>
            <a:r>
              <a:rPr lang="en-US" sz="1700" dirty="0" smtClean="0">
                <a:solidFill>
                  <a:srgbClr val="000000"/>
                </a:solidFill>
                <a:latin typeface="Arial" charset="0"/>
              </a:rPr>
              <a:t>limit its</a:t>
            </a:r>
            <a:br>
              <a:rPr lang="en-US" sz="1700" dirty="0" smtClean="0">
                <a:solidFill>
                  <a:srgbClr val="000000"/>
                </a:solidFill>
                <a:latin typeface="Arial" charset="0"/>
              </a:rPr>
            </a:br>
            <a:r>
              <a:rPr lang="en-US" sz="1700" dirty="0" smtClean="0">
                <a:solidFill>
                  <a:srgbClr val="000000"/>
                </a:solidFill>
                <a:latin typeface="Arial" charset="0"/>
              </a:rPr>
              <a:t>distribution?</a:t>
            </a:r>
            <a:endParaRPr lang="en-US" sz="1700" dirty="0">
              <a:solidFill>
                <a:srgbClr val="000000"/>
              </a:solidFill>
              <a:latin typeface="Arial" charset="0"/>
            </a:endParaRPr>
          </a:p>
        </p:txBody>
      </p:sp>
      <p:sp>
        <p:nvSpPr>
          <p:cNvPr id="12" name="Text Box 31"/>
          <p:cNvSpPr txBox="1">
            <a:spLocks noChangeArrowheads="1"/>
          </p:cNvSpPr>
          <p:nvPr/>
        </p:nvSpPr>
        <p:spPr bwMode="auto">
          <a:xfrm>
            <a:off x="2370250" y="1019902"/>
            <a:ext cx="551519" cy="258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a:r>
              <a:rPr lang="en-US" sz="1700" dirty="0" smtClean="0">
                <a:solidFill>
                  <a:srgbClr val="000000"/>
                </a:solidFill>
                <a:latin typeface="Arial" charset="0"/>
              </a:rPr>
              <a:t>Yes</a:t>
            </a:r>
            <a:endParaRPr lang="en-US" sz="1700" dirty="0">
              <a:solidFill>
                <a:srgbClr val="000000"/>
              </a:solidFill>
              <a:latin typeface="Arial" charset="0"/>
            </a:endParaRPr>
          </a:p>
        </p:txBody>
      </p:sp>
      <p:sp>
        <p:nvSpPr>
          <p:cNvPr id="13" name="Text Box 31"/>
          <p:cNvSpPr txBox="1">
            <a:spLocks noChangeArrowheads="1"/>
          </p:cNvSpPr>
          <p:nvPr/>
        </p:nvSpPr>
        <p:spPr bwMode="auto">
          <a:xfrm>
            <a:off x="2403447" y="2206825"/>
            <a:ext cx="418711" cy="274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a:r>
              <a:rPr lang="en-US" sz="1700" dirty="0" smtClean="0">
                <a:solidFill>
                  <a:srgbClr val="000000"/>
                </a:solidFill>
                <a:latin typeface="Arial" charset="0"/>
              </a:rPr>
              <a:t>No</a:t>
            </a:r>
            <a:endParaRPr lang="en-US" sz="1700" dirty="0">
              <a:solidFill>
                <a:srgbClr val="000000"/>
              </a:solidFill>
              <a:latin typeface="Arial" charset="0"/>
            </a:endParaRPr>
          </a:p>
        </p:txBody>
      </p:sp>
      <p:sp>
        <p:nvSpPr>
          <p:cNvPr id="14" name="Text Box 31"/>
          <p:cNvSpPr txBox="1">
            <a:spLocks noChangeArrowheads="1"/>
          </p:cNvSpPr>
          <p:nvPr/>
        </p:nvSpPr>
        <p:spPr bwMode="auto">
          <a:xfrm>
            <a:off x="3092385" y="1061404"/>
            <a:ext cx="2112006" cy="5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1700" dirty="0" smtClean="0">
                <a:solidFill>
                  <a:srgbClr val="000000"/>
                </a:solidFill>
                <a:latin typeface="Arial" charset="0"/>
              </a:rPr>
              <a:t>Area inaccessible</a:t>
            </a:r>
            <a:br>
              <a:rPr lang="en-US" sz="1700" dirty="0" smtClean="0">
                <a:solidFill>
                  <a:srgbClr val="000000"/>
                </a:solidFill>
                <a:latin typeface="Arial" charset="0"/>
              </a:rPr>
            </a:br>
            <a:r>
              <a:rPr lang="en-US" sz="1700" dirty="0" smtClean="0">
                <a:solidFill>
                  <a:srgbClr val="000000"/>
                </a:solidFill>
                <a:latin typeface="Arial" charset="0"/>
              </a:rPr>
              <a:t>or insufficient time</a:t>
            </a:r>
            <a:endParaRPr lang="en-US" sz="1700" dirty="0">
              <a:solidFill>
                <a:srgbClr val="000000"/>
              </a:solidFill>
              <a:latin typeface="Arial" charset="0"/>
            </a:endParaRPr>
          </a:p>
        </p:txBody>
      </p:sp>
      <p:sp>
        <p:nvSpPr>
          <p:cNvPr id="15" name="Text Box 31"/>
          <p:cNvSpPr txBox="1">
            <a:spLocks noChangeArrowheads="1"/>
          </p:cNvSpPr>
          <p:nvPr/>
        </p:nvSpPr>
        <p:spPr bwMode="auto">
          <a:xfrm>
            <a:off x="6196759" y="1609216"/>
            <a:ext cx="1854692" cy="258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1700" dirty="0" smtClean="0">
                <a:solidFill>
                  <a:srgbClr val="000000"/>
                </a:solidFill>
                <a:latin typeface="Arial" charset="0"/>
              </a:rPr>
              <a:t>Habitat selection</a:t>
            </a:r>
            <a:endParaRPr lang="en-US" sz="1700" dirty="0">
              <a:solidFill>
                <a:srgbClr val="000000"/>
              </a:solidFill>
              <a:latin typeface="Arial" charset="0"/>
            </a:endParaRPr>
          </a:p>
        </p:txBody>
      </p:sp>
      <p:sp>
        <p:nvSpPr>
          <p:cNvPr id="16" name="Text Box 31"/>
          <p:cNvSpPr txBox="1">
            <a:spLocks noChangeArrowheads="1"/>
          </p:cNvSpPr>
          <p:nvPr/>
        </p:nvSpPr>
        <p:spPr bwMode="auto">
          <a:xfrm>
            <a:off x="5485916" y="1421307"/>
            <a:ext cx="551519" cy="258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a:r>
              <a:rPr lang="en-US" sz="1700" dirty="0" smtClean="0">
                <a:solidFill>
                  <a:srgbClr val="000000"/>
                </a:solidFill>
                <a:latin typeface="Arial" charset="0"/>
              </a:rPr>
              <a:t>Yes</a:t>
            </a:r>
            <a:endParaRPr lang="en-US" sz="1700" dirty="0">
              <a:solidFill>
                <a:srgbClr val="000000"/>
              </a:solidFill>
              <a:latin typeface="Arial" charset="0"/>
            </a:endParaRPr>
          </a:p>
        </p:txBody>
      </p:sp>
      <p:sp>
        <p:nvSpPr>
          <p:cNvPr id="17" name="Text Box 31"/>
          <p:cNvSpPr txBox="1">
            <a:spLocks noChangeArrowheads="1"/>
          </p:cNvSpPr>
          <p:nvPr/>
        </p:nvSpPr>
        <p:spPr bwMode="auto">
          <a:xfrm>
            <a:off x="5519113" y="2608230"/>
            <a:ext cx="418711" cy="274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a:r>
              <a:rPr lang="en-US" sz="1700" dirty="0" smtClean="0">
                <a:solidFill>
                  <a:srgbClr val="000000"/>
                </a:solidFill>
                <a:latin typeface="Arial" charset="0"/>
              </a:rPr>
              <a:t>No</a:t>
            </a:r>
            <a:endParaRPr lang="en-US" sz="1700" dirty="0">
              <a:solidFill>
                <a:srgbClr val="000000"/>
              </a:solidFill>
              <a:latin typeface="Arial" charset="0"/>
            </a:endParaRPr>
          </a:p>
        </p:txBody>
      </p:sp>
      <p:sp>
        <p:nvSpPr>
          <p:cNvPr id="18" name="Text Box 31"/>
          <p:cNvSpPr txBox="1">
            <a:spLocks noChangeArrowheads="1"/>
          </p:cNvSpPr>
          <p:nvPr/>
        </p:nvSpPr>
        <p:spPr bwMode="auto">
          <a:xfrm>
            <a:off x="7992660" y="3595947"/>
            <a:ext cx="551519" cy="258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a:r>
              <a:rPr lang="en-US" sz="1700" dirty="0" smtClean="0">
                <a:solidFill>
                  <a:srgbClr val="000000"/>
                </a:solidFill>
                <a:latin typeface="Arial" charset="0"/>
              </a:rPr>
              <a:t>Yes</a:t>
            </a:r>
            <a:endParaRPr lang="en-US" sz="1700" dirty="0">
              <a:solidFill>
                <a:srgbClr val="000000"/>
              </a:solidFill>
              <a:latin typeface="Arial" charset="0"/>
            </a:endParaRPr>
          </a:p>
        </p:txBody>
      </p:sp>
      <p:sp>
        <p:nvSpPr>
          <p:cNvPr id="19" name="Text Box 31"/>
          <p:cNvSpPr txBox="1">
            <a:spLocks noChangeArrowheads="1"/>
          </p:cNvSpPr>
          <p:nvPr/>
        </p:nvSpPr>
        <p:spPr bwMode="auto">
          <a:xfrm>
            <a:off x="6714380" y="3811752"/>
            <a:ext cx="418711" cy="274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a:r>
              <a:rPr lang="en-US" sz="1700" dirty="0" smtClean="0">
                <a:solidFill>
                  <a:srgbClr val="000000"/>
                </a:solidFill>
                <a:latin typeface="Arial" charset="0"/>
              </a:rPr>
              <a:t>No</a:t>
            </a:r>
            <a:endParaRPr lang="en-US" sz="1700" dirty="0">
              <a:solidFill>
                <a:srgbClr val="000000"/>
              </a:solidFill>
              <a:latin typeface="Arial" charset="0"/>
            </a:endParaRPr>
          </a:p>
        </p:txBody>
      </p:sp>
      <p:sp>
        <p:nvSpPr>
          <p:cNvPr id="20" name="Text Box 31"/>
          <p:cNvSpPr txBox="1">
            <a:spLocks noChangeArrowheads="1"/>
          </p:cNvSpPr>
          <p:nvPr/>
        </p:nvSpPr>
        <p:spPr bwMode="auto">
          <a:xfrm>
            <a:off x="7444821" y="4127158"/>
            <a:ext cx="1428376" cy="1093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1700" dirty="0" smtClean="0">
                <a:solidFill>
                  <a:srgbClr val="000000"/>
                </a:solidFill>
                <a:latin typeface="Arial" charset="0"/>
              </a:rPr>
              <a:t>Predation,</a:t>
            </a:r>
            <a:br>
              <a:rPr lang="en-US" sz="1700" dirty="0" smtClean="0">
                <a:solidFill>
                  <a:srgbClr val="000000"/>
                </a:solidFill>
                <a:latin typeface="Arial" charset="0"/>
              </a:rPr>
            </a:br>
            <a:r>
              <a:rPr lang="en-US" sz="1700" dirty="0" smtClean="0">
                <a:solidFill>
                  <a:srgbClr val="000000"/>
                </a:solidFill>
                <a:latin typeface="Arial" charset="0"/>
              </a:rPr>
              <a:t>parasitism,</a:t>
            </a:r>
            <a:br>
              <a:rPr lang="en-US" sz="1700" dirty="0" smtClean="0">
                <a:solidFill>
                  <a:srgbClr val="000000"/>
                </a:solidFill>
                <a:latin typeface="Arial" charset="0"/>
              </a:rPr>
            </a:br>
            <a:r>
              <a:rPr lang="en-US" sz="1700" dirty="0" smtClean="0">
                <a:solidFill>
                  <a:srgbClr val="000000"/>
                </a:solidFill>
                <a:latin typeface="Arial" charset="0"/>
              </a:rPr>
              <a:t>competition,</a:t>
            </a:r>
            <a:br>
              <a:rPr lang="en-US" sz="1700" dirty="0" smtClean="0">
                <a:solidFill>
                  <a:srgbClr val="000000"/>
                </a:solidFill>
                <a:latin typeface="Arial" charset="0"/>
              </a:rPr>
            </a:br>
            <a:r>
              <a:rPr lang="en-US" sz="1700" dirty="0" smtClean="0">
                <a:solidFill>
                  <a:srgbClr val="000000"/>
                </a:solidFill>
                <a:latin typeface="Arial" charset="0"/>
              </a:rPr>
              <a:t>disease</a:t>
            </a:r>
            <a:endParaRPr lang="en-US" sz="1700" dirty="0">
              <a:solidFill>
                <a:srgbClr val="000000"/>
              </a:solidFill>
              <a:latin typeface="Arial" charset="0"/>
            </a:endParaRPr>
          </a:p>
        </p:txBody>
      </p:sp>
    </p:spTree>
    <p:extLst>
      <p:ext uri="{BB962C8B-B14F-4D97-AF65-F5344CB8AC3E}">
        <p14:creationId xmlns:p14="http://schemas.microsoft.com/office/powerpoint/2010/main" val="3409106211"/>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52_16GeoDistFlowchart_5-U.jpg"/>
          <p:cNvPicPr>
            <a:picLocks noChangeAspect="1"/>
          </p:cNvPicPr>
          <p:nvPr/>
        </p:nvPicPr>
        <p:blipFill rotWithShape="1">
          <a:blip r:embed="rId3">
            <a:extLst>
              <a:ext uri="{28A0092B-C50C-407E-A947-70E740481C1C}">
                <a14:useLocalDpi xmlns:a14="http://schemas.microsoft.com/office/drawing/2010/main" val="0"/>
              </a:ext>
            </a:extLst>
          </a:blip>
          <a:srcRect b="2257"/>
          <a:stretch/>
        </p:blipFill>
        <p:spPr>
          <a:xfrm>
            <a:off x="298704" y="235712"/>
            <a:ext cx="8546592" cy="6292088"/>
          </a:xfrm>
          <a:prstGeom prst="rect">
            <a:avLst/>
          </a:prstGeom>
        </p:spPr>
      </p:pic>
      <p:sp>
        <p:nvSpPr>
          <p:cNvPr id="9217" name="Rectangle 3"/>
          <p:cNvSpPr>
            <a:spLocks noGrp="1" noChangeArrowheads="1"/>
          </p:cNvSpPr>
          <p:nvPr>
            <p:ph type="ctrTitle"/>
          </p:nvPr>
        </p:nvSpPr>
        <p:spPr bwMode="auto">
          <a:xfrm>
            <a:off x="20638" y="0"/>
            <a:ext cx="5648325"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sz="1200" dirty="0">
                <a:latin typeface="Arial" charset="0"/>
              </a:rPr>
              <a:t>Figure </a:t>
            </a:r>
            <a:r>
              <a:rPr lang="en-US" sz="1200" dirty="0" smtClean="0">
                <a:latin typeface="Arial" charset="0"/>
              </a:rPr>
              <a:t>52.16-5</a:t>
            </a:r>
            <a:endParaRPr lang="en-US" sz="1200" dirty="0">
              <a:latin typeface="Arial" charset="0"/>
            </a:endParaRPr>
          </a:p>
        </p:txBody>
      </p:sp>
      <p:sp>
        <p:nvSpPr>
          <p:cNvPr id="27" name="Text Box 31"/>
          <p:cNvSpPr txBox="1">
            <a:spLocks noChangeArrowheads="1"/>
          </p:cNvSpPr>
          <p:nvPr/>
        </p:nvSpPr>
        <p:spPr bwMode="auto">
          <a:xfrm>
            <a:off x="480056" y="225394"/>
            <a:ext cx="1794271" cy="82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a:r>
              <a:rPr lang="en-US" sz="1700" dirty="0" smtClean="0">
                <a:solidFill>
                  <a:srgbClr val="000000"/>
                </a:solidFill>
                <a:latin typeface="Arial" charset="0"/>
              </a:rPr>
              <a:t>Why is species</a:t>
            </a:r>
            <a:br>
              <a:rPr lang="en-US" sz="1700" dirty="0" smtClean="0">
                <a:solidFill>
                  <a:srgbClr val="000000"/>
                </a:solidFill>
                <a:latin typeface="Arial" charset="0"/>
              </a:rPr>
            </a:br>
            <a:r>
              <a:rPr lang="en-US" sz="1700" dirty="0" smtClean="0">
                <a:solidFill>
                  <a:srgbClr val="000000"/>
                </a:solidFill>
                <a:latin typeface="Arial" charset="0"/>
              </a:rPr>
              <a:t>X absent</a:t>
            </a:r>
            <a:br>
              <a:rPr lang="en-US" sz="1700" dirty="0" smtClean="0">
                <a:solidFill>
                  <a:srgbClr val="000000"/>
                </a:solidFill>
                <a:latin typeface="Arial" charset="0"/>
              </a:rPr>
            </a:br>
            <a:r>
              <a:rPr lang="en-US" sz="1700" dirty="0" smtClean="0">
                <a:solidFill>
                  <a:srgbClr val="000000"/>
                </a:solidFill>
                <a:latin typeface="Arial" charset="0"/>
              </a:rPr>
              <a:t>from an area?</a:t>
            </a:r>
            <a:endParaRPr lang="en-US" sz="1700" dirty="0">
              <a:solidFill>
                <a:srgbClr val="000000"/>
              </a:solidFill>
              <a:latin typeface="Arial" charset="0"/>
            </a:endParaRPr>
          </a:p>
        </p:txBody>
      </p:sp>
      <p:sp>
        <p:nvSpPr>
          <p:cNvPr id="7" name="Text Box 31"/>
          <p:cNvSpPr txBox="1">
            <a:spLocks noChangeArrowheads="1"/>
          </p:cNvSpPr>
          <p:nvPr/>
        </p:nvSpPr>
        <p:spPr bwMode="auto">
          <a:xfrm>
            <a:off x="441546" y="1614516"/>
            <a:ext cx="1794271" cy="82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a:r>
              <a:rPr lang="en-US" sz="1700" dirty="0" smtClean="0">
                <a:solidFill>
                  <a:srgbClr val="000000"/>
                </a:solidFill>
                <a:latin typeface="Arial" charset="0"/>
              </a:rPr>
              <a:t>Does dispersal</a:t>
            </a:r>
            <a:br>
              <a:rPr lang="en-US" sz="1700" dirty="0" smtClean="0">
                <a:solidFill>
                  <a:srgbClr val="000000"/>
                </a:solidFill>
                <a:latin typeface="Arial" charset="0"/>
              </a:rPr>
            </a:br>
            <a:r>
              <a:rPr lang="en-US" sz="1700" dirty="0" smtClean="0">
                <a:solidFill>
                  <a:srgbClr val="000000"/>
                </a:solidFill>
                <a:latin typeface="Arial" charset="0"/>
              </a:rPr>
              <a:t>limit its</a:t>
            </a:r>
            <a:br>
              <a:rPr lang="en-US" sz="1700" dirty="0" smtClean="0">
                <a:solidFill>
                  <a:srgbClr val="000000"/>
                </a:solidFill>
                <a:latin typeface="Arial" charset="0"/>
              </a:rPr>
            </a:br>
            <a:r>
              <a:rPr lang="en-US" sz="1700" dirty="0" smtClean="0">
                <a:solidFill>
                  <a:srgbClr val="000000"/>
                </a:solidFill>
                <a:latin typeface="Arial" charset="0"/>
              </a:rPr>
              <a:t>distribution?</a:t>
            </a:r>
            <a:endParaRPr lang="en-US" sz="1700" dirty="0">
              <a:solidFill>
                <a:srgbClr val="000000"/>
              </a:solidFill>
              <a:latin typeface="Arial" charset="0"/>
            </a:endParaRPr>
          </a:p>
        </p:txBody>
      </p:sp>
      <p:sp>
        <p:nvSpPr>
          <p:cNvPr id="8" name="Text Box 31"/>
          <p:cNvSpPr txBox="1">
            <a:spLocks noChangeArrowheads="1"/>
          </p:cNvSpPr>
          <p:nvPr/>
        </p:nvSpPr>
        <p:spPr bwMode="auto">
          <a:xfrm>
            <a:off x="3565515" y="2015921"/>
            <a:ext cx="1794271" cy="82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a:r>
              <a:rPr lang="en-US" sz="1700" dirty="0" smtClean="0">
                <a:solidFill>
                  <a:srgbClr val="000000"/>
                </a:solidFill>
                <a:latin typeface="Arial" charset="0"/>
              </a:rPr>
              <a:t>Does behavior</a:t>
            </a:r>
            <a:br>
              <a:rPr lang="en-US" sz="1700" dirty="0" smtClean="0">
                <a:solidFill>
                  <a:srgbClr val="000000"/>
                </a:solidFill>
                <a:latin typeface="Arial" charset="0"/>
              </a:rPr>
            </a:br>
            <a:r>
              <a:rPr lang="en-US" sz="1700" dirty="0" smtClean="0">
                <a:solidFill>
                  <a:srgbClr val="000000"/>
                </a:solidFill>
                <a:latin typeface="Arial" charset="0"/>
              </a:rPr>
              <a:t>limit its</a:t>
            </a:r>
            <a:br>
              <a:rPr lang="en-US" sz="1700" dirty="0" smtClean="0">
                <a:solidFill>
                  <a:srgbClr val="000000"/>
                </a:solidFill>
                <a:latin typeface="Arial" charset="0"/>
              </a:rPr>
            </a:br>
            <a:r>
              <a:rPr lang="en-US" sz="1700" dirty="0" smtClean="0">
                <a:solidFill>
                  <a:srgbClr val="000000"/>
                </a:solidFill>
                <a:latin typeface="Arial" charset="0"/>
              </a:rPr>
              <a:t>distribution?</a:t>
            </a:r>
            <a:endParaRPr lang="en-US" sz="1700" dirty="0">
              <a:solidFill>
                <a:srgbClr val="000000"/>
              </a:solidFill>
              <a:latin typeface="Arial" charset="0"/>
            </a:endParaRPr>
          </a:p>
        </p:txBody>
      </p:sp>
      <p:sp>
        <p:nvSpPr>
          <p:cNvPr id="9" name="Text Box 31"/>
          <p:cNvSpPr txBox="1">
            <a:spLocks noChangeArrowheads="1"/>
          </p:cNvSpPr>
          <p:nvPr/>
        </p:nvSpPr>
        <p:spPr bwMode="auto">
          <a:xfrm>
            <a:off x="6653285" y="2281526"/>
            <a:ext cx="1829790" cy="1038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a:r>
              <a:rPr lang="en-US" sz="1700" dirty="0" smtClean="0">
                <a:solidFill>
                  <a:srgbClr val="000000"/>
                </a:solidFill>
                <a:latin typeface="Arial" charset="0"/>
              </a:rPr>
              <a:t>Do biotic factors</a:t>
            </a:r>
            <a:br>
              <a:rPr lang="en-US" sz="1700" dirty="0" smtClean="0">
                <a:solidFill>
                  <a:srgbClr val="000000"/>
                </a:solidFill>
                <a:latin typeface="Arial" charset="0"/>
              </a:rPr>
            </a:br>
            <a:r>
              <a:rPr lang="en-US" sz="1700" dirty="0" smtClean="0">
                <a:solidFill>
                  <a:srgbClr val="000000"/>
                </a:solidFill>
                <a:latin typeface="Arial" charset="0"/>
              </a:rPr>
              <a:t>(other species)</a:t>
            </a:r>
            <a:br>
              <a:rPr lang="en-US" sz="1700" dirty="0" smtClean="0">
                <a:solidFill>
                  <a:srgbClr val="000000"/>
                </a:solidFill>
                <a:latin typeface="Arial" charset="0"/>
              </a:rPr>
            </a:br>
            <a:r>
              <a:rPr lang="en-US" sz="1700" dirty="0" smtClean="0">
                <a:solidFill>
                  <a:srgbClr val="000000"/>
                </a:solidFill>
                <a:latin typeface="Arial" charset="0"/>
              </a:rPr>
              <a:t>limit its</a:t>
            </a:r>
            <a:br>
              <a:rPr lang="en-US" sz="1700" dirty="0" smtClean="0">
                <a:solidFill>
                  <a:srgbClr val="000000"/>
                </a:solidFill>
                <a:latin typeface="Arial" charset="0"/>
              </a:rPr>
            </a:br>
            <a:r>
              <a:rPr lang="en-US" sz="1700" dirty="0" smtClean="0">
                <a:solidFill>
                  <a:srgbClr val="000000"/>
                </a:solidFill>
                <a:latin typeface="Arial" charset="0"/>
              </a:rPr>
              <a:t>distribution?</a:t>
            </a:r>
            <a:endParaRPr lang="en-US" sz="1700" dirty="0">
              <a:solidFill>
                <a:srgbClr val="000000"/>
              </a:solidFill>
              <a:latin typeface="Arial" charset="0"/>
            </a:endParaRPr>
          </a:p>
        </p:txBody>
      </p:sp>
      <p:sp>
        <p:nvSpPr>
          <p:cNvPr id="10" name="Text Box 31"/>
          <p:cNvSpPr txBox="1">
            <a:spLocks noChangeArrowheads="1"/>
          </p:cNvSpPr>
          <p:nvPr/>
        </p:nvSpPr>
        <p:spPr bwMode="auto">
          <a:xfrm>
            <a:off x="6603481" y="5385782"/>
            <a:ext cx="2053903" cy="84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a:r>
              <a:rPr lang="en-US" sz="1700" dirty="0" smtClean="0">
                <a:solidFill>
                  <a:srgbClr val="000000"/>
                </a:solidFill>
                <a:latin typeface="Arial" charset="0"/>
              </a:rPr>
              <a:t>Do abiotic factors</a:t>
            </a:r>
            <a:br>
              <a:rPr lang="en-US" sz="1700" dirty="0" smtClean="0">
                <a:solidFill>
                  <a:srgbClr val="000000"/>
                </a:solidFill>
                <a:latin typeface="Arial" charset="0"/>
              </a:rPr>
            </a:br>
            <a:r>
              <a:rPr lang="en-US" sz="1700" dirty="0" smtClean="0">
                <a:solidFill>
                  <a:srgbClr val="000000"/>
                </a:solidFill>
                <a:latin typeface="Arial" charset="0"/>
              </a:rPr>
              <a:t>limit its</a:t>
            </a:r>
            <a:br>
              <a:rPr lang="en-US" sz="1700" dirty="0" smtClean="0">
                <a:solidFill>
                  <a:srgbClr val="000000"/>
                </a:solidFill>
                <a:latin typeface="Arial" charset="0"/>
              </a:rPr>
            </a:br>
            <a:r>
              <a:rPr lang="en-US" sz="1700" dirty="0" smtClean="0">
                <a:solidFill>
                  <a:srgbClr val="000000"/>
                </a:solidFill>
                <a:latin typeface="Arial" charset="0"/>
              </a:rPr>
              <a:t>distribution?</a:t>
            </a:r>
            <a:endParaRPr lang="en-US" sz="1700" dirty="0">
              <a:solidFill>
                <a:srgbClr val="000000"/>
              </a:solidFill>
              <a:latin typeface="Arial" charset="0"/>
            </a:endParaRPr>
          </a:p>
        </p:txBody>
      </p:sp>
      <p:sp>
        <p:nvSpPr>
          <p:cNvPr id="11" name="Text Box 31"/>
          <p:cNvSpPr txBox="1">
            <a:spLocks noChangeArrowheads="1"/>
          </p:cNvSpPr>
          <p:nvPr/>
        </p:nvSpPr>
        <p:spPr bwMode="auto">
          <a:xfrm>
            <a:off x="2370250" y="1019902"/>
            <a:ext cx="551519" cy="258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a:r>
              <a:rPr lang="en-US" sz="1700" dirty="0" smtClean="0">
                <a:solidFill>
                  <a:srgbClr val="000000"/>
                </a:solidFill>
                <a:latin typeface="Arial" charset="0"/>
              </a:rPr>
              <a:t>Yes</a:t>
            </a:r>
            <a:endParaRPr lang="en-US" sz="1700" dirty="0">
              <a:solidFill>
                <a:srgbClr val="000000"/>
              </a:solidFill>
              <a:latin typeface="Arial" charset="0"/>
            </a:endParaRPr>
          </a:p>
        </p:txBody>
      </p:sp>
      <p:sp>
        <p:nvSpPr>
          <p:cNvPr id="12" name="Text Box 31"/>
          <p:cNvSpPr txBox="1">
            <a:spLocks noChangeArrowheads="1"/>
          </p:cNvSpPr>
          <p:nvPr/>
        </p:nvSpPr>
        <p:spPr bwMode="auto">
          <a:xfrm>
            <a:off x="2403447" y="2206825"/>
            <a:ext cx="418711" cy="274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a:r>
              <a:rPr lang="en-US" sz="1700" dirty="0" smtClean="0">
                <a:solidFill>
                  <a:srgbClr val="000000"/>
                </a:solidFill>
                <a:latin typeface="Arial" charset="0"/>
              </a:rPr>
              <a:t>No</a:t>
            </a:r>
            <a:endParaRPr lang="en-US" sz="1700" dirty="0">
              <a:solidFill>
                <a:srgbClr val="000000"/>
              </a:solidFill>
              <a:latin typeface="Arial" charset="0"/>
            </a:endParaRPr>
          </a:p>
        </p:txBody>
      </p:sp>
      <p:sp>
        <p:nvSpPr>
          <p:cNvPr id="13" name="Text Box 31"/>
          <p:cNvSpPr txBox="1">
            <a:spLocks noChangeArrowheads="1"/>
          </p:cNvSpPr>
          <p:nvPr/>
        </p:nvSpPr>
        <p:spPr bwMode="auto">
          <a:xfrm>
            <a:off x="3092385" y="1061404"/>
            <a:ext cx="2112006" cy="5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1700" dirty="0" smtClean="0">
                <a:solidFill>
                  <a:srgbClr val="000000"/>
                </a:solidFill>
                <a:latin typeface="Arial" charset="0"/>
              </a:rPr>
              <a:t>Area inaccessible</a:t>
            </a:r>
            <a:br>
              <a:rPr lang="en-US" sz="1700" dirty="0" smtClean="0">
                <a:solidFill>
                  <a:srgbClr val="000000"/>
                </a:solidFill>
                <a:latin typeface="Arial" charset="0"/>
              </a:rPr>
            </a:br>
            <a:r>
              <a:rPr lang="en-US" sz="1700" dirty="0" smtClean="0">
                <a:solidFill>
                  <a:srgbClr val="000000"/>
                </a:solidFill>
                <a:latin typeface="Arial" charset="0"/>
              </a:rPr>
              <a:t>or insufficient time</a:t>
            </a:r>
            <a:endParaRPr lang="en-US" sz="1700" dirty="0">
              <a:solidFill>
                <a:srgbClr val="000000"/>
              </a:solidFill>
              <a:latin typeface="Arial" charset="0"/>
            </a:endParaRPr>
          </a:p>
        </p:txBody>
      </p:sp>
      <p:sp>
        <p:nvSpPr>
          <p:cNvPr id="14" name="Text Box 31"/>
          <p:cNvSpPr txBox="1">
            <a:spLocks noChangeArrowheads="1"/>
          </p:cNvSpPr>
          <p:nvPr/>
        </p:nvSpPr>
        <p:spPr bwMode="auto">
          <a:xfrm>
            <a:off x="6196759" y="1609216"/>
            <a:ext cx="1854692" cy="258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1700" dirty="0" smtClean="0">
                <a:solidFill>
                  <a:srgbClr val="000000"/>
                </a:solidFill>
                <a:latin typeface="Arial" charset="0"/>
              </a:rPr>
              <a:t>Habitat selection</a:t>
            </a:r>
            <a:endParaRPr lang="en-US" sz="1700" dirty="0">
              <a:solidFill>
                <a:srgbClr val="000000"/>
              </a:solidFill>
              <a:latin typeface="Arial" charset="0"/>
            </a:endParaRPr>
          </a:p>
        </p:txBody>
      </p:sp>
      <p:sp>
        <p:nvSpPr>
          <p:cNvPr id="15" name="Text Box 31"/>
          <p:cNvSpPr txBox="1">
            <a:spLocks noChangeArrowheads="1"/>
          </p:cNvSpPr>
          <p:nvPr/>
        </p:nvSpPr>
        <p:spPr bwMode="auto">
          <a:xfrm>
            <a:off x="2278936" y="4979076"/>
            <a:ext cx="2709640" cy="565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1700" dirty="0" smtClean="0">
                <a:solidFill>
                  <a:srgbClr val="000000"/>
                </a:solidFill>
                <a:latin typeface="Arial" charset="0"/>
              </a:rPr>
              <a:t>Water, Oxygen, Salinity,</a:t>
            </a:r>
            <a:br>
              <a:rPr lang="en-US" sz="1700" dirty="0" smtClean="0">
                <a:solidFill>
                  <a:srgbClr val="000000"/>
                </a:solidFill>
                <a:latin typeface="Arial" charset="0"/>
              </a:rPr>
            </a:br>
            <a:r>
              <a:rPr lang="en-US" sz="1700" dirty="0" smtClean="0">
                <a:solidFill>
                  <a:srgbClr val="000000"/>
                </a:solidFill>
                <a:latin typeface="Arial" charset="0"/>
              </a:rPr>
              <a:t>pH, Soil nutrients, etc.</a:t>
            </a:r>
            <a:endParaRPr lang="en-US" sz="1700" dirty="0">
              <a:solidFill>
                <a:srgbClr val="000000"/>
              </a:solidFill>
              <a:latin typeface="Arial" charset="0"/>
            </a:endParaRPr>
          </a:p>
        </p:txBody>
      </p:sp>
      <p:sp>
        <p:nvSpPr>
          <p:cNvPr id="16" name="Text Box 31"/>
          <p:cNvSpPr txBox="1">
            <a:spLocks noChangeArrowheads="1"/>
          </p:cNvSpPr>
          <p:nvPr/>
        </p:nvSpPr>
        <p:spPr bwMode="auto">
          <a:xfrm>
            <a:off x="5283709" y="4522568"/>
            <a:ext cx="1032946" cy="540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1700" dirty="0" smtClean="0">
                <a:solidFill>
                  <a:srgbClr val="000000"/>
                </a:solidFill>
                <a:latin typeface="Arial" charset="0"/>
              </a:rPr>
              <a:t>Chemical</a:t>
            </a:r>
            <a:br>
              <a:rPr lang="en-US" sz="1700" dirty="0" smtClean="0">
                <a:solidFill>
                  <a:srgbClr val="000000"/>
                </a:solidFill>
                <a:latin typeface="Arial" charset="0"/>
              </a:rPr>
            </a:br>
            <a:r>
              <a:rPr lang="en-US" sz="1700" dirty="0" smtClean="0">
                <a:solidFill>
                  <a:srgbClr val="000000"/>
                </a:solidFill>
                <a:latin typeface="Arial" charset="0"/>
              </a:rPr>
              <a:t>factors</a:t>
            </a:r>
            <a:endParaRPr lang="en-US" sz="1700" dirty="0">
              <a:solidFill>
                <a:srgbClr val="000000"/>
              </a:solidFill>
              <a:latin typeface="Arial" charset="0"/>
            </a:endParaRPr>
          </a:p>
        </p:txBody>
      </p:sp>
      <p:sp>
        <p:nvSpPr>
          <p:cNvPr id="17" name="Text Box 31"/>
          <p:cNvSpPr txBox="1">
            <a:spLocks noChangeArrowheads="1"/>
          </p:cNvSpPr>
          <p:nvPr/>
        </p:nvSpPr>
        <p:spPr bwMode="auto">
          <a:xfrm>
            <a:off x="5444408" y="6069393"/>
            <a:ext cx="1032946" cy="540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1700" dirty="0" smtClean="0">
                <a:solidFill>
                  <a:srgbClr val="000000"/>
                </a:solidFill>
                <a:latin typeface="Arial" charset="0"/>
              </a:rPr>
              <a:t>Physical</a:t>
            </a:r>
            <a:br>
              <a:rPr lang="en-US" sz="1700" dirty="0" smtClean="0">
                <a:solidFill>
                  <a:srgbClr val="000000"/>
                </a:solidFill>
                <a:latin typeface="Arial" charset="0"/>
              </a:rPr>
            </a:br>
            <a:r>
              <a:rPr lang="en-US" sz="1700" dirty="0" smtClean="0">
                <a:solidFill>
                  <a:srgbClr val="000000"/>
                </a:solidFill>
                <a:latin typeface="Arial" charset="0"/>
              </a:rPr>
              <a:t>factors</a:t>
            </a:r>
            <a:endParaRPr lang="en-US" sz="1700" dirty="0">
              <a:solidFill>
                <a:srgbClr val="000000"/>
              </a:solidFill>
              <a:latin typeface="Arial" charset="0"/>
            </a:endParaRPr>
          </a:p>
        </p:txBody>
      </p:sp>
      <p:sp>
        <p:nvSpPr>
          <p:cNvPr id="18" name="Text Box 31"/>
          <p:cNvSpPr txBox="1">
            <a:spLocks noChangeArrowheads="1"/>
          </p:cNvSpPr>
          <p:nvPr/>
        </p:nvSpPr>
        <p:spPr bwMode="auto">
          <a:xfrm>
            <a:off x="7444821" y="4127158"/>
            <a:ext cx="1428376" cy="1093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1700" dirty="0" smtClean="0">
                <a:solidFill>
                  <a:srgbClr val="000000"/>
                </a:solidFill>
                <a:latin typeface="Arial" charset="0"/>
              </a:rPr>
              <a:t>Predation,</a:t>
            </a:r>
            <a:br>
              <a:rPr lang="en-US" sz="1700" dirty="0" smtClean="0">
                <a:solidFill>
                  <a:srgbClr val="000000"/>
                </a:solidFill>
                <a:latin typeface="Arial" charset="0"/>
              </a:rPr>
            </a:br>
            <a:r>
              <a:rPr lang="en-US" sz="1700" dirty="0" smtClean="0">
                <a:solidFill>
                  <a:srgbClr val="000000"/>
                </a:solidFill>
                <a:latin typeface="Arial" charset="0"/>
              </a:rPr>
              <a:t>parasitism,</a:t>
            </a:r>
            <a:br>
              <a:rPr lang="en-US" sz="1700" dirty="0" smtClean="0">
                <a:solidFill>
                  <a:srgbClr val="000000"/>
                </a:solidFill>
                <a:latin typeface="Arial" charset="0"/>
              </a:rPr>
            </a:br>
            <a:r>
              <a:rPr lang="en-US" sz="1700" dirty="0" smtClean="0">
                <a:solidFill>
                  <a:srgbClr val="000000"/>
                </a:solidFill>
                <a:latin typeface="Arial" charset="0"/>
              </a:rPr>
              <a:t>competition,</a:t>
            </a:r>
            <a:br>
              <a:rPr lang="en-US" sz="1700" dirty="0" smtClean="0">
                <a:solidFill>
                  <a:srgbClr val="000000"/>
                </a:solidFill>
                <a:latin typeface="Arial" charset="0"/>
              </a:rPr>
            </a:br>
            <a:r>
              <a:rPr lang="en-US" sz="1700" dirty="0" smtClean="0">
                <a:solidFill>
                  <a:srgbClr val="000000"/>
                </a:solidFill>
                <a:latin typeface="Arial" charset="0"/>
              </a:rPr>
              <a:t>disease</a:t>
            </a:r>
            <a:endParaRPr lang="en-US" sz="1700" dirty="0">
              <a:solidFill>
                <a:srgbClr val="000000"/>
              </a:solidFill>
              <a:latin typeface="Arial" charset="0"/>
            </a:endParaRPr>
          </a:p>
        </p:txBody>
      </p:sp>
      <p:sp>
        <p:nvSpPr>
          <p:cNvPr id="19" name="Text Box 31"/>
          <p:cNvSpPr txBox="1">
            <a:spLocks noChangeArrowheads="1"/>
          </p:cNvSpPr>
          <p:nvPr/>
        </p:nvSpPr>
        <p:spPr bwMode="auto">
          <a:xfrm>
            <a:off x="3020673" y="5878489"/>
            <a:ext cx="2167117" cy="935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1700" dirty="0" smtClean="0">
                <a:solidFill>
                  <a:srgbClr val="000000"/>
                </a:solidFill>
                <a:latin typeface="Arial" charset="0"/>
              </a:rPr>
              <a:t>Temperature, Light,</a:t>
            </a:r>
            <a:br>
              <a:rPr lang="en-US" sz="1700" dirty="0" smtClean="0">
                <a:solidFill>
                  <a:srgbClr val="000000"/>
                </a:solidFill>
                <a:latin typeface="Arial" charset="0"/>
              </a:rPr>
            </a:br>
            <a:r>
              <a:rPr lang="en-US" sz="1700" dirty="0" smtClean="0">
                <a:solidFill>
                  <a:srgbClr val="000000"/>
                </a:solidFill>
                <a:latin typeface="Arial" charset="0"/>
              </a:rPr>
              <a:t>Soil structure, Fire,</a:t>
            </a:r>
            <a:br>
              <a:rPr lang="en-US" sz="1700" dirty="0" smtClean="0">
                <a:solidFill>
                  <a:srgbClr val="000000"/>
                </a:solidFill>
                <a:latin typeface="Arial" charset="0"/>
              </a:rPr>
            </a:br>
            <a:r>
              <a:rPr lang="en-US" sz="1700" dirty="0" smtClean="0">
                <a:solidFill>
                  <a:srgbClr val="000000"/>
                </a:solidFill>
                <a:latin typeface="Arial" charset="0"/>
              </a:rPr>
              <a:t>Moisture, etc.</a:t>
            </a:r>
            <a:endParaRPr lang="en-US" sz="1700" dirty="0">
              <a:solidFill>
                <a:srgbClr val="000000"/>
              </a:solidFill>
              <a:latin typeface="Arial" charset="0"/>
            </a:endParaRPr>
          </a:p>
        </p:txBody>
      </p:sp>
      <p:sp>
        <p:nvSpPr>
          <p:cNvPr id="20" name="Text Box 31"/>
          <p:cNvSpPr txBox="1">
            <a:spLocks noChangeArrowheads="1"/>
          </p:cNvSpPr>
          <p:nvPr/>
        </p:nvSpPr>
        <p:spPr bwMode="auto">
          <a:xfrm>
            <a:off x="5485916" y="1421307"/>
            <a:ext cx="551519" cy="258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a:r>
              <a:rPr lang="en-US" sz="1700" dirty="0" smtClean="0">
                <a:solidFill>
                  <a:srgbClr val="000000"/>
                </a:solidFill>
                <a:latin typeface="Arial" charset="0"/>
              </a:rPr>
              <a:t>Yes</a:t>
            </a:r>
            <a:endParaRPr lang="en-US" sz="1700" dirty="0">
              <a:solidFill>
                <a:srgbClr val="000000"/>
              </a:solidFill>
              <a:latin typeface="Arial" charset="0"/>
            </a:endParaRPr>
          </a:p>
        </p:txBody>
      </p:sp>
      <p:sp>
        <p:nvSpPr>
          <p:cNvPr id="21" name="Text Box 31"/>
          <p:cNvSpPr txBox="1">
            <a:spLocks noChangeArrowheads="1"/>
          </p:cNvSpPr>
          <p:nvPr/>
        </p:nvSpPr>
        <p:spPr bwMode="auto">
          <a:xfrm>
            <a:off x="5519113" y="2608230"/>
            <a:ext cx="418711" cy="274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a:r>
              <a:rPr lang="en-US" sz="1700" dirty="0" smtClean="0">
                <a:solidFill>
                  <a:srgbClr val="000000"/>
                </a:solidFill>
                <a:latin typeface="Arial" charset="0"/>
              </a:rPr>
              <a:t>No</a:t>
            </a:r>
            <a:endParaRPr lang="en-US" sz="1700" dirty="0">
              <a:solidFill>
                <a:srgbClr val="000000"/>
              </a:solidFill>
              <a:latin typeface="Arial" charset="0"/>
            </a:endParaRPr>
          </a:p>
        </p:txBody>
      </p:sp>
      <p:sp>
        <p:nvSpPr>
          <p:cNvPr id="22" name="Text Box 31"/>
          <p:cNvSpPr txBox="1">
            <a:spLocks noChangeArrowheads="1"/>
          </p:cNvSpPr>
          <p:nvPr/>
        </p:nvSpPr>
        <p:spPr bwMode="auto">
          <a:xfrm>
            <a:off x="7992660" y="3595947"/>
            <a:ext cx="551519" cy="258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a:r>
              <a:rPr lang="en-US" sz="1700" dirty="0" smtClean="0">
                <a:solidFill>
                  <a:srgbClr val="000000"/>
                </a:solidFill>
                <a:latin typeface="Arial" charset="0"/>
              </a:rPr>
              <a:t>Yes</a:t>
            </a:r>
            <a:endParaRPr lang="en-US" sz="1700" dirty="0">
              <a:solidFill>
                <a:srgbClr val="000000"/>
              </a:solidFill>
              <a:latin typeface="Arial" charset="0"/>
            </a:endParaRPr>
          </a:p>
        </p:txBody>
      </p:sp>
      <p:sp>
        <p:nvSpPr>
          <p:cNvPr id="23" name="Text Box 31"/>
          <p:cNvSpPr txBox="1">
            <a:spLocks noChangeArrowheads="1"/>
          </p:cNvSpPr>
          <p:nvPr/>
        </p:nvSpPr>
        <p:spPr bwMode="auto">
          <a:xfrm>
            <a:off x="6714380" y="3811752"/>
            <a:ext cx="418711" cy="274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a:r>
              <a:rPr lang="en-US" sz="1700" dirty="0" smtClean="0">
                <a:solidFill>
                  <a:srgbClr val="000000"/>
                </a:solidFill>
                <a:latin typeface="Arial" charset="0"/>
              </a:rPr>
              <a:t>No</a:t>
            </a:r>
            <a:endParaRPr lang="en-US" sz="1700" dirty="0">
              <a:solidFill>
                <a:srgbClr val="000000"/>
              </a:solidFill>
              <a:latin typeface="Arial" charset="0"/>
            </a:endParaRPr>
          </a:p>
        </p:txBody>
      </p:sp>
    </p:spTree>
    <p:extLst>
      <p:ext uri="{BB962C8B-B14F-4D97-AF65-F5344CB8AC3E}">
        <p14:creationId xmlns:p14="http://schemas.microsoft.com/office/powerpoint/2010/main" val="422429281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title"/>
          </p:nvPr>
        </p:nvSpPr>
        <p:spPr/>
        <p:txBody>
          <a:bodyPr/>
          <a:lstStyle/>
          <a:p>
            <a:pPr eaLnBrk="1" hangingPunct="1"/>
            <a:r>
              <a:rPr lang="en-US" altLang="en-US" dirty="0" smtClean="0"/>
              <a:t>Overview</a:t>
            </a:r>
          </a:p>
        </p:txBody>
      </p:sp>
      <p:sp>
        <p:nvSpPr>
          <p:cNvPr id="16386" name="Rectangle 3"/>
          <p:cNvSpPr>
            <a:spLocks noGrp="1" noChangeArrowheads="1"/>
          </p:cNvSpPr>
          <p:nvPr>
            <p:ph idx="1"/>
          </p:nvPr>
        </p:nvSpPr>
        <p:spPr>
          <a:xfrm>
            <a:off x="420913" y="990600"/>
            <a:ext cx="8499249" cy="5355960"/>
          </a:xfrm>
        </p:spPr>
        <p:txBody>
          <a:bodyPr/>
          <a:lstStyle/>
          <a:p>
            <a:r>
              <a:rPr lang="en-US" altLang="en-US" strike="sngStrike" dirty="0"/>
              <a:t>Concept 52.1: Earth</a:t>
            </a:r>
            <a:r>
              <a:rPr lang="ja-JP" altLang="en-US" strike="sngStrike" dirty="0"/>
              <a:t>’</a:t>
            </a:r>
            <a:r>
              <a:rPr lang="en-US" altLang="ja-JP" strike="sngStrike" dirty="0"/>
              <a:t>s climate varies by latitude and season and is changing </a:t>
            </a:r>
            <a:r>
              <a:rPr lang="en-US" altLang="ja-JP" strike="sngStrike" dirty="0" smtClean="0"/>
              <a:t>rapidly</a:t>
            </a:r>
          </a:p>
          <a:p>
            <a:r>
              <a:rPr lang="en-US" altLang="en-US" strike="sngStrike" dirty="0"/>
              <a:t>Concept 52.2: The structure and distribution of terrestrial biomes are controlled by climate and disturbance</a:t>
            </a:r>
            <a:endParaRPr lang="en-US" altLang="ja-JP" strike="sngStrike" dirty="0" smtClean="0"/>
          </a:p>
          <a:p>
            <a:r>
              <a:rPr lang="en-US" altLang="en-US" strike="sngStrike" dirty="0"/>
              <a:t>Concept 52.3: Aquatic biomes are diverse and dynamic systems that cover most of Earth</a:t>
            </a:r>
            <a:endParaRPr lang="en-US" altLang="en-US" strike="sngStrike" dirty="0" smtClean="0"/>
          </a:p>
          <a:p>
            <a:r>
              <a:rPr lang="en-US" altLang="en-US" strike="sngStrike" dirty="0" smtClean="0"/>
              <a:t>Concept </a:t>
            </a:r>
            <a:r>
              <a:rPr lang="en-US" altLang="en-US" strike="sngStrike" dirty="0"/>
              <a:t>52.4: Interactions between organisms and the environment limit the distribution of species</a:t>
            </a:r>
            <a:endParaRPr lang="en-US" altLang="en-US" strike="sngStrike" dirty="0" smtClean="0"/>
          </a:p>
        </p:txBody>
      </p:sp>
    </p:spTree>
    <p:extLst>
      <p:ext uri="{BB962C8B-B14F-4D97-AF65-F5344CB8AC3E}">
        <p14:creationId xmlns:p14="http://schemas.microsoft.com/office/powerpoint/2010/main" val="3692776651"/>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slide.url=https://www.polleverywhere.com/multiple_choice_polls/3HL4MWCMFy9Nlv1" descr="DC702BFC-7B31-4C38-BF40-BFFD5855D980.png"/>
          <p:cNvPicPr>
            <a:picLocks/>
          </p:cNvPicPr>
          <p:nvPr/>
        </p:nvPicPr>
        <p:blipFill>
          <a:blip r:embed="rId3">
            <a:extLst>
              <a:ext uri="{28A0092B-C50C-407E-A947-70E740481C1C}">
                <a14:useLocalDpi xmlns:a14="http://schemas.microsoft.com/office/drawing/2010/main" val="0"/>
              </a:ext>
            </a:extLst>
          </a:blip>
          <a:stretch>
            <a:fillRect/>
          </a:stretch>
        </p:blipFill>
        <p:spPr>
          <a:xfrm>
            <a:off x="63500" y="63500"/>
            <a:ext cx="9017000" cy="6731000"/>
          </a:xfrm>
          <a:prstGeom prst="rect">
            <a:avLst/>
          </a:prstGeom>
        </p:spPr>
      </p:pic>
    </p:spTree>
    <p:extLst>
      <p:ext uri="{BB962C8B-B14F-4D97-AF65-F5344CB8AC3E}">
        <p14:creationId xmlns:p14="http://schemas.microsoft.com/office/powerpoint/2010/main" val="31958949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slide.url=https://www.polleverywhere.com/multiple_choice_polls/YQ7sDFYsBblZQYG" descr="DBFAC933-9F70-4921-BBAD-25AB833100B8.png"/>
          <p:cNvPicPr>
            <a:picLocks/>
          </p:cNvPicPr>
          <p:nvPr/>
        </p:nvPicPr>
        <p:blipFill>
          <a:blip r:embed="rId3">
            <a:extLst>
              <a:ext uri="{28A0092B-C50C-407E-A947-70E740481C1C}">
                <a14:useLocalDpi xmlns:a14="http://schemas.microsoft.com/office/drawing/2010/main" val="0"/>
              </a:ext>
            </a:extLst>
          </a:blip>
          <a:stretch>
            <a:fillRect/>
          </a:stretch>
        </p:blipFill>
        <p:spPr>
          <a:xfrm>
            <a:off x="63500" y="63500"/>
            <a:ext cx="9017000" cy="6731000"/>
          </a:xfrm>
          <a:prstGeom prst="rect">
            <a:avLst/>
          </a:prstGeom>
        </p:spPr>
      </p:pic>
    </p:spTree>
    <p:extLst>
      <p:ext uri="{BB962C8B-B14F-4D97-AF65-F5344CB8AC3E}">
        <p14:creationId xmlns:p14="http://schemas.microsoft.com/office/powerpoint/2010/main" val="21816542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title"/>
          </p:nvPr>
        </p:nvSpPr>
        <p:spPr/>
        <p:txBody>
          <a:bodyPr/>
          <a:lstStyle/>
          <a:p>
            <a:pPr eaLnBrk="1" hangingPunct="1"/>
            <a:r>
              <a:rPr lang="en-US" altLang="en-US" smtClean="0"/>
              <a:t>Discovering Ecology</a:t>
            </a:r>
          </a:p>
        </p:txBody>
      </p:sp>
      <p:sp>
        <p:nvSpPr>
          <p:cNvPr id="16386" name="Rectangle 3"/>
          <p:cNvSpPr>
            <a:spLocks noGrp="1" noChangeArrowheads="1"/>
          </p:cNvSpPr>
          <p:nvPr>
            <p:ph idx="1"/>
          </p:nvPr>
        </p:nvSpPr>
        <p:spPr/>
        <p:txBody>
          <a:bodyPr/>
          <a:lstStyle/>
          <a:p>
            <a:pPr eaLnBrk="1" hangingPunct="1"/>
            <a:r>
              <a:rPr lang="en-US" altLang="en-US" sz="2800" b="1" dirty="0" smtClean="0"/>
              <a:t>Ecology</a:t>
            </a:r>
            <a:r>
              <a:rPr lang="en-US" altLang="en-US" sz="2800" dirty="0" smtClean="0"/>
              <a:t> = scientific study of the dynamic </a:t>
            </a:r>
            <a:r>
              <a:rPr lang="en-US" altLang="en-US" sz="2800" b="1" u="sng" dirty="0" smtClean="0"/>
              <a:t>INTERACTIONS</a:t>
            </a:r>
            <a:r>
              <a:rPr lang="en-US" altLang="en-US" sz="2800" dirty="0" smtClean="0"/>
              <a:t> between organisms AND the environment</a:t>
            </a:r>
          </a:p>
          <a:p>
            <a:pPr lvl="1"/>
            <a:r>
              <a:rPr lang="en-US" altLang="en-US" sz="2600" dirty="0" smtClean="0"/>
              <a:t>These INTERACTIONS determine the </a:t>
            </a:r>
            <a:r>
              <a:rPr lang="en-US" altLang="en-US" sz="2600" i="1" dirty="0" smtClean="0"/>
              <a:t>distribution</a:t>
            </a:r>
            <a:r>
              <a:rPr lang="en-US" altLang="en-US" sz="2600" dirty="0" smtClean="0"/>
              <a:t> of organisms and their </a:t>
            </a:r>
            <a:r>
              <a:rPr lang="en-US" altLang="en-US" sz="2600" i="1" dirty="0" smtClean="0"/>
              <a:t>abundance</a:t>
            </a:r>
          </a:p>
          <a:p>
            <a:r>
              <a:rPr lang="en-US" altLang="en-US" sz="2800" dirty="0" smtClean="0"/>
              <a:t>Modern ecology includes observation and experimentation</a:t>
            </a:r>
            <a:endParaRPr lang="en-US" altLang="en-US" dirty="0" smtClean="0"/>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title"/>
          </p:nvPr>
        </p:nvSpPr>
        <p:spPr/>
        <p:txBody>
          <a:bodyPr/>
          <a:lstStyle/>
          <a:p>
            <a:pPr eaLnBrk="1" hangingPunct="1"/>
            <a:r>
              <a:rPr lang="en-US" altLang="en-US" dirty="0" smtClean="0"/>
              <a:t>Overview (only need to know 52.4)</a:t>
            </a:r>
          </a:p>
        </p:txBody>
      </p:sp>
      <p:sp>
        <p:nvSpPr>
          <p:cNvPr id="16386" name="Rectangle 3"/>
          <p:cNvSpPr>
            <a:spLocks noGrp="1" noChangeArrowheads="1"/>
          </p:cNvSpPr>
          <p:nvPr>
            <p:ph idx="1"/>
          </p:nvPr>
        </p:nvSpPr>
        <p:spPr>
          <a:xfrm>
            <a:off x="420913" y="990600"/>
            <a:ext cx="8499249" cy="5355960"/>
          </a:xfrm>
        </p:spPr>
        <p:txBody>
          <a:bodyPr/>
          <a:lstStyle/>
          <a:p>
            <a:r>
              <a:rPr lang="en-US" altLang="en-US" strike="sngStrike" dirty="0"/>
              <a:t>Concept 52.1: Earth</a:t>
            </a:r>
            <a:r>
              <a:rPr lang="ja-JP" altLang="en-US" strike="sngStrike" dirty="0"/>
              <a:t>’</a:t>
            </a:r>
            <a:r>
              <a:rPr lang="en-US" altLang="ja-JP" strike="sngStrike" dirty="0"/>
              <a:t>s climate varies by latitude and season and is changing </a:t>
            </a:r>
            <a:r>
              <a:rPr lang="en-US" altLang="ja-JP" strike="sngStrike" dirty="0" smtClean="0"/>
              <a:t>rapidly</a:t>
            </a:r>
          </a:p>
          <a:p>
            <a:r>
              <a:rPr lang="en-US" altLang="en-US" strike="sngStrike" dirty="0"/>
              <a:t>Concept 52.2: The structure and distribution of terrestrial biomes are controlled by climate and disturbance</a:t>
            </a:r>
            <a:endParaRPr lang="en-US" altLang="ja-JP" strike="sngStrike" dirty="0" smtClean="0"/>
          </a:p>
          <a:p>
            <a:r>
              <a:rPr lang="en-US" altLang="en-US" strike="sngStrike" dirty="0"/>
              <a:t>Concept 52.3: Aquatic biomes are diverse and dynamic systems that cover most of Earth</a:t>
            </a:r>
            <a:endParaRPr lang="en-US" altLang="en-US" strike="sngStrike" dirty="0" smtClean="0"/>
          </a:p>
          <a:p>
            <a:r>
              <a:rPr lang="en-US" altLang="en-US" dirty="0" smtClean="0"/>
              <a:t>Concept </a:t>
            </a:r>
            <a:r>
              <a:rPr lang="en-US" altLang="en-US" dirty="0"/>
              <a:t>52.4: Interactions between organisms and the environment limit the distribution of species</a:t>
            </a:r>
            <a:endParaRPr lang="en-US" altLang="en-US" dirty="0" smtClean="0"/>
          </a:p>
        </p:txBody>
      </p:sp>
    </p:spTree>
    <p:extLst>
      <p:ext uri="{BB962C8B-B14F-4D97-AF65-F5344CB8AC3E}">
        <p14:creationId xmlns:p14="http://schemas.microsoft.com/office/powerpoint/2010/main" val="355180851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title"/>
          </p:nvPr>
        </p:nvSpPr>
        <p:spPr/>
        <p:txBody>
          <a:bodyPr/>
          <a:lstStyle/>
          <a:p>
            <a:pPr eaLnBrk="1" hangingPunct="1"/>
            <a:r>
              <a:rPr lang="en-US" altLang="en-US" dirty="0" smtClean="0"/>
              <a:t>Overview</a:t>
            </a:r>
          </a:p>
        </p:txBody>
      </p:sp>
      <p:sp>
        <p:nvSpPr>
          <p:cNvPr id="16386" name="Rectangle 3"/>
          <p:cNvSpPr>
            <a:spLocks noGrp="1" noChangeArrowheads="1"/>
          </p:cNvSpPr>
          <p:nvPr>
            <p:ph idx="1"/>
          </p:nvPr>
        </p:nvSpPr>
        <p:spPr>
          <a:xfrm>
            <a:off x="420913" y="990600"/>
            <a:ext cx="8499249" cy="5355960"/>
          </a:xfrm>
        </p:spPr>
        <p:txBody>
          <a:bodyPr/>
          <a:lstStyle/>
          <a:p>
            <a:r>
              <a:rPr lang="en-US" altLang="en-US" strike="sngStrike" dirty="0"/>
              <a:t>Concept 52.1: Earth</a:t>
            </a:r>
            <a:r>
              <a:rPr lang="ja-JP" altLang="en-US" strike="sngStrike" dirty="0"/>
              <a:t>’</a:t>
            </a:r>
            <a:r>
              <a:rPr lang="en-US" altLang="ja-JP" strike="sngStrike" dirty="0"/>
              <a:t>s climate varies by latitude and season and is changing </a:t>
            </a:r>
            <a:r>
              <a:rPr lang="en-US" altLang="ja-JP" strike="sngStrike" dirty="0" smtClean="0"/>
              <a:t>rapidly</a:t>
            </a:r>
          </a:p>
          <a:p>
            <a:r>
              <a:rPr lang="en-US" altLang="en-US" strike="sngStrike" dirty="0"/>
              <a:t>Concept 52.2: The structure and distribution of terrestrial biomes are controlled by climate and disturbance</a:t>
            </a:r>
            <a:endParaRPr lang="en-US" altLang="ja-JP" strike="sngStrike" dirty="0" smtClean="0"/>
          </a:p>
          <a:p>
            <a:r>
              <a:rPr lang="en-US" altLang="en-US" strike="sngStrike" dirty="0"/>
              <a:t>Concept 52.3: Aquatic biomes are diverse and dynamic systems that cover most of Earth</a:t>
            </a:r>
            <a:endParaRPr lang="en-US" altLang="en-US" strike="sngStrike" dirty="0" smtClean="0"/>
          </a:p>
          <a:p>
            <a:r>
              <a:rPr lang="en-US" altLang="en-US" sz="3000" b="1" dirty="0" smtClean="0">
                <a:solidFill>
                  <a:srgbClr val="FF0000"/>
                </a:solidFill>
              </a:rPr>
              <a:t>Concept </a:t>
            </a:r>
            <a:r>
              <a:rPr lang="en-US" altLang="en-US" sz="3000" b="1" dirty="0">
                <a:solidFill>
                  <a:srgbClr val="FF0000"/>
                </a:solidFill>
              </a:rPr>
              <a:t>52.4: Interactions between organisms and the environment limit the distribution of species</a:t>
            </a:r>
            <a:endParaRPr lang="en-US" altLang="en-US" sz="3000" b="1" dirty="0" smtClean="0">
              <a:solidFill>
                <a:srgbClr val="FF0000"/>
              </a:solidFill>
            </a:endParaRPr>
          </a:p>
        </p:txBody>
      </p:sp>
    </p:spTree>
    <p:extLst>
      <p:ext uri="{BB962C8B-B14F-4D97-AF65-F5344CB8AC3E}">
        <p14:creationId xmlns:p14="http://schemas.microsoft.com/office/powerpoint/2010/main" val="80161185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52_01aPaedophryneFrog-U.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51760" y="1524000"/>
            <a:ext cx="3840480" cy="2749296"/>
          </a:xfrm>
          <a:prstGeom prst="rect">
            <a:avLst/>
          </a:prstGeom>
        </p:spPr>
      </p:pic>
      <p:sp>
        <p:nvSpPr>
          <p:cNvPr id="9217" name="Rectangle 3"/>
          <p:cNvSpPr>
            <a:spLocks noGrp="1" noChangeArrowheads="1"/>
          </p:cNvSpPr>
          <p:nvPr>
            <p:ph type="ctrTitle"/>
          </p:nvPr>
        </p:nvSpPr>
        <p:spPr bwMode="auto">
          <a:xfrm>
            <a:off x="20638" y="0"/>
            <a:ext cx="5648325"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sz="1200" dirty="0">
                <a:latin typeface="Arial" charset="0"/>
              </a:rPr>
              <a:t>Figure </a:t>
            </a:r>
            <a:r>
              <a:rPr lang="en-US" sz="1200" dirty="0" smtClean="0">
                <a:latin typeface="Arial" charset="0"/>
              </a:rPr>
              <a:t>52.1a</a:t>
            </a:r>
            <a:endParaRPr lang="en-US" sz="1200" dirty="0">
              <a:latin typeface="Arial" charset="0"/>
            </a:endParaRPr>
          </a:p>
        </p:txBody>
      </p:sp>
      <p:sp>
        <p:nvSpPr>
          <p:cNvPr id="2" name="TextBox 1"/>
          <p:cNvSpPr txBox="1"/>
          <p:nvPr/>
        </p:nvSpPr>
        <p:spPr>
          <a:xfrm>
            <a:off x="3276600" y="4419600"/>
            <a:ext cx="2590800" cy="1200329"/>
          </a:xfrm>
          <a:prstGeom prst="rect">
            <a:avLst/>
          </a:prstGeom>
          <a:noFill/>
        </p:spPr>
        <p:txBody>
          <a:bodyPr wrap="square" rtlCol="0">
            <a:spAutoFit/>
          </a:bodyPr>
          <a:lstStyle/>
          <a:p>
            <a:pPr algn="ctr"/>
            <a:r>
              <a:rPr lang="en-US" b="1" dirty="0" smtClean="0"/>
              <a:t>What ecological factors limit the distribution of this tiny frog?</a:t>
            </a:r>
            <a:endParaRPr lang="en-US" b="1" dirty="0"/>
          </a:p>
        </p:txBody>
      </p:sp>
    </p:spTree>
    <p:extLst>
      <p:ext uri="{BB962C8B-B14F-4D97-AF65-F5344CB8AC3E}">
        <p14:creationId xmlns:p14="http://schemas.microsoft.com/office/powerpoint/2010/main" val="6529884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ChangeArrowheads="1"/>
          </p:cNvSpPr>
          <p:nvPr/>
        </p:nvSpPr>
        <p:spPr bwMode="auto">
          <a:xfrm>
            <a:off x="133350" y="762000"/>
            <a:ext cx="8839200" cy="381000"/>
          </a:xfrm>
          <a:prstGeom prst="rect">
            <a:avLst/>
          </a:prstGeom>
          <a:solidFill>
            <a:schemeClr val="bg1"/>
          </a:solidFill>
          <a:ln>
            <a:noFill/>
          </a:ln>
          <a:effectLst/>
          <a:extLst>
            <a:ext uri="{91240B29-F687-4f45-9708-019B960494DF}">
              <a14:hiddenLine xmlns:a14="http://schemas.microsoft.com/office/drawing/2010/main" w="349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nchor="ctr">
            <a:spAutoFit/>
          </a:bodyPr>
          <a:lstStyle/>
          <a:p>
            <a:pPr>
              <a:defRPr/>
            </a:pPr>
            <a:endParaRPr lang="en-US">
              <a:latin typeface="Arial" charset="0"/>
              <a:ea typeface="ヒラギノ角ゴ Pro W3" charset="0"/>
              <a:cs typeface="ヒラギノ角ゴ Pro W3" charset="0"/>
            </a:endParaRPr>
          </a:p>
        </p:txBody>
      </p:sp>
      <p:sp>
        <p:nvSpPr>
          <p:cNvPr id="192514" name="Rectangle 3"/>
          <p:cNvSpPr>
            <a:spLocks noGrp="1" noChangeArrowheads="1"/>
          </p:cNvSpPr>
          <p:nvPr>
            <p:ph type="title"/>
          </p:nvPr>
        </p:nvSpPr>
        <p:spPr/>
        <p:txBody>
          <a:bodyPr/>
          <a:lstStyle/>
          <a:p>
            <a:r>
              <a:rPr lang="en-US" altLang="en-US" dirty="0" smtClean="0"/>
              <a:t>Concept 52.4: Interactions between organisms and the environment limit the distribution of species</a:t>
            </a:r>
          </a:p>
        </p:txBody>
      </p:sp>
      <p:sp>
        <p:nvSpPr>
          <p:cNvPr id="192515" name="Rectangle 4"/>
          <p:cNvSpPr>
            <a:spLocks noGrp="1" noChangeArrowheads="1"/>
          </p:cNvSpPr>
          <p:nvPr>
            <p:ph idx="1"/>
          </p:nvPr>
        </p:nvSpPr>
        <p:spPr>
          <a:xfrm>
            <a:off x="420913" y="1730640"/>
            <a:ext cx="8499249" cy="4670160"/>
          </a:xfrm>
        </p:spPr>
        <p:txBody>
          <a:bodyPr/>
          <a:lstStyle/>
          <a:p>
            <a:r>
              <a:rPr lang="en-US" altLang="en-US" dirty="0"/>
              <a:t>Both biotic (living) and abiotic (nonliving) factors influence </a:t>
            </a:r>
            <a:r>
              <a:rPr lang="en-US" altLang="en-US" b="1" dirty="0"/>
              <a:t>species </a:t>
            </a:r>
            <a:r>
              <a:rPr lang="en-US" altLang="en-US" b="1" dirty="0" smtClean="0"/>
              <a:t>distribution</a:t>
            </a:r>
          </a:p>
          <a:p>
            <a:r>
              <a:rPr lang="en-US" altLang="en-US" dirty="0" smtClean="0"/>
              <a:t>Species distributions are the result of ecological and evolutionary interactions through time</a:t>
            </a:r>
          </a:p>
          <a:p>
            <a:pPr lvl="1"/>
            <a:r>
              <a:rPr lang="en-US" altLang="en-US" dirty="0" smtClean="0"/>
              <a:t>“Ecological time” = minute-to-minute time frame of interactions between organisms and the environment</a:t>
            </a:r>
          </a:p>
          <a:p>
            <a:pPr lvl="1"/>
            <a:r>
              <a:rPr lang="en-US" altLang="en-US" dirty="0" smtClean="0"/>
              <a:t>“Evolutionary time” = spans MANY generations and captures adaptation through natural selection</a:t>
            </a:r>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1" name="Rectangle 2"/>
          <p:cNvSpPr>
            <a:spLocks noGrp="1" noChangeArrowheads="1"/>
          </p:cNvSpPr>
          <p:nvPr>
            <p:ph idx="1"/>
          </p:nvPr>
        </p:nvSpPr>
        <p:spPr>
          <a:xfrm>
            <a:off x="420913" y="1676400"/>
            <a:ext cx="8499249" cy="4670160"/>
          </a:xfrm>
        </p:spPr>
        <p:txBody>
          <a:bodyPr/>
          <a:lstStyle/>
          <a:p>
            <a:r>
              <a:rPr lang="en-US" altLang="en-US" dirty="0" smtClean="0"/>
              <a:t>Events in ecological time can lead to evolution</a:t>
            </a:r>
          </a:p>
          <a:p>
            <a:pPr lvl="1"/>
            <a:r>
              <a:rPr lang="en-US" altLang="en-US" dirty="0" smtClean="0"/>
              <a:t>Ex: Gal</a:t>
            </a:r>
            <a:r>
              <a:rPr lang="en-US" altLang="ja-JP" dirty="0" smtClean="0"/>
              <a:t>ápagos finches in a drought</a:t>
            </a:r>
          </a:p>
          <a:p>
            <a:pPr lvl="2"/>
            <a:r>
              <a:rPr lang="en-US" altLang="ja-JP" dirty="0" smtClean="0"/>
              <a:t>Those with larger breaks were more likely to survive a drought as they could eat the available larger seeds</a:t>
            </a:r>
          </a:p>
          <a:p>
            <a:pPr lvl="2"/>
            <a:r>
              <a:rPr lang="en-US" altLang="ja-JP" dirty="0" smtClean="0"/>
              <a:t>As a result, the average beak size was larger in the next generation</a:t>
            </a:r>
          </a:p>
          <a:p>
            <a:pPr lvl="2"/>
            <a:r>
              <a:rPr lang="en-US" altLang="ja-JP" dirty="0" smtClean="0"/>
              <a:t>This resulted in an evolutionary change</a:t>
            </a:r>
            <a:endParaRPr lang="en-US" altLang="en-US" dirty="0" smtClean="0"/>
          </a:p>
        </p:txBody>
      </p:sp>
      <p:sp>
        <p:nvSpPr>
          <p:cNvPr id="3" name="Rectangle 3"/>
          <p:cNvSpPr>
            <a:spLocks noGrp="1" noChangeArrowheads="1"/>
          </p:cNvSpPr>
          <p:nvPr>
            <p:ph type="title"/>
          </p:nvPr>
        </p:nvSpPr>
        <p:spPr>
          <a:xfrm>
            <a:off x="182563" y="298675"/>
            <a:ext cx="8775700" cy="822325"/>
          </a:xfrm>
        </p:spPr>
        <p:txBody>
          <a:bodyPr/>
          <a:lstStyle/>
          <a:p>
            <a:r>
              <a:rPr lang="en-US" altLang="en-US" dirty="0" smtClean="0"/>
              <a:t>Concept 52.4: Interactions between organisms and the environment limit the distribution of species</a:t>
            </a:r>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3"/>
          <p:cNvSpPr>
            <a:spLocks noGrp="1" noChangeArrowheads="1"/>
          </p:cNvSpPr>
          <p:nvPr>
            <p:ph idx="1"/>
          </p:nvPr>
        </p:nvSpPr>
        <p:spPr>
          <a:xfrm>
            <a:off x="420913" y="1676400"/>
            <a:ext cx="8499249" cy="4670160"/>
          </a:xfrm>
        </p:spPr>
        <p:txBody>
          <a:bodyPr/>
          <a:lstStyle/>
          <a:p>
            <a:r>
              <a:rPr lang="en-US" altLang="en-US" b="1" dirty="0" smtClean="0"/>
              <a:t>Dispersal</a:t>
            </a:r>
            <a:r>
              <a:rPr lang="en-US" altLang="en-US" dirty="0" smtClean="0"/>
              <a:t> = movement of individuals or gametes AWAY from centers of high population density or from their area of origin</a:t>
            </a:r>
          </a:p>
          <a:p>
            <a:r>
              <a:rPr lang="en-US" altLang="en-US" dirty="0" smtClean="0"/>
              <a:t>Dispersal contributes to the global distribution of organisms</a:t>
            </a:r>
          </a:p>
          <a:p>
            <a:r>
              <a:rPr lang="en-US" altLang="en-US" dirty="0"/>
              <a:t>Ecologists ask questions about </a:t>
            </a:r>
            <a:r>
              <a:rPr lang="en-US" altLang="en-US" dirty="0" smtClean="0"/>
              <a:t>WHERE species </a:t>
            </a:r>
            <a:r>
              <a:rPr lang="en-US" altLang="en-US" dirty="0"/>
              <a:t>occur and </a:t>
            </a:r>
            <a:r>
              <a:rPr lang="en-US" altLang="en-US" dirty="0" smtClean="0"/>
              <a:t>WHY species </a:t>
            </a:r>
            <a:r>
              <a:rPr lang="en-US" altLang="en-US" dirty="0"/>
              <a:t>occur where they do</a:t>
            </a:r>
            <a:r>
              <a:rPr lang="mr-IN" altLang="en-US" dirty="0"/>
              <a:t>…</a:t>
            </a:r>
            <a:endParaRPr lang="en-US" altLang="en-US" dirty="0"/>
          </a:p>
          <a:p>
            <a:endParaRPr lang="en-US" altLang="en-US" dirty="0" smtClean="0"/>
          </a:p>
        </p:txBody>
      </p:sp>
      <p:sp>
        <p:nvSpPr>
          <p:cNvPr id="5" name="Rectangle 3"/>
          <p:cNvSpPr>
            <a:spLocks noGrp="1" noChangeArrowheads="1"/>
          </p:cNvSpPr>
          <p:nvPr>
            <p:ph type="title"/>
          </p:nvPr>
        </p:nvSpPr>
        <p:spPr>
          <a:xfrm>
            <a:off x="182563" y="298675"/>
            <a:ext cx="8775700" cy="822325"/>
          </a:xfrm>
        </p:spPr>
        <p:txBody>
          <a:bodyPr/>
          <a:lstStyle/>
          <a:p>
            <a:r>
              <a:rPr lang="en-US" altLang="en-US" dirty="0" smtClean="0"/>
              <a:t>Concept 52.4: Interactions between organisms and the environment limit the distribution of species</a:t>
            </a:r>
          </a:p>
        </p:txBody>
      </p:sp>
    </p:spTree>
    <p:extLst>
      <p:ext uri="{BB962C8B-B14F-4D97-AF65-F5344CB8AC3E}">
        <p14:creationId xmlns:p14="http://schemas.microsoft.com/office/powerpoint/2010/main" val="357118359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52_16GeoDistFlowchart_1-U.jpg"/>
          <p:cNvPicPr>
            <a:picLocks noChangeAspect="1"/>
          </p:cNvPicPr>
          <p:nvPr/>
        </p:nvPicPr>
        <p:blipFill rotWithShape="1">
          <a:blip r:embed="rId3">
            <a:extLst>
              <a:ext uri="{28A0092B-C50C-407E-A947-70E740481C1C}">
                <a14:useLocalDpi xmlns:a14="http://schemas.microsoft.com/office/drawing/2010/main" val="0"/>
              </a:ext>
            </a:extLst>
          </a:blip>
          <a:srcRect b="2848"/>
          <a:stretch/>
        </p:blipFill>
        <p:spPr>
          <a:xfrm>
            <a:off x="298704" y="235712"/>
            <a:ext cx="8546592" cy="6253988"/>
          </a:xfrm>
          <a:prstGeom prst="rect">
            <a:avLst/>
          </a:prstGeom>
        </p:spPr>
      </p:pic>
      <p:sp>
        <p:nvSpPr>
          <p:cNvPr id="9217" name="Rectangle 3"/>
          <p:cNvSpPr>
            <a:spLocks noGrp="1" noChangeArrowheads="1"/>
          </p:cNvSpPr>
          <p:nvPr>
            <p:ph type="ctrTitle"/>
          </p:nvPr>
        </p:nvSpPr>
        <p:spPr bwMode="auto">
          <a:xfrm>
            <a:off x="20638" y="0"/>
            <a:ext cx="5648325"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sz="1200" dirty="0">
                <a:latin typeface="Arial" charset="0"/>
              </a:rPr>
              <a:t>Figure </a:t>
            </a:r>
            <a:r>
              <a:rPr lang="en-US" sz="1200" dirty="0" smtClean="0">
                <a:latin typeface="Arial" charset="0"/>
              </a:rPr>
              <a:t>52.16-1</a:t>
            </a:r>
            <a:endParaRPr lang="en-US" sz="1200" dirty="0">
              <a:latin typeface="Arial" charset="0"/>
            </a:endParaRPr>
          </a:p>
        </p:txBody>
      </p:sp>
      <p:sp>
        <p:nvSpPr>
          <p:cNvPr id="7" name="Text Box 31"/>
          <p:cNvSpPr txBox="1">
            <a:spLocks noChangeArrowheads="1"/>
          </p:cNvSpPr>
          <p:nvPr/>
        </p:nvSpPr>
        <p:spPr bwMode="auto">
          <a:xfrm>
            <a:off x="480056" y="225394"/>
            <a:ext cx="1794271" cy="82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a:r>
              <a:rPr lang="en-US" sz="1700" dirty="0" smtClean="0">
                <a:solidFill>
                  <a:srgbClr val="000000"/>
                </a:solidFill>
                <a:latin typeface="Arial" charset="0"/>
              </a:rPr>
              <a:t>Why is species</a:t>
            </a:r>
            <a:br>
              <a:rPr lang="en-US" sz="1700" dirty="0" smtClean="0">
                <a:solidFill>
                  <a:srgbClr val="000000"/>
                </a:solidFill>
                <a:latin typeface="Arial" charset="0"/>
              </a:rPr>
            </a:br>
            <a:r>
              <a:rPr lang="en-US" sz="1700" dirty="0" smtClean="0">
                <a:solidFill>
                  <a:srgbClr val="000000"/>
                </a:solidFill>
                <a:latin typeface="Arial" charset="0"/>
              </a:rPr>
              <a:t>X absent</a:t>
            </a:r>
            <a:br>
              <a:rPr lang="en-US" sz="1700" dirty="0" smtClean="0">
                <a:solidFill>
                  <a:srgbClr val="000000"/>
                </a:solidFill>
                <a:latin typeface="Arial" charset="0"/>
              </a:rPr>
            </a:br>
            <a:r>
              <a:rPr lang="en-US" sz="1700" dirty="0" smtClean="0">
                <a:solidFill>
                  <a:srgbClr val="000000"/>
                </a:solidFill>
                <a:latin typeface="Arial" charset="0"/>
              </a:rPr>
              <a:t>from an area?</a:t>
            </a:r>
            <a:endParaRPr lang="en-US" sz="1700" dirty="0">
              <a:solidFill>
                <a:srgbClr val="000000"/>
              </a:solidFill>
              <a:latin typeface="Arial" charset="0"/>
            </a:endParaRPr>
          </a:p>
        </p:txBody>
      </p:sp>
      <p:sp>
        <p:nvSpPr>
          <p:cNvPr id="8" name="Text Box 31"/>
          <p:cNvSpPr txBox="1">
            <a:spLocks noChangeArrowheads="1"/>
          </p:cNvSpPr>
          <p:nvPr/>
        </p:nvSpPr>
        <p:spPr bwMode="auto">
          <a:xfrm>
            <a:off x="441546" y="1614516"/>
            <a:ext cx="1794271" cy="82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a:r>
              <a:rPr lang="en-US" sz="1700" dirty="0" smtClean="0">
                <a:solidFill>
                  <a:srgbClr val="000000"/>
                </a:solidFill>
                <a:latin typeface="Arial" charset="0"/>
              </a:rPr>
              <a:t>Does dispersal</a:t>
            </a:r>
            <a:br>
              <a:rPr lang="en-US" sz="1700" dirty="0" smtClean="0">
                <a:solidFill>
                  <a:srgbClr val="000000"/>
                </a:solidFill>
                <a:latin typeface="Arial" charset="0"/>
              </a:rPr>
            </a:br>
            <a:r>
              <a:rPr lang="en-US" sz="1700" dirty="0" smtClean="0">
                <a:solidFill>
                  <a:srgbClr val="000000"/>
                </a:solidFill>
                <a:latin typeface="Arial" charset="0"/>
              </a:rPr>
              <a:t>limit its</a:t>
            </a:r>
            <a:br>
              <a:rPr lang="en-US" sz="1700" dirty="0" smtClean="0">
                <a:solidFill>
                  <a:srgbClr val="000000"/>
                </a:solidFill>
                <a:latin typeface="Arial" charset="0"/>
              </a:rPr>
            </a:br>
            <a:r>
              <a:rPr lang="en-US" sz="1700" dirty="0" smtClean="0">
                <a:solidFill>
                  <a:srgbClr val="000000"/>
                </a:solidFill>
                <a:latin typeface="Arial" charset="0"/>
              </a:rPr>
              <a:t>distribution?</a:t>
            </a:r>
            <a:endParaRPr lang="en-US" sz="1700" dirty="0">
              <a:solidFill>
                <a:srgbClr val="000000"/>
              </a:solidFill>
              <a:latin typeface="Arial" charset="0"/>
            </a:endParaRPr>
          </a:p>
        </p:txBody>
      </p:sp>
    </p:spTree>
    <p:extLst>
      <p:ext uri="{BB962C8B-B14F-4D97-AF65-F5344CB8AC3E}">
        <p14:creationId xmlns:p14="http://schemas.microsoft.com/office/powerpoint/2010/main" val="222779433"/>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Campbell_Lecture_Template">
  <a:themeElements>
    <a:clrScheme name="1_CC4eActiveLectureQuestions 15">
      <a:dk1>
        <a:srgbClr val="000000"/>
      </a:dk1>
      <a:lt1>
        <a:srgbClr val="FFFFFF"/>
      </a:lt1>
      <a:dk2>
        <a:srgbClr val="0060AF"/>
      </a:dk2>
      <a:lt2>
        <a:srgbClr val="000000"/>
      </a:lt2>
      <a:accent1>
        <a:srgbClr val="F7955A"/>
      </a:accent1>
      <a:accent2>
        <a:srgbClr val="009247"/>
      </a:accent2>
      <a:accent3>
        <a:srgbClr val="FFFFFF"/>
      </a:accent3>
      <a:accent4>
        <a:srgbClr val="000000"/>
      </a:accent4>
      <a:accent5>
        <a:srgbClr val="FAC8B5"/>
      </a:accent5>
      <a:accent6>
        <a:srgbClr val="00843F"/>
      </a:accent6>
      <a:hlink>
        <a:srgbClr val="009999"/>
      </a:hlink>
      <a:folHlink>
        <a:srgbClr val="99CC00"/>
      </a:folHlink>
    </a:clrScheme>
    <a:fontScheme name="1_CC4eActiveLectureQuestions">
      <a:majorFont>
        <a:latin typeface="Times New Roman"/>
        <a:ea typeface="Arial"/>
        <a:cs typeface="Arial"/>
      </a:majorFont>
      <a:minorFont>
        <a:latin typeface="Tahoma"/>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defRPr>
        </a:defPPr>
      </a:lstStyle>
    </a:lnDef>
  </a:objectDefaults>
  <a:extraClrSchemeLst>
    <a:extraClrScheme>
      <a:clrScheme name="1_CC4eActiveLectureQuestion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C4eActiveLectureQuestion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C4eActiveLectureQuestion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C4eActiveLectureQuestion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C4eActiveLectureQuestion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C4eActiveLectureQuestion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C4eActiveLectureQuestions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C4eActiveLectureQuestion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C4eActiveLectureQuestion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C4eActiveLectureQuestion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C4eActiveLectureQuestion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C4eActiveLectureQuestion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CC4eActiveLectureQuestions 13">
        <a:dk1>
          <a:srgbClr val="000000"/>
        </a:dk1>
        <a:lt1>
          <a:srgbClr val="FFFFFF"/>
        </a:lt1>
        <a:dk2>
          <a:srgbClr val="005472"/>
        </a:dk2>
        <a:lt2>
          <a:srgbClr val="00000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C4eActiveLectureQuestions 14">
        <a:dk1>
          <a:srgbClr val="000000"/>
        </a:dk1>
        <a:lt1>
          <a:srgbClr val="FFFFFF"/>
        </a:lt1>
        <a:dk2>
          <a:srgbClr val="333399"/>
        </a:dk2>
        <a:lt2>
          <a:srgbClr val="000000"/>
        </a:lt2>
        <a:accent1>
          <a:srgbClr val="B7DAB8"/>
        </a:accent1>
        <a:accent2>
          <a:srgbClr val="005472"/>
        </a:accent2>
        <a:accent3>
          <a:srgbClr val="FFFFFF"/>
        </a:accent3>
        <a:accent4>
          <a:srgbClr val="000000"/>
        </a:accent4>
        <a:accent5>
          <a:srgbClr val="D8EAD8"/>
        </a:accent5>
        <a:accent6>
          <a:srgbClr val="004B67"/>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C4eActiveLectureQuestions 15">
        <a:dk1>
          <a:srgbClr val="000000"/>
        </a:dk1>
        <a:lt1>
          <a:srgbClr val="FFFFFF"/>
        </a:lt1>
        <a:dk2>
          <a:srgbClr val="0060AF"/>
        </a:dk2>
        <a:lt2>
          <a:srgbClr val="000000"/>
        </a:lt2>
        <a:accent1>
          <a:srgbClr val="F7955A"/>
        </a:accent1>
        <a:accent2>
          <a:srgbClr val="009247"/>
        </a:accent2>
        <a:accent3>
          <a:srgbClr val="FFFFFF"/>
        </a:accent3>
        <a:accent4>
          <a:srgbClr val="000000"/>
        </a:accent4>
        <a:accent5>
          <a:srgbClr val="FAC8B5"/>
        </a:accent5>
        <a:accent6>
          <a:srgbClr val="00843F"/>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64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65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66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67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8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Campbell_Lecture_Template</Template>
  <TotalTime>2159</TotalTime>
  <Words>733</Words>
  <Application>Microsoft Macintosh PowerPoint</Application>
  <PresentationFormat>On-screen Show (4:3)</PresentationFormat>
  <Paragraphs>118</Paragraphs>
  <Slides>16</Slides>
  <Notes>15</Notes>
  <HiddenSlides>0</HiddenSlides>
  <MMClips>0</MMClips>
  <ScaleCrop>false</ScaleCrop>
  <HeadingPairs>
    <vt:vector size="4" baseType="variant">
      <vt:variant>
        <vt:lpstr>Theme</vt:lpstr>
      </vt:variant>
      <vt:variant>
        <vt:i4>7</vt:i4>
      </vt:variant>
      <vt:variant>
        <vt:lpstr>Slide Titles</vt:lpstr>
      </vt:variant>
      <vt:variant>
        <vt:i4>16</vt:i4>
      </vt:variant>
    </vt:vector>
  </HeadingPairs>
  <TitlesOfParts>
    <vt:vector size="23" baseType="lpstr">
      <vt:lpstr>Campbell_Lecture_Template</vt:lpstr>
      <vt:lpstr>1_Blank</vt:lpstr>
      <vt:lpstr>64_Blank</vt:lpstr>
      <vt:lpstr>65_Blank</vt:lpstr>
      <vt:lpstr>66_Blank</vt:lpstr>
      <vt:lpstr>67_Blank</vt:lpstr>
      <vt:lpstr>68_Blank</vt:lpstr>
      <vt:lpstr>PowerPoint Presentation</vt:lpstr>
      <vt:lpstr>Discovering Ecology</vt:lpstr>
      <vt:lpstr>Overview (only need to know 52.4)</vt:lpstr>
      <vt:lpstr>Overview</vt:lpstr>
      <vt:lpstr>Figure 52.1a</vt:lpstr>
      <vt:lpstr>Concept 52.4: Interactions between organisms and the environment limit the distribution of species</vt:lpstr>
      <vt:lpstr>Concept 52.4: Interactions between organisms and the environment limit the distribution of species</vt:lpstr>
      <vt:lpstr>Concept 52.4: Interactions between organisms and the environment limit the distribution of species</vt:lpstr>
      <vt:lpstr>Figure 52.16-1</vt:lpstr>
      <vt:lpstr>Figure 52.16-2</vt:lpstr>
      <vt:lpstr>Figure 52.16-3</vt:lpstr>
      <vt:lpstr>Figure 52.16-4</vt:lpstr>
      <vt:lpstr>Figure 52.16-5</vt:lpstr>
      <vt:lpstr>Overview</vt:lpstr>
      <vt:lpstr>PowerPoint Presentation</vt:lpstr>
      <vt:lpstr>PowerPoint Presentation</vt:lpstr>
    </vt:vector>
  </TitlesOfParts>
  <Company>Jerome Burg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Jerome Burg</dc:creator>
  <cp:lastModifiedBy>HaiderAli Bhatti</cp:lastModifiedBy>
  <cp:revision>120</cp:revision>
  <dcterms:created xsi:type="dcterms:W3CDTF">2010-08-06T18:35:02Z</dcterms:created>
  <dcterms:modified xsi:type="dcterms:W3CDTF">2018-04-24T16:08:07Z</dcterms:modified>
</cp:coreProperties>
</file>