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6" r:id="rId1"/>
    <p:sldMasterId id="2147483772" r:id="rId2"/>
    <p:sldMasterId id="2147483776" r:id="rId3"/>
    <p:sldMasterId id="2147483778" r:id="rId4"/>
    <p:sldMasterId id="2147483780" r:id="rId5"/>
    <p:sldMasterId id="2147483792" r:id="rId6"/>
    <p:sldMasterId id="2147483830" r:id="rId7"/>
    <p:sldMasterId id="2147483838" r:id="rId8"/>
    <p:sldMasterId id="2147483858" r:id="rId9"/>
  </p:sldMasterIdLst>
  <p:notesMasterIdLst>
    <p:notesMasterId r:id="rId55"/>
  </p:notesMasterIdLst>
  <p:sldIdLst>
    <p:sldId id="514" r:id="rId10"/>
    <p:sldId id="261" r:id="rId11"/>
    <p:sldId id="576" r:id="rId12"/>
    <p:sldId id="264" r:id="rId13"/>
    <p:sldId id="626" r:id="rId14"/>
    <p:sldId id="625" r:id="rId15"/>
    <p:sldId id="269" r:id="rId16"/>
    <p:sldId id="627" r:id="rId17"/>
    <p:sldId id="278" r:id="rId18"/>
    <p:sldId id="578" r:id="rId19"/>
    <p:sldId id="282" r:id="rId20"/>
    <p:sldId id="579" r:id="rId21"/>
    <p:sldId id="580" r:id="rId22"/>
    <p:sldId id="289" r:id="rId23"/>
    <p:sldId id="628" r:id="rId24"/>
    <p:sldId id="632" r:id="rId25"/>
    <p:sldId id="633" r:id="rId26"/>
    <p:sldId id="634" r:id="rId27"/>
    <p:sldId id="291" r:id="rId28"/>
    <p:sldId id="395" r:id="rId29"/>
    <p:sldId id="586" r:id="rId30"/>
    <p:sldId id="635" r:id="rId31"/>
    <p:sldId id="629" r:id="rId32"/>
    <p:sldId id="312" r:id="rId33"/>
    <p:sldId id="317" r:id="rId34"/>
    <p:sldId id="322" r:id="rId35"/>
    <p:sldId id="406" r:id="rId36"/>
    <p:sldId id="407" r:id="rId37"/>
    <p:sldId id="605" r:id="rId38"/>
    <p:sldId id="410" r:id="rId39"/>
    <p:sldId id="609" r:id="rId40"/>
    <p:sldId id="636" r:id="rId41"/>
    <p:sldId id="637" r:id="rId42"/>
    <p:sldId id="630" r:id="rId43"/>
    <p:sldId id="330" r:id="rId44"/>
    <p:sldId id="336" r:id="rId45"/>
    <p:sldId id="337" r:id="rId46"/>
    <p:sldId id="339" r:id="rId47"/>
    <p:sldId id="345" r:id="rId48"/>
    <p:sldId id="619" r:id="rId49"/>
    <p:sldId id="639" r:id="rId50"/>
    <p:sldId id="638" r:id="rId51"/>
    <p:sldId id="640" r:id="rId52"/>
    <p:sldId id="631" r:id="rId53"/>
    <p:sldId id="641" r:id="rId54"/>
  </p:sldIdLst>
  <p:sldSz cx="9144000" cy="6858000" type="screen4x3"/>
  <p:notesSz cx="6858000" cy="9144000"/>
  <p:defaultTextStyle>
    <a:defPPr>
      <a:defRPr lang="en-US"/>
    </a:defPPr>
    <a:lvl1pPr algn="l" rtl="0" eaLnBrk="0" fontAlgn="base" hangingPunct="0">
      <a:spcBef>
        <a:spcPct val="0"/>
      </a:spcBef>
      <a:spcAft>
        <a:spcPct val="0"/>
      </a:spcAft>
      <a:defRPr i="1" kern="1200">
        <a:solidFill>
          <a:schemeClr val="tx1"/>
        </a:solidFill>
        <a:latin typeface="Arial" pitchFamily="34" charset="0"/>
        <a:ea typeface="ヒラギノ角ゴ Pro W3" pitchFamily="125" charset="-128"/>
        <a:cs typeface="+mn-cs"/>
      </a:defRPr>
    </a:lvl1pPr>
    <a:lvl2pPr marL="457200" algn="l" rtl="0" eaLnBrk="0" fontAlgn="base" hangingPunct="0">
      <a:spcBef>
        <a:spcPct val="0"/>
      </a:spcBef>
      <a:spcAft>
        <a:spcPct val="0"/>
      </a:spcAft>
      <a:defRPr i="1" kern="1200">
        <a:solidFill>
          <a:schemeClr val="tx1"/>
        </a:solidFill>
        <a:latin typeface="Arial" pitchFamily="34" charset="0"/>
        <a:ea typeface="ヒラギノ角ゴ Pro W3" pitchFamily="125" charset="-128"/>
        <a:cs typeface="+mn-cs"/>
      </a:defRPr>
    </a:lvl2pPr>
    <a:lvl3pPr marL="914400" algn="l" rtl="0" eaLnBrk="0" fontAlgn="base" hangingPunct="0">
      <a:spcBef>
        <a:spcPct val="0"/>
      </a:spcBef>
      <a:spcAft>
        <a:spcPct val="0"/>
      </a:spcAft>
      <a:defRPr i="1" kern="1200">
        <a:solidFill>
          <a:schemeClr val="tx1"/>
        </a:solidFill>
        <a:latin typeface="Arial" pitchFamily="34" charset="0"/>
        <a:ea typeface="ヒラギノ角ゴ Pro W3" pitchFamily="125" charset="-128"/>
        <a:cs typeface="+mn-cs"/>
      </a:defRPr>
    </a:lvl3pPr>
    <a:lvl4pPr marL="1371600" algn="l" rtl="0" eaLnBrk="0" fontAlgn="base" hangingPunct="0">
      <a:spcBef>
        <a:spcPct val="0"/>
      </a:spcBef>
      <a:spcAft>
        <a:spcPct val="0"/>
      </a:spcAft>
      <a:defRPr i="1" kern="1200">
        <a:solidFill>
          <a:schemeClr val="tx1"/>
        </a:solidFill>
        <a:latin typeface="Arial" pitchFamily="34" charset="0"/>
        <a:ea typeface="ヒラギノ角ゴ Pro W3" pitchFamily="125" charset="-128"/>
        <a:cs typeface="+mn-cs"/>
      </a:defRPr>
    </a:lvl4pPr>
    <a:lvl5pPr marL="1828800" algn="l" rtl="0" eaLnBrk="0" fontAlgn="base" hangingPunct="0">
      <a:spcBef>
        <a:spcPct val="0"/>
      </a:spcBef>
      <a:spcAft>
        <a:spcPct val="0"/>
      </a:spcAft>
      <a:defRPr i="1"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i="1"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i="1"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i="1"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i="1"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296">
          <p15:clr>
            <a:srgbClr val="A4A3A4"/>
          </p15:clr>
        </p15:guide>
        <p15:guide id="3" orient="horz">
          <p15:clr>
            <a:srgbClr val="A4A3A4"/>
          </p15:clr>
        </p15:guide>
        <p15:guide id="4" pos="2880">
          <p15:clr>
            <a:srgbClr val="A4A3A4"/>
          </p15:clr>
        </p15:guide>
        <p15:guide id="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887E"/>
    <a:srgbClr val="D1300D"/>
    <a:srgbClr val="B9B9B9"/>
    <a:srgbClr val="AA2B15"/>
    <a:srgbClr val="AEB9B1"/>
    <a:srgbClr val="4F6F92"/>
    <a:srgbClr val="F7F7F7"/>
    <a:srgbClr val="00478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showGuides="1">
      <p:cViewPr>
        <p:scale>
          <a:sx n="100" d="100"/>
          <a:sy n="100" d="100"/>
        </p:scale>
        <p:origin x="-80" y="-280"/>
      </p:cViewPr>
      <p:guideLst>
        <p:guide orient="horz" pos="2160"/>
        <p:guide orient="horz" pos="1296"/>
        <p:guide orient="horz"/>
        <p:guide pos="288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159" d="100"/>
          <a:sy n="159" d="100"/>
        </p:scale>
        <p:origin x="-154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60"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i="0">
                <a:latin typeface="Arial" charset="0"/>
                <a:ea typeface="ヒラギノ角ゴ Pro W3" pitchFamily="84"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i="0">
                <a:latin typeface="Arial" charset="0"/>
                <a:ea typeface="ヒラギノ角ゴ Pro W3" pitchFamily="84" charset="-128"/>
                <a:cs typeface="+mn-cs"/>
              </a:defRPr>
            </a:lvl1pPr>
          </a:lstStyle>
          <a:p>
            <a:pPr>
              <a:defRPr/>
            </a:pPr>
            <a:endParaRPr lang="en-US"/>
          </a:p>
        </p:txBody>
      </p:sp>
      <p:sp>
        <p:nvSpPr>
          <p:cNvPr id="1177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i="0">
                <a:latin typeface="Arial" charset="0"/>
                <a:ea typeface="ヒラギノ角ゴ Pro W3" pitchFamily="8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i="0"/>
            </a:lvl1pPr>
          </a:lstStyle>
          <a:p>
            <a:fld id="{2094894A-6323-4EF3-A743-2AC96CFEAE32}" type="slidenum">
              <a:rPr lang="en-US" altLang="en-US"/>
              <a:pPr/>
              <a:t>‹#›</a:t>
            </a:fld>
            <a:endParaRPr lang="en-US" altLang="en-US"/>
          </a:p>
        </p:txBody>
      </p:sp>
    </p:spTree>
    <p:extLst>
      <p:ext uri="{BB962C8B-B14F-4D97-AF65-F5344CB8AC3E}">
        <p14:creationId xmlns:p14="http://schemas.microsoft.com/office/powerpoint/2010/main" val="10685342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ヒラギノ角ゴ Pro W3" pitchFamily="84" charset="-128"/>
        <a:cs typeface="ヒラギノ角ゴ Pro W3"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ヒラギノ角ゴ Pro W3" pitchFamily="84"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ヒラギノ角ゴ Pro W3" pitchFamily="84"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ヒラギノ角ゴ Pro W3" pitchFamily="84"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ヒラギノ角ゴ Pro W3" pitchFamily="84"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7410"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17411"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A0ED44C4-82D3-4BD6-9A03-0FB5AE35DBAC}" type="slidenum">
              <a:rPr lang="en-US" altLang="en-US" sz="1200" i="0"/>
              <a:pPr/>
              <a:t>2</a:t>
            </a:fld>
            <a:endParaRPr lang="en-US" altLang="en-US" sz="1200" i="0"/>
          </a:p>
        </p:txBody>
      </p:sp>
    </p:spTree>
    <p:extLst>
      <p:ext uri="{BB962C8B-B14F-4D97-AF65-F5344CB8AC3E}">
        <p14:creationId xmlns:p14="http://schemas.microsoft.com/office/powerpoint/2010/main" val="2642637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4034"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44035"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C2CAC42D-C32E-4DF9-8F80-913384AF9CF1}" type="slidenum">
              <a:rPr lang="en-US" altLang="en-US" sz="1200" i="0"/>
              <a:pPr/>
              <a:t>11</a:t>
            </a:fld>
            <a:endParaRPr lang="en-US" altLang="en-US" sz="1200" i="0"/>
          </a:p>
        </p:txBody>
      </p:sp>
    </p:spTree>
    <p:extLst>
      <p:ext uri="{BB962C8B-B14F-4D97-AF65-F5344CB8AC3E}">
        <p14:creationId xmlns:p14="http://schemas.microsoft.com/office/powerpoint/2010/main" val="2110239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51.4 Courtship behavior of the fruit fly</a:t>
            </a:r>
            <a:endParaRPr lang="en-US" dirty="0">
              <a:latin typeface="Times New Roman"/>
              <a:cs typeface="Times New Roman"/>
            </a:endParaRPr>
          </a:p>
        </p:txBody>
      </p:sp>
    </p:spTree>
    <p:extLst>
      <p:ext uri="{BB962C8B-B14F-4D97-AF65-F5344CB8AC3E}">
        <p14:creationId xmlns:p14="http://schemas.microsoft.com/office/powerpoint/2010/main" val="1619260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51.5 Honeybee dance language</a:t>
            </a:r>
            <a:endParaRPr lang="en-US" dirty="0">
              <a:latin typeface="Times New Roman"/>
              <a:cs typeface="Times New Roman"/>
            </a:endParaRPr>
          </a:p>
        </p:txBody>
      </p:sp>
    </p:spTree>
    <p:extLst>
      <p:ext uri="{BB962C8B-B14F-4D97-AF65-F5344CB8AC3E}">
        <p14:creationId xmlns:p14="http://schemas.microsoft.com/office/powerpoint/2010/main" val="735727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0418"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60419"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EDAB1A41-B623-4CBA-9900-F1E72EDB1CD9}" type="slidenum">
              <a:rPr lang="en-US" altLang="en-US" sz="1200" i="0"/>
              <a:pPr/>
              <a:t>14</a:t>
            </a:fld>
            <a:endParaRPr lang="en-US" altLang="en-US" sz="1200" i="0"/>
          </a:p>
        </p:txBody>
      </p:sp>
    </p:spTree>
    <p:extLst>
      <p:ext uri="{BB962C8B-B14F-4D97-AF65-F5344CB8AC3E}">
        <p14:creationId xmlns:p14="http://schemas.microsoft.com/office/powerpoint/2010/main" val="3090302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5602"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25603"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EE121DA5-F06C-4BC6-AACD-08523177174A}" type="slidenum">
              <a:rPr lang="en-US" altLang="en-US" sz="1200" i="0"/>
              <a:pPr/>
              <a:t>15</a:t>
            </a:fld>
            <a:endParaRPr lang="en-US" altLang="en-US" sz="1200" i="0"/>
          </a:p>
        </p:txBody>
      </p:sp>
    </p:spTree>
    <p:extLst>
      <p:ext uri="{BB962C8B-B14F-4D97-AF65-F5344CB8AC3E}">
        <p14:creationId xmlns:p14="http://schemas.microsoft.com/office/powerpoint/2010/main" val="1782544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Which of the following experiments best addresses the hypothesis that moths stop flying in response to high-intensity bat sounds?</a:t>
            </a:r>
          </a:p>
          <a:p>
            <a:r>
              <a:rPr lang="en-US" smtClean="0"/>
              <a:t>https://www.polleverywhere.com/multiple_choice_polls/RQ9ka4pnvyy7ixh</a:t>
            </a:r>
            <a:endParaRPr lang="en-US"/>
          </a:p>
        </p:txBody>
      </p:sp>
      <p:sp>
        <p:nvSpPr>
          <p:cNvPr id="4" name="Slide Number Placeholder 3"/>
          <p:cNvSpPr>
            <a:spLocks noGrp="1"/>
          </p:cNvSpPr>
          <p:nvPr>
            <p:ph type="sldNum" sz="quarter" idx="10"/>
          </p:nvPr>
        </p:nvSpPr>
        <p:spPr/>
        <p:txBody>
          <a:bodyPr/>
          <a:lstStyle/>
          <a:p>
            <a:fld id="{2094894A-6323-4EF3-A743-2AC96CFEAE32}" type="slidenum">
              <a:rPr lang="en-US" altLang="en-US" smtClean="0"/>
              <a:pPr/>
              <a:t>16</a:t>
            </a:fld>
            <a:endParaRPr lang="en-US" altLang="en-US"/>
          </a:p>
        </p:txBody>
      </p:sp>
    </p:spTree>
    <p:extLst>
      <p:ext uri="{BB962C8B-B14F-4D97-AF65-F5344CB8AC3E}">
        <p14:creationId xmlns:p14="http://schemas.microsoft.com/office/powerpoint/2010/main" val="3546866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Which of the following examples describes a behavioral pattern that results from a proximate cause?</a:t>
            </a:r>
          </a:p>
          <a:p>
            <a:r>
              <a:rPr lang="en-US" smtClean="0"/>
              <a:t>https://www.polleverywhere.com/multiple_choice_polls/XyOTeVG8GOXbznV</a:t>
            </a:r>
            <a:endParaRPr lang="en-US"/>
          </a:p>
        </p:txBody>
      </p:sp>
      <p:sp>
        <p:nvSpPr>
          <p:cNvPr id="4" name="Slide Number Placeholder 3"/>
          <p:cNvSpPr>
            <a:spLocks noGrp="1"/>
          </p:cNvSpPr>
          <p:nvPr>
            <p:ph type="sldNum" sz="quarter" idx="10"/>
          </p:nvPr>
        </p:nvSpPr>
        <p:spPr/>
        <p:txBody>
          <a:bodyPr/>
          <a:lstStyle/>
          <a:p>
            <a:fld id="{2094894A-6323-4EF3-A743-2AC96CFEAE32}" type="slidenum">
              <a:rPr lang="en-US" altLang="en-US" smtClean="0"/>
              <a:pPr/>
              <a:t>17</a:t>
            </a:fld>
            <a:endParaRPr lang="en-US" altLang="en-US"/>
          </a:p>
        </p:txBody>
      </p:sp>
    </p:spTree>
    <p:extLst>
      <p:ext uri="{BB962C8B-B14F-4D97-AF65-F5344CB8AC3E}">
        <p14:creationId xmlns:p14="http://schemas.microsoft.com/office/powerpoint/2010/main" val="3141322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proximate causes of behavior are interactions with the environment, but behavior is ultimately shaped by _____.</a:t>
            </a:r>
          </a:p>
          <a:p>
            <a:r>
              <a:rPr lang="en-US" smtClean="0"/>
              <a:t>https://www.polleverywhere.com/multiple_choice_polls/7zoVbPKZaMXLzIU</a:t>
            </a:r>
            <a:endParaRPr lang="en-US"/>
          </a:p>
        </p:txBody>
      </p:sp>
      <p:sp>
        <p:nvSpPr>
          <p:cNvPr id="4" name="Slide Number Placeholder 3"/>
          <p:cNvSpPr>
            <a:spLocks noGrp="1"/>
          </p:cNvSpPr>
          <p:nvPr>
            <p:ph type="sldNum" sz="quarter" idx="10"/>
          </p:nvPr>
        </p:nvSpPr>
        <p:spPr/>
        <p:txBody>
          <a:bodyPr/>
          <a:lstStyle/>
          <a:p>
            <a:fld id="{2094894A-6323-4EF3-A743-2AC96CFEAE32}" type="slidenum">
              <a:rPr lang="en-US" altLang="en-US" smtClean="0"/>
              <a:pPr/>
              <a:t>18</a:t>
            </a:fld>
            <a:endParaRPr lang="en-US" altLang="en-US"/>
          </a:p>
        </p:txBody>
      </p:sp>
    </p:spTree>
    <p:extLst>
      <p:ext uri="{BB962C8B-B14F-4D97-AF65-F5344CB8AC3E}">
        <p14:creationId xmlns:p14="http://schemas.microsoft.com/office/powerpoint/2010/main" val="2761618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8610"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68611"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A0178A59-CBD8-4C31-B429-843EFE60C0BA}" type="slidenum">
              <a:rPr lang="en-US" altLang="en-US" sz="1200" i="0"/>
              <a:pPr/>
              <a:t>19</a:t>
            </a:fld>
            <a:endParaRPr lang="en-US" altLang="en-US" sz="1200" i="0"/>
          </a:p>
        </p:txBody>
      </p:sp>
    </p:spTree>
    <p:extLst>
      <p:ext uri="{BB962C8B-B14F-4D97-AF65-F5344CB8AC3E}">
        <p14:creationId xmlns:p14="http://schemas.microsoft.com/office/powerpoint/2010/main" val="3632089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0898"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80899"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B889FED3-F8A3-46B1-BD5B-3F6C22080BD2}" type="slidenum">
              <a:rPr lang="en-US" altLang="en-US" sz="1200" i="0"/>
              <a:pPr/>
              <a:t>20</a:t>
            </a:fld>
            <a:endParaRPr lang="en-US" altLang="en-US" sz="1200" i="0"/>
          </a:p>
        </p:txBody>
      </p:sp>
    </p:spTree>
    <p:extLst>
      <p:ext uri="{BB962C8B-B14F-4D97-AF65-F5344CB8AC3E}">
        <p14:creationId xmlns:p14="http://schemas.microsoft.com/office/powerpoint/2010/main" val="224038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a:latin typeface="Times New Roman"/>
                <a:cs typeface="Times New Roman"/>
              </a:rPr>
              <a:t>Figure 51.1 What prompts a male fiddler crab to display its giant claw</a:t>
            </a:r>
            <a:r>
              <a:rPr lang="en-US" dirty="0" smtClean="0">
                <a:latin typeface="Times New Roman"/>
                <a:cs typeface="Times New Roman"/>
              </a:rPr>
              <a:t>? (part 1: claw waving)</a:t>
            </a:r>
            <a:endParaRPr lang="en-US" dirty="0">
              <a:latin typeface="Times New Roman"/>
              <a:cs typeface="Times New Roman"/>
            </a:endParaRPr>
          </a:p>
        </p:txBody>
      </p:sp>
    </p:spTree>
    <p:extLst>
      <p:ext uri="{BB962C8B-B14F-4D97-AF65-F5344CB8AC3E}">
        <p14:creationId xmlns:p14="http://schemas.microsoft.com/office/powerpoint/2010/main" val="2039373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51.7 Imprinting</a:t>
            </a:r>
            <a:endParaRPr lang="en-US" dirty="0">
              <a:latin typeface="Times New Roman"/>
              <a:cs typeface="Times New Roman"/>
            </a:endParaRPr>
          </a:p>
        </p:txBody>
      </p:sp>
    </p:spTree>
    <p:extLst>
      <p:ext uri="{BB962C8B-B14F-4D97-AF65-F5344CB8AC3E}">
        <p14:creationId xmlns:p14="http://schemas.microsoft.com/office/powerpoint/2010/main" val="647245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observe a species of bird that, upon hatching, has contact with its parents only while being fed. You also never hear the parents sing during the feeding process. What would you propose about song learning in this species of bird?</a:t>
            </a:r>
          </a:p>
          <a:p>
            <a:r>
              <a:rPr lang="en-US" smtClean="0"/>
              <a:t>https://www.polleverywhere.com/multiple_choice_polls/ailVHD1Xr7M02Am</a:t>
            </a:r>
            <a:endParaRPr lang="en-US"/>
          </a:p>
        </p:txBody>
      </p:sp>
      <p:sp>
        <p:nvSpPr>
          <p:cNvPr id="4" name="Slide Number Placeholder 3"/>
          <p:cNvSpPr>
            <a:spLocks noGrp="1"/>
          </p:cNvSpPr>
          <p:nvPr>
            <p:ph type="sldNum" sz="quarter" idx="10"/>
          </p:nvPr>
        </p:nvSpPr>
        <p:spPr/>
        <p:txBody>
          <a:bodyPr/>
          <a:lstStyle/>
          <a:p>
            <a:fld id="{2094894A-6323-4EF3-A743-2AC96CFEAE32}" type="slidenum">
              <a:rPr lang="en-US" altLang="en-US" smtClean="0"/>
              <a:pPr/>
              <a:t>22</a:t>
            </a:fld>
            <a:endParaRPr lang="en-US" altLang="en-US"/>
          </a:p>
        </p:txBody>
      </p:sp>
    </p:spTree>
    <p:extLst>
      <p:ext uri="{BB962C8B-B14F-4D97-AF65-F5344CB8AC3E}">
        <p14:creationId xmlns:p14="http://schemas.microsoft.com/office/powerpoint/2010/main" val="856836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5602"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25603"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EE121DA5-F06C-4BC6-AACD-08523177174A}" type="slidenum">
              <a:rPr lang="en-US" altLang="en-US" sz="1200" i="0"/>
              <a:pPr/>
              <a:t>23</a:t>
            </a:fld>
            <a:endParaRPr lang="en-US" altLang="en-US" sz="1200" i="0"/>
          </a:p>
        </p:txBody>
      </p:sp>
    </p:spTree>
    <p:extLst>
      <p:ext uri="{BB962C8B-B14F-4D97-AF65-F5344CB8AC3E}">
        <p14:creationId xmlns:p14="http://schemas.microsoft.com/office/powerpoint/2010/main" val="1782544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1858"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121859"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0A87E249-DB47-4EA2-9A2F-B70E2EA8B5AC}" type="slidenum">
              <a:rPr lang="en-US" altLang="en-US" sz="1200" i="0"/>
              <a:pPr/>
              <a:t>24</a:t>
            </a:fld>
            <a:endParaRPr lang="en-US" altLang="en-US" sz="1200" i="0"/>
          </a:p>
        </p:txBody>
      </p:sp>
    </p:spTree>
    <p:extLst>
      <p:ext uri="{BB962C8B-B14F-4D97-AF65-F5344CB8AC3E}">
        <p14:creationId xmlns:p14="http://schemas.microsoft.com/office/powerpoint/2010/main" val="2710086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30050"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130051"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1CDE9E8C-27C9-42F9-90EC-1B221BE8BE70}" type="slidenum">
              <a:rPr lang="en-US" altLang="en-US" sz="1200" i="0"/>
              <a:pPr/>
              <a:t>25</a:t>
            </a:fld>
            <a:endParaRPr lang="en-US" altLang="en-US" sz="1200" i="0"/>
          </a:p>
        </p:txBody>
      </p:sp>
    </p:spTree>
    <p:extLst>
      <p:ext uri="{BB962C8B-B14F-4D97-AF65-F5344CB8AC3E}">
        <p14:creationId xmlns:p14="http://schemas.microsoft.com/office/powerpoint/2010/main" val="281503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34146"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134147"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CF39C4B0-3FC3-4833-9641-DAB8AA82FFB9}" type="slidenum">
              <a:rPr lang="en-US" altLang="en-US" sz="1200" i="0"/>
              <a:pPr/>
              <a:t>26</a:t>
            </a:fld>
            <a:endParaRPr lang="en-US" altLang="en-US" sz="1200" i="0"/>
          </a:p>
        </p:txBody>
      </p:sp>
    </p:spTree>
    <p:extLst>
      <p:ext uri="{BB962C8B-B14F-4D97-AF65-F5344CB8AC3E}">
        <p14:creationId xmlns:p14="http://schemas.microsoft.com/office/powerpoint/2010/main" val="4193399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56674"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156675"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49674B47-3001-4C40-80CA-830E18822870}" type="slidenum">
              <a:rPr lang="en-US" altLang="en-US" sz="1200" i="0"/>
              <a:pPr/>
              <a:t>27</a:t>
            </a:fld>
            <a:endParaRPr lang="en-US" altLang="en-US" sz="1200" i="0"/>
          </a:p>
        </p:txBody>
      </p:sp>
    </p:spTree>
    <p:extLst>
      <p:ext uri="{BB962C8B-B14F-4D97-AF65-F5344CB8AC3E}">
        <p14:creationId xmlns:p14="http://schemas.microsoft.com/office/powerpoint/2010/main" val="3552674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58722"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158723"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84DDEBFF-5F3E-4476-9670-8862EFBB9617}" type="slidenum">
              <a:rPr lang="en-US" altLang="en-US" sz="1200" i="0"/>
              <a:pPr/>
              <a:t>28</a:t>
            </a:fld>
            <a:endParaRPr lang="en-US" altLang="en-US" sz="1200" i="0"/>
          </a:p>
        </p:txBody>
      </p:sp>
    </p:spTree>
    <p:extLst>
      <p:ext uri="{BB962C8B-B14F-4D97-AF65-F5344CB8AC3E}">
        <p14:creationId xmlns:p14="http://schemas.microsoft.com/office/powerpoint/2010/main" val="3736269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51.16 Male stalk-eyed flies face off for female attention</a:t>
            </a:r>
            <a:endParaRPr lang="en-US" dirty="0">
              <a:latin typeface="Times New Roman"/>
              <a:cs typeface="Times New Roman"/>
            </a:endParaRPr>
          </a:p>
        </p:txBody>
      </p:sp>
    </p:spTree>
    <p:extLst>
      <p:ext uri="{BB962C8B-B14F-4D97-AF65-F5344CB8AC3E}">
        <p14:creationId xmlns:p14="http://schemas.microsoft.com/office/powerpoint/2010/main" val="3287143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73058"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173059"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26E7ABA9-046D-4E62-A961-4183C70A465E}" type="slidenum">
              <a:rPr lang="en-US" altLang="en-US" sz="1200" i="0"/>
              <a:pPr/>
              <a:t>30</a:t>
            </a:fld>
            <a:endParaRPr lang="en-US" altLang="en-US" sz="1200" i="0"/>
          </a:p>
        </p:txBody>
      </p:sp>
    </p:spTree>
    <p:extLst>
      <p:ext uri="{BB962C8B-B14F-4D97-AF65-F5344CB8AC3E}">
        <p14:creationId xmlns:p14="http://schemas.microsoft.com/office/powerpoint/2010/main" val="218689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5602"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25603"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EE121DA5-F06C-4BC6-AACD-08523177174A}" type="slidenum">
              <a:rPr lang="en-US" altLang="en-US" sz="1200" i="0"/>
              <a:pPr/>
              <a:t>4</a:t>
            </a:fld>
            <a:endParaRPr lang="en-US" altLang="en-US" sz="1200" i="0"/>
          </a:p>
        </p:txBody>
      </p:sp>
    </p:spTree>
    <p:extLst>
      <p:ext uri="{BB962C8B-B14F-4D97-AF65-F5344CB8AC3E}">
        <p14:creationId xmlns:p14="http://schemas.microsoft.com/office/powerpoint/2010/main" val="1782544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51.20 Agonistic interaction</a:t>
            </a:r>
            <a:endParaRPr lang="en-US" dirty="0">
              <a:latin typeface="Times New Roman"/>
              <a:cs typeface="Times New Roman"/>
            </a:endParaRPr>
          </a:p>
        </p:txBody>
      </p:sp>
    </p:spTree>
    <p:extLst>
      <p:ext uri="{BB962C8B-B14F-4D97-AF65-F5344CB8AC3E}">
        <p14:creationId xmlns:p14="http://schemas.microsoft.com/office/powerpoint/2010/main" val="2941295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Fred and Joe, two unrelated, mature male gorillas, encounter one another. Fred is courting a female. Fred grunts as Joe comes near. As Joe continues to advance, Fred begins drumming (pounding his chest) and bares his teeth. Joe then rolls on the ground on his back, gets up, and quickly leaves. This behavioral pattern is repeated several times during the mating season. Choose the most specific behavior described by this example.</a:t>
            </a:r>
          </a:p>
          <a:p>
            <a:r>
              <a:rPr lang="en-US" smtClean="0"/>
              <a:t>https://www.polleverywhere.com/multiple_choice_polls/DVoWAHHLIsI2Mtz</a:t>
            </a:r>
            <a:endParaRPr lang="en-US"/>
          </a:p>
        </p:txBody>
      </p:sp>
      <p:sp>
        <p:nvSpPr>
          <p:cNvPr id="4" name="Slide Number Placeholder 3"/>
          <p:cNvSpPr>
            <a:spLocks noGrp="1"/>
          </p:cNvSpPr>
          <p:nvPr>
            <p:ph type="sldNum" sz="quarter" idx="10"/>
          </p:nvPr>
        </p:nvSpPr>
        <p:spPr/>
        <p:txBody>
          <a:bodyPr/>
          <a:lstStyle/>
          <a:p>
            <a:fld id="{2094894A-6323-4EF3-A743-2AC96CFEAE32}" type="slidenum">
              <a:rPr lang="en-US" altLang="en-US" smtClean="0"/>
              <a:pPr/>
              <a:t>32</a:t>
            </a:fld>
            <a:endParaRPr lang="en-US" altLang="en-US"/>
          </a:p>
        </p:txBody>
      </p:sp>
    </p:spTree>
    <p:extLst>
      <p:ext uri="{BB962C8B-B14F-4D97-AF65-F5344CB8AC3E}">
        <p14:creationId xmlns:p14="http://schemas.microsoft.com/office/powerpoint/2010/main" val="478979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Which of the following might affect the foraging behavior of an animal in the context of optimal foraging? I) risk of predation II) prey size III) prey defenses IV) prey density</a:t>
            </a:r>
          </a:p>
          <a:p>
            <a:r>
              <a:rPr lang="en-US" smtClean="0"/>
              <a:t>https://www.polleverywhere.com/multiple_choice_polls/zJHAs8Zi07Xt8pu</a:t>
            </a:r>
            <a:endParaRPr lang="en-US"/>
          </a:p>
        </p:txBody>
      </p:sp>
      <p:sp>
        <p:nvSpPr>
          <p:cNvPr id="4" name="Slide Number Placeholder 3"/>
          <p:cNvSpPr>
            <a:spLocks noGrp="1"/>
          </p:cNvSpPr>
          <p:nvPr>
            <p:ph type="sldNum" sz="quarter" idx="10"/>
          </p:nvPr>
        </p:nvSpPr>
        <p:spPr/>
        <p:txBody>
          <a:bodyPr/>
          <a:lstStyle/>
          <a:p>
            <a:fld id="{2094894A-6323-4EF3-A743-2AC96CFEAE32}" type="slidenum">
              <a:rPr lang="en-US" altLang="en-US" smtClean="0"/>
              <a:pPr/>
              <a:t>33</a:t>
            </a:fld>
            <a:endParaRPr lang="en-US" altLang="en-US"/>
          </a:p>
        </p:txBody>
      </p:sp>
    </p:spTree>
    <p:extLst>
      <p:ext uri="{BB962C8B-B14F-4D97-AF65-F5344CB8AC3E}">
        <p14:creationId xmlns:p14="http://schemas.microsoft.com/office/powerpoint/2010/main" val="2379818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5602"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25603"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EE121DA5-F06C-4BC6-AACD-08523177174A}" type="slidenum">
              <a:rPr lang="en-US" altLang="en-US" sz="1200" i="0"/>
              <a:pPr/>
              <a:t>34</a:t>
            </a:fld>
            <a:endParaRPr lang="en-US" altLang="en-US" sz="1200" i="0"/>
          </a:p>
        </p:txBody>
      </p:sp>
    </p:spTree>
    <p:extLst>
      <p:ext uri="{BB962C8B-B14F-4D97-AF65-F5344CB8AC3E}">
        <p14:creationId xmlns:p14="http://schemas.microsoft.com/office/powerpoint/2010/main" val="1782544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85346"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185347"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84762E0D-5CD8-44A2-84A6-9FAC099C9719}" type="slidenum">
              <a:rPr lang="en-US" altLang="en-US" sz="1200" i="0"/>
              <a:pPr/>
              <a:t>35</a:t>
            </a:fld>
            <a:endParaRPr lang="en-US" altLang="en-US" sz="1200" i="0"/>
          </a:p>
        </p:txBody>
      </p:sp>
    </p:spTree>
    <p:extLst>
      <p:ext uri="{BB962C8B-B14F-4D97-AF65-F5344CB8AC3E}">
        <p14:creationId xmlns:p14="http://schemas.microsoft.com/office/powerpoint/2010/main" val="1098129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7AD952D3-0F47-41C8-9351-AC3EADDF0FEA}" type="slidenum">
              <a:rPr lang="en-US" altLang="en-US" sz="1200" i="0"/>
              <a:pPr/>
              <a:t>36</a:t>
            </a:fld>
            <a:endParaRPr lang="en-US" altLang="en-US" sz="1200" i="0"/>
          </a:p>
        </p:txBody>
      </p:sp>
      <p:sp>
        <p:nvSpPr>
          <p:cNvPr id="152579"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p:spPr>
        <p:txBody>
          <a:bodyPr/>
          <a:lstStyle/>
          <a:p>
            <a:pPr eaLnBrk="1" hangingPunct="1"/>
            <a:endParaRPr lang="en-US" altLang="en-US" smtClean="0">
              <a:ea typeface="ヒラギノ角ゴ Pro W3" pitchFamily="125" charset="-128"/>
            </a:endParaRPr>
          </a:p>
        </p:txBody>
      </p:sp>
    </p:spTree>
    <p:extLst>
      <p:ext uri="{BB962C8B-B14F-4D97-AF65-F5344CB8AC3E}">
        <p14:creationId xmlns:p14="http://schemas.microsoft.com/office/powerpoint/2010/main" val="4195900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05826"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205827"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1D6F0C7F-56C5-4600-8EC9-AF84CCAEC0CA}" type="slidenum">
              <a:rPr lang="en-US" altLang="en-US" sz="1200" i="0"/>
              <a:pPr/>
              <a:t>37</a:t>
            </a:fld>
            <a:endParaRPr lang="en-US" altLang="en-US" sz="1200" i="0"/>
          </a:p>
        </p:txBody>
      </p:sp>
    </p:spTree>
    <p:extLst>
      <p:ext uri="{BB962C8B-B14F-4D97-AF65-F5344CB8AC3E}">
        <p14:creationId xmlns:p14="http://schemas.microsoft.com/office/powerpoint/2010/main" val="4047384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09922"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209923"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5BDEE0EA-7B73-4B4C-A208-751A0799CEDB}" type="slidenum">
              <a:rPr lang="en-US" altLang="en-US" sz="1200" i="0"/>
              <a:pPr/>
              <a:t>38</a:t>
            </a:fld>
            <a:endParaRPr lang="en-US" altLang="en-US" sz="1200" i="0"/>
          </a:p>
        </p:txBody>
      </p:sp>
    </p:spTree>
    <p:extLst>
      <p:ext uri="{BB962C8B-B14F-4D97-AF65-F5344CB8AC3E}">
        <p14:creationId xmlns:p14="http://schemas.microsoft.com/office/powerpoint/2010/main" val="15917582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20162"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220163"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D18B86FF-0DB4-4159-AD7D-A4BEA51F7539}" type="slidenum">
              <a:rPr lang="en-US" altLang="en-US" sz="1200" i="0"/>
              <a:pPr/>
              <a:t>39</a:t>
            </a:fld>
            <a:endParaRPr lang="en-US" altLang="en-US" sz="1200" i="0"/>
          </a:p>
        </p:txBody>
      </p:sp>
    </p:spTree>
    <p:extLst>
      <p:ext uri="{BB962C8B-B14F-4D97-AF65-F5344CB8AC3E}">
        <p14:creationId xmlns:p14="http://schemas.microsoft.com/office/powerpoint/2010/main" val="6950563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a:latin typeface="Times New Roman"/>
                <a:cs typeface="Times New Roman"/>
              </a:rPr>
              <a:t>Figure </a:t>
            </a:r>
            <a:r>
              <a:rPr lang="en-US" dirty="0" smtClean="0">
                <a:latin typeface="Times New Roman"/>
                <a:cs typeface="Times New Roman"/>
              </a:rPr>
              <a:t>51.27a </a:t>
            </a:r>
            <a:r>
              <a:rPr lang="en-US" dirty="0">
                <a:latin typeface="Times New Roman"/>
                <a:cs typeface="Times New Roman"/>
              </a:rPr>
              <a:t>Kin selection and altruism in Belding’s ground </a:t>
            </a:r>
            <a:r>
              <a:rPr lang="en-US" dirty="0" smtClean="0">
                <a:latin typeface="Times New Roman"/>
                <a:cs typeface="Times New Roman"/>
              </a:rPr>
              <a:t>squirrels (part 1: photo)</a:t>
            </a:r>
            <a:endParaRPr lang="en-US" dirty="0">
              <a:latin typeface="Times New Roman"/>
              <a:cs typeface="Times New Roman"/>
            </a:endParaRPr>
          </a:p>
        </p:txBody>
      </p:sp>
    </p:spTree>
    <p:extLst>
      <p:ext uri="{BB962C8B-B14F-4D97-AF65-F5344CB8AC3E}">
        <p14:creationId xmlns:p14="http://schemas.microsoft.com/office/powerpoint/2010/main" val="282833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5602"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25603"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EE121DA5-F06C-4BC6-AACD-08523177174A}" type="slidenum">
              <a:rPr lang="en-US" altLang="en-US" sz="1200" i="0"/>
              <a:pPr/>
              <a:t>5</a:t>
            </a:fld>
            <a:endParaRPr lang="en-US" altLang="en-US" sz="1200" i="0"/>
          </a:p>
        </p:txBody>
      </p:sp>
    </p:spTree>
    <p:extLst>
      <p:ext uri="{BB962C8B-B14F-4D97-AF65-F5344CB8AC3E}">
        <p14:creationId xmlns:p14="http://schemas.microsoft.com/office/powerpoint/2010/main" val="17825447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Which of the following statements about evolution of behavior is correct?</a:t>
            </a:r>
          </a:p>
          <a:p>
            <a:r>
              <a:rPr lang="en-US" smtClean="0"/>
              <a:t>https://www.polleverywhere.com/multiple_choice_polls/ISrtM27lc514fGQ</a:t>
            </a:r>
            <a:endParaRPr lang="en-US"/>
          </a:p>
        </p:txBody>
      </p:sp>
      <p:sp>
        <p:nvSpPr>
          <p:cNvPr id="4" name="Slide Number Placeholder 3"/>
          <p:cNvSpPr>
            <a:spLocks noGrp="1"/>
          </p:cNvSpPr>
          <p:nvPr>
            <p:ph type="sldNum" sz="quarter" idx="10"/>
          </p:nvPr>
        </p:nvSpPr>
        <p:spPr/>
        <p:txBody>
          <a:bodyPr/>
          <a:lstStyle/>
          <a:p>
            <a:fld id="{2094894A-6323-4EF3-A743-2AC96CFEAE32}" type="slidenum">
              <a:rPr lang="en-US" altLang="en-US" smtClean="0"/>
              <a:pPr/>
              <a:t>41</a:t>
            </a:fld>
            <a:endParaRPr lang="en-US" altLang="en-US"/>
          </a:p>
        </p:txBody>
      </p:sp>
    </p:spTree>
    <p:extLst>
      <p:ext uri="{BB962C8B-B14F-4D97-AF65-F5344CB8AC3E}">
        <p14:creationId xmlns:p14="http://schemas.microsoft.com/office/powerpoint/2010/main" val="30984866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fru gene in fruit flies _____. I) controls sex-specific development in the fruit fly II) is a master regulatory gene that directs expression of many other genes III) can be genetically manipulated in females so that they will perform male sex behaviors IV) programs males for appropriate courtship behaviors</a:t>
            </a:r>
          </a:p>
          <a:p>
            <a:r>
              <a:rPr lang="en-US" smtClean="0"/>
              <a:t>https://www.polleverywhere.com/multiple_choice_polls/ef08kMga8pbRffF</a:t>
            </a:r>
            <a:endParaRPr lang="en-US"/>
          </a:p>
        </p:txBody>
      </p:sp>
      <p:sp>
        <p:nvSpPr>
          <p:cNvPr id="4" name="Slide Number Placeholder 3"/>
          <p:cNvSpPr>
            <a:spLocks noGrp="1"/>
          </p:cNvSpPr>
          <p:nvPr>
            <p:ph type="sldNum" sz="quarter" idx="10"/>
          </p:nvPr>
        </p:nvSpPr>
        <p:spPr/>
        <p:txBody>
          <a:bodyPr/>
          <a:lstStyle/>
          <a:p>
            <a:fld id="{2094894A-6323-4EF3-A743-2AC96CFEAE32}" type="slidenum">
              <a:rPr lang="en-US" altLang="en-US" smtClean="0"/>
              <a:pPr/>
              <a:t>42</a:t>
            </a:fld>
            <a:endParaRPr lang="en-US" altLang="en-US"/>
          </a:p>
        </p:txBody>
      </p:sp>
    </p:spTree>
    <p:extLst>
      <p:ext uri="{BB962C8B-B14F-4D97-AF65-F5344CB8AC3E}">
        <p14:creationId xmlns:p14="http://schemas.microsoft.com/office/powerpoint/2010/main" val="4999249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How do altruistic behaviors arise through natural selection?</a:t>
            </a:r>
          </a:p>
          <a:p>
            <a:r>
              <a:rPr lang="en-US" smtClean="0"/>
              <a:t>https://www.polleverywhere.com/multiple_choice_polls/omAEW5OLDuUWQBg</a:t>
            </a:r>
            <a:endParaRPr lang="en-US"/>
          </a:p>
        </p:txBody>
      </p:sp>
      <p:sp>
        <p:nvSpPr>
          <p:cNvPr id="4" name="Slide Number Placeholder 3"/>
          <p:cNvSpPr>
            <a:spLocks noGrp="1"/>
          </p:cNvSpPr>
          <p:nvPr>
            <p:ph type="sldNum" sz="quarter" idx="10"/>
          </p:nvPr>
        </p:nvSpPr>
        <p:spPr/>
        <p:txBody>
          <a:bodyPr/>
          <a:lstStyle/>
          <a:p>
            <a:fld id="{2094894A-6323-4EF3-A743-2AC96CFEAE32}" type="slidenum">
              <a:rPr lang="en-US" altLang="en-US" smtClean="0"/>
              <a:pPr/>
              <a:t>43</a:t>
            </a:fld>
            <a:endParaRPr lang="en-US" altLang="en-US"/>
          </a:p>
        </p:txBody>
      </p:sp>
    </p:spTree>
    <p:extLst>
      <p:ext uri="{BB962C8B-B14F-4D97-AF65-F5344CB8AC3E}">
        <p14:creationId xmlns:p14="http://schemas.microsoft.com/office/powerpoint/2010/main" val="35238872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5602"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25603"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EE121DA5-F06C-4BC6-AACD-08523177174A}" type="slidenum">
              <a:rPr lang="en-US" altLang="en-US" sz="1200" i="0"/>
              <a:pPr/>
              <a:t>44</a:t>
            </a:fld>
            <a:endParaRPr lang="en-US" altLang="en-US" sz="1200" i="0"/>
          </a:p>
        </p:txBody>
      </p:sp>
    </p:spTree>
    <p:extLst>
      <p:ext uri="{BB962C8B-B14F-4D97-AF65-F5344CB8AC3E}">
        <p14:creationId xmlns:p14="http://schemas.microsoft.com/office/powerpoint/2010/main" val="1782544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5602"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25603"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EE121DA5-F06C-4BC6-AACD-08523177174A}" type="slidenum">
              <a:rPr lang="en-US" altLang="en-US" sz="1200" i="0"/>
              <a:pPr/>
              <a:t>6</a:t>
            </a:fld>
            <a:endParaRPr lang="en-US" altLang="en-US" sz="1200" i="0"/>
          </a:p>
        </p:txBody>
      </p:sp>
    </p:spTree>
    <p:extLst>
      <p:ext uri="{BB962C8B-B14F-4D97-AF65-F5344CB8AC3E}">
        <p14:creationId xmlns:p14="http://schemas.microsoft.com/office/powerpoint/2010/main" val="1782544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9698"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29699"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61AEE1E4-DC57-459B-8647-36522ECB02D1}" type="slidenum">
              <a:rPr lang="en-US" altLang="en-US" sz="1200" i="0"/>
              <a:pPr/>
              <a:t>7</a:t>
            </a:fld>
            <a:endParaRPr lang="en-US" altLang="en-US" sz="1200" i="0"/>
          </a:p>
        </p:txBody>
      </p:sp>
    </p:spTree>
    <p:extLst>
      <p:ext uri="{BB962C8B-B14F-4D97-AF65-F5344CB8AC3E}">
        <p14:creationId xmlns:p14="http://schemas.microsoft.com/office/powerpoint/2010/main" val="1878892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1986"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41987"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09FAF586-B3DA-44BF-8D96-1F06E03D9E3C}" type="slidenum">
              <a:rPr lang="en-US" altLang="en-US" sz="1200" i="0"/>
              <a:pPr/>
              <a:t>8</a:t>
            </a:fld>
            <a:endParaRPr lang="en-US" altLang="en-US" sz="1200" i="0"/>
          </a:p>
        </p:txBody>
      </p:sp>
    </p:spTree>
    <p:extLst>
      <p:ext uri="{BB962C8B-B14F-4D97-AF65-F5344CB8AC3E}">
        <p14:creationId xmlns:p14="http://schemas.microsoft.com/office/powerpoint/2010/main" val="1413468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7890" name="Notes Placeholder 2"/>
          <p:cNvSpPr>
            <a:spLocks noGrp="1"/>
          </p:cNvSpPr>
          <p:nvPr>
            <p:ph type="body" idx="1"/>
          </p:nvPr>
        </p:nvSpPr>
        <p:spPr>
          <a:noFill/>
        </p:spPr>
        <p:txBody>
          <a:bodyPr/>
          <a:lstStyle/>
          <a:p>
            <a:endParaRPr lang="en-US" altLang="en-US" smtClean="0">
              <a:ea typeface="ヒラギノ角ゴ Pro W3" pitchFamily="125" charset="-128"/>
            </a:endParaRPr>
          </a:p>
        </p:txBody>
      </p:sp>
      <p:sp>
        <p:nvSpPr>
          <p:cNvPr id="37891" name="Slide Number Placeholder 3"/>
          <p:cNvSpPr>
            <a:spLocks noGrp="1"/>
          </p:cNvSpPr>
          <p:nvPr>
            <p:ph type="sldNum" sz="quarter" idx="5"/>
          </p:nvPr>
        </p:nvSpPr>
        <p:spPr>
          <a:noFill/>
        </p:spPr>
        <p:txBody>
          <a:bodyPr/>
          <a:lstStyle>
            <a:lvl1pPr>
              <a:defRPr sz="2400" i="1">
                <a:solidFill>
                  <a:schemeClr val="tx1"/>
                </a:solidFill>
                <a:latin typeface="Arial" pitchFamily="34" charset="0"/>
                <a:ea typeface="ヒラギノ角ゴ Pro W3" pitchFamily="125" charset="-128"/>
              </a:defRPr>
            </a:lvl1pPr>
            <a:lvl2pPr marL="742950" indent="-285750">
              <a:defRPr sz="2400" i="1">
                <a:solidFill>
                  <a:schemeClr val="tx1"/>
                </a:solidFill>
                <a:latin typeface="Arial" pitchFamily="34" charset="0"/>
                <a:ea typeface="ヒラギノ角ゴ Pro W3" pitchFamily="125" charset="-128"/>
              </a:defRPr>
            </a:lvl2pPr>
            <a:lvl3pPr marL="1143000" indent="-228600">
              <a:defRPr sz="2400" i="1">
                <a:solidFill>
                  <a:schemeClr val="tx1"/>
                </a:solidFill>
                <a:latin typeface="Arial" pitchFamily="34" charset="0"/>
                <a:ea typeface="ヒラギノ角ゴ Pro W3" pitchFamily="125" charset="-128"/>
              </a:defRPr>
            </a:lvl3pPr>
            <a:lvl4pPr marL="1600200" indent="-228600">
              <a:defRPr sz="2400" i="1">
                <a:solidFill>
                  <a:schemeClr val="tx1"/>
                </a:solidFill>
                <a:latin typeface="Arial" pitchFamily="34" charset="0"/>
                <a:ea typeface="ヒラギノ角ゴ Pro W3" pitchFamily="125" charset="-128"/>
              </a:defRPr>
            </a:lvl4pPr>
            <a:lvl5pPr marL="2057400" indent="-228600">
              <a:defRPr sz="2400" i="1">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i="1">
                <a:solidFill>
                  <a:schemeClr val="tx1"/>
                </a:solidFill>
                <a:latin typeface="Arial" pitchFamily="34" charset="0"/>
                <a:ea typeface="ヒラギノ角ゴ Pro W3" pitchFamily="125" charset="-128"/>
              </a:defRPr>
            </a:lvl9pPr>
          </a:lstStyle>
          <a:p>
            <a:fld id="{1FC5266A-71D8-4B26-B2FD-D11FDDB42DE9}" type="slidenum">
              <a:rPr lang="en-US" altLang="en-US" sz="1200" i="0"/>
              <a:pPr/>
              <a:t>9</a:t>
            </a:fld>
            <a:endParaRPr lang="en-US" altLang="en-US" sz="1200" i="0"/>
          </a:p>
        </p:txBody>
      </p:sp>
    </p:spTree>
    <p:extLst>
      <p:ext uri="{BB962C8B-B14F-4D97-AF65-F5344CB8AC3E}">
        <p14:creationId xmlns:p14="http://schemas.microsoft.com/office/powerpoint/2010/main" val="1887760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51.3 Migration</a:t>
            </a:r>
            <a:endParaRPr lang="en-US" dirty="0">
              <a:latin typeface="Times New Roman"/>
              <a:cs typeface="Times New Roman"/>
            </a:endParaRPr>
          </a:p>
        </p:txBody>
      </p:sp>
    </p:spTree>
    <p:extLst>
      <p:ext uri="{BB962C8B-B14F-4D97-AF65-F5344CB8AC3E}">
        <p14:creationId xmlns:p14="http://schemas.microsoft.com/office/powerpoint/2010/main" val="374443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a:spLocks noChangeArrowheads="1"/>
          </p:cNvSpPr>
          <p:nvPr/>
        </p:nvSpPr>
        <p:spPr bwMode="auto">
          <a:xfrm>
            <a:off x="7938" y="162990"/>
            <a:ext cx="9144000" cy="941796"/>
          </a:xfrm>
          <a:prstGeom prst="rect">
            <a:avLst/>
          </a:prstGeom>
          <a:noFill/>
          <a:ln>
            <a:noFill/>
          </a:ln>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rgbClr val="F6C932"/>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eaLnBrk="1" hangingPunct="1">
              <a:lnSpc>
                <a:spcPct val="70000"/>
              </a:lnSpc>
              <a:spcBef>
                <a:spcPct val="20000"/>
              </a:spcBef>
              <a:spcAft>
                <a:spcPct val="20000"/>
              </a:spcAft>
              <a:defRPr/>
            </a:pPr>
            <a:r>
              <a:rPr lang="en-US" sz="2400" i="0" dirty="0" smtClean="0">
                <a:solidFill>
                  <a:srgbClr val="FFFFFF"/>
                </a:solidFill>
                <a:latin typeface="+mj-lt"/>
                <a:ea typeface="+mn-ea"/>
                <a:cs typeface="Times New Roman" pitchFamily="84" charset="0"/>
              </a:rPr>
              <a:t>CAMPBELL</a:t>
            </a:r>
          </a:p>
          <a:p>
            <a:pPr algn="ctr" eaLnBrk="1" hangingPunct="1">
              <a:lnSpc>
                <a:spcPct val="50000"/>
              </a:lnSpc>
              <a:spcBef>
                <a:spcPct val="20000"/>
              </a:spcBef>
              <a:spcAft>
                <a:spcPct val="20000"/>
              </a:spcAft>
              <a:defRPr/>
            </a:pPr>
            <a:r>
              <a:rPr lang="en-US" sz="4800" i="0" dirty="0" smtClean="0">
                <a:solidFill>
                  <a:srgbClr val="D2B239"/>
                </a:solidFill>
                <a:latin typeface="+mj-lt"/>
                <a:ea typeface="+mn-ea"/>
                <a:cs typeface="Times New Roman" pitchFamily="84" charset="0"/>
              </a:rPr>
              <a:t>BIOLOGY</a:t>
            </a:r>
          </a:p>
        </p:txBody>
      </p:sp>
      <p:sp>
        <p:nvSpPr>
          <p:cNvPr id="5" name="Text Box 31"/>
          <p:cNvSpPr txBox="1">
            <a:spLocks noChangeArrowheads="1"/>
          </p:cNvSpPr>
          <p:nvPr/>
        </p:nvSpPr>
        <p:spPr bwMode="auto">
          <a:xfrm>
            <a:off x="0" y="1131066"/>
            <a:ext cx="9144000" cy="338554"/>
          </a:xfrm>
          <a:prstGeom prst="rect">
            <a:avLst/>
          </a:prstGeom>
          <a:noFill/>
          <a:ln>
            <a:noFill/>
          </a:ln>
          <a:effectLst/>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20000"/>
              </a:spcBef>
              <a:spcAft>
                <a:spcPct val="20000"/>
              </a:spcAft>
            </a:pPr>
            <a:r>
              <a:rPr lang="en-US" sz="1600" i="0" dirty="0" smtClean="0">
                <a:solidFill>
                  <a:srgbClr val="FFFFFF"/>
                </a:solidFill>
                <a:latin typeface="Times New Roman" charset="0"/>
                <a:cs typeface="Times New Roman" charset="0"/>
              </a:rPr>
              <a:t>Reece </a:t>
            </a:r>
            <a:r>
              <a:rPr lang="en-US" sz="1600" i="0" dirty="0" smtClean="0">
                <a:solidFill>
                  <a:srgbClr val="D2B239"/>
                </a:solidFill>
                <a:latin typeface="Times New Roman" charset="0"/>
                <a:cs typeface="Times New Roman" charset="0"/>
              </a:rPr>
              <a:t>•</a:t>
            </a:r>
            <a:r>
              <a:rPr lang="en-US" sz="1600" i="0" dirty="0" smtClean="0">
                <a:solidFill>
                  <a:srgbClr val="FFFFFF"/>
                </a:solidFill>
                <a:latin typeface="Times New Roman" charset="0"/>
                <a:cs typeface="Times New Roman" charset="0"/>
              </a:rPr>
              <a:t> </a:t>
            </a:r>
            <a:r>
              <a:rPr lang="en-US" sz="1600" i="0" dirty="0" err="1" smtClean="0">
                <a:solidFill>
                  <a:srgbClr val="FFFFFF"/>
                </a:solidFill>
                <a:latin typeface="Times New Roman" charset="0"/>
                <a:cs typeface="Times New Roman" charset="0"/>
              </a:rPr>
              <a:t>Urry</a:t>
            </a:r>
            <a:r>
              <a:rPr lang="en-US" sz="1600" i="0" dirty="0" smtClean="0">
                <a:solidFill>
                  <a:srgbClr val="FFFFFF"/>
                </a:solidFill>
                <a:latin typeface="Times New Roman" charset="0"/>
                <a:cs typeface="Times New Roman" charset="0"/>
              </a:rPr>
              <a:t> </a:t>
            </a:r>
            <a:r>
              <a:rPr lang="en-US" sz="1600" i="0" dirty="0" smtClean="0">
                <a:solidFill>
                  <a:srgbClr val="D2B239"/>
                </a:solidFill>
                <a:latin typeface="Times New Roman" charset="0"/>
                <a:cs typeface="Times New Roman" charset="0"/>
              </a:rPr>
              <a:t>•</a:t>
            </a:r>
            <a:r>
              <a:rPr lang="en-US" sz="1600" i="0" dirty="0" smtClean="0">
                <a:solidFill>
                  <a:srgbClr val="FFFFFF"/>
                </a:solidFill>
                <a:latin typeface="Times New Roman" charset="0"/>
                <a:cs typeface="Times New Roman" charset="0"/>
              </a:rPr>
              <a:t> Cain </a:t>
            </a:r>
            <a:r>
              <a:rPr lang="en-US" sz="1600" i="0" dirty="0" smtClean="0">
                <a:solidFill>
                  <a:srgbClr val="D2B239"/>
                </a:solidFill>
                <a:latin typeface="Times New Roman" charset="0"/>
                <a:cs typeface="Times New Roman" charset="0"/>
              </a:rPr>
              <a:t>•</a:t>
            </a:r>
            <a:r>
              <a:rPr lang="en-US" sz="1600" i="0" dirty="0" smtClean="0">
                <a:solidFill>
                  <a:srgbClr val="FFFFFF"/>
                </a:solidFill>
                <a:latin typeface="Times New Roman" charset="0"/>
                <a:cs typeface="Times New Roman" charset="0"/>
              </a:rPr>
              <a:t> Wasserman </a:t>
            </a:r>
            <a:r>
              <a:rPr lang="en-US" sz="1600" i="0" dirty="0" smtClean="0">
                <a:solidFill>
                  <a:srgbClr val="D2B239"/>
                </a:solidFill>
                <a:latin typeface="Times New Roman" charset="0"/>
                <a:cs typeface="Times New Roman" charset="0"/>
              </a:rPr>
              <a:t>•</a:t>
            </a:r>
            <a:r>
              <a:rPr lang="en-US" sz="1600" i="0" dirty="0" smtClean="0">
                <a:solidFill>
                  <a:srgbClr val="FFFFFF"/>
                </a:solidFill>
                <a:latin typeface="Times New Roman" charset="0"/>
                <a:cs typeface="Times New Roman" charset="0"/>
              </a:rPr>
              <a:t> </a:t>
            </a:r>
            <a:r>
              <a:rPr lang="en-US" sz="1600" i="0" dirty="0" err="1" smtClean="0">
                <a:solidFill>
                  <a:srgbClr val="FFFFFF"/>
                </a:solidFill>
                <a:latin typeface="Times New Roman" charset="0"/>
                <a:cs typeface="Times New Roman" charset="0"/>
              </a:rPr>
              <a:t>Minorsky</a:t>
            </a:r>
            <a:r>
              <a:rPr lang="en-US" sz="1600" i="0" dirty="0" smtClean="0">
                <a:solidFill>
                  <a:srgbClr val="FFFFFF"/>
                </a:solidFill>
                <a:latin typeface="Times New Roman" charset="0"/>
                <a:cs typeface="Times New Roman" charset="0"/>
              </a:rPr>
              <a:t> </a:t>
            </a:r>
            <a:r>
              <a:rPr lang="en-US" sz="1600" i="0" dirty="0" smtClean="0">
                <a:solidFill>
                  <a:srgbClr val="D2B239"/>
                </a:solidFill>
                <a:latin typeface="Times New Roman" charset="0"/>
                <a:cs typeface="Times New Roman" charset="0"/>
              </a:rPr>
              <a:t>•</a:t>
            </a:r>
            <a:r>
              <a:rPr lang="en-US" sz="1600" i="0" dirty="0" smtClean="0">
                <a:solidFill>
                  <a:srgbClr val="FFFFFF"/>
                </a:solidFill>
                <a:latin typeface="Times New Roman" charset="0"/>
                <a:cs typeface="Times New Roman" charset="0"/>
              </a:rPr>
              <a:t> Jackson</a:t>
            </a:r>
            <a:endParaRPr lang="en-US" sz="1600" i="0" dirty="0">
              <a:solidFill>
                <a:srgbClr val="FFFFFF"/>
              </a:solidFill>
              <a:latin typeface="Times New Roman" charset="0"/>
              <a:cs typeface="Times New Roman" charset="0"/>
            </a:endParaRPr>
          </a:p>
        </p:txBody>
      </p:sp>
      <p:sp>
        <p:nvSpPr>
          <p:cNvPr id="6" name="Text Box 14"/>
          <p:cNvSpPr txBox="1">
            <a:spLocks noChangeArrowheads="1"/>
          </p:cNvSpPr>
          <p:nvPr/>
        </p:nvSpPr>
        <p:spPr bwMode="auto">
          <a:xfrm>
            <a:off x="0" y="6592888"/>
            <a:ext cx="6880225" cy="200025"/>
          </a:xfrm>
          <a:prstGeom prst="rect">
            <a:avLst/>
          </a:prstGeom>
          <a:noFill/>
          <a:ln>
            <a:noFill/>
          </a:ln>
          <a:extLst>
            <a:ext uri="{909E8E84-426E-40dd-AFC4-6F175D3DCCD1}">
              <a14:hiddenFill xmlns:a14="http://schemas.microsoft.com/office/drawing/2010/main">
                <a:gradFill rotWithShape="0">
                  <a:gsLst>
                    <a:gs pos="0">
                      <a:srgbClr val="6CAA3C"/>
                    </a:gs>
                    <a:gs pos="100000">
                      <a:srgbClr val="5EBDBE"/>
                    </a:gs>
                  </a:gsLst>
                  <a:lin ang="0" scaled="1"/>
                </a:gra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sz="900" i="0" dirty="0">
                <a:solidFill>
                  <a:srgbClr val="FFFFFF"/>
                </a:solidFill>
              </a:rPr>
              <a:t>     © 2014 Pearson Education, Inc.</a:t>
            </a:r>
            <a:endParaRPr lang="en-US" i="0" dirty="0">
              <a:solidFill>
                <a:srgbClr val="FFFFFF"/>
              </a:solidFill>
            </a:endParaRPr>
          </a:p>
        </p:txBody>
      </p:sp>
      <p:sp>
        <p:nvSpPr>
          <p:cNvPr id="9" name="Text Box 50"/>
          <p:cNvSpPr txBox="1">
            <a:spLocks noChangeArrowheads="1"/>
          </p:cNvSpPr>
          <p:nvPr/>
        </p:nvSpPr>
        <p:spPr bwMode="auto">
          <a:xfrm>
            <a:off x="6023428" y="715674"/>
            <a:ext cx="869610" cy="348813"/>
          </a:xfrm>
          <a:prstGeom prst="rect">
            <a:avLst/>
          </a:prstGeom>
          <a:noFill/>
          <a:ln>
            <a:noFill/>
          </a:ln>
          <a:effectLst/>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lnSpc>
                <a:spcPct val="60000"/>
              </a:lnSpc>
              <a:spcBef>
                <a:spcPct val="20000"/>
              </a:spcBef>
              <a:spcAft>
                <a:spcPct val="20000"/>
              </a:spcAft>
            </a:pPr>
            <a:r>
              <a:rPr lang="en-US" sz="1000" b="1" i="0" dirty="0" smtClean="0">
                <a:solidFill>
                  <a:schemeClr val="accent3">
                    <a:lumMod val="75000"/>
                  </a:schemeClr>
                </a:solidFill>
                <a:latin typeface="Times New Roman"/>
                <a:cs typeface="Times New Roman"/>
              </a:rPr>
              <a:t>TENTH</a:t>
            </a:r>
          </a:p>
          <a:p>
            <a:pPr algn="r" eaLnBrk="1" hangingPunct="1">
              <a:lnSpc>
                <a:spcPct val="60000"/>
              </a:lnSpc>
              <a:spcBef>
                <a:spcPct val="20000"/>
              </a:spcBef>
              <a:spcAft>
                <a:spcPct val="20000"/>
              </a:spcAft>
            </a:pPr>
            <a:r>
              <a:rPr lang="en-US" sz="1000" b="1" i="0" dirty="0" smtClean="0">
                <a:solidFill>
                  <a:schemeClr val="accent3">
                    <a:lumMod val="75000"/>
                  </a:schemeClr>
                </a:solidFill>
                <a:latin typeface="Times New Roman"/>
                <a:cs typeface="Times New Roman"/>
              </a:rPr>
              <a:t>EDITION</a:t>
            </a:r>
            <a:endParaRPr lang="en-US" sz="1000" b="1" i="0" dirty="0">
              <a:solidFill>
                <a:schemeClr val="accent3">
                  <a:lumMod val="75000"/>
                </a:schemeClr>
              </a:solidFill>
              <a:latin typeface="Times New Roman"/>
              <a:cs typeface="Times New Roman"/>
            </a:endParaRPr>
          </a:p>
        </p:txBody>
      </p:sp>
    </p:spTree>
    <p:extLst>
      <p:ext uri="{BB962C8B-B14F-4D97-AF65-F5344CB8AC3E}">
        <p14:creationId xmlns:p14="http://schemas.microsoft.com/office/powerpoint/2010/main" val="107320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9093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5755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65503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FF6600"/>
              </a:buClr>
              <a:defRPr/>
            </a:lvl1pPr>
            <a:lvl2pPr marL="740664" indent="-283464">
              <a:buClr>
                <a:srgbClr val="FF6600"/>
              </a:buClr>
              <a:defRPr/>
            </a:lvl2pPr>
            <a:lvl3pPr marL="1143000" indent="-228600">
              <a:buClr>
                <a:srgbClr val="FF6600"/>
              </a:buClr>
              <a:defRPr/>
            </a:lvl3pPr>
            <a:lvl4pPr marL="1600200" indent="-228600">
              <a:buClr>
                <a:srgbClr val="FF6600"/>
              </a:buClr>
              <a:defRPr/>
            </a:lvl4pPr>
            <a:lvl5pPr marL="2057400" indent="-228600">
              <a:buClr>
                <a:srgbClr val="FF660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222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731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36597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80556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6717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1917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636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67629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420913" y="1272910"/>
            <a:ext cx="8499249"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Rectangle 1"/>
          <p:cNvSpPr/>
          <p:nvPr/>
        </p:nvSpPr>
        <p:spPr bwMode="auto">
          <a:xfrm>
            <a:off x="0" y="1"/>
            <a:ext cx="9144000" cy="290286"/>
          </a:xfrm>
          <a:prstGeom prst="rect">
            <a:avLst/>
          </a:prstGeom>
          <a:gradFill flip="none" rotWithShape="1">
            <a:gsLst>
              <a:gs pos="0">
                <a:srgbClr val="FF6600"/>
              </a:gs>
              <a:gs pos="100000">
                <a:srgbClr val="FFFFFF"/>
              </a:gs>
              <a:gs pos="25000">
                <a:srgbClr val="FF6600">
                  <a:alpha val="75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026" name="Rectangle 7"/>
          <p:cNvSpPr>
            <a:spLocks noGrp="1" noChangeArrowheads="1"/>
          </p:cNvSpPr>
          <p:nvPr>
            <p:ph type="title"/>
          </p:nvPr>
        </p:nvSpPr>
        <p:spPr bwMode="auto">
          <a:xfrm>
            <a:off x="182563" y="298675"/>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US" dirty="0"/>
          </a:p>
        </p:txBody>
      </p:sp>
      <p:sp>
        <p:nvSpPr>
          <p:cNvPr id="6" name="Rectangle 3"/>
          <p:cNvSpPr>
            <a:spLocks noChangeArrowheads="1"/>
          </p:cNvSpPr>
          <p:nvPr/>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i="0" dirty="0">
                <a:solidFill>
                  <a:srgbClr val="000000"/>
                </a:solidFill>
                <a:latin typeface="Arial" charset="0"/>
              </a:rPr>
              <a:t>© 2014 Pearson Education, Inc.</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62" r:id="rId3"/>
    <p:sldLayoutId id="2147483860" r:id="rId4"/>
  </p:sldLayoutIdLst>
  <p:timing>
    <p:tnLst>
      <p:par>
        <p:cTn xmlns:p14="http://schemas.microsoft.com/office/powerpoint/2010/main" id="1" dur="indefinite" restart="never" nodeType="tmRoot"/>
      </p:par>
    </p:tnLst>
  </p:timing>
  <p:txStyles>
    <p:titleStyle>
      <a:lvl1pPr marL="0" indent="-450850" algn="l" rtl="0" eaLnBrk="1" fontAlgn="base" hangingPunct="1">
        <a:lnSpc>
          <a:spcPct val="90000"/>
        </a:lnSpc>
        <a:spcBef>
          <a:spcPct val="0"/>
        </a:spcBef>
        <a:spcAft>
          <a:spcPct val="0"/>
        </a:spcAft>
        <a:defRPr sz="3000" b="1">
          <a:solidFill>
            <a:schemeClr val="tx1"/>
          </a:solidFill>
          <a:latin typeface="Arial"/>
          <a:ea typeface="Arial" panose="020B0604020202020204" pitchFamily="34"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ct val="45000"/>
        </a:spcBef>
        <a:spcAft>
          <a:spcPct val="20000"/>
        </a:spcAft>
        <a:buClr>
          <a:srgbClr val="FF660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ct val="45000"/>
        </a:spcBef>
        <a:spcAft>
          <a:spcPct val="20000"/>
        </a:spcAft>
        <a:buClr>
          <a:srgbClr val="FF660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ct val="45000"/>
        </a:spcBef>
        <a:spcAft>
          <a:spcPct val="20000"/>
        </a:spcAft>
        <a:buClr>
          <a:srgbClr val="FF660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userDrawn="1"/>
        </p:nvSpPr>
        <p:spPr bwMode="auto">
          <a:xfrm>
            <a:off x="26988" y="658495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i="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3147457358"/>
      </p:ext>
    </p:extLst>
  </p:cSld>
  <p:clrMap bg1="lt1" tx1="dk1" bg2="lt2" tx2="dk2" accent1="accent1" accent2="accent2" accent3="accent3" accent4="accent4" accent5="accent5" accent6="accent6" hlink="hlink" folHlink="folHlink"/>
  <p:sldLayoutIdLst>
    <p:sldLayoutId id="214748377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userDrawn="1"/>
        </p:nvSpPr>
        <p:spPr bwMode="auto">
          <a:xfrm>
            <a:off x="26988" y="658495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i="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2487491481"/>
      </p:ext>
    </p:extLst>
  </p:cSld>
  <p:clrMap bg1="lt1" tx1="dk1" bg2="lt2" tx2="dk2" accent1="accent1" accent2="accent2" accent3="accent3" accent4="accent4" accent5="accent5" accent6="accent6" hlink="hlink" folHlink="folHlink"/>
  <p:sldLayoutIdLst>
    <p:sldLayoutId id="214748377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userDrawn="1"/>
        </p:nvSpPr>
        <p:spPr bwMode="auto">
          <a:xfrm>
            <a:off x="26988" y="658495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i="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2355732298"/>
      </p:ext>
    </p:extLst>
  </p:cSld>
  <p:clrMap bg1="lt1" tx1="dk1" bg2="lt2" tx2="dk2" accent1="accent1" accent2="accent2" accent3="accent3" accent4="accent4" accent5="accent5" accent6="accent6" hlink="hlink" folHlink="folHlink"/>
  <p:sldLayoutIdLst>
    <p:sldLayoutId id="214748377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userDrawn="1"/>
        </p:nvSpPr>
        <p:spPr bwMode="auto">
          <a:xfrm>
            <a:off x="26988" y="658495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i="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3839002426"/>
      </p:ext>
    </p:extLst>
  </p:cSld>
  <p:clrMap bg1="lt1" tx1="dk1" bg2="lt2" tx2="dk2" accent1="accent1" accent2="accent2" accent3="accent3" accent4="accent4" accent5="accent5" accent6="accent6" hlink="hlink" folHlink="folHlink"/>
  <p:sldLayoutIdLst>
    <p:sldLayoutId id="214748378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userDrawn="1"/>
        </p:nvSpPr>
        <p:spPr bwMode="auto">
          <a:xfrm>
            <a:off x="26988" y="658495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i="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2144801482"/>
      </p:ext>
    </p:extLst>
  </p:cSld>
  <p:clrMap bg1="lt1" tx1="dk1" bg2="lt2" tx2="dk2" accent1="accent1" accent2="accent2" accent3="accent3" accent4="accent4" accent5="accent5" accent6="accent6" hlink="hlink" folHlink="folHlink"/>
  <p:sldLayoutIdLst>
    <p:sldLayoutId id="214748379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userDrawn="1"/>
        </p:nvSpPr>
        <p:spPr bwMode="auto">
          <a:xfrm>
            <a:off x="26988" y="658495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i="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177940208"/>
      </p:ext>
    </p:extLst>
  </p:cSld>
  <p:clrMap bg1="lt1" tx1="dk1" bg2="lt2" tx2="dk2" accent1="accent1" accent2="accent2" accent3="accent3" accent4="accent4" accent5="accent5" accent6="accent6" hlink="hlink" folHlink="folHlink"/>
  <p:sldLayoutIdLst>
    <p:sldLayoutId id="214748383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userDrawn="1"/>
        </p:nvSpPr>
        <p:spPr bwMode="auto">
          <a:xfrm>
            <a:off x="26988" y="658495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i="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3588832023"/>
      </p:ext>
    </p:extLst>
  </p:cSld>
  <p:clrMap bg1="lt1" tx1="dk1" bg2="lt2" tx2="dk2" accent1="accent1" accent2="accent2" accent3="accent3" accent4="accent4" accent5="accent5" accent6="accent6" hlink="hlink" folHlink="folHlink"/>
  <p:sldLayoutIdLst>
    <p:sldLayoutId id="214748383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userDrawn="1"/>
        </p:nvSpPr>
        <p:spPr bwMode="auto">
          <a:xfrm>
            <a:off x="26988" y="658495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i="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2514533698"/>
      </p:ext>
    </p:extLst>
  </p:cSld>
  <p:clrMap bg1="lt1" tx1="dk1" bg2="lt2" tx2="dk2" accent1="accent1" accent2="accent2" accent3="accent3" accent4="accent4" accent5="accent5" accent6="accent6" hlink="hlink" folHlink="folHlink"/>
  <p:sldLayoutIdLst>
    <p:sldLayoutId id="214748385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1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6hREwakXmAo" TargetMode="External"/><Relationship Id="rId4" Type="http://schemas.openxmlformats.org/officeDocument/2006/relationships/hyperlink" Target="https://www.youtube.com/watch?v=gwf5Xy5p_DI" TargetMode="External"/><Relationship Id="rId1" Type="http://schemas.openxmlformats.org/officeDocument/2006/relationships/slideLayout" Target="../slideLayouts/slideLayout2.xml"/><Relationship Id="rId2" Type="http://schemas.openxmlformats.org/officeDocument/2006/relationships/hyperlink" Target="https://www.youtube.com/watch?v=EyyDq19Mi3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23373" y="1633538"/>
            <a:ext cx="1586510" cy="1569660"/>
          </a:xfrm>
          <a:prstGeom prst="rect">
            <a:avLst/>
          </a:prstGeom>
          <a:noFill/>
          <a:ln>
            <a:noFill/>
          </a:ln>
          <a:effectLst/>
          <a:extLst>
            <a:ext uri="{909E8E84-426E-40dd-AFC4-6F175D3DCCD1}">
              <a14:hiddenFill xmlns:a14="http://schemas.microsoft.com/office/drawing/2010/main">
                <a:solidFill>
                  <a:srgbClr val="9D0016"/>
                </a:solidFill>
              </a14:hiddenFill>
            </a:ext>
            <a:ext uri="{91240B29-F687-4f45-9708-019B960494DF}">
              <a14:hiddenLine xmlns:a14="http://schemas.microsoft.com/office/drawing/2010/main" w="9525">
                <a:solidFill>
                  <a:srgbClr val="EFC33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9600" i="0" dirty="0" smtClean="0">
                <a:solidFill>
                  <a:srgbClr val="D2B239"/>
                </a:solidFill>
              </a:rPr>
              <a:t>51</a:t>
            </a:r>
            <a:endParaRPr lang="en-US" sz="9600" i="0" dirty="0">
              <a:solidFill>
                <a:srgbClr val="D2B239"/>
              </a:solidFill>
            </a:endParaRPr>
          </a:p>
        </p:txBody>
      </p:sp>
      <p:sp>
        <p:nvSpPr>
          <p:cNvPr id="4" name="Rectangle 3"/>
          <p:cNvSpPr txBox="1">
            <a:spLocks noChangeArrowheads="1"/>
          </p:cNvSpPr>
          <p:nvPr/>
        </p:nvSpPr>
        <p:spPr bwMode="auto">
          <a:xfrm>
            <a:off x="-1" y="3048000"/>
            <a:ext cx="3605213" cy="1600200"/>
          </a:xfrm>
          <a:prstGeom prst="rect">
            <a:avLst/>
          </a:prstGeom>
          <a:noFill/>
          <a:ln>
            <a:noFill/>
          </a:ln>
          <a:extLst>
            <a:ext uri="{909E8E84-426E-40dd-AFC4-6F175D3DCCD1}">
              <a14:hiddenFill xmlns:a14="http://schemas.microsoft.com/office/drawing/2010/main">
                <a:solidFill>
                  <a:srgbClr val="9D0016">
                    <a:alpha val="25098"/>
                  </a:srgbClr>
                </a:solidFill>
              </a14:hiddenFill>
            </a:ext>
            <a:ext uri="{91240B29-F687-4f45-9708-019B960494DF}">
              <a14:hiddenLine xmlns:a14="http://schemas.microsoft.com/office/drawing/2010/main" w="9525">
                <a:solidFill>
                  <a:srgbClr val="5FAF8E"/>
                </a:solidFill>
                <a:miter lim="800000"/>
                <a:headEnd/>
                <a:tailEnd/>
              </a14:hiddenLine>
            </a:ext>
          </a:extLst>
        </p:spPr>
        <p:txBody>
          <a:bodyPr vert="horz" wrap="square" lIns="0" tIns="0" rIns="0" bIns="0" numCol="1" anchor="ctr" anchorCtr="0" compatLnSpc="1">
            <a:prstTxWarp prst="textNoShape">
              <a:avLst/>
            </a:prstTxWarp>
          </a:bodyPr>
          <a:lstStyle>
            <a:lvl1pPr marL="347472" indent="-347472" algn="l" rtl="0" eaLnBrk="1" fontAlgn="base" hangingPunct="1">
              <a:spcBef>
                <a:spcPct val="45000"/>
              </a:spcBef>
              <a:spcAft>
                <a:spcPct val="20000"/>
              </a:spcAft>
              <a:buClr>
                <a:srgbClr val="FF6600"/>
              </a:buClr>
              <a:buFont typeface="Wingdings" charset="2"/>
              <a:buChar char="§"/>
              <a:defRPr sz="2800">
                <a:solidFill>
                  <a:schemeClr val="tx1"/>
                </a:solidFill>
                <a:latin typeface="Arial" charset="0"/>
                <a:ea typeface="Geneva" charset="0"/>
                <a:cs typeface="+mn-cs"/>
              </a:defRPr>
            </a:lvl1pPr>
            <a:lvl2pPr marL="740664" indent="-283464" algn="l" rtl="0" eaLnBrk="1" fontAlgn="base" hangingPunct="1">
              <a:spcBef>
                <a:spcPct val="45000"/>
              </a:spcBef>
              <a:spcAft>
                <a:spcPct val="20000"/>
              </a:spcAft>
              <a:buClr>
                <a:srgbClr val="FF660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ct val="45000"/>
              </a:spcBef>
              <a:spcAft>
                <a:spcPct val="20000"/>
              </a:spcAft>
              <a:buClr>
                <a:srgbClr val="FF660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a:lstStyle>
          <a:p>
            <a:pPr marL="152400" indent="0">
              <a:buClr>
                <a:schemeClr val="tx2"/>
              </a:buClr>
              <a:buFont typeface="Wingdings" charset="0"/>
              <a:buNone/>
            </a:pPr>
            <a:r>
              <a:rPr lang="en-US" sz="3600" b="1" i="0" kern="0" dirty="0" smtClean="0">
                <a:solidFill>
                  <a:schemeClr val="bg1"/>
                </a:solidFill>
                <a:latin typeface="Arial"/>
                <a:cs typeface="Arial"/>
              </a:rPr>
              <a:t>Animal Behavior</a:t>
            </a:r>
            <a:endParaRPr lang="en-US" sz="3600" b="1" i="0" kern="0" dirty="0">
              <a:solidFill>
                <a:schemeClr val="bg1"/>
              </a:solidFill>
              <a:latin typeface="Arial"/>
              <a:cs typeface="Arial"/>
            </a:endParaRPr>
          </a:p>
        </p:txBody>
      </p:sp>
      <p:cxnSp>
        <p:nvCxnSpPr>
          <p:cNvPr id="6" name="Straight Connector 5"/>
          <p:cNvCxnSpPr/>
          <p:nvPr/>
        </p:nvCxnSpPr>
        <p:spPr bwMode="auto">
          <a:xfrm flipV="1">
            <a:off x="127000" y="3054060"/>
            <a:ext cx="1314380" cy="2421"/>
          </a:xfrm>
          <a:prstGeom prst="line">
            <a:avLst/>
          </a:prstGeom>
          <a:solidFill>
            <a:schemeClr val="accent1"/>
          </a:solidFill>
          <a:ln w="38100" cap="flat" cmpd="sng" algn="ctr">
            <a:solidFill>
              <a:srgbClr val="D2B239"/>
            </a:solidFill>
            <a:prstDash val="solid"/>
            <a:round/>
            <a:headEnd type="none" w="med" len="med"/>
            <a:tailEnd type="none" w="med" len="med"/>
          </a:ln>
          <a:effectLst/>
        </p:spPr>
      </p:cxnSp>
    </p:spTree>
    <p:extLst>
      <p:ext uri="{BB962C8B-B14F-4D97-AF65-F5344CB8AC3E}">
        <p14:creationId xmlns:p14="http://schemas.microsoft.com/office/powerpoint/2010/main" val="16687894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1_03Migration-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704088"/>
            <a:ext cx="8546592" cy="544982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51.3</a:t>
            </a:r>
            <a:endParaRPr lang="en-US" sz="1200" dirty="0">
              <a:latin typeface="Arial" charset="0"/>
            </a:endParaRPr>
          </a:p>
        </p:txBody>
      </p:sp>
    </p:spTree>
    <p:extLst>
      <p:ext uri="{BB962C8B-B14F-4D97-AF65-F5344CB8AC3E}">
        <p14:creationId xmlns:p14="http://schemas.microsoft.com/office/powerpoint/2010/main" val="18169253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p:txBody>
          <a:bodyPr/>
          <a:lstStyle/>
          <a:p>
            <a:pPr marL="0" indent="0">
              <a:buNone/>
            </a:pPr>
            <a:r>
              <a:rPr lang="en-US" altLang="en-US" u="sng" dirty="0"/>
              <a:t>Animal Signals and Communication</a:t>
            </a:r>
            <a:endParaRPr lang="en-US" altLang="en-US" sz="2800" u="sng" dirty="0" smtClean="0"/>
          </a:p>
          <a:p>
            <a:pPr eaLnBrk="1" hangingPunct="1"/>
            <a:r>
              <a:rPr lang="en-US" altLang="en-US" sz="2600" b="1" dirty="0"/>
              <a:t>S</a:t>
            </a:r>
            <a:r>
              <a:rPr lang="en-US" altLang="en-US" sz="2600" b="1" dirty="0" smtClean="0"/>
              <a:t>ignal </a:t>
            </a:r>
            <a:r>
              <a:rPr lang="en-US" altLang="en-US" sz="2600" dirty="0" smtClean="0"/>
              <a:t>= behavior that causes a CHANGE in another animal</a:t>
            </a:r>
            <a:r>
              <a:rPr lang="ja-JP" altLang="en-US" sz="2600" dirty="0" smtClean="0"/>
              <a:t>’</a:t>
            </a:r>
            <a:r>
              <a:rPr lang="en-US" altLang="ja-JP" sz="2600" dirty="0" smtClean="0"/>
              <a:t>s behavior</a:t>
            </a:r>
          </a:p>
          <a:p>
            <a:pPr eaLnBrk="1" hangingPunct="1"/>
            <a:r>
              <a:rPr lang="en-US" altLang="en-US" sz="2600" b="1" dirty="0" smtClean="0"/>
              <a:t>Communication </a:t>
            </a:r>
            <a:r>
              <a:rPr lang="en-US" altLang="en-US" sz="2600" dirty="0" smtClean="0"/>
              <a:t>= transmission AND reception of signals</a:t>
            </a:r>
          </a:p>
          <a:p>
            <a:pPr lvl="1"/>
            <a:r>
              <a:rPr lang="en-US" altLang="en-US" sz="2400" dirty="0"/>
              <a:t>Animals communicate using visual, chemical, tactile, and auditory </a:t>
            </a:r>
            <a:r>
              <a:rPr lang="en-US" altLang="en-US" sz="2400" dirty="0" smtClean="0"/>
              <a:t>signals</a:t>
            </a:r>
          </a:p>
          <a:p>
            <a:pPr lvl="1"/>
            <a:r>
              <a:rPr lang="en-US" altLang="en-US" sz="2400" dirty="0" smtClean="0"/>
              <a:t>Ex: </a:t>
            </a:r>
            <a:r>
              <a:rPr lang="en-US" altLang="en-US" sz="2400" dirty="0"/>
              <a:t>Fruit fly </a:t>
            </a:r>
            <a:r>
              <a:rPr lang="en-US" altLang="en-US" sz="2400" dirty="0" smtClean="0"/>
              <a:t>courtship (REPRODUCTION) and honeybee dancing related to food sources (SURVIVAL)</a:t>
            </a:r>
            <a:endParaRPr lang="en-US" altLang="en-US" sz="2400" dirty="0"/>
          </a:p>
          <a:p>
            <a:pPr lvl="1"/>
            <a:endParaRPr lang="en-US" altLang="en-US" sz="2600" dirty="0" smtClean="0"/>
          </a:p>
        </p:txBody>
      </p:sp>
      <p:sp>
        <p:nvSpPr>
          <p:cNvPr id="5" name="Rectangle 2"/>
          <p:cNvSpPr>
            <a:spLocks noGrp="1" noChangeArrowheads="1"/>
          </p:cNvSpPr>
          <p:nvPr>
            <p:ph type="title"/>
          </p:nvPr>
        </p:nvSpPr>
        <p:spPr>
          <a:xfrm>
            <a:off x="182563" y="298675"/>
            <a:ext cx="8775700" cy="822325"/>
          </a:xfrm>
        </p:spPr>
        <p:txBody>
          <a:bodyPr/>
          <a:lstStyle/>
          <a:p>
            <a:r>
              <a:rPr lang="en-US" altLang="en-US" dirty="0" smtClean="0"/>
              <a:t>Concept 51.1: Discrete sensory inputs can stimulate both simple and complex behaviors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1_04CourtshipFruitFly-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755648"/>
            <a:ext cx="8546592" cy="319430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51.4</a:t>
            </a:r>
            <a:endParaRPr lang="en-US" sz="1200" dirty="0">
              <a:latin typeface="Arial" charset="0"/>
            </a:endParaRPr>
          </a:p>
        </p:txBody>
      </p:sp>
      <p:sp>
        <p:nvSpPr>
          <p:cNvPr id="27" name="Text Box 31"/>
          <p:cNvSpPr txBox="1">
            <a:spLocks noChangeArrowheads="1"/>
          </p:cNvSpPr>
          <p:nvPr/>
        </p:nvSpPr>
        <p:spPr bwMode="auto">
          <a:xfrm>
            <a:off x="685724" y="4612012"/>
            <a:ext cx="1077277" cy="31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i="0" dirty="0" smtClean="0">
                <a:solidFill>
                  <a:srgbClr val="000000"/>
                </a:solidFill>
                <a:latin typeface="Arial" charset="0"/>
              </a:rPr>
              <a:t>Orienting</a:t>
            </a:r>
            <a:endParaRPr lang="en-US" sz="1800" i="0" dirty="0">
              <a:solidFill>
                <a:srgbClr val="000000"/>
              </a:solidFill>
              <a:latin typeface="Arial" charset="0"/>
            </a:endParaRPr>
          </a:p>
        </p:txBody>
      </p:sp>
      <p:sp>
        <p:nvSpPr>
          <p:cNvPr id="7" name="Text Box 31"/>
          <p:cNvSpPr txBox="1">
            <a:spLocks noChangeArrowheads="1"/>
          </p:cNvSpPr>
          <p:nvPr/>
        </p:nvSpPr>
        <p:spPr bwMode="auto">
          <a:xfrm>
            <a:off x="3587069" y="4614008"/>
            <a:ext cx="1077277" cy="31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i="0" dirty="0" smtClean="0">
                <a:solidFill>
                  <a:srgbClr val="000000"/>
                </a:solidFill>
                <a:latin typeface="Arial" charset="0"/>
              </a:rPr>
              <a:t>Tapping</a:t>
            </a:r>
            <a:endParaRPr lang="en-US" sz="1800" i="0" dirty="0">
              <a:solidFill>
                <a:srgbClr val="000000"/>
              </a:solidFill>
              <a:latin typeface="Arial" charset="0"/>
            </a:endParaRPr>
          </a:p>
        </p:txBody>
      </p:sp>
      <p:sp>
        <p:nvSpPr>
          <p:cNvPr id="8" name="Text Box 31"/>
          <p:cNvSpPr txBox="1">
            <a:spLocks noChangeArrowheads="1"/>
          </p:cNvSpPr>
          <p:nvPr/>
        </p:nvSpPr>
        <p:spPr bwMode="auto">
          <a:xfrm>
            <a:off x="6463346" y="4624359"/>
            <a:ext cx="1077277" cy="31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i="0" dirty="0" smtClean="0">
                <a:solidFill>
                  <a:srgbClr val="000000"/>
                </a:solidFill>
                <a:latin typeface="Arial" charset="0"/>
              </a:rPr>
              <a:t>“Singing”</a:t>
            </a:r>
            <a:endParaRPr lang="en-US" sz="1800" i="0" dirty="0">
              <a:solidFill>
                <a:srgbClr val="000000"/>
              </a:solidFill>
              <a:latin typeface="Arial" charset="0"/>
            </a:endParaRPr>
          </a:p>
        </p:txBody>
      </p:sp>
      <p:grpSp>
        <p:nvGrpSpPr>
          <p:cNvPr id="3" name="Group 2"/>
          <p:cNvGrpSpPr/>
          <p:nvPr/>
        </p:nvGrpSpPr>
        <p:grpSpPr>
          <a:xfrm>
            <a:off x="357455" y="4642535"/>
            <a:ext cx="277561" cy="295727"/>
            <a:chOff x="633170" y="4650891"/>
            <a:chExt cx="277561" cy="295727"/>
          </a:xfrm>
        </p:grpSpPr>
        <p:sp>
          <p:nvSpPr>
            <p:cNvPr id="11" name="Oval 10"/>
            <p:cNvSpPr/>
            <p:nvPr/>
          </p:nvSpPr>
          <p:spPr bwMode="auto">
            <a:xfrm>
              <a:off x="641651" y="4661761"/>
              <a:ext cx="248241" cy="248241"/>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400" i="0" smtClean="0">
                <a:solidFill>
                  <a:srgbClr val="000000"/>
                </a:solidFill>
                <a:latin typeface="Times" pitchFamily="84" charset="0"/>
                <a:ea typeface="ＭＳ Ｐゴシック" charset="0"/>
              </a:endParaRPr>
            </a:p>
          </p:txBody>
        </p:sp>
        <p:sp>
          <p:nvSpPr>
            <p:cNvPr id="12" name="Text Box 31"/>
            <p:cNvSpPr txBox="1">
              <a:spLocks noChangeArrowheads="1"/>
            </p:cNvSpPr>
            <p:nvPr/>
          </p:nvSpPr>
          <p:spPr bwMode="auto">
            <a:xfrm>
              <a:off x="633170" y="4650891"/>
              <a:ext cx="277561" cy="295727"/>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600" i="0" dirty="0" smtClean="0">
                  <a:solidFill>
                    <a:srgbClr val="FFFFFF"/>
                  </a:solidFill>
                  <a:latin typeface="Arial" charset="0"/>
                </a:rPr>
                <a:t>1</a:t>
              </a:r>
              <a:endParaRPr lang="en-US" sz="1600" i="0" dirty="0">
                <a:solidFill>
                  <a:srgbClr val="FFFFFF"/>
                </a:solidFill>
                <a:latin typeface="Arial" charset="0"/>
              </a:endParaRPr>
            </a:p>
          </p:txBody>
        </p:sp>
      </p:grpSp>
      <p:grpSp>
        <p:nvGrpSpPr>
          <p:cNvPr id="13" name="Group 12"/>
          <p:cNvGrpSpPr/>
          <p:nvPr/>
        </p:nvGrpSpPr>
        <p:grpSpPr>
          <a:xfrm>
            <a:off x="3258799" y="4644531"/>
            <a:ext cx="277561" cy="295727"/>
            <a:chOff x="633170" y="4650891"/>
            <a:chExt cx="277561" cy="295727"/>
          </a:xfrm>
        </p:grpSpPr>
        <p:sp>
          <p:nvSpPr>
            <p:cNvPr id="14" name="Oval 13"/>
            <p:cNvSpPr/>
            <p:nvPr/>
          </p:nvSpPr>
          <p:spPr bwMode="auto">
            <a:xfrm>
              <a:off x="641651" y="4661761"/>
              <a:ext cx="248241" cy="248241"/>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400" i="0" smtClean="0">
                <a:solidFill>
                  <a:srgbClr val="000000"/>
                </a:solidFill>
                <a:latin typeface="Times" pitchFamily="84" charset="0"/>
                <a:ea typeface="ＭＳ Ｐゴシック" charset="0"/>
              </a:endParaRPr>
            </a:p>
          </p:txBody>
        </p:sp>
        <p:sp>
          <p:nvSpPr>
            <p:cNvPr id="15" name="Text Box 31"/>
            <p:cNvSpPr txBox="1">
              <a:spLocks noChangeArrowheads="1"/>
            </p:cNvSpPr>
            <p:nvPr/>
          </p:nvSpPr>
          <p:spPr bwMode="auto">
            <a:xfrm>
              <a:off x="633170" y="4650891"/>
              <a:ext cx="277561" cy="295727"/>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600" i="0" dirty="0" smtClean="0">
                  <a:solidFill>
                    <a:srgbClr val="FFFFFF"/>
                  </a:solidFill>
                  <a:latin typeface="Arial" charset="0"/>
                </a:rPr>
                <a:t>2</a:t>
              </a:r>
              <a:endParaRPr lang="en-US" sz="1600" i="0" dirty="0">
                <a:solidFill>
                  <a:srgbClr val="FFFFFF"/>
                </a:solidFill>
                <a:latin typeface="Arial" charset="0"/>
              </a:endParaRPr>
            </a:p>
          </p:txBody>
        </p:sp>
      </p:grpSp>
      <p:grpSp>
        <p:nvGrpSpPr>
          <p:cNvPr id="16" name="Group 15"/>
          <p:cNvGrpSpPr/>
          <p:nvPr/>
        </p:nvGrpSpPr>
        <p:grpSpPr>
          <a:xfrm>
            <a:off x="6126720" y="4638172"/>
            <a:ext cx="277561" cy="295727"/>
            <a:chOff x="633170" y="4650891"/>
            <a:chExt cx="277561" cy="295727"/>
          </a:xfrm>
        </p:grpSpPr>
        <p:sp>
          <p:nvSpPr>
            <p:cNvPr id="17" name="Oval 16"/>
            <p:cNvSpPr/>
            <p:nvPr/>
          </p:nvSpPr>
          <p:spPr bwMode="auto">
            <a:xfrm>
              <a:off x="641651" y="4661761"/>
              <a:ext cx="248241" cy="248241"/>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400" i="0" smtClean="0">
                <a:solidFill>
                  <a:srgbClr val="000000"/>
                </a:solidFill>
                <a:latin typeface="Times" pitchFamily="84" charset="0"/>
                <a:ea typeface="ＭＳ Ｐゴシック" charset="0"/>
              </a:endParaRPr>
            </a:p>
          </p:txBody>
        </p:sp>
        <p:sp>
          <p:nvSpPr>
            <p:cNvPr id="18" name="Text Box 31"/>
            <p:cNvSpPr txBox="1">
              <a:spLocks noChangeArrowheads="1"/>
            </p:cNvSpPr>
            <p:nvPr/>
          </p:nvSpPr>
          <p:spPr bwMode="auto">
            <a:xfrm>
              <a:off x="633170" y="4650891"/>
              <a:ext cx="277561" cy="295727"/>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600" i="0" dirty="0" smtClean="0">
                  <a:solidFill>
                    <a:srgbClr val="FFFFFF"/>
                  </a:solidFill>
                  <a:latin typeface="Arial" charset="0"/>
                </a:rPr>
                <a:t>3</a:t>
              </a:r>
              <a:endParaRPr lang="en-US" sz="1600" i="0" dirty="0">
                <a:solidFill>
                  <a:srgbClr val="FFFFFF"/>
                </a:solidFill>
                <a:latin typeface="Arial" charset="0"/>
              </a:endParaRPr>
            </a:p>
          </p:txBody>
        </p:sp>
      </p:grpSp>
    </p:spTree>
    <p:extLst>
      <p:ext uri="{BB962C8B-B14F-4D97-AF65-F5344CB8AC3E}">
        <p14:creationId xmlns:p14="http://schemas.microsoft.com/office/powerpoint/2010/main" val="42762840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1_05_HoneybeeDance-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34112"/>
            <a:ext cx="4114800" cy="643737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51.5</a:t>
            </a:r>
            <a:endParaRPr lang="en-US" sz="1200" dirty="0">
              <a:latin typeface="Arial" charset="0"/>
            </a:endParaRPr>
          </a:p>
        </p:txBody>
      </p:sp>
      <p:sp>
        <p:nvSpPr>
          <p:cNvPr id="27" name="Text Box 31"/>
          <p:cNvSpPr txBox="1">
            <a:spLocks noChangeArrowheads="1"/>
          </p:cNvSpPr>
          <p:nvPr/>
        </p:nvSpPr>
        <p:spPr bwMode="auto">
          <a:xfrm>
            <a:off x="2540636" y="2038433"/>
            <a:ext cx="1637092" cy="3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i="0" dirty="0" smtClean="0">
                <a:solidFill>
                  <a:srgbClr val="000000"/>
                </a:solidFill>
                <a:latin typeface="Arial" charset="0"/>
              </a:rPr>
              <a:t>(a) Worker bees</a:t>
            </a:r>
            <a:endParaRPr lang="en-US" sz="1600" i="0" dirty="0">
              <a:solidFill>
                <a:srgbClr val="000000"/>
              </a:solidFill>
              <a:latin typeface="Arial" charset="0"/>
            </a:endParaRPr>
          </a:p>
        </p:txBody>
      </p:sp>
      <p:sp>
        <p:nvSpPr>
          <p:cNvPr id="7" name="Text Box 31"/>
          <p:cNvSpPr txBox="1">
            <a:spLocks noChangeArrowheads="1"/>
          </p:cNvSpPr>
          <p:nvPr/>
        </p:nvSpPr>
        <p:spPr bwMode="auto">
          <a:xfrm>
            <a:off x="4623145" y="2040428"/>
            <a:ext cx="1635089" cy="5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marL="287338" indent="-287338"/>
            <a:r>
              <a:rPr lang="en-US" sz="1600" i="0" dirty="0" smtClean="0">
                <a:solidFill>
                  <a:srgbClr val="000000"/>
                </a:solidFill>
                <a:latin typeface="Arial" charset="0"/>
              </a:rPr>
              <a:t>(b) Round dance</a:t>
            </a:r>
            <a:br>
              <a:rPr lang="en-US" sz="1600" i="0" dirty="0" smtClean="0">
                <a:solidFill>
                  <a:srgbClr val="000000"/>
                </a:solidFill>
                <a:latin typeface="Arial" charset="0"/>
              </a:rPr>
            </a:br>
            <a:r>
              <a:rPr lang="en-US" sz="1600" i="0" dirty="0" smtClean="0">
                <a:solidFill>
                  <a:srgbClr val="000000"/>
                </a:solidFill>
                <a:latin typeface="Arial" charset="0"/>
              </a:rPr>
              <a:t>(food near)</a:t>
            </a:r>
            <a:endParaRPr lang="en-US" sz="1600" i="0" dirty="0">
              <a:solidFill>
                <a:srgbClr val="000000"/>
              </a:solidFill>
              <a:latin typeface="Arial" charset="0"/>
            </a:endParaRPr>
          </a:p>
        </p:txBody>
      </p:sp>
      <p:sp>
        <p:nvSpPr>
          <p:cNvPr id="8" name="Text Box 31"/>
          <p:cNvSpPr txBox="1">
            <a:spLocks noChangeArrowheads="1"/>
          </p:cNvSpPr>
          <p:nvPr/>
        </p:nvSpPr>
        <p:spPr bwMode="auto">
          <a:xfrm>
            <a:off x="2538822" y="6282047"/>
            <a:ext cx="3203393" cy="30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i="0" dirty="0" smtClean="0">
                <a:solidFill>
                  <a:srgbClr val="000000"/>
                </a:solidFill>
                <a:latin typeface="Arial" charset="0"/>
              </a:rPr>
              <a:t>(c) Waggle dance (food distant)</a:t>
            </a:r>
            <a:endParaRPr lang="en-US" sz="1600" i="0" dirty="0">
              <a:solidFill>
                <a:srgbClr val="000000"/>
              </a:solidFill>
              <a:latin typeface="Arial" charset="0"/>
            </a:endParaRPr>
          </a:p>
        </p:txBody>
      </p:sp>
      <p:sp>
        <p:nvSpPr>
          <p:cNvPr id="9" name="Text Box 31"/>
          <p:cNvSpPr txBox="1">
            <a:spLocks noChangeArrowheads="1"/>
          </p:cNvSpPr>
          <p:nvPr/>
        </p:nvSpPr>
        <p:spPr bwMode="auto">
          <a:xfrm>
            <a:off x="4289607" y="4186547"/>
            <a:ext cx="708750" cy="30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i="0" dirty="0" smtClean="0">
                <a:solidFill>
                  <a:srgbClr val="000000"/>
                </a:solidFill>
                <a:latin typeface="Arial" charset="0"/>
              </a:rPr>
              <a:t>Beehive</a:t>
            </a:r>
            <a:endParaRPr lang="en-US" sz="1600" i="0" dirty="0">
              <a:solidFill>
                <a:srgbClr val="000000"/>
              </a:solidFill>
              <a:latin typeface="Arial" charset="0"/>
            </a:endParaRPr>
          </a:p>
        </p:txBody>
      </p:sp>
      <p:sp>
        <p:nvSpPr>
          <p:cNvPr id="10" name="Text Box 31"/>
          <p:cNvSpPr txBox="1">
            <a:spLocks noChangeArrowheads="1"/>
          </p:cNvSpPr>
          <p:nvPr/>
        </p:nvSpPr>
        <p:spPr bwMode="auto">
          <a:xfrm>
            <a:off x="2575107" y="5982690"/>
            <a:ext cx="844821" cy="27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i="0" dirty="0" smtClean="0">
                <a:solidFill>
                  <a:srgbClr val="000000"/>
                </a:solidFill>
                <a:latin typeface="Arial" charset="0"/>
              </a:rPr>
              <a:t>Location</a:t>
            </a:r>
            <a:endParaRPr lang="en-US" sz="1600" i="0" dirty="0">
              <a:solidFill>
                <a:srgbClr val="000000"/>
              </a:solidFill>
              <a:latin typeface="Arial" charset="0"/>
            </a:endParaRPr>
          </a:p>
        </p:txBody>
      </p:sp>
      <p:sp>
        <p:nvSpPr>
          <p:cNvPr id="11" name="Text Box 31"/>
          <p:cNvSpPr txBox="1">
            <a:spLocks noChangeArrowheads="1"/>
          </p:cNvSpPr>
          <p:nvPr/>
        </p:nvSpPr>
        <p:spPr bwMode="auto">
          <a:xfrm>
            <a:off x="3961221" y="5971805"/>
            <a:ext cx="844821" cy="27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i="0" dirty="0" smtClean="0">
                <a:solidFill>
                  <a:srgbClr val="000000"/>
                </a:solidFill>
                <a:latin typeface="Arial" charset="0"/>
              </a:rPr>
              <a:t>Location</a:t>
            </a:r>
            <a:endParaRPr lang="en-US" sz="1600" i="0" dirty="0">
              <a:solidFill>
                <a:srgbClr val="000000"/>
              </a:solidFill>
              <a:latin typeface="Arial" charset="0"/>
            </a:endParaRPr>
          </a:p>
        </p:txBody>
      </p:sp>
      <p:sp>
        <p:nvSpPr>
          <p:cNvPr id="12" name="Text Box 31"/>
          <p:cNvSpPr txBox="1">
            <a:spLocks noChangeArrowheads="1"/>
          </p:cNvSpPr>
          <p:nvPr/>
        </p:nvSpPr>
        <p:spPr bwMode="auto">
          <a:xfrm>
            <a:off x="5349150" y="5971806"/>
            <a:ext cx="844821" cy="27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i="0" dirty="0" smtClean="0">
                <a:solidFill>
                  <a:srgbClr val="000000"/>
                </a:solidFill>
                <a:latin typeface="Arial" charset="0"/>
              </a:rPr>
              <a:t>Location</a:t>
            </a:r>
            <a:endParaRPr lang="en-US" sz="1600" i="0" dirty="0">
              <a:solidFill>
                <a:srgbClr val="000000"/>
              </a:solidFill>
              <a:latin typeface="Arial" charset="0"/>
            </a:endParaRPr>
          </a:p>
        </p:txBody>
      </p:sp>
      <p:grpSp>
        <p:nvGrpSpPr>
          <p:cNvPr id="13" name="Group 12"/>
          <p:cNvGrpSpPr/>
          <p:nvPr/>
        </p:nvGrpSpPr>
        <p:grpSpPr>
          <a:xfrm>
            <a:off x="3468919" y="3608387"/>
            <a:ext cx="277561" cy="295727"/>
            <a:chOff x="633170" y="4650891"/>
            <a:chExt cx="277561" cy="295727"/>
          </a:xfrm>
        </p:grpSpPr>
        <p:sp>
          <p:nvSpPr>
            <p:cNvPr id="14" name="Oval 13"/>
            <p:cNvSpPr/>
            <p:nvPr/>
          </p:nvSpPr>
          <p:spPr bwMode="auto">
            <a:xfrm>
              <a:off x="641651" y="4661761"/>
              <a:ext cx="248241" cy="248241"/>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400" i="0" smtClean="0">
                <a:solidFill>
                  <a:srgbClr val="000000"/>
                </a:solidFill>
                <a:latin typeface="Times" pitchFamily="84" charset="0"/>
                <a:ea typeface="ＭＳ Ｐゴシック" charset="0"/>
              </a:endParaRPr>
            </a:p>
          </p:txBody>
        </p:sp>
        <p:sp>
          <p:nvSpPr>
            <p:cNvPr id="15" name="Text Box 31"/>
            <p:cNvSpPr txBox="1">
              <a:spLocks noChangeArrowheads="1"/>
            </p:cNvSpPr>
            <p:nvPr/>
          </p:nvSpPr>
          <p:spPr bwMode="auto">
            <a:xfrm>
              <a:off x="633170" y="4650891"/>
              <a:ext cx="277561" cy="295727"/>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600" i="0" dirty="0" smtClean="0">
                  <a:solidFill>
                    <a:srgbClr val="FFFFFF"/>
                  </a:solidFill>
                  <a:latin typeface="Arial" charset="0"/>
                </a:rPr>
                <a:t>A</a:t>
              </a:r>
              <a:endParaRPr lang="en-US" sz="1600" i="0" dirty="0">
                <a:solidFill>
                  <a:srgbClr val="FFFFFF"/>
                </a:solidFill>
                <a:latin typeface="Arial" charset="0"/>
              </a:endParaRPr>
            </a:p>
          </p:txBody>
        </p:sp>
      </p:grpSp>
      <p:grpSp>
        <p:nvGrpSpPr>
          <p:cNvPr id="16" name="Group 15"/>
          <p:cNvGrpSpPr/>
          <p:nvPr/>
        </p:nvGrpSpPr>
        <p:grpSpPr>
          <a:xfrm>
            <a:off x="4884097" y="5976033"/>
            <a:ext cx="277561" cy="295727"/>
            <a:chOff x="633170" y="4650891"/>
            <a:chExt cx="277561" cy="295727"/>
          </a:xfrm>
        </p:grpSpPr>
        <p:sp>
          <p:nvSpPr>
            <p:cNvPr id="17" name="Oval 16"/>
            <p:cNvSpPr/>
            <p:nvPr/>
          </p:nvSpPr>
          <p:spPr bwMode="auto">
            <a:xfrm>
              <a:off x="641651" y="4661761"/>
              <a:ext cx="248241" cy="248241"/>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400" i="0" smtClean="0">
                <a:solidFill>
                  <a:srgbClr val="000000"/>
                </a:solidFill>
                <a:latin typeface="Times" pitchFamily="84" charset="0"/>
                <a:ea typeface="ＭＳ Ｐゴシック" charset="0"/>
              </a:endParaRPr>
            </a:p>
          </p:txBody>
        </p:sp>
        <p:sp>
          <p:nvSpPr>
            <p:cNvPr id="18" name="Text Box 31"/>
            <p:cNvSpPr txBox="1">
              <a:spLocks noChangeArrowheads="1"/>
            </p:cNvSpPr>
            <p:nvPr/>
          </p:nvSpPr>
          <p:spPr bwMode="auto">
            <a:xfrm>
              <a:off x="633170" y="4650891"/>
              <a:ext cx="277561" cy="295727"/>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600" i="0" dirty="0" smtClean="0">
                  <a:solidFill>
                    <a:srgbClr val="FFFFFF"/>
                  </a:solidFill>
                  <a:latin typeface="Arial" charset="0"/>
                </a:rPr>
                <a:t>B</a:t>
              </a:r>
              <a:endParaRPr lang="en-US" sz="1600" i="0" dirty="0">
                <a:solidFill>
                  <a:srgbClr val="FFFFFF"/>
                </a:solidFill>
                <a:latin typeface="Arial" charset="0"/>
              </a:endParaRPr>
            </a:p>
          </p:txBody>
        </p:sp>
      </p:grpSp>
      <p:grpSp>
        <p:nvGrpSpPr>
          <p:cNvPr id="19" name="Group 18"/>
          <p:cNvGrpSpPr/>
          <p:nvPr/>
        </p:nvGrpSpPr>
        <p:grpSpPr>
          <a:xfrm>
            <a:off x="4004170" y="3227393"/>
            <a:ext cx="277561" cy="295727"/>
            <a:chOff x="633170" y="4650891"/>
            <a:chExt cx="277561" cy="295727"/>
          </a:xfrm>
        </p:grpSpPr>
        <p:sp>
          <p:nvSpPr>
            <p:cNvPr id="20" name="Oval 19"/>
            <p:cNvSpPr/>
            <p:nvPr/>
          </p:nvSpPr>
          <p:spPr bwMode="auto">
            <a:xfrm>
              <a:off x="641651" y="4661761"/>
              <a:ext cx="248241" cy="248241"/>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400" i="0" smtClean="0">
                <a:solidFill>
                  <a:srgbClr val="000000"/>
                </a:solidFill>
                <a:latin typeface="Times" pitchFamily="84" charset="0"/>
                <a:ea typeface="ＭＳ Ｐゴシック" charset="0"/>
              </a:endParaRPr>
            </a:p>
          </p:txBody>
        </p:sp>
        <p:sp>
          <p:nvSpPr>
            <p:cNvPr id="21" name="Text Box 31"/>
            <p:cNvSpPr txBox="1">
              <a:spLocks noChangeArrowheads="1"/>
            </p:cNvSpPr>
            <p:nvPr/>
          </p:nvSpPr>
          <p:spPr bwMode="auto">
            <a:xfrm>
              <a:off x="633170" y="4650891"/>
              <a:ext cx="277561" cy="295727"/>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600" i="0" dirty="0" smtClean="0">
                  <a:solidFill>
                    <a:srgbClr val="FFFFFF"/>
                  </a:solidFill>
                  <a:latin typeface="Arial" charset="0"/>
                </a:rPr>
                <a:t>C</a:t>
              </a:r>
              <a:endParaRPr lang="en-US" sz="1600" i="0" dirty="0">
                <a:solidFill>
                  <a:srgbClr val="FFFFFF"/>
                </a:solidFill>
                <a:latin typeface="Arial" charset="0"/>
              </a:endParaRPr>
            </a:p>
          </p:txBody>
        </p:sp>
      </p:grpSp>
      <p:grpSp>
        <p:nvGrpSpPr>
          <p:cNvPr id="22" name="Group 21"/>
          <p:cNvGrpSpPr/>
          <p:nvPr/>
        </p:nvGrpSpPr>
        <p:grpSpPr>
          <a:xfrm>
            <a:off x="3514312" y="5957892"/>
            <a:ext cx="277561" cy="295727"/>
            <a:chOff x="633170" y="4650891"/>
            <a:chExt cx="277561" cy="295727"/>
          </a:xfrm>
        </p:grpSpPr>
        <p:sp>
          <p:nvSpPr>
            <p:cNvPr id="23" name="Oval 22"/>
            <p:cNvSpPr/>
            <p:nvPr/>
          </p:nvSpPr>
          <p:spPr bwMode="auto">
            <a:xfrm>
              <a:off x="641651" y="4661761"/>
              <a:ext cx="248241" cy="248241"/>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400" i="0" smtClean="0">
                <a:solidFill>
                  <a:srgbClr val="000000"/>
                </a:solidFill>
                <a:latin typeface="Times" pitchFamily="84" charset="0"/>
                <a:ea typeface="ＭＳ Ｐゴシック" charset="0"/>
              </a:endParaRPr>
            </a:p>
          </p:txBody>
        </p:sp>
        <p:sp>
          <p:nvSpPr>
            <p:cNvPr id="24" name="Text Box 31"/>
            <p:cNvSpPr txBox="1">
              <a:spLocks noChangeArrowheads="1"/>
            </p:cNvSpPr>
            <p:nvPr/>
          </p:nvSpPr>
          <p:spPr bwMode="auto">
            <a:xfrm>
              <a:off x="633170" y="4650891"/>
              <a:ext cx="277561" cy="295727"/>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600" i="0" dirty="0" smtClean="0">
                  <a:solidFill>
                    <a:srgbClr val="FFFFFF"/>
                  </a:solidFill>
                  <a:latin typeface="Arial" charset="0"/>
                </a:rPr>
                <a:t>A</a:t>
              </a:r>
              <a:endParaRPr lang="en-US" sz="1600" i="0" dirty="0">
                <a:solidFill>
                  <a:srgbClr val="FFFFFF"/>
                </a:solidFill>
                <a:latin typeface="Arial" charset="0"/>
              </a:endParaRPr>
            </a:p>
          </p:txBody>
        </p:sp>
      </p:grpSp>
      <p:grpSp>
        <p:nvGrpSpPr>
          <p:cNvPr id="28" name="Group 27"/>
          <p:cNvGrpSpPr/>
          <p:nvPr/>
        </p:nvGrpSpPr>
        <p:grpSpPr>
          <a:xfrm>
            <a:off x="6261141" y="5965148"/>
            <a:ext cx="277561" cy="295727"/>
            <a:chOff x="633170" y="4650891"/>
            <a:chExt cx="277561" cy="295727"/>
          </a:xfrm>
        </p:grpSpPr>
        <p:sp>
          <p:nvSpPr>
            <p:cNvPr id="29" name="Oval 28"/>
            <p:cNvSpPr/>
            <p:nvPr/>
          </p:nvSpPr>
          <p:spPr bwMode="auto">
            <a:xfrm>
              <a:off x="641651" y="4661761"/>
              <a:ext cx="248241" cy="248241"/>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400" i="0" smtClean="0">
                <a:solidFill>
                  <a:srgbClr val="000000"/>
                </a:solidFill>
                <a:latin typeface="Times" pitchFamily="84" charset="0"/>
                <a:ea typeface="ＭＳ Ｐゴシック" charset="0"/>
              </a:endParaRPr>
            </a:p>
          </p:txBody>
        </p:sp>
        <p:sp>
          <p:nvSpPr>
            <p:cNvPr id="30" name="Text Box 31"/>
            <p:cNvSpPr txBox="1">
              <a:spLocks noChangeArrowheads="1"/>
            </p:cNvSpPr>
            <p:nvPr/>
          </p:nvSpPr>
          <p:spPr bwMode="auto">
            <a:xfrm>
              <a:off x="633170" y="4650891"/>
              <a:ext cx="277561" cy="295727"/>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600" i="0" dirty="0" smtClean="0">
                  <a:solidFill>
                    <a:srgbClr val="FFFFFF"/>
                  </a:solidFill>
                  <a:latin typeface="Arial" charset="0"/>
                </a:rPr>
                <a:t>C</a:t>
              </a:r>
              <a:endParaRPr lang="en-US" sz="1600" i="0" dirty="0">
                <a:solidFill>
                  <a:srgbClr val="FFFFFF"/>
                </a:solidFill>
                <a:latin typeface="Arial" charset="0"/>
              </a:endParaRPr>
            </a:p>
          </p:txBody>
        </p:sp>
      </p:grpSp>
      <p:grpSp>
        <p:nvGrpSpPr>
          <p:cNvPr id="31" name="Group 30"/>
          <p:cNvGrpSpPr/>
          <p:nvPr/>
        </p:nvGrpSpPr>
        <p:grpSpPr>
          <a:xfrm>
            <a:off x="5372141" y="4150860"/>
            <a:ext cx="277561" cy="295727"/>
            <a:chOff x="633170" y="4650891"/>
            <a:chExt cx="277561" cy="295727"/>
          </a:xfrm>
        </p:grpSpPr>
        <p:sp>
          <p:nvSpPr>
            <p:cNvPr id="32" name="Oval 31"/>
            <p:cNvSpPr/>
            <p:nvPr/>
          </p:nvSpPr>
          <p:spPr bwMode="auto">
            <a:xfrm>
              <a:off x="641651" y="4661761"/>
              <a:ext cx="248241" cy="248241"/>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400" i="0" smtClean="0">
                <a:solidFill>
                  <a:srgbClr val="000000"/>
                </a:solidFill>
                <a:latin typeface="Times" pitchFamily="84" charset="0"/>
                <a:ea typeface="ＭＳ Ｐゴシック" charset="0"/>
              </a:endParaRPr>
            </a:p>
          </p:txBody>
        </p:sp>
        <p:sp>
          <p:nvSpPr>
            <p:cNvPr id="33" name="Text Box 31"/>
            <p:cNvSpPr txBox="1">
              <a:spLocks noChangeArrowheads="1"/>
            </p:cNvSpPr>
            <p:nvPr/>
          </p:nvSpPr>
          <p:spPr bwMode="auto">
            <a:xfrm>
              <a:off x="633170" y="4650891"/>
              <a:ext cx="277561" cy="295727"/>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600" i="0" dirty="0" smtClean="0">
                  <a:solidFill>
                    <a:srgbClr val="FFFFFF"/>
                  </a:solidFill>
                  <a:latin typeface="Arial" charset="0"/>
                </a:rPr>
                <a:t>B</a:t>
              </a:r>
              <a:endParaRPr lang="en-US" sz="1600" i="0" dirty="0">
                <a:solidFill>
                  <a:srgbClr val="FFFFFF"/>
                </a:solidFill>
                <a:latin typeface="Arial" charset="0"/>
              </a:endParaRPr>
            </a:p>
          </p:txBody>
        </p:sp>
      </p:grpSp>
      <p:sp>
        <p:nvSpPr>
          <p:cNvPr id="36" name="Text Box 31"/>
          <p:cNvSpPr txBox="1">
            <a:spLocks noChangeArrowheads="1"/>
          </p:cNvSpPr>
          <p:nvPr/>
        </p:nvSpPr>
        <p:spPr bwMode="auto">
          <a:xfrm>
            <a:off x="3869903" y="3494701"/>
            <a:ext cx="342264" cy="29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i="0" dirty="0" smtClean="0">
                <a:solidFill>
                  <a:srgbClr val="C82C31"/>
                </a:solidFill>
                <a:latin typeface="Arial" charset="0"/>
              </a:rPr>
              <a:t>30</a:t>
            </a:r>
            <a:r>
              <a:rPr lang="en-US" sz="1600" i="0" dirty="0" smtClean="0">
                <a:solidFill>
                  <a:srgbClr val="C82C31"/>
                </a:solidFill>
                <a:latin typeface="Symbol Std"/>
                <a:cs typeface="Symbol Std"/>
              </a:rPr>
              <a:t>°</a:t>
            </a:r>
            <a:endParaRPr lang="en-US" sz="1600" i="0" dirty="0">
              <a:solidFill>
                <a:srgbClr val="C82C31"/>
              </a:solidFill>
              <a:latin typeface="Symbol Std"/>
              <a:cs typeface="Symbol Std"/>
            </a:endParaRPr>
          </a:p>
        </p:txBody>
      </p:sp>
      <p:grpSp>
        <p:nvGrpSpPr>
          <p:cNvPr id="9227" name="Group 9226"/>
          <p:cNvGrpSpPr/>
          <p:nvPr/>
        </p:nvGrpSpPr>
        <p:grpSpPr>
          <a:xfrm>
            <a:off x="5960527" y="4643966"/>
            <a:ext cx="355603" cy="300567"/>
            <a:chOff x="5960527" y="4643966"/>
            <a:chExt cx="355603" cy="300567"/>
          </a:xfrm>
        </p:grpSpPr>
        <p:sp>
          <p:nvSpPr>
            <p:cNvPr id="37" name="Text Box 31"/>
            <p:cNvSpPr txBox="1">
              <a:spLocks noChangeArrowheads="1"/>
            </p:cNvSpPr>
            <p:nvPr/>
          </p:nvSpPr>
          <p:spPr bwMode="auto">
            <a:xfrm rot="1756180">
              <a:off x="5973866" y="4739304"/>
              <a:ext cx="342264" cy="18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i="0" dirty="0" smtClean="0">
                  <a:solidFill>
                    <a:srgbClr val="C82C31"/>
                  </a:solidFill>
                  <a:latin typeface="Arial" charset="0"/>
                </a:rPr>
                <a:t>30</a:t>
              </a:r>
              <a:r>
                <a:rPr lang="en-US" sz="1200" i="0" dirty="0" smtClean="0">
                  <a:solidFill>
                    <a:srgbClr val="C82C31"/>
                  </a:solidFill>
                  <a:latin typeface="Symbol Std"/>
                  <a:cs typeface="Symbol Std"/>
                </a:rPr>
                <a:t>°</a:t>
              </a:r>
              <a:endParaRPr lang="en-US" sz="1200" i="0" dirty="0">
                <a:solidFill>
                  <a:srgbClr val="C82C31"/>
                </a:solidFill>
                <a:latin typeface="Symbol Std"/>
                <a:cs typeface="Symbol Std"/>
              </a:endParaRPr>
            </a:p>
          </p:txBody>
        </p:sp>
        <p:cxnSp>
          <p:nvCxnSpPr>
            <p:cNvPr id="9221" name="Straight Connector 9220"/>
            <p:cNvCxnSpPr/>
            <p:nvPr/>
          </p:nvCxnSpPr>
          <p:spPr bwMode="auto">
            <a:xfrm>
              <a:off x="5960527" y="4643966"/>
              <a:ext cx="0" cy="110066"/>
            </a:xfrm>
            <a:prstGeom prst="line">
              <a:avLst/>
            </a:prstGeom>
            <a:solidFill>
              <a:schemeClr val="accent1"/>
            </a:solidFill>
            <a:ln w="12700" cap="flat" cmpd="sng" algn="ctr">
              <a:solidFill>
                <a:srgbClr val="C82C3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flipH="1">
              <a:off x="6155266" y="4724399"/>
              <a:ext cx="135461" cy="220134"/>
            </a:xfrm>
            <a:prstGeom prst="line">
              <a:avLst/>
            </a:prstGeom>
            <a:solidFill>
              <a:schemeClr val="accent1"/>
            </a:solidFill>
            <a:ln w="12700" cap="flat" cmpd="sng" algn="ctr">
              <a:solidFill>
                <a:srgbClr val="C82C3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226" name="Arc 9225"/>
          <p:cNvSpPr/>
          <p:nvPr/>
        </p:nvSpPr>
        <p:spPr bwMode="auto">
          <a:xfrm rot="20451230">
            <a:off x="5799630" y="4707748"/>
            <a:ext cx="438907" cy="402333"/>
          </a:xfrm>
          <a:prstGeom prst="arc">
            <a:avLst/>
          </a:prstGeom>
          <a:noFill/>
          <a:ln w="12700" cap="flat" cmpd="sng" algn="ctr">
            <a:solidFill>
              <a:srgbClr val="C82C3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400" i="0" smtClean="0">
              <a:solidFill>
                <a:srgbClr val="000000"/>
              </a:solidFill>
              <a:latin typeface="Times" pitchFamily="84" charset="0"/>
              <a:ea typeface="ＭＳ Ｐゴシック" charset="0"/>
            </a:endParaRPr>
          </a:p>
        </p:txBody>
      </p:sp>
      <p:sp>
        <p:nvSpPr>
          <p:cNvPr id="52" name="Arc 51"/>
          <p:cNvSpPr/>
          <p:nvPr/>
        </p:nvSpPr>
        <p:spPr bwMode="auto">
          <a:xfrm rot="17124460">
            <a:off x="4030090" y="3683281"/>
            <a:ext cx="438907" cy="402333"/>
          </a:xfrm>
          <a:prstGeom prst="arc">
            <a:avLst/>
          </a:prstGeom>
          <a:noFill/>
          <a:ln w="12700" cap="flat" cmpd="sng" algn="ctr">
            <a:solidFill>
              <a:srgbClr val="C82C3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400" i="0" smtClean="0">
              <a:solidFill>
                <a:srgbClr val="000000"/>
              </a:solidFill>
              <a:latin typeface="Times" pitchFamily="84" charset="0"/>
              <a:ea typeface="ＭＳ Ｐゴシック" charset="0"/>
            </a:endParaRPr>
          </a:p>
        </p:txBody>
      </p:sp>
    </p:spTree>
    <p:extLst>
      <p:ext uri="{BB962C8B-B14F-4D97-AF65-F5344CB8AC3E}">
        <p14:creationId xmlns:p14="http://schemas.microsoft.com/office/powerpoint/2010/main" val="21025508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p:txBody>
          <a:bodyPr/>
          <a:lstStyle/>
          <a:p>
            <a:pPr marL="0" indent="0">
              <a:buNone/>
            </a:pPr>
            <a:r>
              <a:rPr lang="en-US" altLang="en-US" u="sng" dirty="0"/>
              <a:t>Animal Signals and </a:t>
            </a:r>
            <a:r>
              <a:rPr lang="en-US" altLang="en-US" u="sng" dirty="0" smtClean="0"/>
              <a:t>Communication</a:t>
            </a:r>
            <a:endParaRPr lang="en-US" altLang="en-US" sz="2800" dirty="0" smtClean="0"/>
          </a:p>
          <a:p>
            <a:pPr eaLnBrk="1" hangingPunct="1"/>
            <a:r>
              <a:rPr lang="en-US" altLang="en-US" sz="2600" dirty="0" smtClean="0"/>
              <a:t>Many animals that communicate through odors emit chemical substances called </a:t>
            </a:r>
            <a:r>
              <a:rPr lang="en-US" altLang="en-US" sz="2600" b="1" dirty="0" smtClean="0"/>
              <a:t>pheromones</a:t>
            </a:r>
          </a:p>
          <a:p>
            <a:pPr lvl="1"/>
            <a:r>
              <a:rPr lang="en-US" altLang="en-US" sz="2400" dirty="0"/>
              <a:t>Pheromones can be effective at very low concentrations</a:t>
            </a:r>
          </a:p>
          <a:p>
            <a:r>
              <a:rPr lang="en-US" altLang="en-US" sz="2600" dirty="0"/>
              <a:t>Nocturnal animals, such as most terrestrial mammals, depend on olfactory and auditory </a:t>
            </a:r>
            <a:r>
              <a:rPr lang="en-US" altLang="en-US" sz="2600" dirty="0" smtClean="0"/>
              <a:t>communication</a:t>
            </a:r>
            <a:endParaRPr lang="en-US" altLang="en-US" sz="2400" dirty="0"/>
          </a:p>
          <a:p>
            <a:r>
              <a:rPr lang="en-US" altLang="en-US" sz="2600" dirty="0"/>
              <a:t>Diurnal animals, such as humans and most birds, use visual and auditory </a:t>
            </a:r>
            <a:r>
              <a:rPr lang="en-US" altLang="en-US" sz="2600" dirty="0" smtClean="0"/>
              <a:t>communication</a:t>
            </a:r>
            <a:endParaRPr lang="en-US" altLang="en-US" sz="2600" b="1" dirty="0" smtClean="0"/>
          </a:p>
          <a:p>
            <a:pPr eaLnBrk="1" hangingPunct="1"/>
            <a:endParaRPr lang="en-US" altLang="en-US" sz="2800" dirty="0" smtClean="0"/>
          </a:p>
          <a:p>
            <a:pPr eaLnBrk="1" hangingPunct="1"/>
            <a:endParaRPr lang="en-US" altLang="en-US" sz="2800" dirty="0" smtClean="0"/>
          </a:p>
        </p:txBody>
      </p:sp>
      <p:sp>
        <p:nvSpPr>
          <p:cNvPr id="5" name="Rectangle 2"/>
          <p:cNvSpPr>
            <a:spLocks noGrp="1" noChangeArrowheads="1"/>
          </p:cNvSpPr>
          <p:nvPr>
            <p:ph type="title"/>
          </p:nvPr>
        </p:nvSpPr>
        <p:spPr>
          <a:xfrm>
            <a:off x="182563" y="298675"/>
            <a:ext cx="8775700" cy="822325"/>
          </a:xfrm>
        </p:spPr>
        <p:txBody>
          <a:bodyPr/>
          <a:lstStyle/>
          <a:p>
            <a:r>
              <a:rPr lang="en-US" altLang="en-US" dirty="0" smtClean="0"/>
              <a:t>Concept 51.1: Discrete sensory inputs can stimulate both simple and complex behaviors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tLang="en-US" dirty="0" smtClean="0"/>
              <a:t>Overview</a:t>
            </a:r>
          </a:p>
        </p:txBody>
      </p:sp>
      <p:sp>
        <p:nvSpPr>
          <p:cNvPr id="24578" name="Rectangle 3"/>
          <p:cNvSpPr>
            <a:spLocks noGrp="1" noChangeArrowheads="1"/>
          </p:cNvSpPr>
          <p:nvPr>
            <p:ph idx="1"/>
          </p:nvPr>
        </p:nvSpPr>
        <p:spPr>
          <a:xfrm>
            <a:off x="420913" y="1079500"/>
            <a:ext cx="8499249" cy="5073650"/>
          </a:xfrm>
        </p:spPr>
        <p:txBody>
          <a:bodyPr/>
          <a:lstStyle/>
          <a:p>
            <a:r>
              <a:rPr lang="en-US" altLang="en-US" sz="2600" strike="sngStrike" dirty="0"/>
              <a:t>Concept 51.1: Discrete sensory inputs can stimulate both simple and complex </a:t>
            </a:r>
            <a:r>
              <a:rPr lang="en-US" altLang="en-US" sz="2600" strike="sngStrike" dirty="0" smtClean="0"/>
              <a:t>behaviors</a:t>
            </a:r>
          </a:p>
          <a:p>
            <a:r>
              <a:rPr lang="en-US" altLang="en-US" b="1" dirty="0">
                <a:solidFill>
                  <a:srgbClr val="FF0000"/>
                </a:solidFill>
              </a:rPr>
              <a:t>Concept 51.2: Learning establishes specific links between experience and </a:t>
            </a:r>
            <a:r>
              <a:rPr lang="en-US" altLang="en-US" b="1" dirty="0" smtClean="0">
                <a:solidFill>
                  <a:srgbClr val="FF0000"/>
                </a:solidFill>
              </a:rPr>
              <a:t>behavior</a:t>
            </a:r>
          </a:p>
          <a:p>
            <a:r>
              <a:rPr lang="en-US" altLang="en-US" sz="2600" dirty="0"/>
              <a:t>Concept 51.3: Selection for individual survival and reproductive success can explain diverse </a:t>
            </a:r>
            <a:r>
              <a:rPr lang="en-US" altLang="en-US" sz="2600" dirty="0" smtClean="0"/>
              <a:t>behaviors</a:t>
            </a:r>
          </a:p>
          <a:p>
            <a:r>
              <a:rPr lang="en-US" altLang="en-US" sz="2600" dirty="0"/>
              <a:t>Concept 51.4: Genetic analyses and the concept of inclusive fitness provide a basis for studying the evolution of behavior</a:t>
            </a:r>
            <a:endParaRPr lang="en-US" altLang="en-US" sz="2600" dirty="0" smtClean="0"/>
          </a:p>
          <a:p>
            <a:endParaRPr lang="en-US" altLang="en-US" sz="2600" dirty="0" smtClean="0"/>
          </a:p>
        </p:txBody>
      </p:sp>
      <p:sp>
        <p:nvSpPr>
          <p:cNvPr id="8196" name="Rectangle 4"/>
          <p:cNvSpPr>
            <a:spLocks noChangeArrowheads="1"/>
          </p:cNvSpPr>
          <p:nvPr/>
        </p:nvSpPr>
        <p:spPr bwMode="auto">
          <a:xfrm>
            <a:off x="3282950" y="3495675"/>
            <a:ext cx="184150" cy="4730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lgn="ctr">
              <a:defRPr/>
            </a:pPr>
            <a:endParaRPr kumimoji="1" lang="en-US" sz="2500" i="0">
              <a:latin typeface="Arial" charset="0"/>
              <a:ea typeface="ヒラギノ角ゴ Pro W3" charset="0"/>
              <a:cs typeface="ヒラギノ角ゴ Pro W3" charset="0"/>
              <a:sym typeface="Symbol" charset="0"/>
            </a:endParaRPr>
          </a:p>
        </p:txBody>
      </p:sp>
    </p:spTree>
    <p:extLst>
      <p:ext uri="{BB962C8B-B14F-4D97-AF65-F5344CB8AC3E}">
        <p14:creationId xmlns:p14="http://schemas.microsoft.com/office/powerpoint/2010/main" val="6712204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RQ9ka4pnvyy7ixh" descr="6CA69F4E-F958-4223-B3E1-1E4CC3F80C32.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871534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XyOTeVG8GOXbznV" descr="DE3BE458-F313-489F-8E8E-2A1840957BEF.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1722431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7zoVbPKZaMXLzIU" descr="17ECFBD7-A81B-4EF7-BFCC-DFD6651E8D4C.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258482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altLang="en-US" dirty="0" smtClean="0"/>
              <a:t>Concept 51.2: Learning establishes specific links between experience and behavior</a:t>
            </a:r>
          </a:p>
        </p:txBody>
      </p:sp>
      <p:sp>
        <p:nvSpPr>
          <p:cNvPr id="67586" name="Rectangle 3"/>
          <p:cNvSpPr>
            <a:spLocks noGrp="1" noChangeArrowheads="1"/>
          </p:cNvSpPr>
          <p:nvPr>
            <p:ph idx="1"/>
          </p:nvPr>
        </p:nvSpPr>
        <p:spPr/>
        <p:txBody>
          <a:bodyPr/>
          <a:lstStyle/>
          <a:p>
            <a:pPr marL="350838" indent="-350838" eaLnBrk="1" hangingPunct="1"/>
            <a:r>
              <a:rPr lang="en-US" altLang="en-US" sz="2800" b="1" dirty="0" smtClean="0"/>
              <a:t>Innate behavior </a:t>
            </a:r>
            <a:r>
              <a:rPr lang="en-US" altLang="en-US" dirty="0" smtClean="0"/>
              <a:t>= </a:t>
            </a:r>
            <a:r>
              <a:rPr lang="en-US" altLang="en-US" sz="2800" dirty="0" smtClean="0"/>
              <a:t>developmentally FIXED and does NOT vary among individuals</a:t>
            </a:r>
          </a:p>
          <a:p>
            <a:r>
              <a:rPr lang="en-US" altLang="en-US" b="1" dirty="0"/>
              <a:t>Learning</a:t>
            </a:r>
            <a:r>
              <a:rPr lang="en-US" altLang="en-US" dirty="0"/>
              <a:t> </a:t>
            </a:r>
            <a:r>
              <a:rPr lang="en-US" altLang="en-US" dirty="0" smtClean="0"/>
              <a:t>= MODIFICATION of </a:t>
            </a:r>
            <a:r>
              <a:rPr lang="en-US" altLang="en-US" dirty="0"/>
              <a:t>behavior based on specific </a:t>
            </a:r>
            <a:r>
              <a:rPr lang="en-US" altLang="en-US" dirty="0" smtClean="0"/>
              <a:t>EXPERIENCES </a:t>
            </a:r>
            <a:endParaRPr lang="en-US" altLang="en-US" dirty="0"/>
          </a:p>
          <a:p>
            <a:pPr lvl="1"/>
            <a:r>
              <a:rPr lang="en-US" altLang="en-US" dirty="0"/>
              <a:t>Research into learning seeks to understand the contributions of </a:t>
            </a:r>
            <a:r>
              <a:rPr lang="en-US" altLang="en-US" b="1" u="sng" dirty="0" smtClean="0"/>
              <a:t>BOTH</a:t>
            </a:r>
            <a:r>
              <a:rPr lang="en-US" altLang="en-US" dirty="0" smtClean="0"/>
              <a:t> nature AND nurture </a:t>
            </a:r>
            <a:r>
              <a:rPr lang="en-US" altLang="en-US" dirty="0"/>
              <a:t>in shaping </a:t>
            </a:r>
            <a:r>
              <a:rPr lang="en-US" altLang="en-US" dirty="0" smtClean="0"/>
              <a:t>learning (NO ONE IS “BORN SMART”)</a:t>
            </a:r>
            <a:endParaRPr lang="en-US" altLang="en-US" dirty="0"/>
          </a:p>
          <a:p>
            <a:pPr marL="350838" indent="-350838" eaLnBrk="1" hangingPunct="1"/>
            <a:endParaRPr lang="en-US" alt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altLang="en-US" smtClean="0"/>
              <a:t>The How and Why of Animal Activity</a:t>
            </a:r>
          </a:p>
        </p:txBody>
      </p:sp>
      <p:sp>
        <p:nvSpPr>
          <p:cNvPr id="16386" name="Rectangle 3"/>
          <p:cNvSpPr>
            <a:spLocks noGrp="1" noChangeArrowheads="1"/>
          </p:cNvSpPr>
          <p:nvPr>
            <p:ph idx="1"/>
          </p:nvPr>
        </p:nvSpPr>
        <p:spPr/>
        <p:txBody>
          <a:bodyPr/>
          <a:lstStyle/>
          <a:p>
            <a:r>
              <a:rPr lang="en-US" altLang="en-US" dirty="0" smtClean="0"/>
              <a:t>Fiddler crabs feed with their small claw and wave their large claw</a:t>
            </a:r>
          </a:p>
          <a:p>
            <a:pPr lvl="1"/>
            <a:r>
              <a:rPr lang="en-US" altLang="en-US" b="1" u="sng" dirty="0" smtClean="0"/>
              <a:t>WHY</a:t>
            </a:r>
            <a:r>
              <a:rPr lang="en-US" altLang="en-US" dirty="0" smtClean="0"/>
              <a:t> do male fiddler crabs engage in claw waving behavior</a:t>
            </a:r>
            <a:r>
              <a:rPr lang="en-US" altLang="en-US" dirty="0"/>
              <a:t> </a:t>
            </a:r>
            <a:r>
              <a:rPr lang="en-US" altLang="en-US" dirty="0" smtClean="0">
                <a:sym typeface="Wingdings"/>
              </a:rPr>
              <a:t> </a:t>
            </a:r>
            <a:r>
              <a:rPr lang="en-US" altLang="en-US" dirty="0">
                <a:sym typeface="Wingdings"/>
              </a:rPr>
              <a:t>c</a:t>
            </a:r>
            <a:r>
              <a:rPr lang="en-US" altLang="en-US" dirty="0" smtClean="0"/>
              <a:t>law waving is used to </a:t>
            </a:r>
            <a:r>
              <a:rPr lang="en-US" altLang="en-US" i="1" dirty="0" smtClean="0"/>
              <a:t>repel other males</a:t>
            </a:r>
            <a:r>
              <a:rPr lang="en-US" altLang="en-US" dirty="0" smtClean="0"/>
              <a:t> and to </a:t>
            </a:r>
            <a:r>
              <a:rPr lang="en-US" altLang="en-US" i="1" dirty="0" smtClean="0"/>
              <a:t>attract females</a:t>
            </a:r>
          </a:p>
          <a:p>
            <a:r>
              <a:rPr lang="en-US" altLang="en-US" dirty="0"/>
              <a:t>A </a:t>
            </a:r>
            <a:r>
              <a:rPr lang="en-US" altLang="en-US" b="1" dirty="0"/>
              <a:t>behavior</a:t>
            </a:r>
            <a:r>
              <a:rPr lang="en-US" altLang="en-US" dirty="0"/>
              <a:t> is an action carried out by muscles under control of the nervous system</a:t>
            </a:r>
          </a:p>
          <a:p>
            <a:r>
              <a:rPr lang="en-US" altLang="en-US" dirty="0"/>
              <a:t>Behavior is subject to natural </a:t>
            </a:r>
            <a:r>
              <a:rPr lang="en-US" altLang="en-US" dirty="0" smtClean="0"/>
              <a:t>selection (duh)</a:t>
            </a:r>
          </a:p>
          <a:p>
            <a:pPr lvl="1"/>
            <a:r>
              <a:rPr lang="en-US" altLang="en-US" dirty="0" smtClean="0"/>
              <a:t>Some behaviors will be </a:t>
            </a:r>
            <a:r>
              <a:rPr lang="en-US" altLang="en-US" i="1" dirty="0" smtClean="0"/>
              <a:t>selected</a:t>
            </a:r>
            <a:r>
              <a:rPr lang="en-US" altLang="en-US" dirty="0" smtClean="0"/>
              <a:t>, some won’t! </a:t>
            </a:r>
            <a:endParaRPr lang="en-US" alt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1"/>
          </p:nvPr>
        </p:nvSpPr>
        <p:spPr/>
        <p:txBody>
          <a:bodyPr/>
          <a:lstStyle/>
          <a:p>
            <a:pPr eaLnBrk="1" hangingPunct="1"/>
            <a:r>
              <a:rPr lang="en-US" altLang="en-US" sz="2800" b="1" dirty="0" smtClean="0"/>
              <a:t>Imprinting</a:t>
            </a:r>
            <a:r>
              <a:rPr lang="en-US" altLang="en-US" sz="2800" dirty="0" smtClean="0"/>
              <a:t> = establishment of a long-lasting behavioral response to a particular individual or object</a:t>
            </a:r>
          </a:p>
          <a:p>
            <a:pPr lvl="1"/>
            <a:r>
              <a:rPr lang="en-US" altLang="en-US" sz="2600" dirty="0" smtClean="0"/>
              <a:t>Involves both learning AND innate components and is generally irreversible</a:t>
            </a:r>
          </a:p>
          <a:p>
            <a:pPr lvl="1"/>
            <a:r>
              <a:rPr lang="en-US" altLang="en-US" sz="2600" dirty="0" smtClean="0"/>
              <a:t>It is distinguished from other learning by a </a:t>
            </a:r>
            <a:r>
              <a:rPr lang="en-US" altLang="en-US" sz="2600" b="1" dirty="0" smtClean="0"/>
              <a:t>sensitive period</a:t>
            </a:r>
          </a:p>
          <a:p>
            <a:pPr lvl="2"/>
            <a:r>
              <a:rPr lang="en-US" altLang="en-US" dirty="0" smtClean="0"/>
              <a:t>L</a:t>
            </a:r>
            <a:r>
              <a:rPr lang="en-US" altLang="en-US" sz="2400" dirty="0" smtClean="0"/>
              <a:t>imited-time developmental phase that is the ONLY time when certain behaviors can be learned</a:t>
            </a:r>
          </a:p>
        </p:txBody>
      </p:sp>
      <p:sp>
        <p:nvSpPr>
          <p:cNvPr id="5" name="Rectangle 2"/>
          <p:cNvSpPr>
            <a:spLocks noGrp="1" noChangeArrowheads="1"/>
          </p:cNvSpPr>
          <p:nvPr>
            <p:ph type="title"/>
          </p:nvPr>
        </p:nvSpPr>
        <p:spPr>
          <a:xfrm>
            <a:off x="182563" y="298675"/>
            <a:ext cx="8775700" cy="822325"/>
          </a:xfrm>
        </p:spPr>
        <p:txBody>
          <a:bodyPr/>
          <a:lstStyle/>
          <a:p>
            <a:pPr eaLnBrk="1" hangingPunct="1"/>
            <a:r>
              <a:rPr lang="en-US" altLang="en-US" dirty="0" smtClean="0"/>
              <a:t>Concept 51.2: Learning establishes specific links between experience and behavior</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1_07_Imprinting-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527304"/>
            <a:ext cx="8546592" cy="5650992"/>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51.7</a:t>
            </a:r>
            <a:endParaRPr lang="en-US" sz="1200" dirty="0">
              <a:latin typeface="Arial" charset="0"/>
            </a:endParaRPr>
          </a:p>
        </p:txBody>
      </p:sp>
      <p:sp>
        <p:nvSpPr>
          <p:cNvPr id="27" name="Text Box 31"/>
          <p:cNvSpPr txBox="1">
            <a:spLocks noChangeArrowheads="1"/>
          </p:cNvSpPr>
          <p:nvPr/>
        </p:nvSpPr>
        <p:spPr bwMode="auto">
          <a:xfrm>
            <a:off x="337202" y="5851686"/>
            <a:ext cx="3155300" cy="29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i="0" dirty="0" smtClean="0">
                <a:solidFill>
                  <a:srgbClr val="000000"/>
                </a:solidFill>
                <a:latin typeface="Arial" charset="0"/>
              </a:rPr>
              <a:t>(a) </a:t>
            </a:r>
            <a:r>
              <a:rPr lang="en-US" sz="1800" i="0" dirty="0" err="1" smtClean="0">
                <a:solidFill>
                  <a:srgbClr val="000000"/>
                </a:solidFill>
                <a:latin typeface="Arial" charset="0"/>
              </a:rPr>
              <a:t>Konrad</a:t>
            </a:r>
            <a:r>
              <a:rPr lang="en-US" sz="1800" i="0" dirty="0" smtClean="0">
                <a:solidFill>
                  <a:srgbClr val="000000"/>
                </a:solidFill>
                <a:latin typeface="Arial" charset="0"/>
              </a:rPr>
              <a:t> Lorenz and geese</a:t>
            </a:r>
            <a:endParaRPr lang="en-US" sz="1800" i="0" dirty="0">
              <a:solidFill>
                <a:srgbClr val="000000"/>
              </a:solidFill>
              <a:latin typeface="Arial" charset="0"/>
            </a:endParaRPr>
          </a:p>
        </p:txBody>
      </p:sp>
      <p:sp>
        <p:nvSpPr>
          <p:cNvPr id="7" name="Text Box 31"/>
          <p:cNvSpPr txBox="1">
            <a:spLocks noChangeArrowheads="1"/>
          </p:cNvSpPr>
          <p:nvPr/>
        </p:nvSpPr>
        <p:spPr bwMode="auto">
          <a:xfrm>
            <a:off x="4680600" y="5849873"/>
            <a:ext cx="2240898" cy="3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i="0" dirty="0" smtClean="0">
                <a:solidFill>
                  <a:srgbClr val="000000"/>
                </a:solidFill>
                <a:latin typeface="Arial" charset="0"/>
              </a:rPr>
              <a:t>(b) Pilot and cranes</a:t>
            </a:r>
            <a:endParaRPr lang="en-US" sz="1800" i="0" dirty="0">
              <a:solidFill>
                <a:srgbClr val="000000"/>
              </a:solidFill>
              <a:latin typeface="Arial" charset="0"/>
            </a:endParaRPr>
          </a:p>
        </p:txBody>
      </p:sp>
    </p:spTree>
    <p:extLst>
      <p:ext uri="{BB962C8B-B14F-4D97-AF65-F5344CB8AC3E}">
        <p14:creationId xmlns:p14="http://schemas.microsoft.com/office/powerpoint/2010/main" val="37833009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ailVHD1Xr7M02Am" descr="468358E9-12FE-424A-AD29-7C774103B0EE.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496373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tLang="en-US" dirty="0" smtClean="0"/>
              <a:t>Overview</a:t>
            </a:r>
          </a:p>
        </p:txBody>
      </p:sp>
      <p:sp>
        <p:nvSpPr>
          <p:cNvPr id="24578" name="Rectangle 3"/>
          <p:cNvSpPr>
            <a:spLocks noGrp="1" noChangeArrowheads="1"/>
          </p:cNvSpPr>
          <p:nvPr>
            <p:ph idx="1"/>
          </p:nvPr>
        </p:nvSpPr>
        <p:spPr>
          <a:xfrm>
            <a:off x="420913" y="1079500"/>
            <a:ext cx="8499249" cy="5073650"/>
          </a:xfrm>
        </p:spPr>
        <p:txBody>
          <a:bodyPr/>
          <a:lstStyle/>
          <a:p>
            <a:r>
              <a:rPr lang="en-US" altLang="en-US" sz="2600" strike="sngStrike" dirty="0"/>
              <a:t>Concept 51.1: Discrete sensory inputs can stimulate both simple and complex </a:t>
            </a:r>
            <a:r>
              <a:rPr lang="en-US" altLang="en-US" sz="2600" strike="sngStrike" dirty="0" smtClean="0"/>
              <a:t>behaviors</a:t>
            </a:r>
          </a:p>
          <a:p>
            <a:r>
              <a:rPr lang="en-US" altLang="en-US" sz="2600" strike="sngStrike" dirty="0"/>
              <a:t>Concept 51.2: Learning establishes specific links between experience and </a:t>
            </a:r>
            <a:r>
              <a:rPr lang="en-US" altLang="en-US" sz="2600" strike="sngStrike" dirty="0" smtClean="0"/>
              <a:t>behavior</a:t>
            </a:r>
          </a:p>
          <a:p>
            <a:r>
              <a:rPr lang="en-US" altLang="en-US" b="1" dirty="0">
                <a:solidFill>
                  <a:srgbClr val="FF0000"/>
                </a:solidFill>
              </a:rPr>
              <a:t>Concept 51.3: Selection for individual survival and reproductive success can explain diverse </a:t>
            </a:r>
            <a:r>
              <a:rPr lang="en-US" altLang="en-US" b="1" dirty="0" smtClean="0">
                <a:solidFill>
                  <a:srgbClr val="FF0000"/>
                </a:solidFill>
              </a:rPr>
              <a:t>behaviors</a:t>
            </a:r>
          </a:p>
          <a:p>
            <a:r>
              <a:rPr lang="en-US" altLang="en-US" sz="2600" dirty="0"/>
              <a:t>Concept 51.4: Genetic analyses and the concept of inclusive fitness provide a basis for studying the evolution of behavior</a:t>
            </a:r>
            <a:endParaRPr lang="en-US" altLang="en-US" sz="2600" dirty="0" smtClean="0"/>
          </a:p>
          <a:p>
            <a:endParaRPr lang="en-US" altLang="en-US" sz="2600" dirty="0" smtClean="0"/>
          </a:p>
        </p:txBody>
      </p:sp>
      <p:sp>
        <p:nvSpPr>
          <p:cNvPr id="8196" name="Rectangle 4"/>
          <p:cNvSpPr>
            <a:spLocks noChangeArrowheads="1"/>
          </p:cNvSpPr>
          <p:nvPr/>
        </p:nvSpPr>
        <p:spPr bwMode="auto">
          <a:xfrm>
            <a:off x="3282950" y="3495675"/>
            <a:ext cx="184150" cy="4730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lgn="ctr">
              <a:defRPr/>
            </a:pPr>
            <a:endParaRPr kumimoji="1" lang="en-US" sz="2500" i="0">
              <a:latin typeface="Arial" charset="0"/>
              <a:ea typeface="ヒラギノ角ゴ Pro W3" charset="0"/>
              <a:cs typeface="ヒラギノ角ゴ Pro W3" charset="0"/>
              <a:sym typeface="Symbol" charset="0"/>
            </a:endParaRPr>
          </a:p>
        </p:txBody>
      </p:sp>
    </p:spTree>
    <p:extLst>
      <p:ext uri="{BB962C8B-B14F-4D97-AF65-F5344CB8AC3E}">
        <p14:creationId xmlns:p14="http://schemas.microsoft.com/office/powerpoint/2010/main" val="33821391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4450" y="685800"/>
            <a:ext cx="8991600" cy="457200"/>
          </a:xfrm>
          <a:prstGeom prst="rect">
            <a:avLst/>
          </a:prstGeom>
          <a:solidFill>
            <a:schemeClr val="bg1"/>
          </a:solidFill>
          <a:ln>
            <a:noFill/>
          </a:ln>
          <a:effectLst/>
          <a:extLs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en-US">
              <a:latin typeface="Arial" charset="0"/>
              <a:ea typeface="ヒラギノ角ゴ Pro W3" charset="0"/>
              <a:cs typeface="ヒラギノ角ゴ Pro W3" charset="0"/>
            </a:endParaRPr>
          </a:p>
        </p:txBody>
      </p:sp>
      <p:sp>
        <p:nvSpPr>
          <p:cNvPr id="120834" name="Rectangle 3"/>
          <p:cNvSpPr>
            <a:spLocks noGrp="1" noChangeArrowheads="1"/>
          </p:cNvSpPr>
          <p:nvPr>
            <p:ph type="title"/>
          </p:nvPr>
        </p:nvSpPr>
        <p:spPr/>
        <p:txBody>
          <a:bodyPr/>
          <a:lstStyle/>
          <a:p>
            <a:r>
              <a:rPr lang="en-US" altLang="en-US" dirty="0" smtClean="0"/>
              <a:t>Concept 51.3: Selection for individual </a:t>
            </a:r>
            <a:r>
              <a:rPr lang="en-US" altLang="en-US" dirty="0" smtClean="0">
                <a:solidFill>
                  <a:srgbClr val="FF0000"/>
                </a:solidFill>
              </a:rPr>
              <a:t>SURVIVAL</a:t>
            </a:r>
            <a:r>
              <a:rPr lang="en-US" altLang="en-US" dirty="0" smtClean="0"/>
              <a:t> can explain diverse behaviors</a:t>
            </a:r>
          </a:p>
        </p:txBody>
      </p:sp>
      <p:sp>
        <p:nvSpPr>
          <p:cNvPr id="120835" name="Rectangle 4"/>
          <p:cNvSpPr>
            <a:spLocks noGrp="1" noChangeArrowheads="1"/>
          </p:cNvSpPr>
          <p:nvPr>
            <p:ph idx="1"/>
          </p:nvPr>
        </p:nvSpPr>
        <p:spPr>
          <a:xfrm>
            <a:off x="420913" y="1295400"/>
            <a:ext cx="8499249" cy="5051160"/>
          </a:xfrm>
        </p:spPr>
        <p:txBody>
          <a:bodyPr/>
          <a:lstStyle/>
          <a:p>
            <a:r>
              <a:rPr lang="en-US" altLang="en-US" dirty="0" smtClean="0"/>
              <a:t>Behavior may ENHANCE survival and reproductive success in a population over time (aka evolve!) </a:t>
            </a:r>
          </a:p>
          <a:p>
            <a:r>
              <a:rPr lang="en-US" altLang="en-US" dirty="0" smtClean="0"/>
              <a:t>Natural selection may </a:t>
            </a:r>
            <a:r>
              <a:rPr lang="en-US" altLang="en-US" i="1" dirty="0" smtClean="0"/>
              <a:t>refine</a:t>
            </a:r>
            <a:r>
              <a:rPr lang="en-US" altLang="en-US" dirty="0" smtClean="0"/>
              <a:t> behaviors related to SURVIVAL</a:t>
            </a:r>
          </a:p>
          <a:p>
            <a:pPr lvl="1"/>
            <a:r>
              <a:rPr lang="en-US" altLang="en-US" dirty="0" smtClean="0"/>
              <a:t>Ex: NS may enhance the efficiency of feeding</a:t>
            </a:r>
          </a:p>
          <a:p>
            <a:pPr lvl="1"/>
            <a:r>
              <a:rPr lang="en-US" altLang="en-US" b="1" dirty="0" smtClean="0"/>
              <a:t>Foraging</a:t>
            </a:r>
            <a:r>
              <a:rPr lang="en-US" altLang="en-US" dirty="0" smtClean="0"/>
              <a:t>, or food-obtaining behavior, includes recognizing, searching for, capturing, and eating food items</a:t>
            </a:r>
          </a:p>
          <a:p>
            <a:endParaRPr lang="en-US" altLang="en-US" dirty="0" smtClean="0"/>
          </a:p>
          <a:p>
            <a:endParaRPr lang="en-US" altLang="en-US" dirty="0"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idx="1"/>
          </p:nvPr>
        </p:nvSpPr>
        <p:spPr>
          <a:xfrm>
            <a:off x="420913" y="1295400"/>
            <a:ext cx="8499249" cy="5051160"/>
          </a:xfrm>
        </p:spPr>
        <p:txBody>
          <a:bodyPr/>
          <a:lstStyle/>
          <a:p>
            <a:r>
              <a:rPr lang="en-US" altLang="en-US" b="1" dirty="0" smtClean="0"/>
              <a:t>Optimal foraging model</a:t>
            </a:r>
            <a:r>
              <a:rPr lang="en-US" altLang="en-US" dirty="0" smtClean="0"/>
              <a:t> </a:t>
            </a:r>
            <a:r>
              <a:rPr lang="en-US" altLang="en-US" dirty="0" smtClean="0">
                <a:sym typeface="Wingdings"/>
              </a:rPr>
              <a:t> </a:t>
            </a:r>
            <a:r>
              <a:rPr lang="en-US" altLang="en-US" dirty="0" smtClean="0"/>
              <a:t>views foraging behavior as a COMPROMISE between benefits of nutrition and costs of obtaining food </a:t>
            </a:r>
          </a:p>
          <a:p>
            <a:pPr lvl="1"/>
            <a:r>
              <a:rPr lang="en-US" altLang="en-US" dirty="0" smtClean="0"/>
              <a:t>The COSTS of obtaining food include energy expenditure and the RISK of being eaten while foraging</a:t>
            </a:r>
          </a:p>
          <a:p>
            <a:pPr lvl="1"/>
            <a:r>
              <a:rPr lang="en-US" altLang="en-US" dirty="0" smtClean="0"/>
              <a:t>Natural selection should favor foraging behavior that MINIMIZES the costs/risks and MAXIMIZES the benefits</a:t>
            </a:r>
          </a:p>
        </p:txBody>
      </p:sp>
      <p:sp>
        <p:nvSpPr>
          <p:cNvPr id="5" name="Rectangle 3"/>
          <p:cNvSpPr>
            <a:spLocks noGrp="1" noChangeArrowheads="1"/>
          </p:cNvSpPr>
          <p:nvPr>
            <p:ph type="title"/>
          </p:nvPr>
        </p:nvSpPr>
        <p:spPr>
          <a:xfrm>
            <a:off x="182563" y="298675"/>
            <a:ext cx="8775700" cy="822325"/>
          </a:xfrm>
        </p:spPr>
        <p:txBody>
          <a:bodyPr/>
          <a:lstStyle/>
          <a:p>
            <a:r>
              <a:rPr lang="en-US" altLang="en-US" dirty="0" smtClean="0"/>
              <a:t>Concept 51.3: Selection for individual </a:t>
            </a:r>
            <a:r>
              <a:rPr lang="en-US" altLang="en-US" dirty="0" smtClean="0">
                <a:solidFill>
                  <a:srgbClr val="FF0000"/>
                </a:solidFill>
              </a:rPr>
              <a:t>SURVIVAL</a:t>
            </a:r>
            <a:r>
              <a:rPr lang="en-US" altLang="en-US" dirty="0" smtClean="0"/>
              <a:t> can explain diverse behaviors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idx="1"/>
          </p:nvPr>
        </p:nvSpPr>
        <p:spPr>
          <a:xfrm>
            <a:off x="420913" y="1371600"/>
            <a:ext cx="8499249" cy="4974960"/>
          </a:xfrm>
        </p:spPr>
        <p:txBody>
          <a:bodyPr/>
          <a:lstStyle/>
          <a:p>
            <a:r>
              <a:rPr lang="en-US" altLang="en-US" dirty="0"/>
              <a:t>Behavior may ENHANCE survival and reproductive success in a population </a:t>
            </a:r>
            <a:r>
              <a:rPr lang="en-US" altLang="en-US" dirty="0" smtClean="0"/>
              <a:t>over time (aka evolve!)</a:t>
            </a:r>
            <a:endParaRPr lang="en-US" altLang="en-US" dirty="0"/>
          </a:p>
          <a:p>
            <a:r>
              <a:rPr lang="en-US" altLang="en-US" dirty="0"/>
              <a:t>Natural selection may </a:t>
            </a:r>
            <a:r>
              <a:rPr lang="en-US" altLang="en-US" i="1" dirty="0"/>
              <a:t>refine</a:t>
            </a:r>
            <a:r>
              <a:rPr lang="en-US" altLang="en-US" dirty="0"/>
              <a:t> behaviors related to </a:t>
            </a:r>
            <a:r>
              <a:rPr lang="en-US" altLang="en-US" dirty="0" smtClean="0"/>
              <a:t>REPRODUCTION</a:t>
            </a:r>
          </a:p>
          <a:p>
            <a:pPr lvl="1"/>
            <a:r>
              <a:rPr lang="en-US" altLang="en-US" dirty="0" smtClean="0"/>
              <a:t>Mating behavior and mate choice determining reproductive success</a:t>
            </a:r>
          </a:p>
          <a:p>
            <a:pPr lvl="2"/>
            <a:r>
              <a:rPr lang="en-US" altLang="en-US" dirty="0" smtClean="0"/>
              <a:t>Ex: seeking or attracting mates, choosing among potential mates, competing for mates, and caring for offspring</a:t>
            </a:r>
          </a:p>
        </p:txBody>
      </p:sp>
      <p:sp>
        <p:nvSpPr>
          <p:cNvPr id="5" name="Rectangle 3"/>
          <p:cNvSpPr>
            <a:spLocks noGrp="1" noChangeArrowheads="1"/>
          </p:cNvSpPr>
          <p:nvPr>
            <p:ph type="title"/>
          </p:nvPr>
        </p:nvSpPr>
        <p:spPr>
          <a:xfrm>
            <a:off x="182563" y="298675"/>
            <a:ext cx="8775700" cy="822325"/>
          </a:xfrm>
        </p:spPr>
        <p:txBody>
          <a:bodyPr/>
          <a:lstStyle/>
          <a:p>
            <a:r>
              <a:rPr lang="en-US" altLang="en-US" dirty="0" smtClean="0"/>
              <a:t>Concept 51.3: Selection for </a:t>
            </a:r>
            <a:r>
              <a:rPr lang="en-US" altLang="en-US" dirty="0" smtClean="0">
                <a:solidFill>
                  <a:srgbClr val="FF0000"/>
                </a:solidFill>
              </a:rPr>
              <a:t>REPRODUCTIVE</a:t>
            </a:r>
            <a:r>
              <a:rPr lang="en-US" altLang="en-US" dirty="0" smtClean="0"/>
              <a:t> success can explain diverse behaviors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idx="1"/>
          </p:nvPr>
        </p:nvSpPr>
        <p:spPr/>
        <p:txBody>
          <a:bodyPr/>
          <a:lstStyle/>
          <a:p>
            <a:pPr marL="0" indent="0">
              <a:buNone/>
            </a:pPr>
            <a:r>
              <a:rPr lang="en-US" altLang="en-US" u="sng" dirty="0"/>
              <a:t>Sexual Selection and Mate Choice</a:t>
            </a:r>
            <a:endParaRPr lang="en-US" altLang="en-US" b="1" u="sng" dirty="0" smtClean="0"/>
          </a:p>
          <a:p>
            <a:r>
              <a:rPr lang="en-US" altLang="en-US" sz="2600" b="1" dirty="0" smtClean="0"/>
              <a:t>Sexual dimorphism </a:t>
            </a:r>
            <a:r>
              <a:rPr lang="en-US" altLang="en-US" sz="2600" dirty="0" smtClean="0"/>
              <a:t>(two sexes look VERY DIFFERENT from one another) results from sexual selection, a form of natural selection</a:t>
            </a:r>
          </a:p>
          <a:p>
            <a:pPr lvl="1"/>
            <a:r>
              <a:rPr lang="en-US" altLang="en-US" sz="2400" dirty="0" err="1" smtClean="0"/>
              <a:t>INTERsexual</a:t>
            </a:r>
            <a:r>
              <a:rPr lang="en-US" altLang="en-US" sz="2400" dirty="0" smtClean="0"/>
              <a:t> selection</a:t>
            </a:r>
            <a:r>
              <a:rPr lang="en-US" altLang="en-US" sz="2400" dirty="0"/>
              <a:t> </a:t>
            </a:r>
            <a:r>
              <a:rPr lang="en-US" altLang="en-US" sz="2400" dirty="0" smtClean="0"/>
              <a:t>= members of one sex choosing mates on the basis of certain traits (shallow gals)</a:t>
            </a:r>
          </a:p>
          <a:p>
            <a:pPr lvl="1"/>
            <a:r>
              <a:rPr lang="en-US" altLang="en-US" sz="2400" dirty="0" err="1" smtClean="0"/>
              <a:t>INTRAsexual</a:t>
            </a:r>
            <a:r>
              <a:rPr lang="en-US" altLang="en-US" sz="2400" dirty="0" smtClean="0"/>
              <a:t> selection = COMPETITION between members of the same sex for mates (knight-in-shining-armor)</a:t>
            </a:r>
          </a:p>
        </p:txBody>
      </p:sp>
      <p:sp>
        <p:nvSpPr>
          <p:cNvPr id="8" name="Rectangle 3"/>
          <p:cNvSpPr>
            <a:spLocks noGrp="1" noChangeArrowheads="1"/>
          </p:cNvSpPr>
          <p:nvPr>
            <p:ph type="title"/>
          </p:nvPr>
        </p:nvSpPr>
        <p:spPr>
          <a:xfrm>
            <a:off x="182563" y="298675"/>
            <a:ext cx="8775700" cy="822325"/>
          </a:xfrm>
        </p:spPr>
        <p:txBody>
          <a:bodyPr/>
          <a:lstStyle/>
          <a:p>
            <a:r>
              <a:rPr lang="en-US" altLang="en-US" dirty="0" smtClean="0"/>
              <a:t>Concept 51.3: Selection for </a:t>
            </a:r>
            <a:r>
              <a:rPr lang="en-US" altLang="en-US" dirty="0" smtClean="0">
                <a:solidFill>
                  <a:srgbClr val="FF0000"/>
                </a:solidFill>
              </a:rPr>
              <a:t>REPRODUCTIVE</a:t>
            </a:r>
            <a:r>
              <a:rPr lang="en-US" altLang="en-US" dirty="0" smtClean="0"/>
              <a:t> success can explain diverse behaviors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idx="1"/>
          </p:nvPr>
        </p:nvSpPr>
        <p:spPr/>
        <p:txBody>
          <a:bodyPr/>
          <a:lstStyle/>
          <a:p>
            <a:pPr marL="0" indent="0">
              <a:buNone/>
            </a:pPr>
            <a:r>
              <a:rPr lang="en-US" altLang="en-US" u="sng" dirty="0" smtClean="0"/>
              <a:t>Mate Choice by Females</a:t>
            </a:r>
          </a:p>
          <a:p>
            <a:r>
              <a:rPr lang="en-US" altLang="en-US" sz="2600" b="1" dirty="0" smtClean="0"/>
              <a:t>Female choice </a:t>
            </a:r>
            <a:r>
              <a:rPr lang="en-US" altLang="en-US" sz="2600" dirty="0" smtClean="0"/>
              <a:t>= type of </a:t>
            </a:r>
            <a:r>
              <a:rPr lang="en-US" altLang="en-US" sz="2600" dirty="0" err="1" smtClean="0"/>
              <a:t>INTERsexual</a:t>
            </a:r>
            <a:r>
              <a:rPr lang="en-US" altLang="en-US" sz="2600" dirty="0" smtClean="0"/>
              <a:t> selection</a:t>
            </a:r>
          </a:p>
          <a:p>
            <a:r>
              <a:rPr lang="en-US" altLang="en-US" sz="2600" dirty="0" smtClean="0"/>
              <a:t>Females can drive sexual selection by CHOOSING males with </a:t>
            </a:r>
            <a:r>
              <a:rPr lang="en-US" altLang="en-US" sz="2600" i="1" dirty="0" smtClean="0"/>
              <a:t>specific</a:t>
            </a:r>
            <a:r>
              <a:rPr lang="en-US" altLang="en-US" sz="2600" dirty="0" smtClean="0"/>
              <a:t> behaviors or features of anatomy</a:t>
            </a:r>
          </a:p>
          <a:p>
            <a:pPr lvl="1"/>
            <a:r>
              <a:rPr lang="en-US" altLang="en-US" sz="2400" dirty="0" smtClean="0"/>
              <a:t>Ex: female stalk-eyed flies choose males with relatively long eyestalks</a:t>
            </a:r>
          </a:p>
          <a:p>
            <a:pPr lvl="1"/>
            <a:r>
              <a:rPr lang="en-US" altLang="en-US" sz="2400" dirty="0" smtClean="0"/>
              <a:t>Ornaments, such as long eyestalks, often correlate with health and vitality (a good male can </a:t>
            </a:r>
            <a:r>
              <a:rPr lang="en-US" altLang="en-US" sz="2400" i="1" dirty="0" smtClean="0"/>
              <a:t>maintain and protect</a:t>
            </a:r>
            <a:r>
              <a:rPr lang="en-US" altLang="en-US" sz="2400" dirty="0" smtClean="0"/>
              <a:t> such an annoying and dangerous ornament!)</a:t>
            </a:r>
          </a:p>
        </p:txBody>
      </p:sp>
      <p:sp>
        <p:nvSpPr>
          <p:cNvPr id="3" name="Rectangle 3"/>
          <p:cNvSpPr>
            <a:spLocks noGrp="1" noChangeArrowheads="1"/>
          </p:cNvSpPr>
          <p:nvPr>
            <p:ph type="title"/>
          </p:nvPr>
        </p:nvSpPr>
        <p:spPr>
          <a:xfrm>
            <a:off x="182563" y="298675"/>
            <a:ext cx="8775700" cy="822325"/>
          </a:xfrm>
        </p:spPr>
        <p:txBody>
          <a:bodyPr/>
          <a:lstStyle/>
          <a:p>
            <a:r>
              <a:rPr lang="en-US" altLang="en-US" dirty="0" smtClean="0"/>
              <a:t>Concept 51.3: Selection for </a:t>
            </a:r>
            <a:r>
              <a:rPr lang="en-US" altLang="en-US" dirty="0" smtClean="0">
                <a:solidFill>
                  <a:srgbClr val="FF0000"/>
                </a:solidFill>
              </a:rPr>
              <a:t>REPRODUCTIVE</a:t>
            </a:r>
            <a:r>
              <a:rPr lang="en-US" altLang="en-US" dirty="0" smtClean="0"/>
              <a:t> success can explain diverse behaviors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1_16MaleStalkEyedFlies-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472" y="1831848"/>
            <a:ext cx="3877056" cy="319430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51.16</a:t>
            </a:r>
            <a:endParaRPr lang="en-US" sz="1200" dirty="0">
              <a:latin typeface="Arial" charset="0"/>
            </a:endParaRPr>
          </a:p>
        </p:txBody>
      </p:sp>
      <p:sp>
        <p:nvSpPr>
          <p:cNvPr id="2" name="TextBox 1"/>
          <p:cNvSpPr txBox="1"/>
          <p:nvPr/>
        </p:nvSpPr>
        <p:spPr>
          <a:xfrm>
            <a:off x="2705100" y="2438400"/>
            <a:ext cx="1600200" cy="646331"/>
          </a:xfrm>
          <a:prstGeom prst="rect">
            <a:avLst/>
          </a:prstGeom>
          <a:noFill/>
        </p:spPr>
        <p:txBody>
          <a:bodyPr wrap="square" rtlCol="0">
            <a:spAutoFit/>
          </a:bodyPr>
          <a:lstStyle/>
          <a:p>
            <a:r>
              <a:rPr lang="en-US" b="1" i="0" dirty="0" smtClean="0"/>
              <a:t>Looking good bro!</a:t>
            </a:r>
            <a:endParaRPr lang="en-US" b="1" i="0" dirty="0"/>
          </a:p>
        </p:txBody>
      </p:sp>
      <p:sp>
        <p:nvSpPr>
          <p:cNvPr id="5" name="TextBox 4"/>
          <p:cNvSpPr txBox="1"/>
          <p:nvPr/>
        </p:nvSpPr>
        <p:spPr>
          <a:xfrm>
            <a:off x="5181600" y="2552700"/>
            <a:ext cx="1600200" cy="646331"/>
          </a:xfrm>
          <a:prstGeom prst="rect">
            <a:avLst/>
          </a:prstGeom>
          <a:noFill/>
        </p:spPr>
        <p:txBody>
          <a:bodyPr wrap="square" rtlCol="0">
            <a:spAutoFit/>
          </a:bodyPr>
          <a:lstStyle/>
          <a:p>
            <a:r>
              <a:rPr lang="en-US" b="1" i="0" dirty="0" smtClean="0"/>
              <a:t>Right back at you!</a:t>
            </a:r>
            <a:endParaRPr lang="en-US" b="1" i="0" dirty="0"/>
          </a:p>
        </p:txBody>
      </p:sp>
    </p:spTree>
    <p:extLst>
      <p:ext uri="{BB962C8B-B14F-4D97-AF65-F5344CB8AC3E}">
        <p14:creationId xmlns:p14="http://schemas.microsoft.com/office/powerpoint/2010/main" val="16952658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1_01aFiddlerCrab-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560832"/>
            <a:ext cx="8546592" cy="573633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51.1a</a:t>
            </a:r>
            <a:endParaRPr lang="en-US" sz="1200" dirty="0">
              <a:latin typeface="Arial" charset="0"/>
            </a:endParaRPr>
          </a:p>
        </p:txBody>
      </p:sp>
      <p:sp>
        <p:nvSpPr>
          <p:cNvPr id="3" name="TextBox 2"/>
          <p:cNvSpPr txBox="1"/>
          <p:nvPr/>
        </p:nvSpPr>
        <p:spPr>
          <a:xfrm rot="20690777">
            <a:off x="3276599" y="2090202"/>
            <a:ext cx="1219200" cy="369332"/>
          </a:xfrm>
          <a:prstGeom prst="rect">
            <a:avLst/>
          </a:prstGeom>
          <a:noFill/>
        </p:spPr>
        <p:txBody>
          <a:bodyPr wrap="square" rtlCol="0">
            <a:spAutoFit/>
          </a:bodyPr>
          <a:lstStyle/>
          <a:p>
            <a:r>
              <a:rPr lang="en-US" b="1" i="0" dirty="0" smtClean="0"/>
              <a:t>Sup girl!</a:t>
            </a:r>
            <a:endParaRPr lang="en-US" b="1" i="0" dirty="0"/>
          </a:p>
        </p:txBody>
      </p:sp>
    </p:spTree>
    <p:extLst>
      <p:ext uri="{BB962C8B-B14F-4D97-AF65-F5344CB8AC3E}">
        <p14:creationId xmlns:p14="http://schemas.microsoft.com/office/powerpoint/2010/main" val="37001345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idx="1"/>
          </p:nvPr>
        </p:nvSpPr>
        <p:spPr/>
        <p:txBody>
          <a:bodyPr/>
          <a:lstStyle/>
          <a:p>
            <a:pPr marL="0" indent="0">
              <a:buNone/>
            </a:pPr>
            <a:r>
              <a:rPr lang="en-US" altLang="en-US" u="sng" dirty="0" smtClean="0"/>
              <a:t>Male Competition for Mates</a:t>
            </a:r>
          </a:p>
          <a:p>
            <a:r>
              <a:rPr lang="en-US" altLang="en-US" b="1" dirty="0" smtClean="0"/>
              <a:t>Male competition </a:t>
            </a:r>
            <a:r>
              <a:rPr lang="en-US" altLang="en-US" dirty="0" smtClean="0"/>
              <a:t>for mates = </a:t>
            </a:r>
            <a:r>
              <a:rPr lang="en-US" altLang="en-US" dirty="0" err="1" smtClean="0"/>
              <a:t>INTRAsexual</a:t>
            </a:r>
            <a:r>
              <a:rPr lang="en-US" altLang="en-US" dirty="0" smtClean="0"/>
              <a:t> selection </a:t>
            </a:r>
          </a:p>
          <a:p>
            <a:r>
              <a:rPr lang="en-US" altLang="en-US" dirty="0" smtClean="0"/>
              <a:t>Such competition may involve agonistic behavior, an often ritualized contest that determines which competitor gains access to a resource</a:t>
            </a:r>
            <a:r>
              <a:rPr lang="en-US" altLang="en-US" dirty="0"/>
              <a:t> </a:t>
            </a:r>
            <a:r>
              <a:rPr lang="en-US" altLang="en-US" dirty="0" smtClean="0"/>
              <a:t>(a good </a:t>
            </a:r>
            <a:r>
              <a:rPr lang="en-US" altLang="en-US" dirty="0" err="1" smtClean="0"/>
              <a:t>ol</a:t>
            </a:r>
            <a:r>
              <a:rPr lang="en-US" altLang="en-US" dirty="0" smtClean="0"/>
              <a:t>’ fashioned showdown)</a:t>
            </a:r>
          </a:p>
        </p:txBody>
      </p:sp>
      <p:sp>
        <p:nvSpPr>
          <p:cNvPr id="3" name="Rectangle 3"/>
          <p:cNvSpPr>
            <a:spLocks noGrp="1" noChangeArrowheads="1"/>
          </p:cNvSpPr>
          <p:nvPr>
            <p:ph type="title"/>
          </p:nvPr>
        </p:nvSpPr>
        <p:spPr>
          <a:xfrm>
            <a:off x="182563" y="298675"/>
            <a:ext cx="8775700" cy="822325"/>
          </a:xfrm>
        </p:spPr>
        <p:txBody>
          <a:bodyPr/>
          <a:lstStyle/>
          <a:p>
            <a:r>
              <a:rPr lang="en-US" altLang="en-US" dirty="0" smtClean="0"/>
              <a:t>Concept 51.3: Selection for </a:t>
            </a:r>
            <a:r>
              <a:rPr lang="en-US" altLang="en-US" dirty="0" smtClean="0">
                <a:solidFill>
                  <a:srgbClr val="FF0000"/>
                </a:solidFill>
              </a:rPr>
              <a:t>REPRODUCTIVE</a:t>
            </a:r>
            <a:r>
              <a:rPr lang="en-US" altLang="en-US" dirty="0" smtClean="0"/>
              <a:t> success can explain diverse behaviors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1_20AgonisticInteract-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904" y="137160"/>
            <a:ext cx="5346192" cy="658368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51.20</a:t>
            </a:r>
            <a:endParaRPr lang="en-US" sz="1200" dirty="0">
              <a:latin typeface="Arial" charset="0"/>
            </a:endParaRPr>
          </a:p>
        </p:txBody>
      </p:sp>
      <p:sp>
        <p:nvSpPr>
          <p:cNvPr id="4" name="TextBox 3"/>
          <p:cNvSpPr txBox="1"/>
          <p:nvPr/>
        </p:nvSpPr>
        <p:spPr>
          <a:xfrm>
            <a:off x="2286000" y="1371600"/>
            <a:ext cx="1600200" cy="646331"/>
          </a:xfrm>
          <a:prstGeom prst="rect">
            <a:avLst/>
          </a:prstGeom>
          <a:noFill/>
        </p:spPr>
        <p:txBody>
          <a:bodyPr wrap="square" rtlCol="0">
            <a:spAutoFit/>
          </a:bodyPr>
          <a:lstStyle/>
          <a:p>
            <a:r>
              <a:rPr lang="en-US" b="1" i="0" dirty="0" smtClean="0">
                <a:solidFill>
                  <a:schemeClr val="bg1"/>
                </a:solidFill>
              </a:rPr>
              <a:t>I saw her first!</a:t>
            </a:r>
            <a:endParaRPr lang="en-US" b="1" i="0" dirty="0">
              <a:solidFill>
                <a:schemeClr val="bg1"/>
              </a:solidFill>
            </a:endParaRPr>
          </a:p>
        </p:txBody>
      </p:sp>
      <p:sp>
        <p:nvSpPr>
          <p:cNvPr id="5" name="TextBox 4"/>
          <p:cNvSpPr txBox="1"/>
          <p:nvPr/>
        </p:nvSpPr>
        <p:spPr>
          <a:xfrm>
            <a:off x="5656263" y="1048434"/>
            <a:ext cx="1600200" cy="646331"/>
          </a:xfrm>
          <a:prstGeom prst="rect">
            <a:avLst/>
          </a:prstGeom>
          <a:noFill/>
        </p:spPr>
        <p:txBody>
          <a:bodyPr wrap="square" rtlCol="0">
            <a:spAutoFit/>
          </a:bodyPr>
          <a:lstStyle/>
          <a:p>
            <a:r>
              <a:rPr lang="en-US" b="1" i="0" dirty="0" smtClean="0">
                <a:solidFill>
                  <a:schemeClr val="bg1"/>
                </a:solidFill>
              </a:rPr>
              <a:t>Catch these legs bro!</a:t>
            </a:r>
            <a:endParaRPr lang="en-US" b="1" i="0" dirty="0">
              <a:solidFill>
                <a:schemeClr val="bg1"/>
              </a:solidFill>
            </a:endParaRPr>
          </a:p>
        </p:txBody>
      </p:sp>
    </p:spTree>
    <p:extLst>
      <p:ext uri="{BB962C8B-B14F-4D97-AF65-F5344CB8AC3E}">
        <p14:creationId xmlns:p14="http://schemas.microsoft.com/office/powerpoint/2010/main" val="391592383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DVoWAHHLIsI2Mtz" descr="402B4A82-2C6D-4053-8E72-B26E3D7C36B1.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976461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zJHAs8Zi07Xt8pu" descr="B31F4052-B97A-422B-9FBA-C3975115419B.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3774655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tLang="en-US" dirty="0" smtClean="0"/>
              <a:t>Overview</a:t>
            </a:r>
          </a:p>
        </p:txBody>
      </p:sp>
      <p:sp>
        <p:nvSpPr>
          <p:cNvPr id="24578" name="Rectangle 3"/>
          <p:cNvSpPr>
            <a:spLocks noGrp="1" noChangeArrowheads="1"/>
          </p:cNvSpPr>
          <p:nvPr>
            <p:ph idx="1"/>
          </p:nvPr>
        </p:nvSpPr>
        <p:spPr>
          <a:xfrm>
            <a:off x="420913" y="1079500"/>
            <a:ext cx="8499249" cy="5073650"/>
          </a:xfrm>
        </p:spPr>
        <p:txBody>
          <a:bodyPr/>
          <a:lstStyle/>
          <a:p>
            <a:r>
              <a:rPr lang="en-US" altLang="en-US" sz="2600" strike="sngStrike" dirty="0"/>
              <a:t>Concept 51.1: Discrete sensory inputs can stimulate both simple and complex </a:t>
            </a:r>
            <a:r>
              <a:rPr lang="en-US" altLang="en-US" sz="2600" strike="sngStrike" dirty="0" smtClean="0"/>
              <a:t>behaviors</a:t>
            </a:r>
          </a:p>
          <a:p>
            <a:r>
              <a:rPr lang="en-US" altLang="en-US" sz="2600" strike="sngStrike" dirty="0"/>
              <a:t>Concept 51.2: Learning establishes specific links between experience and </a:t>
            </a:r>
            <a:r>
              <a:rPr lang="en-US" altLang="en-US" sz="2600" strike="sngStrike" dirty="0" smtClean="0"/>
              <a:t>behavior</a:t>
            </a:r>
          </a:p>
          <a:p>
            <a:r>
              <a:rPr lang="en-US" altLang="en-US" sz="2600" strike="sngStrike" dirty="0"/>
              <a:t>Concept 51.3: Selection for individual survival and reproductive success can explain diverse </a:t>
            </a:r>
            <a:r>
              <a:rPr lang="en-US" altLang="en-US" sz="2600" strike="sngStrike" dirty="0" smtClean="0"/>
              <a:t>behaviors</a:t>
            </a:r>
          </a:p>
          <a:p>
            <a:r>
              <a:rPr lang="en-US" altLang="en-US" b="1" dirty="0">
                <a:solidFill>
                  <a:srgbClr val="FF0000"/>
                </a:solidFill>
              </a:rPr>
              <a:t>Concept 51.4: Genetic analyses and the concept of inclusive fitness provide a basis for studying the evolution of behavior</a:t>
            </a:r>
            <a:endParaRPr lang="en-US" altLang="en-US" b="1" dirty="0" smtClean="0">
              <a:solidFill>
                <a:srgbClr val="FF0000"/>
              </a:solidFill>
            </a:endParaRPr>
          </a:p>
          <a:p>
            <a:endParaRPr lang="en-US" altLang="en-US" sz="2600" dirty="0" smtClean="0"/>
          </a:p>
        </p:txBody>
      </p:sp>
      <p:sp>
        <p:nvSpPr>
          <p:cNvPr id="8196" name="Rectangle 4"/>
          <p:cNvSpPr>
            <a:spLocks noChangeArrowheads="1"/>
          </p:cNvSpPr>
          <p:nvPr/>
        </p:nvSpPr>
        <p:spPr bwMode="auto">
          <a:xfrm>
            <a:off x="3282950" y="3495675"/>
            <a:ext cx="184150" cy="4730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lgn="ctr">
              <a:defRPr/>
            </a:pPr>
            <a:endParaRPr kumimoji="1" lang="en-US" sz="2500" i="0">
              <a:latin typeface="Arial" charset="0"/>
              <a:ea typeface="ヒラギノ角ゴ Pro W3" charset="0"/>
              <a:cs typeface="ヒラギノ角ゴ Pro W3" charset="0"/>
              <a:sym typeface="Symbol" charset="0"/>
            </a:endParaRPr>
          </a:p>
        </p:txBody>
      </p:sp>
    </p:spTree>
    <p:extLst>
      <p:ext uri="{BB962C8B-B14F-4D97-AF65-F5344CB8AC3E}">
        <p14:creationId xmlns:p14="http://schemas.microsoft.com/office/powerpoint/2010/main" val="52003547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p:txBody>
          <a:bodyPr/>
          <a:lstStyle/>
          <a:p>
            <a:r>
              <a:rPr lang="en-US" altLang="en-US" dirty="0" smtClean="0"/>
              <a:t>Concept 51.4: Genetic analyses and the concept of inclusive fitness provide a basis for studying the evolution of behavior</a:t>
            </a:r>
          </a:p>
        </p:txBody>
      </p:sp>
      <p:sp>
        <p:nvSpPr>
          <p:cNvPr id="184322" name="Rectangle 3"/>
          <p:cNvSpPr>
            <a:spLocks noGrp="1" noChangeArrowheads="1"/>
          </p:cNvSpPr>
          <p:nvPr>
            <p:ph idx="1"/>
          </p:nvPr>
        </p:nvSpPr>
        <p:spPr>
          <a:xfrm>
            <a:off x="420913" y="1752600"/>
            <a:ext cx="8499249" cy="4593960"/>
          </a:xfrm>
        </p:spPr>
        <p:txBody>
          <a:bodyPr/>
          <a:lstStyle/>
          <a:p>
            <a:r>
              <a:rPr lang="en-US" altLang="en-US" dirty="0" smtClean="0"/>
              <a:t>Animal behavior is governed by complex interactions between genetic </a:t>
            </a:r>
            <a:r>
              <a:rPr lang="en-US" altLang="en-US" b="1" u="sng" dirty="0" smtClean="0"/>
              <a:t>AND</a:t>
            </a:r>
            <a:r>
              <a:rPr lang="en-US" altLang="en-US" dirty="0" smtClean="0"/>
              <a:t> environmental factors</a:t>
            </a:r>
          </a:p>
          <a:p>
            <a:pPr lvl="1"/>
            <a:r>
              <a:rPr lang="en-US" altLang="en-US" dirty="0"/>
              <a:t>A master regulatory gene can control many </a:t>
            </a:r>
            <a:r>
              <a:rPr lang="en-US" altLang="en-US" dirty="0" smtClean="0"/>
              <a:t>behaviors (ex: </a:t>
            </a:r>
            <a:r>
              <a:rPr lang="en-US" altLang="en-US" dirty="0"/>
              <a:t>single gene controls many behaviors of the male fruit fly courtship </a:t>
            </a:r>
            <a:r>
              <a:rPr lang="en-US" altLang="en-US" dirty="0" smtClean="0"/>
              <a:t>ritual)</a:t>
            </a:r>
          </a:p>
          <a:p>
            <a:pPr lvl="1"/>
            <a:r>
              <a:rPr lang="en-US" altLang="en-US" dirty="0" smtClean="0"/>
              <a:t>Selfless/altruistic behavior can be explained by </a:t>
            </a:r>
            <a:r>
              <a:rPr lang="en-US" altLang="en-US" b="1" dirty="0" smtClean="0"/>
              <a:t>inclusive fitness</a:t>
            </a:r>
          </a:p>
          <a:p>
            <a:endParaRPr lang="en-US" altLang="en-US" dirty="0" smtClean="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idx="1"/>
          </p:nvPr>
        </p:nvSpPr>
        <p:spPr/>
        <p:txBody>
          <a:bodyPr/>
          <a:lstStyle/>
          <a:p>
            <a:pPr marL="0" indent="0" eaLnBrk="1" hangingPunct="1">
              <a:buNone/>
            </a:pPr>
            <a:r>
              <a:rPr lang="en-US" altLang="en-US" sz="2800" u="sng" dirty="0" smtClean="0"/>
              <a:t>Altruism</a:t>
            </a:r>
          </a:p>
          <a:p>
            <a:pPr eaLnBrk="1" hangingPunct="1"/>
            <a:r>
              <a:rPr lang="en-US" altLang="en-US" sz="2600" dirty="0" smtClean="0"/>
              <a:t>Natural selection favors behavior that maximizes an INDIVIDUAL</a:t>
            </a:r>
            <a:r>
              <a:rPr lang="ja-JP" altLang="en-US" sz="2600" dirty="0" smtClean="0"/>
              <a:t>’</a:t>
            </a:r>
            <a:r>
              <a:rPr lang="en-US" altLang="ja-JP" sz="2600" dirty="0" smtClean="0"/>
              <a:t>S survival and reproduction</a:t>
            </a:r>
            <a:r>
              <a:rPr lang="mr-IN" altLang="ja-JP" sz="2600" dirty="0" smtClean="0"/>
              <a:t>…</a:t>
            </a:r>
            <a:r>
              <a:rPr lang="en-US" altLang="ja-JP" sz="2600" dirty="0" smtClean="0"/>
              <a:t>right?</a:t>
            </a:r>
          </a:p>
          <a:p>
            <a:pPr lvl="1"/>
            <a:r>
              <a:rPr lang="en-US" altLang="en-US" sz="2400" dirty="0" smtClean="0"/>
              <a:t>These behaviors are often </a:t>
            </a:r>
            <a:r>
              <a:rPr lang="en-US" altLang="en-US" sz="2400" i="1" dirty="0" smtClean="0"/>
              <a:t>selfish</a:t>
            </a:r>
            <a:r>
              <a:rPr lang="mr-IN" altLang="en-US" sz="2400" i="1" dirty="0" smtClean="0"/>
              <a:t>…</a:t>
            </a:r>
            <a:endParaRPr lang="en-US" altLang="en-US" sz="2400" i="1" dirty="0" smtClean="0"/>
          </a:p>
          <a:p>
            <a:pPr eaLnBrk="1" hangingPunct="1"/>
            <a:r>
              <a:rPr lang="en-US" altLang="en-US" sz="2600" dirty="0" smtClean="0"/>
              <a:t>On occasion, some animals behave in ways that REDUCE (?!?!) their individual fitness BUT </a:t>
            </a:r>
            <a:r>
              <a:rPr lang="en-US" altLang="en-US" sz="2600" b="1" u="sng" dirty="0" smtClean="0"/>
              <a:t>increase the fitness of others</a:t>
            </a:r>
          </a:p>
          <a:p>
            <a:pPr lvl="1"/>
            <a:r>
              <a:rPr lang="en-US" altLang="en-US" sz="2400" dirty="0" smtClean="0"/>
              <a:t>This kind of behavior is called </a:t>
            </a:r>
            <a:r>
              <a:rPr lang="en-US" altLang="en-US" sz="2400" b="1" dirty="0" smtClean="0"/>
              <a:t>altruism</a:t>
            </a:r>
            <a:endParaRPr lang="en-US" altLang="en-US" sz="2400" dirty="0" smtClean="0"/>
          </a:p>
        </p:txBody>
      </p:sp>
      <p:sp>
        <p:nvSpPr>
          <p:cNvPr id="5" name="Rectangle 2"/>
          <p:cNvSpPr>
            <a:spLocks noGrp="1" noChangeArrowheads="1"/>
          </p:cNvSpPr>
          <p:nvPr>
            <p:ph type="title"/>
          </p:nvPr>
        </p:nvSpPr>
        <p:spPr>
          <a:xfrm>
            <a:off x="182563" y="298675"/>
            <a:ext cx="8775700" cy="822325"/>
          </a:xfrm>
        </p:spPr>
        <p:txBody>
          <a:bodyPr/>
          <a:lstStyle/>
          <a:p>
            <a:r>
              <a:rPr lang="en-US" altLang="en-US" dirty="0" smtClean="0"/>
              <a:t>Concept 51.4: </a:t>
            </a:r>
            <a:r>
              <a:rPr lang="en-US" altLang="en-US" dirty="0"/>
              <a:t>I</a:t>
            </a:r>
            <a:r>
              <a:rPr lang="en-US" altLang="en-US" dirty="0" smtClean="0"/>
              <a:t>nclusive fitness provides a basis for studying the evolution of behavior</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ChangeArrowheads="1"/>
          </p:cNvSpPr>
          <p:nvPr>
            <p:ph idx="1"/>
          </p:nvPr>
        </p:nvSpPr>
        <p:spPr/>
        <p:txBody>
          <a:bodyPr/>
          <a:lstStyle/>
          <a:p>
            <a:pPr marL="0" indent="0">
              <a:buNone/>
            </a:pPr>
            <a:r>
              <a:rPr lang="en-US" altLang="en-US" u="sng" dirty="0"/>
              <a:t>Altruism</a:t>
            </a:r>
            <a:endParaRPr lang="en-US" altLang="en-US" dirty="0" smtClean="0"/>
          </a:p>
          <a:p>
            <a:r>
              <a:rPr lang="en-US" altLang="en-US" sz="2600" dirty="0" smtClean="0"/>
              <a:t>For example, under threat from a predator, an individual Belding</a:t>
            </a:r>
            <a:r>
              <a:rPr lang="ja-JP" altLang="en-US" sz="2600" dirty="0" smtClean="0"/>
              <a:t>’</a:t>
            </a:r>
            <a:r>
              <a:rPr lang="en-US" altLang="ja-JP" sz="2600" dirty="0" smtClean="0"/>
              <a:t>s ground squirrel will make an alarm call to warn others, even though calling increases the chances that the caller is killed </a:t>
            </a:r>
          </a:p>
          <a:p>
            <a:r>
              <a:rPr lang="en-US" altLang="en-US" sz="2600" dirty="0" smtClean="0"/>
              <a:t>For example, in naked mole rat populations, </a:t>
            </a:r>
            <a:r>
              <a:rPr lang="en-US" altLang="en-US" sz="2600" dirty="0" err="1" smtClean="0"/>
              <a:t>nonreproductive</a:t>
            </a:r>
            <a:r>
              <a:rPr lang="en-US" altLang="en-US" sz="2600" dirty="0" smtClean="0"/>
              <a:t> individuals may sacrifice their lives protecting their reproductive queen and kings from predators</a:t>
            </a:r>
          </a:p>
          <a:p>
            <a:r>
              <a:rPr lang="en-US" altLang="en-US" sz="2600" dirty="0" smtClean="0"/>
              <a:t>Squad goals</a:t>
            </a:r>
          </a:p>
        </p:txBody>
      </p:sp>
      <p:sp>
        <p:nvSpPr>
          <p:cNvPr id="3" name="Rectangle 2"/>
          <p:cNvSpPr>
            <a:spLocks noGrp="1" noChangeArrowheads="1"/>
          </p:cNvSpPr>
          <p:nvPr>
            <p:ph type="title"/>
          </p:nvPr>
        </p:nvSpPr>
        <p:spPr>
          <a:xfrm>
            <a:off x="182563" y="298675"/>
            <a:ext cx="8775700" cy="822325"/>
          </a:xfrm>
        </p:spPr>
        <p:txBody>
          <a:bodyPr/>
          <a:lstStyle/>
          <a:p>
            <a:r>
              <a:rPr lang="en-US" altLang="en-US" dirty="0" smtClean="0"/>
              <a:t>Concept 51.4: </a:t>
            </a:r>
            <a:r>
              <a:rPr lang="en-US" altLang="en-US" dirty="0"/>
              <a:t>I</a:t>
            </a:r>
            <a:r>
              <a:rPr lang="en-US" altLang="en-US" dirty="0" smtClean="0"/>
              <a:t>nclusive fitness provides a basis for studying the evolution of behavior</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idx="1"/>
          </p:nvPr>
        </p:nvSpPr>
        <p:spPr/>
        <p:txBody>
          <a:bodyPr/>
          <a:lstStyle/>
          <a:p>
            <a:pPr marL="0" indent="0" eaLnBrk="1" hangingPunct="1">
              <a:buNone/>
            </a:pPr>
            <a:r>
              <a:rPr lang="en-US" altLang="en-US" sz="2800" u="sng" dirty="0" smtClean="0"/>
              <a:t>Inclusive Fitness</a:t>
            </a:r>
          </a:p>
          <a:p>
            <a:pPr eaLnBrk="1" hangingPunct="1"/>
            <a:r>
              <a:rPr lang="en-US" altLang="en-US" sz="2600" dirty="0" smtClean="0"/>
              <a:t>How could such selfless behavior possibly happen under the concepts of evolution?</a:t>
            </a:r>
          </a:p>
          <a:p>
            <a:pPr lvl="1"/>
            <a:r>
              <a:rPr lang="en-US" altLang="en-US" sz="2400" dirty="0" smtClean="0"/>
              <a:t>The evolution of altruistic behavior can be explained by inclusive fitness</a:t>
            </a:r>
          </a:p>
          <a:p>
            <a:pPr eaLnBrk="1" hangingPunct="1"/>
            <a:r>
              <a:rPr lang="en-US" altLang="en-US" sz="2600" b="1" dirty="0" smtClean="0"/>
              <a:t>Inclusive fitness</a:t>
            </a:r>
            <a:r>
              <a:rPr lang="en-US" altLang="en-US" sz="2600" dirty="0" smtClean="0"/>
              <a:t> = total effect individual has on proliferating its genes by producing offspring and HELPING CLOSE RELATIVES produce offspring</a:t>
            </a:r>
          </a:p>
        </p:txBody>
      </p:sp>
      <p:sp>
        <p:nvSpPr>
          <p:cNvPr id="5" name="Rectangle 2"/>
          <p:cNvSpPr>
            <a:spLocks noGrp="1" noChangeArrowheads="1"/>
          </p:cNvSpPr>
          <p:nvPr>
            <p:ph type="title"/>
          </p:nvPr>
        </p:nvSpPr>
        <p:spPr>
          <a:xfrm>
            <a:off x="182563" y="298675"/>
            <a:ext cx="8775700" cy="822325"/>
          </a:xfrm>
        </p:spPr>
        <p:txBody>
          <a:bodyPr/>
          <a:lstStyle/>
          <a:p>
            <a:r>
              <a:rPr lang="en-US" altLang="en-US" dirty="0" smtClean="0"/>
              <a:t>Concept 51.4: </a:t>
            </a:r>
            <a:r>
              <a:rPr lang="en-US" altLang="en-US" dirty="0"/>
              <a:t>I</a:t>
            </a:r>
            <a:r>
              <a:rPr lang="en-US" altLang="en-US" dirty="0" smtClean="0"/>
              <a:t>nclusive fitness provides a basis for studying the evolution of behavior</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idx="1"/>
          </p:nvPr>
        </p:nvSpPr>
        <p:spPr/>
        <p:txBody>
          <a:bodyPr/>
          <a:lstStyle/>
          <a:p>
            <a:pPr marL="0" indent="0">
              <a:buNone/>
            </a:pPr>
            <a:r>
              <a:rPr lang="en-US" altLang="en-US" u="sng" dirty="0"/>
              <a:t>Inclusive </a:t>
            </a:r>
            <a:r>
              <a:rPr lang="en-US" altLang="en-US" u="sng" dirty="0" smtClean="0"/>
              <a:t>Fitness</a:t>
            </a:r>
            <a:endParaRPr lang="en-US" altLang="en-US" b="1" dirty="0" smtClean="0"/>
          </a:p>
          <a:p>
            <a:r>
              <a:rPr lang="en-US" altLang="en-US" sz="2600" b="1" dirty="0" smtClean="0"/>
              <a:t>Kin selection</a:t>
            </a:r>
            <a:r>
              <a:rPr lang="en-US" altLang="en-US" sz="2600" dirty="0" smtClean="0"/>
              <a:t> = natural selection that favors this kind of altruistic behavior by enhancing reproductive success of RELATIVES</a:t>
            </a:r>
          </a:p>
          <a:p>
            <a:r>
              <a:rPr lang="en-US" altLang="en-US" sz="2600" dirty="0" smtClean="0"/>
              <a:t>An example of the relationship between kin selection and altruism is the warning behavior in Belding</a:t>
            </a:r>
            <a:r>
              <a:rPr lang="ja-JP" altLang="en-US" sz="2600" dirty="0" smtClean="0"/>
              <a:t>’</a:t>
            </a:r>
            <a:r>
              <a:rPr lang="en-US" altLang="ja-JP" sz="2600" dirty="0" smtClean="0"/>
              <a:t>s ground squirrels</a:t>
            </a:r>
          </a:p>
          <a:p>
            <a:pPr lvl="1"/>
            <a:r>
              <a:rPr lang="en-US" altLang="en-US" sz="2400" dirty="0" smtClean="0"/>
              <a:t>In a group, most of the females are CLOSELY RELATED to each other</a:t>
            </a:r>
            <a:r>
              <a:rPr lang="mr-IN" altLang="en-US" sz="2400" dirty="0" smtClean="0"/>
              <a:t>…</a:t>
            </a:r>
            <a:r>
              <a:rPr lang="en-US" altLang="en-US" sz="2400" dirty="0"/>
              <a:t>m</a:t>
            </a:r>
            <a:r>
              <a:rPr lang="en-US" altLang="en-US" sz="2400" dirty="0" smtClean="0"/>
              <a:t>ost alarm calls are given by females who are likely aiding CLOSE RELATIVES</a:t>
            </a:r>
          </a:p>
        </p:txBody>
      </p:sp>
      <p:sp>
        <p:nvSpPr>
          <p:cNvPr id="3" name="Rectangle 2"/>
          <p:cNvSpPr>
            <a:spLocks noGrp="1" noChangeArrowheads="1"/>
          </p:cNvSpPr>
          <p:nvPr>
            <p:ph type="title"/>
          </p:nvPr>
        </p:nvSpPr>
        <p:spPr>
          <a:xfrm>
            <a:off x="182563" y="298675"/>
            <a:ext cx="8775700" cy="822325"/>
          </a:xfrm>
        </p:spPr>
        <p:txBody>
          <a:bodyPr/>
          <a:lstStyle/>
          <a:p>
            <a:r>
              <a:rPr lang="en-US" altLang="en-US" dirty="0" smtClean="0"/>
              <a:t>Concept 51.4: </a:t>
            </a:r>
            <a:r>
              <a:rPr lang="en-US" altLang="en-US" dirty="0"/>
              <a:t>I</a:t>
            </a:r>
            <a:r>
              <a:rPr lang="en-US" altLang="en-US" dirty="0" smtClean="0"/>
              <a:t>nclusive fitness provides a basis for studying the evolution of behavior</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tLang="en-US" dirty="0" smtClean="0"/>
              <a:t>Overview</a:t>
            </a:r>
          </a:p>
        </p:txBody>
      </p:sp>
      <p:sp>
        <p:nvSpPr>
          <p:cNvPr id="24578" name="Rectangle 3"/>
          <p:cNvSpPr>
            <a:spLocks noGrp="1" noChangeArrowheads="1"/>
          </p:cNvSpPr>
          <p:nvPr>
            <p:ph idx="1"/>
          </p:nvPr>
        </p:nvSpPr>
        <p:spPr>
          <a:xfrm>
            <a:off x="420913" y="1079500"/>
            <a:ext cx="8499249" cy="5073650"/>
          </a:xfrm>
        </p:spPr>
        <p:txBody>
          <a:bodyPr/>
          <a:lstStyle/>
          <a:p>
            <a:r>
              <a:rPr lang="en-US" altLang="en-US" sz="2600" dirty="0"/>
              <a:t>Concept 51.1: Discrete sensory inputs can stimulate both simple and complex </a:t>
            </a:r>
            <a:r>
              <a:rPr lang="en-US" altLang="en-US" sz="2600" dirty="0" smtClean="0"/>
              <a:t>behaviors</a:t>
            </a:r>
          </a:p>
          <a:p>
            <a:r>
              <a:rPr lang="en-US" altLang="en-US" sz="2600" dirty="0"/>
              <a:t>Concept 51.2: Learning establishes specific links between experience and </a:t>
            </a:r>
            <a:r>
              <a:rPr lang="en-US" altLang="en-US" sz="2600" dirty="0" smtClean="0"/>
              <a:t>behavior</a:t>
            </a:r>
          </a:p>
          <a:p>
            <a:r>
              <a:rPr lang="en-US" altLang="en-US" sz="2600" dirty="0"/>
              <a:t>Concept 51.3: Selection for individual survival and reproductive success can explain diverse </a:t>
            </a:r>
            <a:r>
              <a:rPr lang="en-US" altLang="en-US" sz="2600" dirty="0" smtClean="0"/>
              <a:t>behaviors</a:t>
            </a:r>
          </a:p>
          <a:p>
            <a:r>
              <a:rPr lang="en-US" altLang="en-US" sz="2600" dirty="0"/>
              <a:t>Concept 51.4: Genetic analyses and the concept of inclusive fitness provide a basis for studying the evolution of behavior</a:t>
            </a:r>
            <a:endParaRPr lang="en-US" altLang="en-US" sz="2600" dirty="0" smtClean="0"/>
          </a:p>
          <a:p>
            <a:endParaRPr lang="en-US" altLang="en-US" sz="2600" dirty="0" smtClean="0"/>
          </a:p>
        </p:txBody>
      </p:sp>
      <p:sp>
        <p:nvSpPr>
          <p:cNvPr id="8196" name="Rectangle 4"/>
          <p:cNvSpPr>
            <a:spLocks noChangeArrowheads="1"/>
          </p:cNvSpPr>
          <p:nvPr/>
        </p:nvSpPr>
        <p:spPr bwMode="auto">
          <a:xfrm>
            <a:off x="3282950" y="3495675"/>
            <a:ext cx="184150" cy="4730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lgn="ctr">
              <a:defRPr/>
            </a:pPr>
            <a:endParaRPr kumimoji="1" lang="en-US" sz="2500" i="0">
              <a:latin typeface="Arial" charset="0"/>
              <a:ea typeface="ヒラギノ角ゴ Pro W3" charset="0"/>
              <a:cs typeface="ヒラギノ角ゴ Pro W3" charset="0"/>
              <a:sym typeface="Symbol"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1_27aKinSelectionAltru-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524000"/>
            <a:ext cx="3703320" cy="457330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51.27a</a:t>
            </a:r>
            <a:endParaRPr lang="en-US" sz="1200" dirty="0">
              <a:latin typeface="Arial" charset="0"/>
            </a:endParaRPr>
          </a:p>
        </p:txBody>
      </p:sp>
      <p:sp>
        <p:nvSpPr>
          <p:cNvPr id="2" name="TextBox 1"/>
          <p:cNvSpPr txBox="1"/>
          <p:nvPr/>
        </p:nvSpPr>
        <p:spPr>
          <a:xfrm>
            <a:off x="3576320" y="695235"/>
            <a:ext cx="1981200" cy="1200329"/>
          </a:xfrm>
          <a:prstGeom prst="rect">
            <a:avLst/>
          </a:prstGeom>
          <a:noFill/>
        </p:spPr>
        <p:txBody>
          <a:bodyPr wrap="square" rtlCol="0">
            <a:spAutoFit/>
          </a:bodyPr>
          <a:lstStyle/>
          <a:p>
            <a:pPr algn="ctr"/>
            <a:r>
              <a:rPr lang="en-US" b="1" i="0" dirty="0" smtClean="0"/>
              <a:t>Nice-guy</a:t>
            </a:r>
            <a:r>
              <a:rPr lang="en-US" b="1" i="0" dirty="0"/>
              <a:t> </a:t>
            </a:r>
            <a:r>
              <a:rPr lang="en-US" altLang="en-US" b="1" i="0" dirty="0" smtClean="0"/>
              <a:t>Belding</a:t>
            </a:r>
            <a:r>
              <a:rPr lang="ja-JP" altLang="en-US" b="1" i="0" dirty="0" smtClean="0"/>
              <a:t>’</a:t>
            </a:r>
            <a:r>
              <a:rPr lang="en-US" altLang="ja-JP" b="1" i="0" dirty="0" smtClean="0"/>
              <a:t>s </a:t>
            </a:r>
            <a:r>
              <a:rPr lang="en-US" altLang="ja-JP" b="1" i="0" dirty="0"/>
              <a:t>ground </a:t>
            </a:r>
            <a:r>
              <a:rPr lang="en-US" altLang="ja-JP" b="1" i="0" dirty="0" smtClean="0"/>
              <a:t>squirrel</a:t>
            </a:r>
            <a:endParaRPr lang="en-US" altLang="ja-JP" b="1" i="0" dirty="0"/>
          </a:p>
          <a:p>
            <a:endParaRPr lang="en-US" dirty="0"/>
          </a:p>
        </p:txBody>
      </p:sp>
    </p:spTree>
    <p:extLst>
      <p:ext uri="{BB962C8B-B14F-4D97-AF65-F5344CB8AC3E}">
        <p14:creationId xmlns:p14="http://schemas.microsoft.com/office/powerpoint/2010/main" val="410918984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ISrtM27lc514fGQ" descr="70FB88BA-28A2-46DE-ABD6-BCC6737E2B92.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1964295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ef08kMga8pbRffF" descr="FD279089-9AC1-4283-B0F1-688E8A4D4A0F.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4105273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omAEW5OLDuUWQBg" descr="8BBB374E-39BD-4359-9FFB-5F55975C9A20.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56005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tLang="en-US" dirty="0" smtClean="0"/>
              <a:t>Overview</a:t>
            </a:r>
          </a:p>
        </p:txBody>
      </p:sp>
      <p:sp>
        <p:nvSpPr>
          <p:cNvPr id="24578" name="Rectangle 3"/>
          <p:cNvSpPr>
            <a:spLocks noGrp="1" noChangeArrowheads="1"/>
          </p:cNvSpPr>
          <p:nvPr>
            <p:ph idx="1"/>
          </p:nvPr>
        </p:nvSpPr>
        <p:spPr>
          <a:xfrm>
            <a:off x="420913" y="1079500"/>
            <a:ext cx="8499249" cy="5073650"/>
          </a:xfrm>
        </p:spPr>
        <p:txBody>
          <a:bodyPr/>
          <a:lstStyle/>
          <a:p>
            <a:r>
              <a:rPr lang="en-US" altLang="en-US" sz="2600" strike="sngStrike" dirty="0"/>
              <a:t>Concept 51.1: Discrete sensory inputs can stimulate both simple and complex </a:t>
            </a:r>
            <a:r>
              <a:rPr lang="en-US" altLang="en-US" sz="2600" strike="sngStrike" dirty="0" smtClean="0"/>
              <a:t>behaviors</a:t>
            </a:r>
          </a:p>
          <a:p>
            <a:r>
              <a:rPr lang="en-US" altLang="en-US" sz="2600" strike="sngStrike" dirty="0"/>
              <a:t>Concept 51.2: Learning establishes specific links between experience and </a:t>
            </a:r>
            <a:r>
              <a:rPr lang="en-US" altLang="en-US" sz="2600" strike="sngStrike" dirty="0" smtClean="0"/>
              <a:t>behavior</a:t>
            </a:r>
          </a:p>
          <a:p>
            <a:r>
              <a:rPr lang="en-US" altLang="en-US" sz="2600" strike="sngStrike" dirty="0"/>
              <a:t>Concept 51.3: Selection for individual survival and reproductive success can explain diverse </a:t>
            </a:r>
            <a:r>
              <a:rPr lang="en-US" altLang="en-US" sz="2600" strike="sngStrike" dirty="0" smtClean="0"/>
              <a:t>behaviors</a:t>
            </a:r>
          </a:p>
          <a:p>
            <a:r>
              <a:rPr lang="en-US" altLang="en-US" sz="2600" strike="sngStrike" dirty="0"/>
              <a:t>Concept 51.4: Genetic analyses and the concept of inclusive fitness provide a basis for studying the evolution of behavior</a:t>
            </a:r>
            <a:endParaRPr lang="en-US" altLang="en-US" sz="2600" strike="sngStrike" dirty="0" smtClean="0"/>
          </a:p>
          <a:p>
            <a:endParaRPr lang="en-US" altLang="en-US" sz="2600" dirty="0" smtClean="0"/>
          </a:p>
        </p:txBody>
      </p:sp>
      <p:sp>
        <p:nvSpPr>
          <p:cNvPr id="8196" name="Rectangle 4"/>
          <p:cNvSpPr>
            <a:spLocks noChangeArrowheads="1"/>
          </p:cNvSpPr>
          <p:nvPr/>
        </p:nvSpPr>
        <p:spPr bwMode="auto">
          <a:xfrm>
            <a:off x="3282950" y="3495675"/>
            <a:ext cx="184150" cy="4730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lgn="ctr">
              <a:defRPr/>
            </a:pPr>
            <a:endParaRPr kumimoji="1" lang="en-US" sz="2500" i="0">
              <a:latin typeface="Arial" charset="0"/>
              <a:ea typeface="ヒラギノ角ゴ Pro W3" charset="0"/>
              <a:cs typeface="ヒラギノ角ゴ Pro W3" charset="0"/>
              <a:sym typeface="Symbol" charset="0"/>
            </a:endParaRPr>
          </a:p>
        </p:txBody>
      </p:sp>
    </p:spTree>
    <p:extLst>
      <p:ext uri="{BB962C8B-B14F-4D97-AF65-F5344CB8AC3E}">
        <p14:creationId xmlns:p14="http://schemas.microsoft.com/office/powerpoint/2010/main" val="288291588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a:t>
            </a:r>
            <a:endParaRPr lang="en-US" dirty="0"/>
          </a:p>
        </p:txBody>
      </p:sp>
      <p:sp>
        <p:nvSpPr>
          <p:cNvPr id="3" name="Content Placeholder 2"/>
          <p:cNvSpPr>
            <a:spLocks noGrp="1"/>
          </p:cNvSpPr>
          <p:nvPr>
            <p:ph idx="1"/>
          </p:nvPr>
        </p:nvSpPr>
        <p:spPr/>
        <p:txBody>
          <a:bodyPr/>
          <a:lstStyle/>
          <a:p>
            <a:r>
              <a:rPr lang="en-US" dirty="0">
                <a:hlinkClick r:id="rId2"/>
              </a:rPr>
              <a:t>https://www.youtube.com/watch?v=</a:t>
            </a:r>
            <a:r>
              <a:rPr lang="en-US" dirty="0" smtClean="0">
                <a:hlinkClick r:id="rId2"/>
              </a:rPr>
              <a:t>EyyDq19Mi3A</a:t>
            </a:r>
            <a:endParaRPr lang="en-US" dirty="0" smtClean="0"/>
          </a:p>
          <a:p>
            <a:r>
              <a:rPr lang="en-US" dirty="0">
                <a:hlinkClick r:id="rId3"/>
              </a:rPr>
              <a:t>https://www.youtube.com/watch?v=</a:t>
            </a:r>
            <a:r>
              <a:rPr lang="en-US" dirty="0" smtClean="0">
                <a:hlinkClick r:id="rId3"/>
              </a:rPr>
              <a:t>6hREwakXmAo</a:t>
            </a:r>
            <a:endParaRPr lang="en-US" dirty="0" smtClean="0"/>
          </a:p>
          <a:p>
            <a:r>
              <a:rPr lang="en-US" dirty="0">
                <a:hlinkClick r:id="rId4"/>
              </a:rPr>
              <a:t>https://www.youtube.com/watch?v=</a:t>
            </a:r>
            <a:r>
              <a:rPr lang="en-US" dirty="0" smtClean="0">
                <a:hlinkClick r:id="rId4"/>
              </a:rPr>
              <a:t>gwf5Xy5p_DI</a:t>
            </a:r>
            <a:endParaRPr lang="en-US" dirty="0" smtClean="0"/>
          </a:p>
          <a:p>
            <a:endParaRPr lang="en-US" dirty="0"/>
          </a:p>
        </p:txBody>
      </p:sp>
    </p:spTree>
    <p:extLst>
      <p:ext uri="{BB962C8B-B14F-4D97-AF65-F5344CB8AC3E}">
        <p14:creationId xmlns:p14="http://schemas.microsoft.com/office/powerpoint/2010/main" val="2960326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tLang="en-US" dirty="0" smtClean="0"/>
              <a:t>Overview</a:t>
            </a:r>
          </a:p>
        </p:txBody>
      </p:sp>
      <p:sp>
        <p:nvSpPr>
          <p:cNvPr id="24578" name="Rectangle 3"/>
          <p:cNvSpPr>
            <a:spLocks noGrp="1" noChangeArrowheads="1"/>
          </p:cNvSpPr>
          <p:nvPr>
            <p:ph idx="1"/>
          </p:nvPr>
        </p:nvSpPr>
        <p:spPr>
          <a:xfrm>
            <a:off x="420913" y="1079500"/>
            <a:ext cx="8499249" cy="5073650"/>
          </a:xfrm>
        </p:spPr>
        <p:txBody>
          <a:bodyPr/>
          <a:lstStyle/>
          <a:p>
            <a:r>
              <a:rPr lang="en-US" altLang="en-US" b="1" dirty="0">
                <a:solidFill>
                  <a:srgbClr val="FF0000"/>
                </a:solidFill>
              </a:rPr>
              <a:t>Concept 51.1: Discrete sensory inputs can stimulate both simple and complex </a:t>
            </a:r>
            <a:r>
              <a:rPr lang="en-US" altLang="en-US" b="1" dirty="0" smtClean="0">
                <a:solidFill>
                  <a:srgbClr val="FF0000"/>
                </a:solidFill>
              </a:rPr>
              <a:t>behaviors</a:t>
            </a:r>
          </a:p>
          <a:p>
            <a:r>
              <a:rPr lang="en-US" altLang="en-US" sz="2600" dirty="0"/>
              <a:t>Concept 51.2: Learning establishes specific links between experience and </a:t>
            </a:r>
            <a:r>
              <a:rPr lang="en-US" altLang="en-US" sz="2600" dirty="0" smtClean="0"/>
              <a:t>behavior</a:t>
            </a:r>
          </a:p>
          <a:p>
            <a:r>
              <a:rPr lang="en-US" altLang="en-US" sz="2600" dirty="0"/>
              <a:t>Concept 51.3: Selection for individual survival and reproductive success can explain diverse </a:t>
            </a:r>
            <a:r>
              <a:rPr lang="en-US" altLang="en-US" sz="2600" dirty="0" smtClean="0"/>
              <a:t>behaviors</a:t>
            </a:r>
          </a:p>
          <a:p>
            <a:r>
              <a:rPr lang="en-US" altLang="en-US" sz="2600" dirty="0"/>
              <a:t>Concept 51.4: Genetic analyses and the concept of inclusive fitness provide a basis for studying the evolution of behavior</a:t>
            </a:r>
            <a:endParaRPr lang="en-US" altLang="en-US" sz="2600" dirty="0" smtClean="0"/>
          </a:p>
          <a:p>
            <a:endParaRPr lang="en-US" altLang="en-US" sz="2600" dirty="0" smtClean="0"/>
          </a:p>
        </p:txBody>
      </p:sp>
      <p:sp>
        <p:nvSpPr>
          <p:cNvPr id="8196" name="Rectangle 4"/>
          <p:cNvSpPr>
            <a:spLocks noChangeArrowheads="1"/>
          </p:cNvSpPr>
          <p:nvPr/>
        </p:nvSpPr>
        <p:spPr bwMode="auto">
          <a:xfrm>
            <a:off x="3282950" y="3495675"/>
            <a:ext cx="184150" cy="4730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lgn="ctr">
              <a:defRPr/>
            </a:pPr>
            <a:endParaRPr kumimoji="1" lang="en-US" sz="2500" i="0">
              <a:latin typeface="Arial" charset="0"/>
              <a:ea typeface="ヒラギノ角ゴ Pro W3" charset="0"/>
              <a:cs typeface="ヒラギノ角ゴ Pro W3" charset="0"/>
              <a:sym typeface="Symbol" charset="0"/>
            </a:endParaRPr>
          </a:p>
        </p:txBody>
      </p:sp>
    </p:spTree>
    <p:extLst>
      <p:ext uri="{BB962C8B-B14F-4D97-AF65-F5344CB8AC3E}">
        <p14:creationId xmlns:p14="http://schemas.microsoft.com/office/powerpoint/2010/main" val="24119090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tLang="en-US" dirty="0" smtClean="0"/>
              <a:t>Concept 51.1: Discrete sensory inputs can stimulate both simple and complex behaviors</a:t>
            </a:r>
          </a:p>
        </p:txBody>
      </p:sp>
      <p:sp>
        <p:nvSpPr>
          <p:cNvPr id="24578" name="Rectangle 3"/>
          <p:cNvSpPr>
            <a:spLocks noGrp="1" noChangeArrowheads="1"/>
          </p:cNvSpPr>
          <p:nvPr>
            <p:ph idx="1"/>
          </p:nvPr>
        </p:nvSpPr>
        <p:spPr/>
        <p:txBody>
          <a:bodyPr/>
          <a:lstStyle/>
          <a:p>
            <a:r>
              <a:rPr lang="en-US" altLang="en-US" sz="2600" dirty="0" err="1" smtClean="0"/>
              <a:t>Niko</a:t>
            </a:r>
            <a:r>
              <a:rPr lang="en-US" altLang="en-US" sz="2600" dirty="0" smtClean="0"/>
              <a:t> Tinbergen (GOAT ethologist) identified 4 questions that should be asked about any animal behavior</a:t>
            </a:r>
            <a:r>
              <a:rPr lang="mr-IN" altLang="en-US" sz="2600" dirty="0" smtClean="0"/>
              <a:t>…</a:t>
            </a:r>
            <a:endParaRPr lang="en-US" altLang="en-US" sz="2600" dirty="0" smtClean="0"/>
          </a:p>
          <a:p>
            <a:pPr marL="971550" lvl="1" indent="-514350">
              <a:buFont typeface="+mj-lt"/>
              <a:buAutoNum type="arabicPeriod"/>
            </a:pPr>
            <a:r>
              <a:rPr lang="en-US" altLang="en-US" sz="2400" dirty="0" smtClean="0"/>
              <a:t>What stimulus elicits the behavior, and what physiological mechanisms mediate the response?</a:t>
            </a:r>
          </a:p>
          <a:p>
            <a:pPr marL="971550" lvl="1" indent="-514350">
              <a:buFont typeface="+mj-lt"/>
              <a:buAutoNum type="arabicPeriod"/>
            </a:pPr>
            <a:r>
              <a:rPr lang="en-US" altLang="en-US" sz="2400" dirty="0" smtClean="0"/>
              <a:t>How does the animal</a:t>
            </a:r>
            <a:r>
              <a:rPr lang="ja-JP" altLang="en-US" sz="2400" dirty="0" smtClean="0"/>
              <a:t>’</a:t>
            </a:r>
            <a:r>
              <a:rPr lang="en-US" altLang="ja-JP" sz="2400" dirty="0" smtClean="0"/>
              <a:t>s experience during growth and development influence the response?</a:t>
            </a:r>
          </a:p>
          <a:p>
            <a:pPr marL="971550" lvl="1" indent="-514350">
              <a:buFont typeface="+mj-lt"/>
              <a:buAutoNum type="arabicPeriod" startAt="3"/>
            </a:pPr>
            <a:r>
              <a:rPr lang="en-US" altLang="en-US" sz="2400" dirty="0"/>
              <a:t>How does the behavior aid survival and reproduction?</a:t>
            </a:r>
          </a:p>
          <a:p>
            <a:pPr marL="971550" lvl="1" indent="-514350">
              <a:buFont typeface="+mj-lt"/>
              <a:buAutoNum type="arabicPeriod" startAt="3"/>
            </a:pPr>
            <a:r>
              <a:rPr lang="en-US" altLang="en-US" sz="2400" dirty="0"/>
              <a:t>What is the behavior</a:t>
            </a:r>
            <a:r>
              <a:rPr lang="ja-JP" altLang="en-US" sz="2400" dirty="0"/>
              <a:t>’</a:t>
            </a:r>
            <a:r>
              <a:rPr lang="en-US" altLang="ja-JP" sz="2400" dirty="0"/>
              <a:t>s evolutionary history?</a:t>
            </a:r>
          </a:p>
          <a:p>
            <a:pPr marL="971550" lvl="1" indent="-514350">
              <a:buFont typeface="+mj-lt"/>
              <a:buAutoNum type="arabicPeriod"/>
            </a:pPr>
            <a:endParaRPr lang="en-US" altLang="en-US" sz="2400" dirty="0" smtClean="0"/>
          </a:p>
        </p:txBody>
      </p:sp>
      <p:sp>
        <p:nvSpPr>
          <p:cNvPr id="8196" name="Rectangle 4"/>
          <p:cNvSpPr>
            <a:spLocks noChangeArrowheads="1"/>
          </p:cNvSpPr>
          <p:nvPr/>
        </p:nvSpPr>
        <p:spPr bwMode="auto">
          <a:xfrm>
            <a:off x="3282950" y="3495675"/>
            <a:ext cx="184150" cy="4730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lgn="ctr">
              <a:defRPr/>
            </a:pPr>
            <a:endParaRPr kumimoji="1" lang="en-US" sz="2500" i="0">
              <a:latin typeface="Arial" charset="0"/>
              <a:ea typeface="ヒラギノ角ゴ Pro W3" charset="0"/>
              <a:cs typeface="ヒラギノ角ゴ Pro W3" charset="0"/>
              <a:sym typeface="Symbol" charset="0"/>
            </a:endParaRPr>
          </a:p>
        </p:txBody>
      </p:sp>
    </p:spTree>
    <p:extLst>
      <p:ext uri="{BB962C8B-B14F-4D97-AF65-F5344CB8AC3E}">
        <p14:creationId xmlns:p14="http://schemas.microsoft.com/office/powerpoint/2010/main" val="40546031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idx="1"/>
          </p:nvPr>
        </p:nvSpPr>
        <p:spPr/>
        <p:txBody>
          <a:bodyPr/>
          <a:lstStyle/>
          <a:p>
            <a:r>
              <a:rPr lang="en-US" altLang="en-US" b="1" dirty="0"/>
              <a:t>Behavioral ecology</a:t>
            </a:r>
            <a:r>
              <a:rPr lang="en-US" altLang="en-US" dirty="0"/>
              <a:t> </a:t>
            </a:r>
            <a:r>
              <a:rPr lang="en-US" altLang="en-US" dirty="0" smtClean="0"/>
              <a:t>= study </a:t>
            </a:r>
            <a:r>
              <a:rPr lang="en-US" altLang="en-US" dirty="0"/>
              <a:t>of the ecological and evolutionary basis for animal </a:t>
            </a:r>
            <a:r>
              <a:rPr lang="en-US" altLang="en-US" dirty="0" smtClean="0"/>
              <a:t>behavior</a:t>
            </a:r>
          </a:p>
          <a:p>
            <a:pPr lvl="1"/>
            <a:r>
              <a:rPr lang="en-US" altLang="en-US" dirty="0" smtClean="0"/>
              <a:t>Behavioral ecology integrates </a:t>
            </a:r>
            <a:r>
              <a:rPr lang="en-US" altLang="en-US" b="1" dirty="0" smtClean="0"/>
              <a:t>proximate</a:t>
            </a:r>
            <a:r>
              <a:rPr lang="en-US" altLang="en-US" dirty="0" smtClean="0"/>
              <a:t> and </a:t>
            </a:r>
            <a:r>
              <a:rPr lang="en-US" altLang="en-US" b="1" dirty="0" smtClean="0"/>
              <a:t>ultimate</a:t>
            </a:r>
            <a:r>
              <a:rPr lang="en-US" altLang="en-US" dirty="0" smtClean="0"/>
              <a:t> explanations for animal behavior</a:t>
            </a:r>
          </a:p>
          <a:p>
            <a:pPr lvl="2"/>
            <a:r>
              <a:rPr lang="en-US" altLang="en-US" b="1" dirty="0" smtClean="0"/>
              <a:t>Proximate causation </a:t>
            </a:r>
            <a:r>
              <a:rPr lang="en-US" altLang="en-US" dirty="0" smtClean="0"/>
              <a:t>= </a:t>
            </a:r>
            <a:r>
              <a:rPr lang="ja-JP" altLang="en-US" dirty="0" smtClean="0"/>
              <a:t>“</a:t>
            </a:r>
            <a:r>
              <a:rPr lang="en-US" altLang="ja-JP" b="1" dirty="0" smtClean="0"/>
              <a:t>how</a:t>
            </a:r>
            <a:r>
              <a:rPr lang="ja-JP" altLang="en-US" dirty="0" smtClean="0"/>
              <a:t>”</a:t>
            </a:r>
            <a:r>
              <a:rPr lang="en-US" altLang="ja-JP" dirty="0" smtClean="0"/>
              <a:t> a behavior occurs or is modified</a:t>
            </a:r>
            <a:r>
              <a:rPr lang="en-US" altLang="ja-JP" dirty="0"/>
              <a:t> </a:t>
            </a:r>
            <a:r>
              <a:rPr lang="en-US" altLang="ja-JP" dirty="0" smtClean="0"/>
              <a:t>(Tinbergen</a:t>
            </a:r>
            <a:r>
              <a:rPr lang="ja-JP" altLang="en-US" dirty="0" smtClean="0"/>
              <a:t>’</a:t>
            </a:r>
            <a:r>
              <a:rPr lang="en-US" altLang="ja-JP" dirty="0" smtClean="0"/>
              <a:t>s questions 1 and 2)</a:t>
            </a:r>
          </a:p>
          <a:p>
            <a:pPr lvl="2"/>
            <a:r>
              <a:rPr lang="en-US" altLang="en-US" b="1" dirty="0" smtClean="0"/>
              <a:t>Ultimate causation </a:t>
            </a:r>
            <a:r>
              <a:rPr lang="en-US" altLang="en-US" dirty="0" smtClean="0"/>
              <a:t>= </a:t>
            </a:r>
            <a:r>
              <a:rPr lang="ja-JP" altLang="en-US" dirty="0" smtClean="0"/>
              <a:t>“</a:t>
            </a:r>
            <a:r>
              <a:rPr lang="en-US" altLang="ja-JP" b="1" dirty="0" smtClean="0"/>
              <a:t>why</a:t>
            </a:r>
            <a:r>
              <a:rPr lang="ja-JP" altLang="en-US" dirty="0" smtClean="0"/>
              <a:t>”</a:t>
            </a:r>
            <a:r>
              <a:rPr lang="en-US" altLang="ja-JP" dirty="0" smtClean="0"/>
              <a:t> a behavior occurs in the context of natural selection (Tinbergen</a:t>
            </a:r>
            <a:r>
              <a:rPr lang="ja-JP" altLang="en-US" dirty="0" smtClean="0"/>
              <a:t>’</a:t>
            </a:r>
            <a:r>
              <a:rPr lang="en-US" altLang="ja-JP" dirty="0" smtClean="0"/>
              <a:t>s questions 3 and 4)</a:t>
            </a:r>
            <a:endParaRPr lang="en-US" altLang="en-US" dirty="0" smtClean="0"/>
          </a:p>
        </p:txBody>
      </p:sp>
      <p:sp>
        <p:nvSpPr>
          <p:cNvPr id="3" name="Rectangle 2"/>
          <p:cNvSpPr>
            <a:spLocks noGrp="1" noChangeArrowheads="1"/>
          </p:cNvSpPr>
          <p:nvPr>
            <p:ph type="title"/>
          </p:nvPr>
        </p:nvSpPr>
        <p:spPr>
          <a:xfrm>
            <a:off x="182563" y="298675"/>
            <a:ext cx="8775700" cy="822325"/>
          </a:xfrm>
        </p:spPr>
        <p:txBody>
          <a:bodyPr/>
          <a:lstStyle/>
          <a:p>
            <a:r>
              <a:rPr lang="en-US" altLang="en-US" dirty="0" smtClean="0"/>
              <a:t>Concept 51.1: Discrete sensory inputs can stimulate both simple and complex behaviors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p:txBody>
          <a:bodyPr/>
          <a:lstStyle/>
          <a:p>
            <a:pPr marL="0" indent="0">
              <a:buNone/>
            </a:pPr>
            <a:r>
              <a:rPr lang="en-US" altLang="en-US" u="sng" dirty="0"/>
              <a:t>Behavioral Rhythms</a:t>
            </a:r>
          </a:p>
          <a:p>
            <a:r>
              <a:rPr lang="en-US" altLang="en-US" sz="2600" dirty="0" smtClean="0"/>
              <a:t>Some animal behavior is affected by the animal</a:t>
            </a:r>
            <a:r>
              <a:rPr lang="ja-JP" altLang="en-US" sz="2600" dirty="0" smtClean="0"/>
              <a:t>’</a:t>
            </a:r>
            <a:r>
              <a:rPr lang="en-US" altLang="ja-JP" sz="2600" dirty="0" smtClean="0"/>
              <a:t>s </a:t>
            </a:r>
            <a:r>
              <a:rPr lang="en-US" altLang="ja-JP" sz="2600" b="1" dirty="0" smtClean="0"/>
              <a:t>circadian rhythm</a:t>
            </a:r>
            <a:r>
              <a:rPr lang="en-US" altLang="ja-JP" sz="2600" dirty="0" smtClean="0"/>
              <a:t>, a daily cycle of rest and activity</a:t>
            </a:r>
          </a:p>
          <a:p>
            <a:r>
              <a:rPr lang="en-US" altLang="en-US" sz="2600" dirty="0" smtClean="0"/>
              <a:t>Behaviors such as migration and reproduction are linked to changing seasons, or a </a:t>
            </a:r>
            <a:r>
              <a:rPr lang="en-US" altLang="en-US" sz="2600" b="1" dirty="0" err="1" smtClean="0"/>
              <a:t>circannual</a:t>
            </a:r>
            <a:r>
              <a:rPr lang="en-US" altLang="en-US" sz="2600" b="1" dirty="0" smtClean="0"/>
              <a:t> rhythm</a:t>
            </a:r>
          </a:p>
          <a:p>
            <a:r>
              <a:rPr lang="en-US" altLang="en-US" sz="2600" dirty="0" smtClean="0"/>
              <a:t>Daylight and darkness are common seasonal cues</a:t>
            </a:r>
          </a:p>
          <a:p>
            <a:r>
              <a:rPr lang="en-US" altLang="en-US" sz="2600" dirty="0" smtClean="0"/>
              <a:t>Some behaviors are linked to lunar cycles, which affect tidal movements (Ex: werewolves)</a:t>
            </a:r>
          </a:p>
        </p:txBody>
      </p:sp>
      <p:sp>
        <p:nvSpPr>
          <p:cNvPr id="5" name="Rectangle 2"/>
          <p:cNvSpPr>
            <a:spLocks noGrp="1" noChangeArrowheads="1"/>
          </p:cNvSpPr>
          <p:nvPr>
            <p:ph type="title"/>
          </p:nvPr>
        </p:nvSpPr>
        <p:spPr>
          <a:xfrm>
            <a:off x="182563" y="298675"/>
            <a:ext cx="8775700" cy="822325"/>
          </a:xfrm>
        </p:spPr>
        <p:txBody>
          <a:bodyPr/>
          <a:lstStyle/>
          <a:p>
            <a:r>
              <a:rPr lang="en-US" altLang="en-US" dirty="0" smtClean="0"/>
              <a:t>Concept 51.1: Discrete sensory inputs can stimulate both simple and complex behaviors</a:t>
            </a:r>
          </a:p>
        </p:txBody>
      </p:sp>
    </p:spTree>
    <p:extLst>
      <p:ext uri="{BB962C8B-B14F-4D97-AF65-F5344CB8AC3E}">
        <p14:creationId xmlns:p14="http://schemas.microsoft.com/office/powerpoint/2010/main" val="18992694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p:txBody>
          <a:bodyPr/>
          <a:lstStyle/>
          <a:p>
            <a:pPr>
              <a:spcAft>
                <a:spcPts val="0"/>
              </a:spcAft>
            </a:pPr>
            <a:r>
              <a:rPr lang="en-US" altLang="en-US" b="1" dirty="0"/>
              <a:t>Migration</a:t>
            </a:r>
            <a:r>
              <a:rPr lang="en-US" altLang="en-US" dirty="0"/>
              <a:t> = regular, long-distance change in location</a:t>
            </a:r>
          </a:p>
          <a:p>
            <a:pPr lvl="1">
              <a:spcAft>
                <a:spcPts val="0"/>
              </a:spcAft>
            </a:pPr>
            <a:r>
              <a:rPr lang="en-US" altLang="en-US" b="1" dirty="0" smtClean="0"/>
              <a:t>Why: </a:t>
            </a:r>
            <a:r>
              <a:rPr lang="en-US" altLang="en-US" dirty="0" smtClean="0"/>
              <a:t>Environmental cues can trigger movement in a particular direction where conditions are favorable</a:t>
            </a:r>
          </a:p>
          <a:p>
            <a:pPr lvl="1">
              <a:spcAft>
                <a:spcPts val="0"/>
              </a:spcAft>
            </a:pPr>
            <a:r>
              <a:rPr lang="en-US" altLang="en-US" b="1" dirty="0" smtClean="0"/>
              <a:t>How: </a:t>
            </a:r>
            <a:r>
              <a:rPr lang="en-US" altLang="en-US" dirty="0" smtClean="0"/>
              <a:t>Animals can orient themselves using</a:t>
            </a:r>
            <a:r>
              <a:rPr lang="mr-IN" altLang="en-US" dirty="0" smtClean="0"/>
              <a:t>…</a:t>
            </a:r>
            <a:endParaRPr lang="en-US" altLang="en-US" dirty="0" smtClean="0"/>
          </a:p>
          <a:p>
            <a:pPr lvl="2">
              <a:spcAft>
                <a:spcPts val="0"/>
              </a:spcAft>
            </a:pPr>
            <a:r>
              <a:rPr lang="en-US" altLang="en-US" dirty="0" smtClean="0"/>
              <a:t>The position of the sun and their circadian clock, an internal 24-hour clock that is an integral part of their nervous system</a:t>
            </a:r>
          </a:p>
          <a:p>
            <a:pPr lvl="2">
              <a:spcAft>
                <a:spcPts val="0"/>
              </a:spcAft>
            </a:pPr>
            <a:r>
              <a:rPr lang="en-US" altLang="en-US" dirty="0" smtClean="0"/>
              <a:t>The position of the North Star</a:t>
            </a:r>
          </a:p>
          <a:p>
            <a:pPr lvl="2">
              <a:spcAft>
                <a:spcPts val="0"/>
              </a:spcAft>
            </a:pPr>
            <a:r>
              <a:rPr lang="en-US" altLang="en-US" dirty="0" smtClean="0"/>
              <a:t>Earth</a:t>
            </a:r>
            <a:r>
              <a:rPr lang="ja-JP" altLang="en-US" dirty="0" smtClean="0"/>
              <a:t>’</a:t>
            </a:r>
            <a:r>
              <a:rPr lang="en-US" altLang="ja-JP" dirty="0" smtClean="0"/>
              <a:t>s magnetic field</a:t>
            </a:r>
            <a:endParaRPr lang="en-US" altLang="en-US" dirty="0" smtClean="0"/>
          </a:p>
        </p:txBody>
      </p:sp>
      <p:sp>
        <p:nvSpPr>
          <p:cNvPr id="5" name="Rectangle 2"/>
          <p:cNvSpPr>
            <a:spLocks noGrp="1" noChangeArrowheads="1"/>
          </p:cNvSpPr>
          <p:nvPr>
            <p:ph type="title"/>
          </p:nvPr>
        </p:nvSpPr>
        <p:spPr>
          <a:xfrm>
            <a:off x="182563" y="298675"/>
            <a:ext cx="8775700" cy="822325"/>
          </a:xfrm>
        </p:spPr>
        <p:txBody>
          <a:bodyPr/>
          <a:lstStyle/>
          <a:p>
            <a:r>
              <a:rPr lang="en-US" altLang="en-US" dirty="0" smtClean="0"/>
              <a:t>Concept 51.1: Discrete sensory inputs can stimulate both simple and complex behaviors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ampbell_Lecture_Template">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Campbell_Lecture_Template</Template>
  <TotalTime>2330</TotalTime>
  <Words>2362</Words>
  <Application>Microsoft Macintosh PowerPoint</Application>
  <PresentationFormat>On-screen Show (4:3)</PresentationFormat>
  <Paragraphs>247</Paragraphs>
  <Slides>45</Slides>
  <Notes>43</Notes>
  <HiddenSlides>0</HiddenSlides>
  <MMClips>0</MMClips>
  <ScaleCrop>false</ScaleCrop>
  <HeadingPairs>
    <vt:vector size="4" baseType="variant">
      <vt:variant>
        <vt:lpstr>Theme</vt:lpstr>
      </vt:variant>
      <vt:variant>
        <vt:i4>9</vt:i4>
      </vt:variant>
      <vt:variant>
        <vt:lpstr>Slide Titles</vt:lpstr>
      </vt:variant>
      <vt:variant>
        <vt:i4>45</vt:i4>
      </vt:variant>
    </vt:vector>
  </HeadingPairs>
  <TitlesOfParts>
    <vt:vector size="54" baseType="lpstr">
      <vt:lpstr>Campbell_Lecture_Template</vt:lpstr>
      <vt:lpstr>2_Blank</vt:lpstr>
      <vt:lpstr>4_Blank</vt:lpstr>
      <vt:lpstr>5_Blank</vt:lpstr>
      <vt:lpstr>6_Blank</vt:lpstr>
      <vt:lpstr>12_Blank</vt:lpstr>
      <vt:lpstr>31_Blank</vt:lpstr>
      <vt:lpstr>35_Blank</vt:lpstr>
      <vt:lpstr>45_Blank</vt:lpstr>
      <vt:lpstr>PowerPoint Presentation</vt:lpstr>
      <vt:lpstr>The How and Why of Animal Activity</vt:lpstr>
      <vt:lpstr>Figure 51.1a</vt:lpstr>
      <vt:lpstr>Overview</vt:lpstr>
      <vt:lpstr>Overview</vt:lpstr>
      <vt:lpstr>Concept 51.1: Discrete sensory inputs can stimulate both simple and complex behaviors</vt:lpstr>
      <vt:lpstr>Concept 51.1: Discrete sensory inputs can stimulate both simple and complex behaviors</vt:lpstr>
      <vt:lpstr>Concept 51.1: Discrete sensory inputs can stimulate both simple and complex behaviors</vt:lpstr>
      <vt:lpstr>Concept 51.1: Discrete sensory inputs can stimulate both simple and complex behaviors</vt:lpstr>
      <vt:lpstr>Figure 51.3</vt:lpstr>
      <vt:lpstr>Concept 51.1: Discrete sensory inputs can stimulate both simple and complex behaviors</vt:lpstr>
      <vt:lpstr>Figure 51.4</vt:lpstr>
      <vt:lpstr>Figure 51.5</vt:lpstr>
      <vt:lpstr>Concept 51.1: Discrete sensory inputs can stimulate both simple and complex behaviors</vt:lpstr>
      <vt:lpstr>Overview</vt:lpstr>
      <vt:lpstr>PowerPoint Presentation</vt:lpstr>
      <vt:lpstr>PowerPoint Presentation</vt:lpstr>
      <vt:lpstr>PowerPoint Presentation</vt:lpstr>
      <vt:lpstr>Concept 51.2: Learning establishes specific links between experience and behavior</vt:lpstr>
      <vt:lpstr>Concept 51.2: Learning establishes specific links between experience and behavior</vt:lpstr>
      <vt:lpstr>Figure 51.7</vt:lpstr>
      <vt:lpstr>PowerPoint Presentation</vt:lpstr>
      <vt:lpstr>Overview</vt:lpstr>
      <vt:lpstr>Concept 51.3: Selection for individual SURVIVAL can explain diverse behaviors</vt:lpstr>
      <vt:lpstr>Concept 51.3: Selection for individual SURVIVAL can explain diverse behaviors</vt:lpstr>
      <vt:lpstr>Concept 51.3: Selection for REPRODUCTIVE success can explain diverse behaviors</vt:lpstr>
      <vt:lpstr>Concept 51.3: Selection for REPRODUCTIVE success can explain diverse behaviors</vt:lpstr>
      <vt:lpstr>Concept 51.3: Selection for REPRODUCTIVE success can explain diverse behaviors</vt:lpstr>
      <vt:lpstr>Figure 51.16</vt:lpstr>
      <vt:lpstr>Concept 51.3: Selection for REPRODUCTIVE success can explain diverse behaviors</vt:lpstr>
      <vt:lpstr>Figure 51.20</vt:lpstr>
      <vt:lpstr>PowerPoint Presentation</vt:lpstr>
      <vt:lpstr>PowerPoint Presentation</vt:lpstr>
      <vt:lpstr>Overview</vt:lpstr>
      <vt:lpstr>Concept 51.4: Genetic analyses and the concept of inclusive fitness provide a basis for studying the evolution of behavior</vt:lpstr>
      <vt:lpstr>Concept 51.4: Inclusive fitness provides a basis for studying the evolution of behavior</vt:lpstr>
      <vt:lpstr>Concept 51.4: Inclusive fitness provides a basis for studying the evolution of behavior</vt:lpstr>
      <vt:lpstr>Concept 51.4: Inclusive fitness provides a basis for studying the evolution of behavior</vt:lpstr>
      <vt:lpstr>Concept 51.4: Inclusive fitness provides a basis for studying the evolution of behavior</vt:lpstr>
      <vt:lpstr>Figure 51.27a</vt:lpstr>
      <vt:lpstr>PowerPoint Presentation</vt:lpstr>
      <vt:lpstr>PowerPoint Presentation</vt:lpstr>
      <vt:lpstr>PowerPoint Presentation</vt:lpstr>
      <vt:lpstr>Overview</vt:lpstr>
      <vt:lpstr>WATCH</vt:lpstr>
    </vt:vector>
  </TitlesOfParts>
  <Company>Jerome Burg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Burg</dc:creator>
  <cp:lastModifiedBy>HaiderAli Bhatti</cp:lastModifiedBy>
  <cp:revision>211</cp:revision>
  <dcterms:created xsi:type="dcterms:W3CDTF">2010-08-06T18:35:02Z</dcterms:created>
  <dcterms:modified xsi:type="dcterms:W3CDTF">2018-04-24T15:45:22Z</dcterms:modified>
</cp:coreProperties>
</file>