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4" r:id="rId1"/>
    <p:sldMasterId id="2147483758" r:id="rId2"/>
    <p:sldMasterId id="2147483788" r:id="rId3"/>
    <p:sldMasterId id="2147483792" r:id="rId4"/>
    <p:sldMasterId id="2147483800" r:id="rId5"/>
    <p:sldMasterId id="2147483802" r:id="rId6"/>
    <p:sldMasterId id="2147483804" r:id="rId7"/>
    <p:sldMasterId id="2147483808" r:id="rId8"/>
    <p:sldMasterId id="2147483850" r:id="rId9"/>
  </p:sldMasterIdLst>
  <p:notesMasterIdLst>
    <p:notesMasterId r:id="rId32"/>
  </p:notesMasterIdLst>
  <p:sldIdLst>
    <p:sldId id="432" r:id="rId10"/>
    <p:sldId id="537" r:id="rId11"/>
    <p:sldId id="538" r:id="rId12"/>
    <p:sldId id="539" r:id="rId13"/>
    <p:sldId id="261" r:id="rId14"/>
    <p:sldId id="482" r:id="rId15"/>
    <p:sldId id="263" r:id="rId16"/>
    <p:sldId id="535" r:id="rId17"/>
    <p:sldId id="297" r:id="rId18"/>
    <p:sldId id="412" r:id="rId19"/>
    <p:sldId id="497" r:id="rId20"/>
    <p:sldId id="413" r:id="rId21"/>
    <p:sldId id="499" r:id="rId22"/>
    <p:sldId id="528" r:id="rId23"/>
    <p:sldId id="504" r:id="rId24"/>
    <p:sldId id="503" r:id="rId25"/>
    <p:sldId id="305" r:id="rId26"/>
    <p:sldId id="505" r:id="rId27"/>
    <p:sldId id="410" r:id="rId28"/>
    <p:sldId id="332" r:id="rId29"/>
    <p:sldId id="507" r:id="rId30"/>
    <p:sldId id="53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68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88" y="-336"/>
      </p:cViewPr>
      <p:guideLst>
        <p:guide orient="horz" pos="2160"/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140" d="100"/>
          <a:sy n="140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8710B-1B32-4140-B92E-D22B75658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90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710B-1B32-4140-B92E-D22B7565802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0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06FEBCBE-A0C3-4B1E-9529-EF4A2D40E538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1163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49.10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Vertebrate brain structure and evolution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399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AE40159B-CF15-4974-B285-44A0626A0277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694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49.11b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Exploring the organization of the human brain (part 2: brain development)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99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49.UN07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Summary of key concepts: vertebrate brain regions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902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49.11d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Exploring the organization of the human brain (part 4: diencephalon and brainstem)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109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49.11c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Exploring the organization of the human brain (part 3: cerebrum and cerebellum)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804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3F500402-878E-4068-B31E-96E9B9C4B15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745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49.12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reticular formation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7982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453ED36B-96ED-4B46-8D99-921F43B040FD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082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710B-1B32-4140-B92E-D22B756580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7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C462A922-BDE9-4DBE-9952-183E0F3A231A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7621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49.14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limbic system in the human brain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817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A9B5DB1-CA7D-400A-91BC-8840DE875FE8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526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710B-1B32-4140-B92E-D22B756580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2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710B-1B32-4140-B92E-D22B7565802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27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F291DB86-B9F2-4F65-9CB0-448B0FD340D1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659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49.1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How do scientists identify individual neurons in the brain?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965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A9B5DB1-CA7D-400A-91BC-8840DE875FE8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526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A9B5DB1-CA7D-400A-91BC-8840DE875FE8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526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A04DB6C1-2E31-4132-8BB7-4DB66D03B80C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675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3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5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0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8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1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898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3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524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625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672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93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64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49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228975"/>
            <a:ext cx="4191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Nervous Systems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908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Comparison of vertebrates shows that relative sizes of particular brain regions VARY</a:t>
            </a:r>
          </a:p>
          <a:p>
            <a:pPr lvl="1"/>
            <a:r>
              <a:rPr lang="en-CA" altLang="en-US" dirty="0" smtClean="0"/>
              <a:t>These size differences reflect the relative </a:t>
            </a:r>
            <a:r>
              <a:rPr lang="en-CA" altLang="en-US" i="1" dirty="0" smtClean="0"/>
              <a:t>importance</a:t>
            </a:r>
            <a:r>
              <a:rPr lang="en-CA" altLang="en-US" dirty="0" smtClean="0"/>
              <a:t> of the particular brain function</a:t>
            </a:r>
          </a:p>
          <a:p>
            <a:pPr lvl="1"/>
            <a:r>
              <a:rPr lang="en-CA" altLang="en-US" dirty="0" smtClean="0"/>
              <a:t>Evolution has resulted in a </a:t>
            </a:r>
            <a:r>
              <a:rPr lang="en-CA" altLang="en-US" i="1" dirty="0" smtClean="0"/>
              <a:t>close match </a:t>
            </a:r>
            <a:r>
              <a:rPr lang="en-CA" altLang="en-US" dirty="0" smtClean="0"/>
              <a:t>between structure and function</a:t>
            </a:r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49.2: The vertebrate brain is regionally specialized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0EvolVertBrai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047"/>
            <a:ext cx="8546592" cy="520598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49.10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5587073" y="108178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Lamprey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578933" y="1781935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Shark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603356" y="2490228"/>
            <a:ext cx="1112692" cy="5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Ray-finned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fish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595214" y="3206658"/>
            <a:ext cx="1446458" cy="3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Amphibian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595214" y="3931231"/>
            <a:ext cx="1446458" cy="3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Crocodilian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587073" y="4615098"/>
            <a:ext cx="1446458" cy="3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Bird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587074" y="5339671"/>
            <a:ext cx="1446458" cy="3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Mammal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6346" y="1847066"/>
            <a:ext cx="1560428" cy="70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ANCESTRAL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VERTEBRATE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74736" y="436271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Key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46894" y="4712792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Forebrain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38754" y="498959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946895" y="5307106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Hindbrain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sz="2600" dirty="0" smtClean="0"/>
              <a:t>During embryonic development the anterior neural tube gives rise to the forebrain, midbrain, and hindbrain</a:t>
            </a:r>
          </a:p>
          <a:p>
            <a:pPr lvl="1"/>
            <a:r>
              <a:rPr lang="en-CA" altLang="en-US" sz="2400" dirty="0" smtClean="0"/>
              <a:t>The midbrain and part of the hindbrain form the </a:t>
            </a:r>
            <a:r>
              <a:rPr lang="en-CA" altLang="en-US" sz="2400" b="1" dirty="0" smtClean="0"/>
              <a:t>brainstem</a:t>
            </a:r>
            <a:r>
              <a:rPr lang="en-CA" altLang="en-US" sz="2400" dirty="0" smtClean="0"/>
              <a:t>, which joins with the spinal cord at the base of the brain</a:t>
            </a:r>
          </a:p>
          <a:p>
            <a:pPr lvl="1"/>
            <a:r>
              <a:rPr lang="en-CA" altLang="en-US" sz="2400" dirty="0" smtClean="0"/>
              <a:t>The rest of the hindbrain gives rise to the </a:t>
            </a:r>
            <a:r>
              <a:rPr lang="en-CA" altLang="en-US" sz="2400" b="1" dirty="0" smtClean="0"/>
              <a:t>cerebellum</a:t>
            </a:r>
          </a:p>
          <a:p>
            <a:pPr lvl="1"/>
            <a:r>
              <a:rPr lang="en-CA" altLang="en-US" sz="2400" dirty="0" smtClean="0"/>
              <a:t>The forebrain divides into the </a:t>
            </a:r>
            <a:r>
              <a:rPr lang="en-CA" altLang="en-US" sz="2400" dirty="0" err="1" smtClean="0"/>
              <a:t>diencephelon</a:t>
            </a:r>
            <a:r>
              <a:rPr lang="en-CA" altLang="en-US" sz="2400" dirty="0" smtClean="0"/>
              <a:t>, which forms endocrine tissues in the brain, and the telencephalon, which becomes the </a:t>
            </a:r>
            <a:r>
              <a:rPr lang="en-CA" altLang="en-US" sz="2400" b="1" dirty="0" smtClean="0"/>
              <a:t>cerebrum</a:t>
            </a:r>
            <a:endParaRPr lang="en-US" altLang="en-US" sz="2400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49.2: The vertebrate brain is regionally specialized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1b_HumanBrainDev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05042"/>
            <a:ext cx="8546592" cy="61325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Figure 49.11b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534394" y="403136"/>
            <a:ext cx="1902338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Embryonic brain regions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5400000">
            <a:off x="2360209" y="-1434068"/>
            <a:ext cx="187235" cy="4261911"/>
          </a:xfrm>
          <a:prstGeom prst="leftBrace">
            <a:avLst>
              <a:gd name="adj1" fmla="val 7156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5400000">
            <a:off x="6654403" y="-1369493"/>
            <a:ext cx="187235" cy="4132762"/>
          </a:xfrm>
          <a:prstGeom prst="leftBrace">
            <a:avLst>
              <a:gd name="adj1" fmla="val 71565"/>
              <a:gd name="adj2" fmla="val 5019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0800000">
            <a:off x="8491529" y="4781182"/>
            <a:ext cx="98997" cy="823500"/>
          </a:xfrm>
          <a:prstGeom prst="leftBrace">
            <a:avLst>
              <a:gd name="adj1" fmla="val 71565"/>
              <a:gd name="adj2" fmla="val 5019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 flipV="1">
            <a:off x="532739" y="5217081"/>
            <a:ext cx="96861" cy="4412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27357" y="4178458"/>
            <a:ext cx="0" cy="6403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140814" y="4458294"/>
            <a:ext cx="0" cy="2583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798223" y="5243988"/>
            <a:ext cx="139911" cy="306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464588" y="4436769"/>
            <a:ext cx="462783" cy="3982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529163" y="3823282"/>
            <a:ext cx="629600" cy="6403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282531" y="4049303"/>
            <a:ext cx="134529" cy="6296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912131" y="4329139"/>
            <a:ext cx="0" cy="5004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5601827" y="3672601"/>
            <a:ext cx="328253" cy="2260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6371338" y="3753323"/>
            <a:ext cx="925566" cy="9256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468199" y="4867153"/>
            <a:ext cx="1130404" cy="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419769" y="5050255"/>
            <a:ext cx="1194626" cy="10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495105" y="5287040"/>
            <a:ext cx="1119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 flipV="1">
            <a:off x="6839502" y="5432339"/>
            <a:ext cx="758749" cy="2905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 flipV="1">
            <a:off x="6570442" y="5636834"/>
            <a:ext cx="1022428" cy="3067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>
            <a:off x="3982086" y="5416195"/>
            <a:ext cx="129149" cy="3121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491899" y="403136"/>
            <a:ext cx="2532512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Brain structures in child and adult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704523" y="1026266"/>
            <a:ext cx="1115040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Telencephalon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2737825" y="1487668"/>
            <a:ext cx="1115040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Diencephalon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671234" y="1949070"/>
            <a:ext cx="1115040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Mesencephalon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685505" y="2410471"/>
            <a:ext cx="1115040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Metencephalon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642694" y="2905170"/>
            <a:ext cx="1295785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Myelencephalon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802201" y="2905169"/>
            <a:ext cx="2951087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Medulla oblongata (part of brainstem)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11717" y="2410470"/>
            <a:ext cx="2951087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Pons (part of brainstem),  cerebellum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806961" y="1953824"/>
            <a:ext cx="2951087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Midbrain (part of brainstem)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797449" y="1487666"/>
            <a:ext cx="4278175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Diencephalon (thalamus, hypothalamus, </a:t>
            </a:r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epithalamus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811721" y="1026265"/>
            <a:ext cx="3612248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Cerebrum (includes cerebral cortex, basal nuclei)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4854512" y="3575867"/>
            <a:ext cx="715484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346979" y="3647217"/>
            <a:ext cx="1604972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Diencephalon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967247" y="3623434"/>
            <a:ext cx="1124555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Mesencephalon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875763" y="3870783"/>
            <a:ext cx="1124555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Metencephalon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3451315" y="4118131"/>
            <a:ext cx="1295790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 charset="0"/>
              </a:rPr>
              <a:t>Myelencephalon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848337" y="4232293"/>
            <a:ext cx="1000878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Diencephalon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2029089" y="5530875"/>
            <a:ext cx="1067469" cy="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Telencephalon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3931735" y="5725900"/>
            <a:ext cx="515701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Spinal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cord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4859275" y="6301463"/>
            <a:ext cx="515701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Child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314486" y="6301462"/>
            <a:ext cx="1600209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Embryo at 5 weeks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354762" y="6296707"/>
            <a:ext cx="1600209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Embryo at 1 month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340493" y="5645035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Forebrain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421358" y="3970671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778103" y="4256072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Hindbrain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678220" y="2643543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Hindbrain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7651053" y="4768500"/>
            <a:ext cx="650729" cy="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7646791" y="4960273"/>
            <a:ext cx="650729" cy="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Pons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7642530" y="5186137"/>
            <a:ext cx="744486" cy="40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Medulla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oblongata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7659576" y="5629346"/>
            <a:ext cx="1038544" cy="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Cerebellum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7646792" y="5859472"/>
            <a:ext cx="1038544" cy="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 rot="5400000">
            <a:off x="8319366" y="5105945"/>
            <a:ext cx="771603" cy="1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Brainstem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736934" y="1961762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686857" y="1257762"/>
            <a:ext cx="715477" cy="1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Forebrain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84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UN07Summary_C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90039"/>
            <a:ext cx="8546592" cy="53340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49.UN07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8506" y="2684928"/>
            <a:ext cx="1346128" cy="405912"/>
          </a:xfrm>
          <a:prstGeom prst="rect">
            <a:avLst/>
          </a:prstGeom>
          <a:solidFill>
            <a:srgbClr val="F9B093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Forebrain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297995" y="1470902"/>
            <a:ext cx="2202984" cy="9914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278557" y="2702054"/>
            <a:ext cx="3012904" cy="1619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848741" y="2935324"/>
            <a:ext cx="2053958" cy="3304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079820" y="3505542"/>
            <a:ext cx="505390" cy="1879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567950" y="3226914"/>
            <a:ext cx="2073396" cy="1004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624086" y="3609218"/>
            <a:ext cx="693292" cy="10950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967493" y="4153516"/>
            <a:ext cx="589622" cy="997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6414569" y="4600619"/>
            <a:ext cx="622018" cy="1205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997711" y="4963485"/>
            <a:ext cx="965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Left Brace 21"/>
          <p:cNvSpPr/>
          <p:nvPr/>
        </p:nvSpPr>
        <p:spPr bwMode="auto">
          <a:xfrm>
            <a:off x="1723510" y="2332708"/>
            <a:ext cx="252695" cy="1114516"/>
          </a:xfrm>
          <a:prstGeom prst="leftBrace">
            <a:avLst>
              <a:gd name="adj1" fmla="val 4423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036098" y="2296140"/>
            <a:ext cx="110881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042576" y="2697884"/>
            <a:ext cx="1223021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042576" y="3067229"/>
            <a:ext cx="178672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Hypothalamus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286612" y="3546731"/>
            <a:ext cx="178672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Pituitary gland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971245" y="4583490"/>
            <a:ext cx="659319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Pons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977725" y="5056514"/>
            <a:ext cx="1210065" cy="5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Medulla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oblongata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971247" y="5665607"/>
            <a:ext cx="1385007" cy="28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Cerebellum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Left Brace 31"/>
          <p:cNvSpPr/>
          <p:nvPr/>
        </p:nvSpPr>
        <p:spPr bwMode="auto">
          <a:xfrm>
            <a:off x="4645702" y="4613578"/>
            <a:ext cx="252695" cy="1380186"/>
          </a:xfrm>
          <a:prstGeom prst="leftBrace">
            <a:avLst>
              <a:gd name="adj1" fmla="val 4423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010064" y="4816759"/>
            <a:ext cx="1048083" cy="63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Spinal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cord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234780" y="4032714"/>
            <a:ext cx="1346128" cy="405912"/>
          </a:xfrm>
          <a:prstGeom prst="rect">
            <a:avLst/>
          </a:prstGeom>
          <a:solidFill>
            <a:srgbClr val="9C92CA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241259" y="5069473"/>
            <a:ext cx="1346128" cy="405912"/>
          </a:xfrm>
          <a:prstGeom prst="rect">
            <a:avLst/>
          </a:prstGeom>
          <a:solidFill>
            <a:srgbClr val="7ACFF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Hindbrain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1dDiencephBrainste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14990"/>
            <a:ext cx="8546592" cy="46756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49.11d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13208" y="2718725"/>
            <a:ext cx="3221360" cy="291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083631" y="3036240"/>
            <a:ext cx="3485949" cy="178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321761" y="3386830"/>
            <a:ext cx="1997640" cy="6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354834" y="3770494"/>
            <a:ext cx="19381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348220" y="3770494"/>
            <a:ext cx="1845502" cy="1190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080092" y="3532358"/>
            <a:ext cx="2394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00715" y="4094625"/>
            <a:ext cx="218285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252074" y="4861953"/>
            <a:ext cx="14816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4828733" y="5258847"/>
            <a:ext cx="463029" cy="2447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63808" y="2024161"/>
            <a:ext cx="1885189" cy="436583"/>
          </a:xfrm>
          <a:prstGeom prst="rect">
            <a:avLst/>
          </a:prstGeom>
          <a:solidFill>
            <a:srgbClr val="FBB09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Diencephalon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16723" y="2480589"/>
            <a:ext cx="1309712" cy="38366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69641" y="2831178"/>
            <a:ext cx="1580917" cy="38366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Pineal gland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63026" y="3168538"/>
            <a:ext cx="1838890" cy="38366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Hypothalamus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89487" y="3591892"/>
            <a:ext cx="1838890" cy="38366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t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Pituitary gland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393345" y="5318382"/>
            <a:ext cx="1408933" cy="2844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t" anchorCtr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Spinal cord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727154" y="4445214"/>
            <a:ext cx="1455234" cy="840091"/>
          </a:xfrm>
          <a:prstGeom prst="rect">
            <a:avLst/>
          </a:prstGeom>
          <a:solidFill>
            <a:srgbClr val="7ACFF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Medulla</a:t>
            </a:r>
            <a:br>
              <a:rPr lang="en-US" sz="20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oblongata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170339" y="3882948"/>
            <a:ext cx="919442" cy="423353"/>
          </a:xfrm>
          <a:prstGeom prst="rect">
            <a:avLst/>
          </a:prstGeom>
          <a:solidFill>
            <a:srgbClr val="B9E6F9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Pons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68001" y="3287606"/>
            <a:ext cx="1322940" cy="416739"/>
          </a:xfrm>
          <a:prstGeom prst="rect">
            <a:avLst/>
          </a:prstGeom>
          <a:solidFill>
            <a:srgbClr val="A199CC"/>
          </a:solidFill>
          <a:ln>
            <a:noFill/>
          </a:ln>
          <a:extLst/>
        </p:spPr>
        <p:txBody>
          <a:bodyPr wrap="none" lIns="0" tIns="0" rIns="0" bIns="0" anchor="ctr" anchorCtr="1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50" dirty="0" smtClean="0">
                <a:solidFill>
                  <a:srgbClr val="000000"/>
                </a:solidFill>
                <a:latin typeface="Arial" charset="0"/>
              </a:rPr>
              <a:t>Midbrain</a:t>
            </a:r>
            <a:endParaRPr lang="en-US" sz="20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6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1cCerebrumCerebellu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82256"/>
            <a:ext cx="8546592" cy="60289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49.11c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338738" y="2758044"/>
            <a:ext cx="1406272" cy="421610"/>
          </a:xfrm>
          <a:prstGeom prst="rect">
            <a:avLst/>
          </a:prstGeom>
          <a:solidFill>
            <a:srgbClr val="FFE37D"/>
          </a:solidFill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Cerebrum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467639" y="5388387"/>
            <a:ext cx="1653715" cy="418739"/>
          </a:xfrm>
          <a:prstGeom prst="rect">
            <a:avLst/>
          </a:prstGeom>
          <a:solidFill>
            <a:srgbClr val="83CCC7"/>
          </a:solidFill>
          <a:ln>
            <a:noFill/>
          </a:ln>
          <a:extLst/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Cerebellum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620923" y="2807226"/>
            <a:ext cx="1678202" cy="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Basal nuclei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620924" y="2062762"/>
            <a:ext cx="2305928" cy="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Corpus callosum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13625" y="1515363"/>
            <a:ext cx="2305928" cy="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Cerebral cortex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06723" y="449758"/>
            <a:ext cx="1862505" cy="63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Right cerebral</a:t>
            </a:r>
            <a:br>
              <a:rPr lang="en-US" sz="2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hemisphere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626467" y="457057"/>
            <a:ext cx="1650830" cy="63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Left cerebral</a:t>
            </a:r>
            <a:br>
              <a:rPr lang="en-US" sz="2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hemisphere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124651" y="6193805"/>
            <a:ext cx="5057704" cy="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Adult brain viewed from the rear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737195" y="1569414"/>
            <a:ext cx="248171" cy="2780788"/>
          </a:xfrm>
          <a:prstGeom prst="leftBrace">
            <a:avLst>
              <a:gd name="adj1" fmla="val 4242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endCxn id="5" idx="1"/>
          </p:cNvCxnSpPr>
          <p:nvPr/>
        </p:nvCxnSpPr>
        <p:spPr bwMode="auto">
          <a:xfrm>
            <a:off x="5693331" y="5167652"/>
            <a:ext cx="774308" cy="4301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291878" y="2987801"/>
            <a:ext cx="1270847" cy="7055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583844" y="2985353"/>
            <a:ext cx="978085" cy="291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299177" y="2262786"/>
            <a:ext cx="1270051" cy="328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5481656" y="1708088"/>
            <a:ext cx="1094871" cy="3430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824733" y="1116897"/>
            <a:ext cx="518239" cy="5401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3299212" y="1109599"/>
            <a:ext cx="416051" cy="5984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926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b="1" dirty="0" smtClean="0"/>
              <a:t>brainstem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cerebrum</a:t>
            </a:r>
            <a:r>
              <a:rPr lang="en-US" altLang="en-US" dirty="0" smtClean="0"/>
              <a:t> control arousal and sleep</a:t>
            </a:r>
          </a:p>
          <a:p>
            <a:pPr lvl="1"/>
            <a:r>
              <a:rPr lang="en-US" altLang="en-US" dirty="0" smtClean="0"/>
              <a:t>The core of the brainstem has a diffuse network of neurons called the </a:t>
            </a:r>
            <a:r>
              <a:rPr lang="en-US" altLang="en-US" b="1" dirty="0" smtClean="0"/>
              <a:t>reticular formation</a:t>
            </a:r>
          </a:p>
          <a:p>
            <a:pPr lvl="1"/>
            <a:r>
              <a:rPr lang="en-US" altLang="en-US" dirty="0" smtClean="0"/>
              <a:t>These neurons control the timing of sleep periods characterized by rapid eye movements (REMs) and by vivid dreams</a:t>
            </a:r>
          </a:p>
          <a:p>
            <a:pPr lvl="1"/>
            <a:r>
              <a:rPr lang="en-US" altLang="en-US" dirty="0" smtClean="0"/>
              <a:t>Sleep is also regulated by the </a:t>
            </a:r>
            <a:r>
              <a:rPr lang="en-US" altLang="en-US" b="1" dirty="0" smtClean="0"/>
              <a:t>biological clock </a:t>
            </a:r>
            <a:r>
              <a:rPr lang="en-US" altLang="en-US" dirty="0" smtClean="0"/>
              <a:t>and regions of the forebrain that regulate intensity and duration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49.2: The vertebrate brain is regionally specialized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Sleep &amp; Arousal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2ReticularForm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897303"/>
            <a:ext cx="6144768" cy="49194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49.12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1545725" y="4042308"/>
            <a:ext cx="479735" cy="2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Eye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971675" y="3829050"/>
            <a:ext cx="701675" cy="352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657600" y="3902075"/>
            <a:ext cx="1038225" cy="7397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476625" y="5140325"/>
            <a:ext cx="1431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184086" y="4242626"/>
            <a:ext cx="1226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534777" y="4507632"/>
            <a:ext cx="2231486" cy="28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Reticular formation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529301" y="4972954"/>
            <a:ext cx="2499723" cy="81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Input from touch,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pain, and temperature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receptors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483471" y="4091584"/>
            <a:ext cx="1147591" cy="8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Input from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nerves of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ears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8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Sleep is essential and may play a role in the consolidation of learning and memory</a:t>
            </a:r>
          </a:p>
          <a:p>
            <a:r>
              <a:rPr lang="en-US" altLang="en-US" dirty="0" smtClean="0"/>
              <a:t>Some animals have evolutionary adaptations allowing for substantial activity during sleep</a:t>
            </a:r>
          </a:p>
          <a:p>
            <a:pPr lvl="1"/>
            <a:r>
              <a:rPr lang="en-US" altLang="en-US" dirty="0" smtClean="0"/>
              <a:t>Dolphins sleep with one brain hemisphere at a time and are therefore able to swim while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asleep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!!!</a:t>
            </a:r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49.2: The vertebrate brain is regionally specialized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Sleep &amp; Arousal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f68f44ff0e120c8e3ca657e7717f3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086600" cy="49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49.2: The vertebrate brain is regionally </a:t>
            </a:r>
            <a:r>
              <a:rPr lang="en-US" altLang="en-US" dirty="0" smtClean="0"/>
              <a:t>specialized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Emotions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Emotions</a:t>
            </a:r>
          </a:p>
          <a:p>
            <a:r>
              <a:rPr lang="en-US" altLang="en-US" dirty="0" smtClean="0"/>
              <a:t>Generation and experience of emotions involve many brain structures, including the amygdala, hippocampus, and parts of the thalamus</a:t>
            </a:r>
          </a:p>
          <a:p>
            <a:pPr lvl="1"/>
            <a:r>
              <a:rPr lang="en-US" altLang="en-US" dirty="0" smtClean="0"/>
              <a:t>These structures are grouped as the </a:t>
            </a:r>
            <a:r>
              <a:rPr lang="en-US" altLang="en-US" b="1" dirty="0" smtClean="0"/>
              <a:t>limbic system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structure most important to the storage of emotion in the memory is the </a:t>
            </a:r>
            <a:r>
              <a:rPr lang="en-US" altLang="en-US" b="1" dirty="0"/>
              <a:t>amygdala</a:t>
            </a:r>
            <a:r>
              <a:rPr lang="en-US" altLang="en-US" dirty="0"/>
              <a:t>, a mass of nuclei near the base of the cerebrum</a:t>
            </a:r>
          </a:p>
          <a:p>
            <a:pPr lvl="1"/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_14LimbicSyste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485823"/>
            <a:ext cx="8327136" cy="574243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49.14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Text Box 31"/>
          <p:cNvSpPr txBox="1">
            <a:spLocks noChangeArrowheads="1"/>
          </p:cNvSpPr>
          <p:nvPr/>
        </p:nvSpPr>
        <p:spPr bwMode="auto">
          <a:xfrm>
            <a:off x="2380475" y="446506"/>
            <a:ext cx="1439199" cy="39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Thalamus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11157" y="767660"/>
            <a:ext cx="1383803" cy="26725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379004" y="1393161"/>
            <a:ext cx="2170486" cy="2701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274745" y="4691256"/>
            <a:ext cx="644511" cy="5022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734373" y="5165120"/>
            <a:ext cx="1137372" cy="8245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5506778" y="4966097"/>
            <a:ext cx="644511" cy="10425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75376" y="1072008"/>
            <a:ext cx="1913107" cy="4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Hypothalamus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025107" y="5061945"/>
            <a:ext cx="1202248" cy="6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Olfactory</a:t>
            </a:r>
            <a:br>
              <a:rPr lang="en-US" sz="21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bulb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389953" y="5848562"/>
            <a:ext cx="1467634" cy="45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Amygdala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6228585" y="5848563"/>
            <a:ext cx="1941540" cy="3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50" dirty="0" smtClean="0">
                <a:solidFill>
                  <a:srgbClr val="000000"/>
                </a:solidFill>
                <a:latin typeface="Arial" charset="0"/>
              </a:rPr>
              <a:t>Hippocampus</a:t>
            </a:r>
            <a:endParaRPr lang="en-US" sz="21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5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altLang="en-US" strike="sngStrike" dirty="0" smtClean="0"/>
              <a:t>Concept </a:t>
            </a:r>
            <a:r>
              <a:rPr lang="en-US" altLang="en-US" strike="sngStrike" dirty="0"/>
              <a:t>49.2: The vertebrate brain is regionally </a:t>
            </a:r>
            <a:r>
              <a:rPr lang="en-US" altLang="en-US" strike="sngStrike" dirty="0" smtClean="0"/>
              <a:t>specialized</a:t>
            </a:r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7172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-its-lit-fam-it-is-illuminated-family-the-current-18861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400"/>
            <a:ext cx="4724400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7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42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91583" cy="68580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640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Command and Control Center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human brain contains about 100 billion neurons, organized into circuits more complex than the most powerful supercomputers</a:t>
            </a:r>
          </a:p>
          <a:p>
            <a:r>
              <a:rPr lang="en-US" altLang="en-US" smtClean="0"/>
              <a:t>Powerful imaging techniques allow researchers to monitor multiple areas of the brain while the subject performs various tasks</a:t>
            </a:r>
          </a:p>
          <a:p>
            <a:r>
              <a:rPr lang="en-US" altLang="en-US" smtClean="0"/>
              <a:t>A recent advance uses expression of combinations of colored proteins in brain cells, a technique called </a:t>
            </a:r>
            <a:r>
              <a:rPr lang="ja-JP" altLang="en-US" smtClean="0"/>
              <a:t>“</a:t>
            </a:r>
            <a:r>
              <a:rPr lang="en-US" altLang="ja-JP" smtClean="0"/>
              <a:t>brainbow</a:t>
            </a:r>
            <a:r>
              <a:rPr lang="ja-JP" altLang="en-US" smtClean="0"/>
              <a:t>”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9_01Brainbow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85800"/>
            <a:ext cx="8546592" cy="548640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49.1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altLang="en-US" sz="2600" strike="sngStrike" dirty="0"/>
              <a:t>Concept 49.1: Nervous systems consist of circuits of neurons and supporting </a:t>
            </a:r>
            <a:r>
              <a:rPr lang="en-US" altLang="en-US" sz="2600" strike="sngStrike" dirty="0" smtClean="0"/>
              <a:t>cells</a:t>
            </a:r>
          </a:p>
          <a:p>
            <a:r>
              <a:rPr lang="en-US" altLang="en-US" sz="2600" dirty="0"/>
              <a:t>Concept 49.2: The vertebrate brain is regionally </a:t>
            </a:r>
            <a:r>
              <a:rPr lang="en-US" altLang="en-US" sz="2600" dirty="0" smtClean="0"/>
              <a:t>specialized</a:t>
            </a:r>
          </a:p>
          <a:p>
            <a:r>
              <a:rPr lang="en-US" altLang="en-US" sz="2600" strike="sngStrike" dirty="0"/>
              <a:t>Concept 49.3: The cerebral cortex controls voluntary movement and cognitive </a:t>
            </a:r>
            <a:r>
              <a:rPr lang="en-US" altLang="en-US" sz="2600" strike="sngStrike" dirty="0" smtClean="0"/>
              <a:t>functions</a:t>
            </a:r>
          </a:p>
          <a:p>
            <a:r>
              <a:rPr lang="en-US" altLang="en-US" sz="2600" strike="sngStrike" dirty="0"/>
              <a:t>Concept 49.4: Changes in synaptic connections underlie memory and learning</a:t>
            </a:r>
            <a:endParaRPr lang="en-US" altLang="en-US" sz="2600" strike="sngStrike" dirty="0" smtClean="0"/>
          </a:p>
          <a:p>
            <a:r>
              <a:rPr lang="en-US" altLang="en-US" sz="2600" strike="sngStrike" dirty="0"/>
              <a:t>Concept 49.5: Many nervous system disorders can be explained in molecular terms</a:t>
            </a:r>
            <a:endParaRPr lang="en-US" altLang="en-US" sz="2600" strike="sngStrike" dirty="0" smtClean="0"/>
          </a:p>
          <a:p>
            <a:endParaRPr lang="en-US" altLang="en-US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0481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066800"/>
            <a:ext cx="8499249" cy="527976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Concept </a:t>
            </a:r>
            <a:r>
              <a:rPr lang="en-US" altLang="en-US" b="1" dirty="0">
                <a:solidFill>
                  <a:srgbClr val="FF0000"/>
                </a:solidFill>
              </a:rPr>
              <a:t>49.2: The vertebrate brain is regionally </a:t>
            </a:r>
            <a:r>
              <a:rPr lang="en-US" altLang="en-US" b="1" dirty="0" smtClean="0">
                <a:solidFill>
                  <a:srgbClr val="FF0000"/>
                </a:solidFill>
              </a:rPr>
              <a:t>specialized</a:t>
            </a:r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02077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49.2: The vertebrate brain is regionally specialized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Specific brain structures are particularly SPECIALIZED for diverse functions</a:t>
            </a:r>
          </a:p>
          <a:p>
            <a:r>
              <a:rPr lang="en-US" altLang="en-US" dirty="0" smtClean="0"/>
              <a:t>The vertebrate brain has three major regions: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 smtClean="0"/>
              <a:t>Forebrain (cerebrum)</a:t>
            </a:r>
            <a:r>
              <a:rPr lang="en-US" altLang="en-US" dirty="0" smtClean="0"/>
              <a:t>: </a:t>
            </a:r>
            <a:r>
              <a:rPr lang="en-CA" altLang="en-US" dirty="0"/>
              <a:t>processing of olfactory input, regulation of sleep, learning, and any complex </a:t>
            </a:r>
            <a:r>
              <a:rPr lang="en-CA" altLang="en-US" dirty="0" smtClean="0"/>
              <a:t>processing</a:t>
            </a:r>
            <a:endParaRPr lang="en-US" alt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M</a:t>
            </a:r>
            <a:r>
              <a:rPr lang="en-US" altLang="en-US" b="1" dirty="0" smtClean="0"/>
              <a:t>idbrain (brainstem)</a:t>
            </a:r>
            <a:r>
              <a:rPr lang="en-US" altLang="en-US" dirty="0" smtClean="0"/>
              <a:t>: </a:t>
            </a:r>
            <a:r>
              <a:rPr lang="en-CA" altLang="en-US" dirty="0"/>
              <a:t>coordinates routing of sensory input</a:t>
            </a:r>
            <a:endParaRPr lang="en-US" alt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/>
              <a:t>H</a:t>
            </a:r>
            <a:r>
              <a:rPr lang="en-US" altLang="en-US" b="1" dirty="0" smtClean="0"/>
              <a:t>indbrain (cerebellum)</a:t>
            </a:r>
            <a:r>
              <a:rPr lang="en-US" altLang="en-US" dirty="0" smtClean="0"/>
              <a:t>: </a:t>
            </a:r>
            <a:r>
              <a:rPr lang="en-CA" altLang="en-US" dirty="0"/>
              <a:t>controls involuntary activities and coordinates motor activities</a:t>
            </a:r>
            <a:endParaRPr lang="en-US" altLang="en-US" dirty="0"/>
          </a:p>
          <a:p>
            <a:pPr marL="971550" lvl="1" indent="-514350">
              <a:buFont typeface="+mj-lt"/>
              <a:buAutoNum type="arabicPeriod"/>
            </a:pPr>
            <a:endParaRPr lang="en-US" altLang="en-US" b="1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 w="12700">
              <a:noFill/>
            </a:ln>
            <a:noFill/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2175</TotalTime>
  <Words>826</Words>
  <Application>Microsoft Macintosh PowerPoint</Application>
  <PresentationFormat>On-screen Show (4:3)</PresentationFormat>
  <Paragraphs>168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Campbell_Lecture_Template</vt:lpstr>
      <vt:lpstr>1_Blank</vt:lpstr>
      <vt:lpstr>16_Blank</vt:lpstr>
      <vt:lpstr>18_Blank</vt:lpstr>
      <vt:lpstr>22_Blank</vt:lpstr>
      <vt:lpstr>23_Blank</vt:lpstr>
      <vt:lpstr>24_Blank</vt:lpstr>
      <vt:lpstr>26_Blank</vt:lpstr>
      <vt:lpstr>47_Blank</vt:lpstr>
      <vt:lpstr>PowerPoint Presentation</vt:lpstr>
      <vt:lpstr>PowerPoint Presentation</vt:lpstr>
      <vt:lpstr>PowerPoint Presentation</vt:lpstr>
      <vt:lpstr>PowerPoint Presentation</vt:lpstr>
      <vt:lpstr>Command and Control Center</vt:lpstr>
      <vt:lpstr>Figure 49.1</vt:lpstr>
      <vt:lpstr>Overview</vt:lpstr>
      <vt:lpstr>Overview</vt:lpstr>
      <vt:lpstr>Concept 49.2: The vertebrate brain is regionally specialized</vt:lpstr>
      <vt:lpstr>Concept 49.2: The vertebrate brain is regionally specialized</vt:lpstr>
      <vt:lpstr>Figure 49.10</vt:lpstr>
      <vt:lpstr>Concept 49.2: The vertebrate brain is regionally specialized</vt:lpstr>
      <vt:lpstr>Figure 49.11b</vt:lpstr>
      <vt:lpstr>Figure 49.UN07</vt:lpstr>
      <vt:lpstr>Figure 49.11d</vt:lpstr>
      <vt:lpstr>Figure 49.11c</vt:lpstr>
      <vt:lpstr>Concept 49.2: The vertebrate brain is regionally specialized – Sleep &amp; Arousal</vt:lpstr>
      <vt:lpstr>Figure 49.12</vt:lpstr>
      <vt:lpstr>Concept 49.2: The vertebrate brain is regionally specialized – Sleep &amp; Arousal</vt:lpstr>
      <vt:lpstr>Concept 49.2: The vertebrate brain is regionally specialized – Emotions </vt:lpstr>
      <vt:lpstr>Figure 49.14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97</cp:revision>
  <dcterms:created xsi:type="dcterms:W3CDTF">2010-08-06T18:35:02Z</dcterms:created>
  <dcterms:modified xsi:type="dcterms:W3CDTF">2018-04-11T16:58:07Z</dcterms:modified>
</cp:coreProperties>
</file>