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49" r:id="rId2"/>
    <p:sldMasterId id="2147483753" r:id="rId3"/>
    <p:sldMasterId id="2147483755" r:id="rId4"/>
    <p:sldMasterId id="2147483759" r:id="rId5"/>
    <p:sldMasterId id="2147483771" r:id="rId6"/>
    <p:sldMasterId id="2147483773" r:id="rId7"/>
    <p:sldMasterId id="2147483775" r:id="rId8"/>
    <p:sldMasterId id="2147483777" r:id="rId9"/>
    <p:sldMasterId id="2147483779" r:id="rId10"/>
    <p:sldMasterId id="2147483781" r:id="rId11"/>
    <p:sldMasterId id="2147483789" r:id="rId12"/>
    <p:sldMasterId id="2147483793" r:id="rId13"/>
    <p:sldMasterId id="2147483795" r:id="rId14"/>
    <p:sldMasterId id="2147483797" r:id="rId15"/>
    <p:sldMasterId id="2147483805" r:id="rId16"/>
    <p:sldMasterId id="2147483811" r:id="rId17"/>
    <p:sldMasterId id="2147483819" r:id="rId18"/>
    <p:sldMasterId id="2147483821" r:id="rId19"/>
    <p:sldMasterId id="2147483829" r:id="rId20"/>
  </p:sldMasterIdLst>
  <p:notesMasterIdLst>
    <p:notesMasterId r:id="rId91"/>
  </p:notesMasterIdLst>
  <p:sldIdLst>
    <p:sldId id="427" r:id="rId21"/>
    <p:sldId id="261" r:id="rId22"/>
    <p:sldId id="264" r:id="rId23"/>
    <p:sldId id="480" r:id="rId24"/>
    <p:sldId id="479" r:id="rId25"/>
    <p:sldId id="274" r:id="rId26"/>
    <p:sldId id="481" r:id="rId27"/>
    <p:sldId id="430" r:id="rId28"/>
    <p:sldId id="499" r:id="rId29"/>
    <p:sldId id="500" r:id="rId30"/>
    <p:sldId id="501" r:id="rId31"/>
    <p:sldId id="482" r:id="rId32"/>
    <p:sldId id="432" r:id="rId33"/>
    <p:sldId id="433" r:id="rId34"/>
    <p:sldId id="483" r:id="rId35"/>
    <p:sldId id="281" r:id="rId36"/>
    <p:sldId id="282" r:id="rId37"/>
    <p:sldId id="283" r:id="rId38"/>
    <p:sldId id="435" r:id="rId39"/>
    <p:sldId id="503" r:id="rId40"/>
    <p:sldId id="502" r:id="rId41"/>
    <p:sldId id="504" r:id="rId42"/>
    <p:sldId id="512" r:id="rId43"/>
    <p:sldId id="485" r:id="rId44"/>
    <p:sldId id="293" r:id="rId45"/>
    <p:sldId id="487" r:id="rId46"/>
    <p:sldId id="486" r:id="rId47"/>
    <p:sldId id="351" r:id="rId48"/>
    <p:sldId id="441" r:id="rId49"/>
    <p:sldId id="303" r:id="rId50"/>
    <p:sldId id="442" r:id="rId51"/>
    <p:sldId id="310" r:id="rId52"/>
    <p:sldId id="443" r:id="rId53"/>
    <p:sldId id="444" r:id="rId54"/>
    <p:sldId id="445" r:id="rId55"/>
    <p:sldId id="489" r:id="rId56"/>
    <p:sldId id="446" r:id="rId57"/>
    <p:sldId id="466" r:id="rId58"/>
    <p:sldId id="470" r:id="rId59"/>
    <p:sldId id="465" r:id="rId60"/>
    <p:sldId id="312" r:id="rId61"/>
    <p:sldId id="505" r:id="rId62"/>
    <p:sldId id="506" r:id="rId63"/>
    <p:sldId id="507" r:id="rId64"/>
    <p:sldId id="508" r:id="rId65"/>
    <p:sldId id="318" r:id="rId66"/>
    <p:sldId id="450" r:id="rId67"/>
    <p:sldId id="322" r:id="rId68"/>
    <p:sldId id="452" r:id="rId69"/>
    <p:sldId id="509" r:id="rId70"/>
    <p:sldId id="510" r:id="rId71"/>
    <p:sldId id="484" r:id="rId72"/>
    <p:sldId id="324" r:id="rId73"/>
    <p:sldId id="326" r:id="rId74"/>
    <p:sldId id="454" r:id="rId75"/>
    <p:sldId id="453" r:id="rId76"/>
    <p:sldId id="328" r:id="rId77"/>
    <p:sldId id="497" r:id="rId78"/>
    <p:sldId id="498" r:id="rId79"/>
    <p:sldId id="338" r:id="rId80"/>
    <p:sldId id="458" r:id="rId81"/>
    <p:sldId id="490" r:id="rId82"/>
    <p:sldId id="491" r:id="rId83"/>
    <p:sldId id="492" r:id="rId84"/>
    <p:sldId id="461" r:id="rId85"/>
    <p:sldId id="511" r:id="rId86"/>
    <p:sldId id="494" r:id="rId87"/>
    <p:sldId id="495" r:id="rId88"/>
    <p:sldId id="496" r:id="rId89"/>
    <p:sldId id="493" r:id="rId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84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orient="horz" pos="1440">
          <p15:clr>
            <a:srgbClr val="A4A3A4"/>
          </p15:clr>
        </p15:guide>
        <p15:guide id="4" orient="horz" pos="177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pos="144">
          <p15:clr>
            <a:srgbClr val="A4A3A4"/>
          </p15:clr>
        </p15:guide>
        <p15:guide id="7" pos="2880">
          <p15:clr>
            <a:srgbClr val="A4A3A4"/>
          </p15:clr>
        </p15:guide>
        <p15:guide id="8" pos="384">
          <p15:clr>
            <a:srgbClr val="A4A3A4"/>
          </p15:clr>
        </p15:guide>
        <p15:guide id="9" pos="816">
          <p15:clr>
            <a:srgbClr val="A4A3A4"/>
          </p15:clr>
        </p15:guide>
        <p15:guide id="10" pos="10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56E"/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3" d="100"/>
          <a:sy n="103" d="100"/>
        </p:scale>
        <p:origin x="-1800" y="-288"/>
      </p:cViewPr>
      <p:guideLst>
        <p:guide orient="horz" pos="584"/>
        <p:guide orient="horz" pos="1104"/>
        <p:guide orient="horz" pos="1440"/>
        <p:guide orient="horz" pos="1776"/>
        <p:guide orient="horz" pos="4080"/>
        <p:guide pos="144"/>
        <p:guide pos="2880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40" d="100"/>
          <a:sy n="140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slide" Target="slides/slide58.xml"/><Relationship Id="rId79" Type="http://schemas.openxmlformats.org/officeDocument/2006/relationships/slide" Target="slides/slide59.xml"/><Relationship Id="rId90" Type="http://schemas.openxmlformats.org/officeDocument/2006/relationships/slide" Target="slides/slide70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80" Type="http://schemas.openxmlformats.org/officeDocument/2006/relationships/slide" Target="slides/slide60.xml"/><Relationship Id="rId81" Type="http://schemas.openxmlformats.org/officeDocument/2006/relationships/slide" Target="slides/slide61.xml"/><Relationship Id="rId82" Type="http://schemas.openxmlformats.org/officeDocument/2006/relationships/slide" Target="slides/slide62.xml"/><Relationship Id="rId83" Type="http://schemas.openxmlformats.org/officeDocument/2006/relationships/slide" Target="slides/slide63.xml"/><Relationship Id="rId84" Type="http://schemas.openxmlformats.org/officeDocument/2006/relationships/slide" Target="slides/slide64.xml"/><Relationship Id="rId85" Type="http://schemas.openxmlformats.org/officeDocument/2006/relationships/slide" Target="slides/slide65.xml"/><Relationship Id="rId86" Type="http://schemas.openxmlformats.org/officeDocument/2006/relationships/slide" Target="slides/slide66.xml"/><Relationship Id="rId87" Type="http://schemas.openxmlformats.org/officeDocument/2006/relationships/slide" Target="slides/slide67.xml"/><Relationship Id="rId88" Type="http://schemas.openxmlformats.org/officeDocument/2006/relationships/slide" Target="slides/slide68.xml"/><Relationship Id="rId89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7E0EB-BD91-4DAD-8281-419F217F5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4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simple synapse, neurotransmitter chemicals are released by _____.</a:t>
            </a:r>
          </a:p>
          <a:p>
            <a:r>
              <a:rPr lang="en-US" smtClean="0"/>
              <a:t>https://www.polleverywhere.com/multiple_choice_polls/d3ICN2nNhyb3U7j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simple synapse, neurotransmitter chemicals are received by _____.</a:t>
            </a:r>
          </a:p>
          <a:p>
            <a:r>
              <a:rPr lang="en-US" smtClean="0"/>
              <a:t>https://www.polleverywhere.com/multiple_choice_polls/q5BImeXMp5yGLFn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B51338A-4B63-45C9-B8AA-F6F73F3FEB7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665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48.4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Summary of information processing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48.5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Structural diversity of neurons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F58E9D3-A4F6-43E9-8261-D7F8EE351EB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5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0C03BB51-8B49-40EB-8A23-4A3BA3204D27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551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7987222E-9B7C-40CB-9035-64B6360229D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793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289E2C-2D38-4EB7-AB8F-F945B275776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849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48.6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basis of the membrane potential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2781B05-AD3C-4423-A630-45CD0633E4F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72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resting potential, an example of a cation that is more abundant as a solute in the cytosol of a neuron than it is in the interstitial fluid outside the neuron is _____.</a:t>
            </a:r>
          </a:p>
          <a:p>
            <a:r>
              <a:rPr lang="en-US" smtClean="0"/>
              <a:t>https://www.polleverywhere.com/multiple_choice_polls/tK2Zrot8CUpSZ0a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0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operation of the sodium-potassium "pump" moves _____.</a:t>
            </a:r>
          </a:p>
          <a:p>
            <a:r>
              <a:rPr lang="en-US" smtClean="0"/>
              <a:t>https://www.polleverywhere.com/multiple_choice_polls/B8sDvNAZZudx8f7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5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fundamental concepts about the ion channels of a "resting" neuron are that the channels _____.</a:t>
            </a:r>
          </a:p>
          <a:p>
            <a:r>
              <a:rPr lang="en-US" smtClean="0"/>
              <a:t>https://www.polleverywhere.com/multiple_choice_polls/FNBgO8rlJ5mNW0h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51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7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F58E9D3-A4F6-43E9-8261-D7F8EE351EB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51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0D376D65-185A-40FC-8F7A-7193818D1AB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59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81B019C5-5875-4D1F-A62F-EEA2B133518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071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81B019C5-5875-4D1F-A62F-EEA2B133518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071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BD28CF8-2B51-4CC3-9234-A624CC1F643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441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48.10c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Graded potentials and an action potential in a neuron (part 3: action potential)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F58E9D3-A4F6-43E9-8261-D7F8EE351EB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51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9E14DFF-3969-43AF-B596-7CA4AEE5A2FC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156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48.11a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role of voltage-gated ion channels in the generation of an action potential (part 1: resting state)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54654CAF-1970-4968-8FBB-E22313E33F59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450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48.11b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role of voltage-gated ion channels in the generation of an action potential (part 2: depolarization)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48.11c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role of voltage-gated ion channels in the generation of an action potential (part 3: rising phase)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48.11d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role of voltage-gated ion channels in the generation of an action potential (part 4: falling phase)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54654CAF-1970-4968-8FBB-E22313E33F59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450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48.11e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role of voltage-gated ion channels in the generation of an action potential (part 5: undershoot)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48.11f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role of voltage-gated ion channels in the generation of an action potential (part 6: graph)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48.UN03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Summary of key concepts: action potential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F58E9D3-A4F6-43E9-8261-D7F8EE351EB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51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48.11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role of voltage-gated ion channels in the generation of an action potential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AECD009-B951-4532-A9E1-B686E0CA094A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198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97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membrane's permeability to sodium ions is at its maximum at label _____.</a:t>
            </a:r>
          </a:p>
          <a:p>
            <a:r>
              <a:rPr lang="en-US" smtClean="0"/>
              <a:t>https://www.polleverywhere.com/multiple_choice_polls/w1XdNjZb3w4dexx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4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minimum depolarization needed to operate the voltage-gated sodium and potassium channels is indicated by the label _____.</a:t>
            </a:r>
          </a:p>
          <a:p>
            <a:r>
              <a:rPr lang="en-US" smtClean="0"/>
              <a:t>https://www.polleverywhere.com/multiple_choice_polls/epTt1GhzzGjnpjs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2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neuronal membrane is at its resting potential at label _____.</a:t>
            </a:r>
          </a:p>
          <a:p>
            <a:r>
              <a:rPr lang="en-US" smtClean="0"/>
              <a:t>https://www.polleverywhere.com/multiple_choice_polls/DQKAFW8pgWbLCGe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2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155E3E31-50BA-449A-8E6D-2F3BB3D73D69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1656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48.13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Schwann cells and the myelin sheath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7B86C0C0-0416-4444-8A60-A473F3F65D73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4718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48.14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Saltatory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conduction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F58E9D3-A4F6-43E9-8261-D7F8EE351EB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514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Action potentials move along axons _____.</a:t>
            </a:r>
          </a:p>
          <a:p>
            <a:r>
              <a:rPr lang="en-US" smtClean="0"/>
              <a:t>https://www.polleverywhere.com/multiple_choice_polls/QcZgmUU1n2iWL47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03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toxin that binds specifically to voltage-gated sodium channels in axons would be expected to _____.</a:t>
            </a:r>
          </a:p>
          <a:p>
            <a:r>
              <a:rPr lang="en-US" smtClean="0"/>
              <a:t>https://www.polleverywhere.com/multiple_choice_polls/biS8muMAs4yDeOS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924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F58E9D3-A4F6-43E9-8261-D7F8EE351EB7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514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294E42A-572C-42A7-9B4A-B3C39B283837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217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AF12A66D-D519-47F7-B53B-C9121D6F0A22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8614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48.16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 chemical synapse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48.15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Synaptic terminals on the cell body of a postsynaptic neuron (colorized SEM)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FDBDC86-276C-4BCB-ADA5-309131C41A26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6513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FDBDC86-276C-4BCB-ADA5-309131C41A26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6513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FDBDC86-276C-4BCB-ADA5-309131C41A26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6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3F3604C0-797B-4330-AEC5-6B08E985A00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666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37F8CC1-C212-4166-A9CD-0B03B9A8D2D2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221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48.18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Two mechanisms of terminating neurotransmission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37F8CC1-C212-4166-A9CD-0B03B9A8D2D2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221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37F8CC1-C212-4166-A9CD-0B03B9A8D2D2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221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37F8CC1-C212-4166-A9CD-0B03B9A8D2D2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221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48.2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Major neurotransmitters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Neurotransmitters categorized as inhibitory are expected to _____.</a:t>
            </a:r>
          </a:p>
          <a:p>
            <a:r>
              <a:rPr lang="en-US" smtClean="0"/>
              <a:t>https://www.polleverywhere.com/multiple_choice_polls/hwELB89rOBNIboM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50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37F8CC1-C212-4166-A9CD-0B03B9A8D2D2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221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37F8CC1-C212-4166-A9CD-0B03B9A8D2D2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221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37F8CC1-C212-4166-A9CD-0B03B9A8D2D2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2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3F3604C0-797B-4330-AEC5-6B08E985A00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666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6F58E9D3-A4F6-43E9-8261-D7F8EE351EB7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5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48.2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Neuron structure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point of connection between two communicating neurons is called the _____.</a:t>
            </a:r>
          </a:p>
          <a:p>
            <a:r>
              <a:rPr lang="en-US" smtClean="0"/>
              <a:t>https://www.polleverywhere.com/multiple_choice_polls/s51Tb6vCFmL1DaI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EB-BD91-4DAD-8281-419F217F5A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7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1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endParaRPr lang="en-CA" sz="180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endParaRPr lang="en-CA" sz="1800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algn="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Nicole Tunbridge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5071CE1-188D-48E3-B7EA-CA9D0BD9B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9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3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6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2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52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2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7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0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96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7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40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48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99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06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46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9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2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3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99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69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1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96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10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51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7474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4874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0198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173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731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249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2223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404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337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454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0865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8793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61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367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887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661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69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989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93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333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THfG4ZoN4&amp;t=8s" TargetMode="External"/><Relationship Id="rId4" Type="http://schemas.openxmlformats.org/officeDocument/2006/relationships/hyperlink" Target="https://www.youtube.com/watch?v=rcacx09VOD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G8M_ldA1M" TargetMode="External"/><Relationship Id="rId4" Type="http://schemas.openxmlformats.org/officeDocument/2006/relationships/hyperlink" Target="https://www.youtube.com/watch?v=HYLyhXRp298" TargetMode="External"/><Relationship Id="rId5" Type="http://schemas.openxmlformats.org/officeDocument/2006/relationships/hyperlink" Target="https://www.youtube.com/watch?v=fHRC8SlLcH0" TargetMode="External"/><Relationship Id="rId6" Type="http://schemas.openxmlformats.org/officeDocument/2006/relationships/hyperlink" Target="https://www.neuroscientificallychallenged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3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5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48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3048000"/>
            <a:ext cx="47244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Neurons, Synapses, and Signaling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097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d3ICN2nNhyb3U7j" descr="1A8BA805-F7E4-4387-807F-0F3605F351B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q5BImeXMp5yGLFn" descr="F46B6130-2909-48ED-AB79-9AB3CBF2ABA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8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48.1: Neuron organization and structure reflect function in information transfer</a:t>
            </a:r>
            <a:endParaRPr lang="en-US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u="sng" dirty="0" smtClean="0"/>
              <a:t>Information Processing</a:t>
            </a:r>
          </a:p>
          <a:p>
            <a:r>
              <a:rPr lang="en-US" sz="2600" dirty="0" smtClean="0"/>
              <a:t>Nervous systems </a:t>
            </a:r>
            <a:r>
              <a:rPr lang="en-US" sz="2600" i="1" dirty="0" smtClean="0"/>
              <a:t>process</a:t>
            </a:r>
            <a:r>
              <a:rPr lang="en-US" sz="2600" dirty="0" smtClean="0"/>
              <a:t> information in three stages: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S</a:t>
            </a:r>
            <a:r>
              <a:rPr lang="en-US" sz="2400" b="1" dirty="0" smtClean="0"/>
              <a:t>ensory input</a:t>
            </a:r>
            <a:r>
              <a:rPr lang="en-US" sz="2400" dirty="0"/>
              <a:t>: Sensors </a:t>
            </a:r>
            <a:r>
              <a:rPr lang="en-US" sz="2400" dirty="0" smtClean="0"/>
              <a:t>DETECT external </a:t>
            </a:r>
            <a:r>
              <a:rPr lang="en-US" sz="2400" dirty="0"/>
              <a:t>stimuli and internal conditions and </a:t>
            </a:r>
            <a:r>
              <a:rPr lang="en-US" sz="2400" dirty="0" smtClean="0"/>
              <a:t>TRANSMIT information </a:t>
            </a:r>
            <a:r>
              <a:rPr lang="en-US" sz="2400" dirty="0"/>
              <a:t>along </a:t>
            </a:r>
            <a:r>
              <a:rPr lang="en-US" sz="2400" b="1" dirty="0"/>
              <a:t>sensory </a:t>
            </a:r>
            <a:r>
              <a:rPr lang="en-US" sz="2400" b="1" dirty="0" smtClean="0"/>
              <a:t>neurons</a:t>
            </a:r>
            <a:endParaRPr lang="en-US" sz="24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Integration</a:t>
            </a:r>
            <a:r>
              <a:rPr lang="en-US" sz="2400" dirty="0"/>
              <a:t>: Sensory information is sent </a:t>
            </a:r>
            <a:r>
              <a:rPr lang="en-US" sz="2400" dirty="0" smtClean="0"/>
              <a:t>TO the brain, </a:t>
            </a:r>
            <a:r>
              <a:rPr lang="en-US" sz="2400" dirty="0"/>
              <a:t>where </a:t>
            </a:r>
            <a:r>
              <a:rPr lang="en-US" sz="2400" b="1" dirty="0"/>
              <a:t>interneurons</a:t>
            </a:r>
            <a:r>
              <a:rPr lang="en-US" sz="2400" dirty="0"/>
              <a:t> </a:t>
            </a:r>
            <a:r>
              <a:rPr lang="en-US" sz="2400" dirty="0" smtClean="0"/>
              <a:t>INTEGRATE the information</a:t>
            </a:r>
            <a:endParaRPr lang="en-US" sz="24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M</a:t>
            </a:r>
            <a:r>
              <a:rPr lang="en-US" sz="2400" b="1" dirty="0" smtClean="0"/>
              <a:t>otor output</a:t>
            </a:r>
            <a:r>
              <a:rPr lang="en-US" sz="2400" dirty="0"/>
              <a:t>: Motor output </a:t>
            </a:r>
            <a:r>
              <a:rPr lang="en-US" sz="2400" dirty="0" smtClean="0"/>
              <a:t>LEAVES the </a:t>
            </a:r>
            <a:r>
              <a:rPr lang="en-US" sz="2400" dirty="0"/>
              <a:t>brain </a:t>
            </a:r>
            <a:r>
              <a:rPr lang="en-US" sz="2400" dirty="0" smtClean="0"/>
              <a:t>via </a:t>
            </a:r>
            <a:r>
              <a:rPr lang="en-US" sz="2400" b="1" dirty="0"/>
              <a:t>motor neurons</a:t>
            </a:r>
            <a:r>
              <a:rPr lang="en-US" sz="2400" dirty="0"/>
              <a:t>, which trigger muscle or gland activity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9768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" y="101600"/>
            <a:ext cx="3612316" cy="343551"/>
          </a:xfrm>
        </p:spPr>
        <p:txBody>
          <a:bodyPr/>
          <a:lstStyle/>
          <a:p>
            <a:r>
              <a:rPr lang="en-US" sz="1800" b="1" dirty="0" smtClean="0"/>
              <a:t>Summary of Info Processing</a:t>
            </a:r>
            <a:endParaRPr lang="en-US" sz="1800" b="1" dirty="0"/>
          </a:p>
        </p:txBody>
      </p:sp>
      <p:pic>
        <p:nvPicPr>
          <p:cNvPr id="16" name="Picture 15" descr="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93" y="1143000"/>
            <a:ext cx="77317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" y="145420"/>
            <a:ext cx="1752600" cy="1439333"/>
          </a:xfrm>
        </p:spPr>
        <p:txBody>
          <a:bodyPr/>
          <a:lstStyle/>
          <a:p>
            <a:pPr algn="ctr"/>
            <a:r>
              <a:rPr lang="en-US" sz="1800" b="1" kern="1200" dirty="0">
                <a:solidFill>
                  <a:schemeClr val="tx1"/>
                </a:solidFill>
              </a:rPr>
              <a:t>Structural diversity of neurons</a:t>
            </a:r>
            <a:r>
              <a:rPr lang="en-US" sz="1800" b="1" dirty="0"/>
              <a:t> </a:t>
            </a:r>
          </a:p>
        </p:txBody>
      </p:sp>
      <p:pic>
        <p:nvPicPr>
          <p:cNvPr id="3" name="Picture 2" descr="48_05NeuronDiversit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48" y="210312"/>
            <a:ext cx="5480304" cy="6437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873451" y="1804660"/>
            <a:ext cx="1766005" cy="2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Sensory neuron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477365" y="219574"/>
            <a:ext cx="578335" cy="53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body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497522" y="865087"/>
            <a:ext cx="596700" cy="2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Axon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884724" y="441207"/>
            <a:ext cx="1063327" cy="2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Dendrites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874697" y="3833618"/>
            <a:ext cx="1305826" cy="2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Interneuron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873442" y="6393445"/>
            <a:ext cx="1516303" cy="2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Motor neuron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4055533" y="579967"/>
            <a:ext cx="397934" cy="122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761567" y="1130300"/>
            <a:ext cx="0" cy="309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8" idx="2"/>
          </p:cNvCxnSpPr>
          <p:nvPr/>
        </p:nvCxnSpPr>
        <p:spPr bwMode="auto">
          <a:xfrm flipH="1" flipV="1">
            <a:off x="6447367" y="685800"/>
            <a:ext cx="512233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8" idx="2"/>
          </p:cNvCxnSpPr>
          <p:nvPr/>
        </p:nvCxnSpPr>
        <p:spPr bwMode="auto">
          <a:xfrm flipH="1" flipV="1">
            <a:off x="6443133" y="685800"/>
            <a:ext cx="283634" cy="448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225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82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48.1: Neuron organization and structure reflect function in information </a:t>
            </a:r>
            <a:r>
              <a:rPr lang="en-US" strike="sngStrike" dirty="0" smtClean="0"/>
              <a:t>transfer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Concept 48.2: Ion pumps and ion channels establish the resting potential of a </a:t>
            </a:r>
            <a:r>
              <a:rPr lang="en-US" sz="3000" b="1" dirty="0" smtClean="0">
                <a:solidFill>
                  <a:srgbClr val="FF0000"/>
                </a:solidFill>
              </a:rPr>
              <a:t>neuron</a:t>
            </a:r>
          </a:p>
          <a:p>
            <a:r>
              <a:rPr lang="en-US" dirty="0"/>
              <a:t>Concept 48.3: Action potentials are the signals conducted by </a:t>
            </a:r>
            <a:r>
              <a:rPr lang="en-US" dirty="0" smtClean="0"/>
              <a:t>axons</a:t>
            </a:r>
          </a:p>
          <a:p>
            <a:r>
              <a:rPr lang="en-US" dirty="0"/>
              <a:t>Concept 48.4: Neurons communicate with other cells at synapses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77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48.2: Ion pumps and ion channels establish the resting potential of a neuron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cell has a </a:t>
            </a:r>
            <a:r>
              <a:rPr lang="en-US" i="1" dirty="0" smtClean="0"/>
              <a:t>voltage</a:t>
            </a:r>
            <a:r>
              <a:rPr lang="en-US" dirty="0" smtClean="0"/>
              <a:t> (difference in electrical charge) across its plasma membrane called a </a:t>
            </a:r>
            <a:r>
              <a:rPr lang="en-US" b="1" dirty="0" smtClean="0"/>
              <a:t>membrane potential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resting potential</a:t>
            </a:r>
            <a:r>
              <a:rPr lang="en-US" dirty="0" smtClean="0"/>
              <a:t> is the membrane potential of a neuron </a:t>
            </a:r>
            <a:r>
              <a:rPr lang="en-US" b="1" u="sng" dirty="0" smtClean="0"/>
              <a:t>NOT</a:t>
            </a:r>
            <a:r>
              <a:rPr lang="en-US" dirty="0" smtClean="0"/>
              <a:t> sending signals</a:t>
            </a:r>
          </a:p>
          <a:p>
            <a:pPr lvl="1"/>
            <a:r>
              <a:rPr lang="en-US" dirty="0" smtClean="0"/>
              <a:t>CHANGES in membrane potential act as SIGNALS, </a:t>
            </a:r>
            <a:r>
              <a:rPr lang="en-US" i="1" dirty="0" smtClean="0"/>
              <a:t>transmitting</a:t>
            </a:r>
            <a:r>
              <a:rPr lang="en-US" dirty="0" smtClean="0"/>
              <a:t> and </a:t>
            </a:r>
            <a:r>
              <a:rPr lang="en-US" i="1" dirty="0" smtClean="0"/>
              <a:t>processing</a:t>
            </a:r>
            <a:r>
              <a:rPr lang="en-US" dirty="0" smtClean="0"/>
              <a:t> information </a:t>
            </a:r>
          </a:p>
          <a:p>
            <a:pPr lvl="2"/>
            <a:r>
              <a:rPr lang="en-US" dirty="0" smtClean="0"/>
              <a:t>This is the whole purpose of the nervous system!</a:t>
            </a:r>
          </a:p>
          <a:p>
            <a:pPr lvl="2"/>
            <a:r>
              <a:rPr lang="en-US" dirty="0" smtClean="0"/>
              <a:t>We’ll look at these CHANGES in </a:t>
            </a:r>
            <a:r>
              <a:rPr lang="en-US" b="1" dirty="0" smtClean="0"/>
              <a:t>Concept 48.3</a:t>
            </a:r>
            <a:r>
              <a:rPr lang="mr-IN" dirty="0" smtClean="0"/>
              <a:t>…</a:t>
            </a:r>
            <a:r>
              <a:rPr lang="en-US" dirty="0" smtClean="0"/>
              <a:t>for right now, let’s focus on what’s MAINTAINED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48.2: Ion pumps and ion channels establish the resting potential of a neuron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u="sng" dirty="0"/>
              <a:t>Formation of the Resting Potential</a:t>
            </a:r>
            <a:endParaRPr lang="en-US" sz="2600" u="sng" dirty="0" smtClean="0"/>
          </a:p>
          <a:p>
            <a:pPr eaLnBrk="1" hangingPunct="1"/>
            <a:r>
              <a:rPr lang="en-US" sz="2600" dirty="0" smtClean="0"/>
              <a:t>In a mammalian neuron at </a:t>
            </a:r>
            <a:r>
              <a:rPr lang="en-US" sz="2600" b="1" dirty="0" smtClean="0"/>
              <a:t>resting potential: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oncentration of K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= [K</a:t>
            </a:r>
            <a:r>
              <a:rPr lang="en-US" sz="2400" baseline="30000" dirty="0" smtClean="0"/>
              <a:t>+</a:t>
            </a:r>
            <a:r>
              <a:rPr lang="en-US" sz="2400" dirty="0"/>
              <a:t>]</a:t>
            </a:r>
            <a:r>
              <a:rPr lang="en-US" sz="2400" dirty="0" smtClean="0"/>
              <a:t> = highest INSIDE cell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oncentration of Na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= [Na</a:t>
            </a:r>
            <a:r>
              <a:rPr lang="en-US" sz="2400" baseline="30000" dirty="0" smtClean="0"/>
              <a:t>+</a:t>
            </a:r>
            <a:r>
              <a:rPr lang="en-US" sz="2400" dirty="0"/>
              <a:t>] </a:t>
            </a:r>
            <a:r>
              <a:rPr lang="en-US" sz="2400" dirty="0" smtClean="0"/>
              <a:t>= highest OUTSIDE cell </a:t>
            </a:r>
          </a:p>
          <a:p>
            <a:pPr eaLnBrk="1" hangingPunct="1"/>
            <a:r>
              <a:rPr lang="en-US" sz="2600" b="1" dirty="0" smtClean="0"/>
              <a:t>Sodium-potassium pumps </a:t>
            </a:r>
            <a:r>
              <a:rPr lang="en-US" sz="2600" dirty="0" smtClean="0"/>
              <a:t>use the energy of ATP to MAINTAIN these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and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gradients across the plasma membrane</a:t>
            </a:r>
          </a:p>
          <a:p>
            <a:pPr lvl="1"/>
            <a:r>
              <a:rPr lang="en-US" sz="2400" dirty="0" smtClean="0"/>
              <a:t>Why maintain this? </a:t>
            </a:r>
            <a:r>
              <a:rPr lang="mr-IN" sz="2400" dirty="0" smtClean="0"/>
              <a:t>…</a:t>
            </a:r>
            <a:r>
              <a:rPr lang="en-US" sz="2400" dirty="0"/>
              <a:t>t</a:t>
            </a:r>
            <a:r>
              <a:rPr lang="en-US" sz="2400" dirty="0" smtClean="0"/>
              <a:t>hese “concentration gradients” represent chemical</a:t>
            </a:r>
            <a:r>
              <a:rPr lang="en-US" sz="2400" b="1" dirty="0" smtClean="0"/>
              <a:t> potential energy</a:t>
            </a:r>
            <a:r>
              <a:rPr lang="en-US" sz="2400" dirty="0" smtClean="0"/>
              <a:t>!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u="sng" dirty="0"/>
              <a:t>Formation of the Resting </a:t>
            </a:r>
            <a:r>
              <a:rPr lang="en-US" sz="2600" u="sng" dirty="0" smtClean="0"/>
              <a:t>Potential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The opening of </a:t>
            </a:r>
            <a:r>
              <a:rPr lang="en-US" sz="2600" b="1" dirty="0" smtClean="0"/>
              <a:t>ion channels </a:t>
            </a:r>
            <a:r>
              <a:rPr lang="en-US" sz="2600" dirty="0" smtClean="0"/>
              <a:t>in the plasma membrane </a:t>
            </a:r>
            <a:r>
              <a:rPr lang="en-US" sz="2600" i="1" dirty="0" smtClean="0"/>
              <a:t>converts</a:t>
            </a:r>
            <a:r>
              <a:rPr lang="en-US" sz="2600" dirty="0" smtClean="0"/>
              <a:t> chemical potential to electrical potential</a:t>
            </a:r>
          </a:p>
          <a:p>
            <a:pPr lvl="1"/>
            <a:r>
              <a:rPr lang="en-US" dirty="0" smtClean="0"/>
              <a:t>A neuron at </a:t>
            </a:r>
            <a:r>
              <a:rPr lang="en-US" b="1" dirty="0" smtClean="0"/>
              <a:t>resting potential </a:t>
            </a:r>
            <a:r>
              <a:rPr lang="en-US" dirty="0" smtClean="0"/>
              <a:t>contains many OPEN K</a:t>
            </a:r>
            <a:r>
              <a:rPr lang="en-US" baseline="30000" dirty="0" smtClean="0"/>
              <a:t>+</a:t>
            </a:r>
            <a:r>
              <a:rPr lang="en-US" dirty="0" smtClean="0"/>
              <a:t> channels and </a:t>
            </a:r>
            <a:r>
              <a:rPr lang="en-US" i="1" dirty="0" smtClean="0"/>
              <a:t>fewer</a:t>
            </a:r>
            <a:r>
              <a:rPr lang="en-US" dirty="0" smtClean="0"/>
              <a:t> open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K</a:t>
            </a:r>
            <a:r>
              <a:rPr lang="en-US" baseline="30000" dirty="0" smtClean="0"/>
              <a:t>+</a:t>
            </a:r>
            <a:r>
              <a:rPr lang="en-US" dirty="0" smtClean="0"/>
              <a:t> diffuses out of the cell</a:t>
            </a:r>
          </a:p>
          <a:p>
            <a:pPr lvl="1"/>
            <a:r>
              <a:rPr lang="en-US" dirty="0" smtClean="0"/>
              <a:t>The resulting BUILD-UP of </a:t>
            </a:r>
            <a:r>
              <a:rPr lang="en-US" b="1" dirty="0" smtClean="0"/>
              <a:t>negative charge </a:t>
            </a:r>
            <a:r>
              <a:rPr lang="en-US" dirty="0" smtClean="0"/>
              <a:t>within the neuron is the major source of NEGATIVE membrane potential (</a:t>
            </a:r>
            <a:r>
              <a:rPr lang="en-US" b="1" dirty="0" smtClean="0"/>
              <a:t>-70 mV</a:t>
            </a:r>
            <a:r>
              <a:rPr lang="mr-IN" dirty="0" smtClean="0"/>
              <a:t>…</a:t>
            </a:r>
            <a:r>
              <a:rPr lang="en-US" dirty="0" smtClean="0"/>
              <a:t>more on this number later)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48.2: Ion pumps and ion channels establish the resting potential of a neuron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8_06Membrane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16078" y="1757741"/>
            <a:ext cx="442566" cy="26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41162" y="2206748"/>
            <a:ext cx="407566" cy="2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8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848374" y="2611039"/>
            <a:ext cx="287185" cy="27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8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03974" y="3275676"/>
            <a:ext cx="1166692" cy="77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Sodium-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potassium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pump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199740" y="4693840"/>
            <a:ext cx="1162459" cy="5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Potassium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channel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208207" y="6010408"/>
            <a:ext cx="895760" cy="5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Sodium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channel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59208" y="6272873"/>
            <a:ext cx="1848260" cy="23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INSIDE OF CELL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866420" y="2619652"/>
            <a:ext cx="2079361" cy="2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OUTSIDE OF CELL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4" y="171775"/>
            <a:ext cx="1828800" cy="343551"/>
          </a:xfrm>
        </p:spPr>
        <p:txBody>
          <a:bodyPr/>
          <a:lstStyle/>
          <a:p>
            <a:r>
              <a:rPr lang="en-US" sz="1800" b="1" kern="1200" dirty="0">
                <a:solidFill>
                  <a:schemeClr val="tx1"/>
                </a:solidFill>
              </a:rPr>
              <a:t>The basis of the membrane potential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90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Body’s </a:t>
            </a:r>
            <a:r>
              <a:rPr lang="en-US" i="1" dirty="0" smtClean="0"/>
              <a:t>Head</a:t>
            </a:r>
            <a:r>
              <a:rPr lang="en-US" dirty="0" smtClean="0"/>
              <a:t>quarters (get it?)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073650"/>
          </a:xfrm>
        </p:spPr>
        <p:txBody>
          <a:bodyPr/>
          <a:lstStyle/>
          <a:p>
            <a:r>
              <a:rPr lang="en-US" b="1" dirty="0" smtClean="0"/>
              <a:t>Neurons</a:t>
            </a:r>
            <a:r>
              <a:rPr lang="en-US" dirty="0" smtClean="0"/>
              <a:t> are nerve cells that </a:t>
            </a:r>
            <a:r>
              <a:rPr lang="en-US" i="1" dirty="0" smtClean="0"/>
              <a:t>transfer</a:t>
            </a:r>
            <a:r>
              <a:rPr lang="en-US" dirty="0" smtClean="0"/>
              <a:t> information within the body</a:t>
            </a:r>
          </a:p>
          <a:p>
            <a:pPr lvl="1"/>
            <a:r>
              <a:rPr lang="en-US" dirty="0" smtClean="0"/>
              <a:t>Neurons use two types of signals to communicate: </a:t>
            </a:r>
          </a:p>
          <a:p>
            <a:pPr marL="1373886" lvl="2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b="1" dirty="0" smtClean="0"/>
              <a:t>lectrical signals </a:t>
            </a:r>
            <a:r>
              <a:rPr lang="en-US" dirty="0" smtClean="0"/>
              <a:t>(long-distance) </a:t>
            </a:r>
            <a:endParaRPr lang="en-US" dirty="0"/>
          </a:p>
          <a:p>
            <a:pPr marL="1373886" lvl="2" indent="-514350">
              <a:buFont typeface="+mj-lt"/>
              <a:buAutoNum type="arabicPeriod"/>
            </a:pPr>
            <a:r>
              <a:rPr lang="en-US" b="1" dirty="0" smtClean="0"/>
              <a:t>Chemical signals </a:t>
            </a:r>
            <a:r>
              <a:rPr lang="en-US" dirty="0" smtClean="0"/>
              <a:t>(short-distance)</a:t>
            </a:r>
          </a:p>
          <a:p>
            <a:r>
              <a:rPr lang="en-US" i="1" dirty="0"/>
              <a:t>Interpreting</a:t>
            </a:r>
            <a:r>
              <a:rPr lang="en-US" dirty="0"/>
              <a:t> signals in the nervous system involves sorting a complex set of paths and connections</a:t>
            </a:r>
          </a:p>
          <a:p>
            <a:r>
              <a:rPr lang="en-US" i="1" dirty="0"/>
              <a:t>Processing</a:t>
            </a:r>
            <a:r>
              <a:rPr lang="en-US" dirty="0"/>
              <a:t> of information takes place in </a:t>
            </a:r>
            <a:r>
              <a:rPr lang="en-US" dirty="0" smtClean="0"/>
              <a:t>the complex </a:t>
            </a:r>
            <a:r>
              <a:rPr lang="en-US" dirty="0"/>
              <a:t>organization of neurons called a </a:t>
            </a:r>
            <a:r>
              <a:rPr lang="en-US" b="1" dirty="0"/>
              <a:t>brain</a:t>
            </a:r>
          </a:p>
          <a:p>
            <a:pPr marL="859536" lvl="2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tK2Zrot8CUpSZ0a" descr="A206FDA6-8ADE-401F-B721-4C2F057053E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6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B8sDvNAZZudx8f7" descr="E78402A1-0C89-4127-A0A0-A32D33D407C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9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FNBgO8rlJ5mNW0h" descr="E4BC886D-DBA8-41C7-B87E-168DDC51E73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https://www.youtube.com/watch?v=v9THfG4ZoN4&amp;t=</a:t>
            </a:r>
            <a:r>
              <a:rPr lang="en-US" dirty="0" smtClean="0">
                <a:hlinkClick r:id="rId3"/>
              </a:rPr>
              <a:t>8s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rcacx09VODc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5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82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48.1: Neuron organization and structure reflect function in information </a:t>
            </a:r>
            <a:r>
              <a:rPr lang="en-US" strike="sngStrike" dirty="0" smtClean="0"/>
              <a:t>transfer</a:t>
            </a:r>
          </a:p>
          <a:p>
            <a:r>
              <a:rPr lang="en-US" strike="sngStrike" dirty="0"/>
              <a:t>Concept 48.2: Ion pumps and ion channels establish the resting potential of a </a:t>
            </a:r>
            <a:r>
              <a:rPr lang="en-US" strike="sngStrike" dirty="0" smtClean="0"/>
              <a:t>neuron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Concept 48.3: Action potentials are the signals conducted by </a:t>
            </a:r>
            <a:r>
              <a:rPr lang="en-US" sz="3000" b="1" dirty="0" smtClean="0">
                <a:solidFill>
                  <a:srgbClr val="FF0000"/>
                </a:solidFill>
              </a:rPr>
              <a:t>axons</a:t>
            </a:r>
          </a:p>
          <a:p>
            <a:r>
              <a:rPr lang="en-US" dirty="0"/>
              <a:t>Concept 48.4: Neurons communicate with other cells at synapses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536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2.5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76500"/>
            <a:ext cx="6703810" cy="4317872"/>
          </a:xfrm>
          <a:prstGeom prst="rect">
            <a:avLst/>
          </a:prstGeom>
        </p:spPr>
      </p:pic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48.3: Action potentials are the </a:t>
            </a:r>
            <a:r>
              <a:rPr lang="en-US" dirty="0" smtClean="0">
                <a:solidFill>
                  <a:srgbClr val="FF0000"/>
                </a:solidFill>
              </a:rPr>
              <a:t>SIGNALS</a:t>
            </a:r>
            <a:r>
              <a:rPr lang="en-US" dirty="0" smtClean="0"/>
              <a:t> conducted by axons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membrane potential occur because neurons contain </a:t>
            </a:r>
            <a:r>
              <a:rPr lang="en-US" b="1" dirty="0" smtClean="0"/>
              <a:t>gated ion channels</a:t>
            </a:r>
            <a:r>
              <a:rPr lang="en-US" dirty="0" smtClean="0"/>
              <a:t> that open or close in RESPONSE TO STIMULI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dirty="0" smtClean="0"/>
          </a:p>
        </p:txBody>
      </p:sp>
      <p:sp>
        <p:nvSpPr>
          <p:cNvPr id="675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Hyperpolarization and Depolarization</a:t>
            </a:r>
            <a:endParaRPr lang="en-US" sz="2800" u="sng" dirty="0" smtClean="0"/>
          </a:p>
          <a:p>
            <a:r>
              <a:rPr lang="en-US" b="1" dirty="0"/>
              <a:t>Hyperpolarization</a:t>
            </a:r>
            <a:r>
              <a:rPr lang="en-US" dirty="0"/>
              <a:t> = an </a:t>
            </a:r>
            <a:r>
              <a:rPr lang="en-US" dirty="0" smtClean="0"/>
              <a:t>INCREASE in </a:t>
            </a:r>
            <a:r>
              <a:rPr lang="en-US" dirty="0"/>
              <a:t>magnitude of the membrane potential</a:t>
            </a:r>
          </a:p>
          <a:p>
            <a:pPr lvl="1"/>
            <a:r>
              <a:rPr lang="en-US" sz="2600" dirty="0" smtClean="0"/>
              <a:t>Ex: gated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channels OPEN </a:t>
            </a:r>
            <a:r>
              <a:rPr lang="en-US" sz="2600" dirty="0" smtClean="0">
                <a:sym typeface="Wingdings"/>
              </a:rPr>
              <a:t> </a:t>
            </a:r>
            <a:r>
              <a:rPr lang="en-US" sz="2600" dirty="0" smtClean="0"/>
              <a:t>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diffuses OUT of cell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inside of cell becomes MORE negative</a:t>
            </a:r>
          </a:p>
          <a:p>
            <a:r>
              <a:rPr lang="en-US" b="1" dirty="0" smtClean="0"/>
              <a:t>Depolarization</a:t>
            </a:r>
            <a:r>
              <a:rPr lang="en-US" dirty="0"/>
              <a:t> </a:t>
            </a:r>
            <a:r>
              <a:rPr lang="en-US" dirty="0" smtClean="0"/>
              <a:t>= a REDUCTION in </a:t>
            </a:r>
            <a:r>
              <a:rPr lang="en-US" dirty="0"/>
              <a:t>the magnitude of the membrane potential</a:t>
            </a:r>
          </a:p>
          <a:p>
            <a:pPr lvl="1"/>
            <a:r>
              <a:rPr lang="en-US" dirty="0" smtClean="0"/>
              <a:t>Ex: gated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channels </a:t>
            </a:r>
            <a:r>
              <a:rPr lang="en-US" dirty="0" smtClean="0"/>
              <a:t>open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Na</a:t>
            </a:r>
            <a:r>
              <a:rPr lang="en-US" baseline="30000" dirty="0"/>
              <a:t>+</a:t>
            </a:r>
            <a:r>
              <a:rPr lang="en-US" dirty="0"/>
              <a:t> diffuses </a:t>
            </a:r>
            <a:r>
              <a:rPr lang="en-US" dirty="0" smtClean="0"/>
              <a:t>INTO cell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inside of </a:t>
            </a:r>
            <a:r>
              <a:rPr lang="en-US" dirty="0" smtClean="0"/>
              <a:t>cell </a:t>
            </a:r>
            <a:r>
              <a:rPr lang="en-US" dirty="0"/>
              <a:t>becomes MORE </a:t>
            </a:r>
            <a:r>
              <a:rPr lang="en-US" dirty="0" smtClean="0"/>
              <a:t>positive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58624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_1-1466B3B6CDD1C07D9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219200"/>
            <a:ext cx="8331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</a:t>
            </a:r>
            <a:r>
              <a:rPr lang="en-US" b="1" dirty="0" smtClean="0"/>
              <a:t>depolarization</a:t>
            </a:r>
            <a:r>
              <a:rPr lang="en-US" dirty="0" smtClean="0"/>
              <a:t> </a:t>
            </a:r>
            <a:r>
              <a:rPr lang="en-US" i="1" dirty="0" smtClean="0"/>
              <a:t>shifts</a:t>
            </a:r>
            <a:r>
              <a:rPr lang="en-US" dirty="0" smtClean="0"/>
              <a:t> the membrane potential sufficiently, it results in a MASSIVE change in membrane voltage called an </a:t>
            </a:r>
            <a:r>
              <a:rPr lang="en-US" b="1" dirty="0" smtClean="0"/>
              <a:t>action potential</a:t>
            </a:r>
          </a:p>
          <a:p>
            <a:pPr lvl="1"/>
            <a:r>
              <a:rPr lang="en-US" dirty="0" smtClean="0"/>
              <a:t>Action potentials have a CONSTANT magnitude, are ALL-OR-NONE, and TRANSMIT signals over long distances (recall </a:t>
            </a:r>
            <a:r>
              <a:rPr lang="en-US" b="1" dirty="0" smtClean="0"/>
              <a:t>electrical signals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They arise because some ion channels are </a:t>
            </a:r>
            <a:r>
              <a:rPr lang="en-US" b="1" dirty="0" smtClean="0"/>
              <a:t>voltage-gated</a:t>
            </a:r>
            <a:r>
              <a:rPr lang="en-US" dirty="0" smtClean="0"/>
              <a:t>, opening OR closing when the membrane potential passes a </a:t>
            </a:r>
            <a:r>
              <a:rPr lang="en-US" i="1" dirty="0" smtClean="0"/>
              <a:t>certain level</a:t>
            </a:r>
            <a:r>
              <a:rPr lang="en-US" dirty="0" smtClean="0"/>
              <a:t> (</a:t>
            </a:r>
            <a:r>
              <a:rPr lang="en-US" b="1" dirty="0" smtClean="0"/>
              <a:t>threshold</a:t>
            </a:r>
            <a:r>
              <a:rPr lang="en-US" dirty="0" smtClean="0"/>
              <a:t>)</a:t>
            </a:r>
            <a:endParaRPr lang="en-US" i="1" dirty="0" smtClean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  <a:noFill/>
        </p:spPr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48.10c</a:t>
            </a:r>
            <a:endParaRPr lang="en-US" dirty="0"/>
          </a:p>
        </p:txBody>
      </p:sp>
      <p:pic>
        <p:nvPicPr>
          <p:cNvPr id="3" name="Picture 2" descr="48_10cGradedPotential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959660" y="345281"/>
            <a:ext cx="3712803" cy="2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Strong depolarizing stimulus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501719" y="797084"/>
            <a:ext cx="512198" cy="3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+50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801535" y="2390265"/>
            <a:ext cx="216095" cy="3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503219" y="3992928"/>
            <a:ext cx="493225" cy="30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−50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357566" y="5597518"/>
            <a:ext cx="639334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−100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123267" y="5833163"/>
            <a:ext cx="157655" cy="2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493662" y="5829694"/>
            <a:ext cx="164026" cy="2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868291" y="5831473"/>
            <a:ext cx="166164" cy="27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239698" y="5831227"/>
            <a:ext cx="192691" cy="27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614328" y="5826751"/>
            <a:ext cx="173660" cy="28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980491" y="5832758"/>
            <a:ext cx="158864" cy="28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5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546072" y="6175113"/>
            <a:ext cx="1596567" cy="3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Time (</a:t>
            </a:r>
            <a:r>
              <a:rPr lang="en-US" sz="2060" dirty="0" err="1" smtClean="0">
                <a:solidFill>
                  <a:srgbClr val="000000"/>
                </a:solidFill>
                <a:latin typeface="Arial" charset="0"/>
              </a:rPr>
              <a:t>msec</a:t>
            </a: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46871" y="231274"/>
            <a:ext cx="343161" cy="31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(c)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44690" y="204872"/>
            <a:ext cx="2730877" cy="125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Action potential</a:t>
            </a:r>
          </a:p>
          <a:p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triggered by a </a:t>
            </a:r>
          </a:p>
          <a:p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depolarization that</a:t>
            </a:r>
          </a:p>
          <a:p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reaches the threshold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rot="16200000">
            <a:off x="2636486" y="3130264"/>
            <a:ext cx="3196454" cy="30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Membrane potential (mV)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151997" y="3834201"/>
            <a:ext cx="1317315" cy="30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Threshold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149527" y="4815654"/>
            <a:ext cx="1135860" cy="5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Resting</a:t>
            </a:r>
          </a:p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potential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6633310" y="193543"/>
            <a:ext cx="209905" cy="1113272"/>
          </a:xfrm>
          <a:prstGeom prst="leftBrace">
            <a:avLst>
              <a:gd name="adj1" fmla="val 47194"/>
              <a:gd name="adj2" fmla="val 4961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06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5748616" y="4170343"/>
            <a:ext cx="0" cy="17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6126311" y="4123267"/>
            <a:ext cx="309033" cy="182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350888" y="5833522"/>
            <a:ext cx="158864" cy="28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6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611809" y="1002267"/>
            <a:ext cx="1183871" cy="6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Action</a:t>
            </a:r>
          </a:p>
          <a:p>
            <a:pPr algn="ctr">
              <a:lnSpc>
                <a:spcPct val="90000"/>
              </a:lnSpc>
            </a:pPr>
            <a:r>
              <a:rPr lang="en-US" sz="2060" dirty="0" smtClean="0">
                <a:solidFill>
                  <a:srgbClr val="000000"/>
                </a:solidFill>
                <a:latin typeface="Arial" charset="0"/>
              </a:rPr>
              <a:t>potential</a:t>
            </a:r>
            <a:endParaRPr lang="en-US" sz="206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7509933" y="1126067"/>
            <a:ext cx="266700" cy="262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459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8213" y="990600"/>
            <a:ext cx="8499249" cy="5073650"/>
          </a:xfrm>
        </p:spPr>
        <p:txBody>
          <a:bodyPr/>
          <a:lstStyle/>
          <a:p>
            <a:r>
              <a:rPr lang="en-US" dirty="0"/>
              <a:t>Concept 48.1: Neuron organization and structure reflect function in information </a:t>
            </a:r>
            <a:r>
              <a:rPr lang="en-US" dirty="0" smtClean="0"/>
              <a:t>transfer</a:t>
            </a:r>
          </a:p>
          <a:p>
            <a:r>
              <a:rPr lang="en-US" dirty="0"/>
              <a:t>Concept 48.2: Ion pumps and ion channels establish the resting potential of a </a:t>
            </a:r>
            <a:r>
              <a:rPr lang="en-US" dirty="0" smtClean="0"/>
              <a:t>neuron</a:t>
            </a:r>
          </a:p>
          <a:p>
            <a:r>
              <a:rPr lang="en-US" dirty="0"/>
              <a:t>Concept 48.3: Action potentials are the signals conducted by </a:t>
            </a:r>
            <a:r>
              <a:rPr lang="en-US" dirty="0" smtClean="0"/>
              <a:t>axons</a:t>
            </a:r>
          </a:p>
          <a:p>
            <a:r>
              <a:rPr lang="en-US" dirty="0"/>
              <a:t>Concept 48.4: Neurons communicate with other cells at synapses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dirty="0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1085850">
              <a:buNone/>
            </a:pPr>
            <a:r>
              <a:rPr lang="en-US" u="sng" dirty="0" smtClean="0"/>
              <a:t>Generating an Action Potential </a:t>
            </a:r>
            <a:endParaRPr lang="en-US" u="sng" dirty="0"/>
          </a:p>
          <a:p>
            <a:pPr defTabSz="1085850"/>
            <a:r>
              <a:rPr lang="en-US" sz="2800" dirty="0" smtClean="0"/>
              <a:t>An action potential can be considered as a series of </a:t>
            </a:r>
            <a:r>
              <a:rPr lang="en-US" sz="2800" b="1" u="sng" dirty="0" smtClean="0"/>
              <a:t>5 sequential STAGES</a:t>
            </a:r>
          </a:p>
          <a:p>
            <a:pPr marL="347472" lvl="1" indent="-347472" defTabSz="1085850"/>
            <a:r>
              <a:rPr lang="en-US" sz="2800" dirty="0" smtClean="0"/>
              <a:t>At </a:t>
            </a:r>
            <a:r>
              <a:rPr lang="en-US" sz="2800" b="1" dirty="0" smtClean="0"/>
              <a:t>resting potential </a:t>
            </a:r>
            <a:r>
              <a:rPr lang="en-US" sz="2800" dirty="0" smtClean="0"/>
              <a:t>(</a:t>
            </a:r>
            <a:r>
              <a:rPr lang="en-US" b="1" dirty="0" smtClean="0"/>
              <a:t>-</a:t>
            </a:r>
            <a:r>
              <a:rPr lang="en-US" b="1" dirty="0"/>
              <a:t>70 </a:t>
            </a:r>
            <a:r>
              <a:rPr lang="en-US" b="1" dirty="0" smtClean="0"/>
              <a:t>mV</a:t>
            </a:r>
            <a:r>
              <a:rPr lang="en-US" dirty="0"/>
              <a:t>)</a:t>
            </a:r>
            <a:r>
              <a:rPr lang="mr-IN" sz="2800" dirty="0" smtClean="0"/>
              <a:t>…</a:t>
            </a:r>
            <a:endParaRPr lang="en-US" sz="3400" b="1" dirty="0" smtClean="0"/>
          </a:p>
          <a:p>
            <a:pPr marL="1085850" lvl="1" indent="-412750" defTabSz="1085850" eaLnBrk="1" hangingPunct="1">
              <a:buFont typeface="Times New Roman" panose="02020603050405020304" pitchFamily="18" charset="0"/>
              <a:buAutoNum type="arabicPeriod"/>
            </a:pPr>
            <a:r>
              <a:rPr lang="en-US" sz="2600" dirty="0" smtClean="0"/>
              <a:t>MOST voltage-gated sodium (Na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) + potassium (K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) channels = </a:t>
            </a:r>
            <a:r>
              <a:rPr lang="en-US" sz="2600" b="1" u="sng" dirty="0" smtClean="0"/>
              <a:t>CLOSED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48.11a</a:t>
            </a:r>
            <a:endParaRPr lang="en-US" dirty="0"/>
          </a:p>
        </p:txBody>
      </p:sp>
      <p:pic>
        <p:nvPicPr>
          <p:cNvPr id="3" name="Picture 2" descr="48_11aAction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816864"/>
            <a:ext cx="8339328" cy="5224272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8802" y="811961"/>
            <a:ext cx="580615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910155" y="1285959"/>
            <a:ext cx="493307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24880" y="1826868"/>
            <a:ext cx="350431" cy="3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77745" y="2389901"/>
            <a:ext cx="2796220" cy="3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OUTSIDE OF CELL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84732" y="4578251"/>
            <a:ext cx="2488311" cy="3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INSIDE OF CELL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502969" y="4992416"/>
            <a:ext cx="2488311" cy="3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Inactivation loop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844744" y="2336269"/>
            <a:ext cx="1187755" cy="7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Sodium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channel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456728" y="2334778"/>
            <a:ext cx="1517318" cy="71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Potassium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channel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18927" y="5608814"/>
            <a:ext cx="2081448" cy="39828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86473" y="5629565"/>
            <a:ext cx="1979935" cy="3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Resting state</a:t>
            </a:r>
            <a:endParaRPr lang="en-US" baseline="300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4159" y="5591366"/>
            <a:ext cx="348057" cy="373403"/>
            <a:chOff x="5433991" y="309609"/>
            <a:chExt cx="224367" cy="240707"/>
          </a:xfrm>
        </p:grpSpPr>
        <p:sp>
          <p:nvSpPr>
            <p:cNvPr id="15" name="Oval 1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433991" y="309609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 flipV="1">
            <a:off x="4665133" y="3073400"/>
            <a:ext cx="516467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6223000" y="3090333"/>
            <a:ext cx="57150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10" idx="3"/>
          </p:cNvCxnSpPr>
          <p:nvPr/>
        </p:nvCxnSpPr>
        <p:spPr bwMode="auto">
          <a:xfrm flipH="1">
            <a:off x="3971925" y="5064125"/>
            <a:ext cx="457200" cy="98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09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600" u="sng" dirty="0" smtClean="0"/>
              <a:t>When an </a:t>
            </a:r>
            <a:r>
              <a:rPr lang="en-US" sz="2600" b="1" u="sng" dirty="0" smtClean="0"/>
              <a:t>action potential </a:t>
            </a:r>
            <a:r>
              <a:rPr lang="en-US" sz="2600" u="sng" dirty="0" smtClean="0"/>
              <a:t>is generated</a:t>
            </a:r>
            <a:r>
              <a:rPr lang="mr-IN" sz="2600" u="sng" dirty="0" smtClean="0"/>
              <a:t>…</a:t>
            </a:r>
            <a:endParaRPr lang="en-US" sz="2600" u="sng" dirty="0" smtClean="0"/>
          </a:p>
          <a:p>
            <a:pPr marL="699008" indent="-406400">
              <a:buFont typeface="Times New Roman" panose="02020603050405020304" pitchFamily="18" charset="0"/>
              <a:buAutoNum type="arabicPeriod" startAt="2"/>
            </a:pPr>
            <a:r>
              <a:rPr lang="en-US" sz="2400" dirty="0" smtClean="0"/>
              <a:t>Voltage-gated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channels = </a:t>
            </a:r>
            <a:r>
              <a:rPr lang="en-US" sz="2400" b="1" u="sng" dirty="0" smtClean="0"/>
              <a:t>OPEN</a:t>
            </a:r>
            <a:r>
              <a:rPr lang="en-US" sz="2400" dirty="0" smtClean="0"/>
              <a:t> first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flows </a:t>
            </a:r>
            <a:r>
              <a:rPr lang="en-US" sz="2400" b="1" u="sng" dirty="0" smtClean="0"/>
              <a:t>INTO THE CELL</a:t>
            </a:r>
          </a:p>
          <a:p>
            <a:pPr marL="699008" indent="-406400">
              <a:buFont typeface="Times New Roman" panose="02020603050405020304" pitchFamily="18" charset="0"/>
              <a:buAutoNum type="arabicPeriod" startAt="2"/>
            </a:pPr>
            <a:r>
              <a:rPr lang="en-US" sz="2400" dirty="0" smtClean="0"/>
              <a:t>During the </a:t>
            </a:r>
            <a:r>
              <a:rPr lang="en-US" sz="2400" b="1" dirty="0" smtClean="0"/>
              <a:t>rising phase</a:t>
            </a:r>
            <a:r>
              <a:rPr lang="mr-IN" sz="2400" dirty="0" smtClean="0"/>
              <a:t>…</a:t>
            </a:r>
            <a:endParaRPr lang="en-US" sz="2400" dirty="0"/>
          </a:p>
          <a:p>
            <a:pPr marL="1092200" lvl="1" indent="-406400"/>
            <a:r>
              <a:rPr lang="en-US" sz="2200" b="1" dirty="0"/>
              <a:t>T</a:t>
            </a:r>
            <a:r>
              <a:rPr lang="en-US" sz="2200" b="1" dirty="0" smtClean="0"/>
              <a:t>hreshold</a:t>
            </a:r>
            <a:r>
              <a:rPr lang="en-US" sz="2200" dirty="0" smtClean="0"/>
              <a:t> is reached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the membrane potential INCREASES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BOOM</a:t>
            </a:r>
            <a:r>
              <a:rPr lang="mr-IN" sz="2200" b="1" dirty="0" smtClean="0">
                <a:solidFill>
                  <a:srgbClr val="FF0000"/>
                </a:solidFill>
                <a:sym typeface="Wingdings"/>
              </a:rPr>
              <a:t>…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ACTION POTENTIAL!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699008" indent="-406400">
              <a:buFont typeface="Times New Roman" panose="02020603050405020304" pitchFamily="18" charset="0"/>
              <a:buAutoNum type="arabicPeriod" startAt="2"/>
            </a:pPr>
            <a:r>
              <a:rPr lang="en-US" sz="2400" dirty="0" smtClean="0"/>
              <a:t>During the </a:t>
            </a:r>
            <a:r>
              <a:rPr lang="en-US" sz="2400" b="1" dirty="0" smtClean="0"/>
              <a:t>falling phase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marL="1092200" lvl="1" indent="-406400"/>
            <a:r>
              <a:rPr lang="en-US" sz="2200" dirty="0"/>
              <a:t>V</a:t>
            </a:r>
            <a:r>
              <a:rPr lang="en-US" sz="2200" dirty="0" smtClean="0"/>
              <a:t>oltage-gated Na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channels = </a:t>
            </a:r>
            <a:r>
              <a:rPr lang="en-US" sz="2200" b="1" u="sng" dirty="0" smtClean="0"/>
              <a:t>INACTIVATED</a:t>
            </a:r>
            <a:endParaRPr lang="en-US" sz="2200" dirty="0" smtClean="0"/>
          </a:p>
          <a:p>
            <a:pPr marL="1092200" lvl="1" indent="-406400"/>
            <a:r>
              <a:rPr lang="en-US" sz="2200" dirty="0" smtClean="0"/>
              <a:t>Voltage-gated K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channels = </a:t>
            </a:r>
            <a:r>
              <a:rPr lang="en-US" sz="2200" b="1" u="sng" dirty="0" smtClean="0"/>
              <a:t>OPEN</a:t>
            </a:r>
            <a:r>
              <a:rPr lang="en-US" sz="2200" dirty="0"/>
              <a:t>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K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flows OUT OF THE CELL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48.11b</a:t>
            </a:r>
            <a:endParaRPr lang="en-US" dirty="0"/>
          </a:p>
        </p:txBody>
      </p:sp>
      <p:pic>
        <p:nvPicPr>
          <p:cNvPr id="3" name="Picture 2" descr="48_11bAction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917448"/>
            <a:ext cx="6108192" cy="5023104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587218" y="925689"/>
            <a:ext cx="580615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028571" y="1399687"/>
            <a:ext cx="493307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043296" y="1940596"/>
            <a:ext cx="350431" cy="3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79277" y="5501153"/>
            <a:ext cx="2381056" cy="398285"/>
          </a:xfrm>
          <a:prstGeom prst="rect">
            <a:avLst/>
          </a:prstGeom>
          <a:solidFill>
            <a:srgbClr val="048DC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5290" y="5517672"/>
            <a:ext cx="2123010" cy="3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Depolarization</a:t>
            </a:r>
            <a:endParaRPr lang="en-US" baseline="300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75675" y="5496405"/>
            <a:ext cx="348057" cy="373403"/>
            <a:chOff x="5433991" y="309609"/>
            <a:chExt cx="224367" cy="240707"/>
          </a:xfrm>
        </p:grpSpPr>
        <p:sp>
          <p:nvSpPr>
            <p:cNvPr id="11" name="Oval 1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433991" y="309609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3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48.11c</a:t>
            </a:r>
            <a:endParaRPr lang="en-US" dirty="0"/>
          </a:p>
        </p:txBody>
      </p:sp>
      <p:pic>
        <p:nvPicPr>
          <p:cNvPr id="3" name="Picture 2" descr="48_11cAction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938784"/>
            <a:ext cx="6108192" cy="4980432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587218" y="944739"/>
            <a:ext cx="580615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028571" y="1412387"/>
            <a:ext cx="493307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043296" y="1956471"/>
            <a:ext cx="350431" cy="3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04676" y="5490570"/>
            <a:ext cx="5285124" cy="385296"/>
          </a:xfrm>
          <a:prstGeom prst="rect">
            <a:avLst/>
          </a:prstGeom>
          <a:solidFill>
            <a:srgbClr val="1F63A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80690" y="5485922"/>
            <a:ext cx="2123010" cy="3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Rising phase of the action potential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1075" y="5451959"/>
            <a:ext cx="348057" cy="361634"/>
            <a:chOff x="5433991" y="317796"/>
            <a:chExt cx="224367" cy="233120"/>
          </a:xfrm>
        </p:grpSpPr>
        <p:sp>
          <p:nvSpPr>
            <p:cNvPr id="11" name="Oval 1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433991" y="317796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72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48.11d</a:t>
            </a:r>
            <a:endParaRPr lang="en-US" dirty="0"/>
          </a:p>
        </p:txBody>
      </p:sp>
      <p:pic>
        <p:nvPicPr>
          <p:cNvPr id="3" name="Picture 2" descr="48_11dAction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52" y="917448"/>
            <a:ext cx="6102096" cy="5023104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584043" y="916164"/>
            <a:ext cx="580615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028571" y="1386987"/>
            <a:ext cx="493307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040121" y="1931071"/>
            <a:ext cx="350431" cy="3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2451" y="5482103"/>
            <a:ext cx="5361324" cy="41704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5290" y="5489097"/>
            <a:ext cx="5240860" cy="3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Falling phase of the action potential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9788" y="5458306"/>
            <a:ext cx="350582" cy="370228"/>
            <a:chOff x="5421709" y="311656"/>
            <a:chExt cx="225995" cy="238660"/>
          </a:xfrm>
        </p:grpSpPr>
        <p:sp>
          <p:nvSpPr>
            <p:cNvPr id="11" name="Oval 1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421709" y="311656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37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600" u="sng" dirty="0" smtClean="0"/>
              <a:t>When an </a:t>
            </a:r>
            <a:r>
              <a:rPr lang="en-US" sz="2600" b="1" u="sng" dirty="0" smtClean="0"/>
              <a:t>action potential </a:t>
            </a:r>
            <a:r>
              <a:rPr lang="en-US" sz="2600" u="sng" dirty="0" smtClean="0"/>
              <a:t>is generated</a:t>
            </a:r>
            <a:r>
              <a:rPr lang="mr-IN" sz="2600" u="sng" dirty="0" smtClean="0"/>
              <a:t>…</a:t>
            </a:r>
            <a:endParaRPr lang="en-US" sz="2600" u="sng" dirty="0" smtClean="0"/>
          </a:p>
          <a:p>
            <a:pPr marL="806958" indent="-514350">
              <a:buFont typeface="+mj-lt"/>
              <a:buAutoNum type="arabicPeriod" startAt="5"/>
            </a:pPr>
            <a:r>
              <a:rPr lang="en-US" sz="2400" dirty="0" smtClean="0"/>
              <a:t>During </a:t>
            </a:r>
            <a:r>
              <a:rPr lang="en-US" sz="2400" dirty="0"/>
              <a:t>the </a:t>
            </a:r>
            <a:r>
              <a:rPr lang="en-US" sz="2400" b="1" dirty="0" smtClean="0"/>
              <a:t>undershoot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marL="1200150" lvl="1" indent="-514350"/>
            <a:r>
              <a:rPr lang="en-US" sz="2200" dirty="0"/>
              <a:t>M</a:t>
            </a:r>
            <a:r>
              <a:rPr lang="en-US" sz="2200" dirty="0" smtClean="0"/>
              <a:t>embrane </a:t>
            </a:r>
            <a:r>
              <a:rPr lang="en-US" sz="2200" dirty="0"/>
              <a:t>permeability to K</a:t>
            </a:r>
            <a:r>
              <a:rPr lang="en-US" sz="2200" baseline="30000" dirty="0"/>
              <a:t>+ </a:t>
            </a:r>
            <a:r>
              <a:rPr lang="en-US" sz="2200" dirty="0" smtClean="0"/>
              <a:t>= at first, HIGHER than </a:t>
            </a:r>
            <a:r>
              <a:rPr lang="en-US" sz="2200" dirty="0"/>
              <a:t>at </a:t>
            </a:r>
            <a:r>
              <a:rPr lang="en-US" sz="2200" dirty="0" smtClean="0"/>
              <a:t>rest</a:t>
            </a:r>
            <a:r>
              <a:rPr lang="mr-IN" sz="2200" dirty="0" smtClean="0"/>
              <a:t>…</a:t>
            </a:r>
            <a:endParaRPr lang="en-US" sz="2200" dirty="0" smtClean="0"/>
          </a:p>
          <a:p>
            <a:pPr marL="1200150" lvl="1" indent="-514350"/>
            <a:r>
              <a:rPr lang="en-US" sz="2200" dirty="0"/>
              <a:t>T</a:t>
            </a:r>
            <a:r>
              <a:rPr lang="en-US" sz="2200" dirty="0" smtClean="0"/>
              <a:t>hen </a:t>
            </a:r>
            <a:r>
              <a:rPr lang="en-US" sz="2200" dirty="0"/>
              <a:t>voltage-gated K</a:t>
            </a:r>
            <a:r>
              <a:rPr lang="en-US" sz="2200" baseline="30000" dirty="0"/>
              <a:t>+</a:t>
            </a:r>
            <a:r>
              <a:rPr lang="en-US" sz="2200" dirty="0"/>
              <a:t> </a:t>
            </a:r>
            <a:r>
              <a:rPr lang="en-US" sz="2200" dirty="0" smtClean="0"/>
              <a:t>channels = </a:t>
            </a:r>
            <a:r>
              <a:rPr lang="en-US" sz="2200" b="1" u="sng" dirty="0" smtClean="0"/>
              <a:t>CLOSED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resting potential (</a:t>
            </a:r>
            <a:r>
              <a:rPr lang="en-US" sz="2200" b="1" dirty="0" smtClean="0"/>
              <a:t>-70 mV</a:t>
            </a:r>
            <a:r>
              <a:rPr lang="en-US" sz="2200" dirty="0" smtClean="0"/>
              <a:t>) </a:t>
            </a:r>
            <a:r>
              <a:rPr lang="en-US" sz="2200" dirty="0"/>
              <a:t>is </a:t>
            </a:r>
            <a:r>
              <a:rPr lang="en-US" sz="2200" dirty="0" smtClean="0"/>
              <a:t>RESTORED</a:t>
            </a:r>
            <a:endParaRPr lang="en-US" sz="2200" dirty="0"/>
          </a:p>
          <a:p>
            <a:pPr marL="292608" indent="0">
              <a:buNone/>
            </a:pPr>
            <a:endParaRPr lang="en-US" sz="2400" dirty="0" smtClean="0"/>
          </a:p>
          <a:p>
            <a:pPr marL="699008" indent="-406400">
              <a:buFont typeface="Times New Roman" panose="02020603050405020304" pitchFamily="18" charset="0"/>
              <a:buAutoNum type="arabicPeriod" startAt="5"/>
            </a:pPr>
            <a:endParaRPr lang="en-US" sz="2400" dirty="0" smtClean="0"/>
          </a:p>
          <a:p>
            <a:pPr marL="292608" indent="0">
              <a:buNone/>
            </a:pPr>
            <a:endParaRPr lang="en-US" sz="24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50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48.11e</a:t>
            </a:r>
            <a:endParaRPr lang="en-US" dirty="0"/>
          </a:p>
        </p:txBody>
      </p:sp>
      <p:pic>
        <p:nvPicPr>
          <p:cNvPr id="3" name="Picture 2" descr="48_11eAction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886968"/>
            <a:ext cx="6144768" cy="5084064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570286" y="879126"/>
            <a:ext cx="580615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011638" y="1353121"/>
            <a:ext cx="493307" cy="3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022129" y="1894031"/>
            <a:ext cx="350431" cy="3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66577" y="5535019"/>
            <a:ext cx="1940790" cy="398285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42591" y="5555768"/>
            <a:ext cx="1763176" cy="3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Undershoot</a:t>
            </a:r>
            <a:endParaRPr lang="en-US" baseline="300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8743" y="5534504"/>
            <a:ext cx="348057" cy="361634"/>
            <a:chOff x="5428533" y="317796"/>
            <a:chExt cx="224367" cy="233120"/>
          </a:xfrm>
        </p:grpSpPr>
        <p:sp>
          <p:nvSpPr>
            <p:cNvPr id="11" name="Oval 1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428533" y="317796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27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48.11f</a:t>
            </a:r>
            <a:endParaRPr lang="en-US" dirty="0"/>
          </a:p>
        </p:txBody>
      </p:sp>
      <p:pic>
        <p:nvPicPr>
          <p:cNvPr id="3" name="Picture 2" descr="48_11fAction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899160"/>
            <a:ext cx="6693408" cy="505968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901149" y="1060821"/>
            <a:ext cx="523206" cy="35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+50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54718" y="2474769"/>
            <a:ext cx="223743" cy="3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00131" y="3886192"/>
            <a:ext cx="523206" cy="3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−50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732247" y="5199535"/>
            <a:ext cx="728551" cy="3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−100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711791" y="1361695"/>
            <a:ext cx="1327473" cy="72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Action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potential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647922" y="3521277"/>
            <a:ext cx="1524265" cy="3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Threshold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914928" y="4924061"/>
            <a:ext cx="2550990" cy="4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Resting potential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rot="16200000">
            <a:off x="223468" y="2906999"/>
            <a:ext cx="3141187" cy="78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Membrane potential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(mV)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596754" y="5429611"/>
            <a:ext cx="788447" cy="40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24133" y="4254122"/>
            <a:ext cx="300622" cy="309411"/>
            <a:chOff x="5434803" y="326394"/>
            <a:chExt cx="224367" cy="233119"/>
          </a:xfrm>
        </p:grpSpPr>
        <p:sp>
          <p:nvSpPr>
            <p:cNvPr id="15" name="Oval 1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434803" y="326394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 bwMode="auto">
          <a:xfrm>
            <a:off x="3390900" y="5638800"/>
            <a:ext cx="4254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2599267" y="4707467"/>
            <a:ext cx="270933" cy="35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3378200" y="3877733"/>
            <a:ext cx="0" cy="325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4057124" y="3098423"/>
            <a:ext cx="303200" cy="309411"/>
            <a:chOff x="5436038" y="323205"/>
            <a:chExt cx="226291" cy="233119"/>
          </a:xfrm>
        </p:grpSpPr>
        <p:sp>
          <p:nvSpPr>
            <p:cNvPr id="53" name="Oval 5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437962" y="323205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61966" y="3216957"/>
            <a:ext cx="300622" cy="309411"/>
            <a:chOff x="5431644" y="323205"/>
            <a:chExt cx="224367" cy="233119"/>
          </a:xfrm>
        </p:grpSpPr>
        <p:sp>
          <p:nvSpPr>
            <p:cNvPr id="56" name="Oval 55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431644" y="323205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03322" y="4457324"/>
            <a:ext cx="303200" cy="309411"/>
            <a:chOff x="5436038" y="323205"/>
            <a:chExt cx="226291" cy="233119"/>
          </a:xfrm>
        </p:grpSpPr>
        <p:sp>
          <p:nvSpPr>
            <p:cNvPr id="59" name="Oval 58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5437962" y="323205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30989" y="4296457"/>
            <a:ext cx="303200" cy="309411"/>
            <a:chOff x="5436038" y="323205"/>
            <a:chExt cx="226291" cy="233119"/>
          </a:xfrm>
        </p:grpSpPr>
        <p:sp>
          <p:nvSpPr>
            <p:cNvPr id="62" name="Oval 61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5437962" y="323205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39156" y="2327959"/>
            <a:ext cx="303200" cy="309411"/>
            <a:chOff x="5436038" y="323205"/>
            <a:chExt cx="226291" cy="233119"/>
          </a:xfrm>
        </p:grpSpPr>
        <p:sp>
          <p:nvSpPr>
            <p:cNvPr id="65" name="Oval 6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5437962" y="323205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 bwMode="auto">
          <a:xfrm flipV="1">
            <a:off x="4161367" y="3407833"/>
            <a:ext cx="42333" cy="969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48D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 flipV="1">
            <a:off x="3729567" y="1583267"/>
            <a:ext cx="1096433" cy="173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865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48.UN03</a:t>
            </a:r>
            <a:endParaRPr lang="en-US" dirty="0"/>
          </a:p>
        </p:txBody>
      </p:sp>
      <p:pic>
        <p:nvPicPr>
          <p:cNvPr id="3" name="Picture 2" descr="48_UN03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29768"/>
            <a:ext cx="8546592" cy="5998464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374974" y="436050"/>
            <a:ext cx="2183907" cy="3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Action potential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74313" y="1666798"/>
            <a:ext cx="977237" cy="6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Falling</a:t>
            </a:r>
          </a:p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phase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235785" y="2346391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007987" y="5581252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364773" y="5581065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729645" y="5580160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094516" y="5579973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462562" y="5579069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818628" y="5582058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177868" y="5579414"/>
            <a:ext cx="177896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653019" y="5908363"/>
            <a:ext cx="1678235" cy="3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Time (</a:t>
            </a:r>
            <a:r>
              <a:rPr lang="en-US" sz="2250" dirty="0" err="1" smtClean="0">
                <a:solidFill>
                  <a:srgbClr val="000000"/>
                </a:solidFill>
                <a:latin typeface="Arial" charset="0"/>
              </a:rPr>
              <a:t>msec</a:t>
            </a: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920951" y="1132882"/>
            <a:ext cx="540650" cy="3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+50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915154" y="3849356"/>
            <a:ext cx="540650" cy="3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−50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56067" y="5278880"/>
            <a:ext cx="644108" cy="3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−100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956387" y="4953753"/>
            <a:ext cx="538700" cy="3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−70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03873" y="5016650"/>
            <a:ext cx="1608296" cy="3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Undershoot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845765" y="3449324"/>
            <a:ext cx="2174717" cy="3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>
                <a:solidFill>
                  <a:srgbClr val="000000"/>
                </a:solidFill>
                <a:latin typeface="Arial" charset="0"/>
              </a:rPr>
              <a:t>Threshold (−</a:t>
            </a: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55)</a:t>
            </a:r>
            <a:endParaRPr lang="en-US" sz="2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616231" y="4284678"/>
            <a:ext cx="1243596" cy="64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Resting</a:t>
            </a:r>
          </a:p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potential</a:t>
            </a:r>
            <a:endParaRPr lang="en-US" sz="2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754495" y="5015373"/>
            <a:ext cx="2013682" cy="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2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669744" y="2463094"/>
            <a:ext cx="902855" cy="66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Rising</a:t>
            </a:r>
          </a:p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phase</a:t>
            </a:r>
            <a:endParaRPr lang="en-US" sz="2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 rot="16200000">
            <a:off x="-1053793" y="3029821"/>
            <a:ext cx="3445320" cy="3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 smtClean="0">
                <a:solidFill>
                  <a:srgbClr val="000000"/>
                </a:solidFill>
                <a:latin typeface="Arial" charset="0"/>
              </a:rPr>
              <a:t>Membrane potential (mV)</a:t>
            </a:r>
            <a:endParaRPr lang="en-US" sz="22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577975" y="4765675"/>
            <a:ext cx="374650" cy="295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3143250" y="4587875"/>
            <a:ext cx="130175" cy="463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4841875" y="4978400"/>
            <a:ext cx="714375" cy="187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029450" y="4445000"/>
            <a:ext cx="549275" cy="244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endCxn id="21" idx="2"/>
          </p:cNvCxnSpPr>
          <p:nvPr/>
        </p:nvCxnSpPr>
        <p:spPr bwMode="auto">
          <a:xfrm flipV="1">
            <a:off x="5911850" y="3756025"/>
            <a:ext cx="0" cy="403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3616325" y="2654300"/>
            <a:ext cx="425450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384675" y="1822450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eft Brace 39"/>
          <p:cNvSpPr/>
          <p:nvPr/>
        </p:nvSpPr>
        <p:spPr bwMode="auto">
          <a:xfrm rot="5400000">
            <a:off x="4306887" y="500063"/>
            <a:ext cx="298450" cy="822325"/>
          </a:xfrm>
          <a:prstGeom prst="leftBrace">
            <a:avLst>
              <a:gd name="adj1" fmla="val 4432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6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8213" y="990600"/>
            <a:ext cx="8499249" cy="5073650"/>
          </a:xfrm>
        </p:spPr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</a:rPr>
              <a:t>Concept 48.1: Neuron organization and structure reflect function in information </a:t>
            </a:r>
            <a:r>
              <a:rPr lang="en-US" sz="3000" b="1" dirty="0" smtClean="0">
                <a:solidFill>
                  <a:srgbClr val="FF0000"/>
                </a:solidFill>
              </a:rPr>
              <a:t>transfer</a:t>
            </a:r>
          </a:p>
          <a:p>
            <a:r>
              <a:rPr lang="en-US" dirty="0"/>
              <a:t>Concept 48.2: Ion pumps and ion channels establish the resting potential of a </a:t>
            </a:r>
            <a:r>
              <a:rPr lang="en-US" dirty="0" smtClean="0"/>
              <a:t>neuron</a:t>
            </a:r>
          </a:p>
          <a:p>
            <a:r>
              <a:rPr lang="en-US" dirty="0"/>
              <a:t>Concept 48.3: Action potentials are the signals conducted by </a:t>
            </a:r>
            <a:r>
              <a:rPr lang="en-US" dirty="0" smtClean="0"/>
              <a:t>axons</a:t>
            </a:r>
          </a:p>
          <a:p>
            <a:r>
              <a:rPr lang="en-US" dirty="0"/>
              <a:t>Concept 48.4: Neurons communicate with other cells at synapses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287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48.11</a:t>
            </a:r>
            <a:endParaRPr lang="en-US" dirty="0"/>
          </a:p>
        </p:txBody>
      </p:sp>
      <p:pic>
        <p:nvPicPr>
          <p:cNvPr id="3" name="Picture 2" descr="48_11_ActionPotentia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 bwMode="auto">
          <a:xfrm>
            <a:off x="844549" y="6407150"/>
            <a:ext cx="1044575" cy="19685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52450" y="4089400"/>
            <a:ext cx="1181100" cy="196850"/>
          </a:xfrm>
          <a:prstGeom prst="rect">
            <a:avLst/>
          </a:prstGeom>
          <a:solidFill>
            <a:srgbClr val="048DC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444361" y="300185"/>
            <a:ext cx="309672" cy="19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68730" y="537253"/>
            <a:ext cx="263106" cy="19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2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672963" y="808566"/>
            <a:ext cx="186903" cy="17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2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65430" y="2133597"/>
            <a:ext cx="258870" cy="17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+50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838996" y="2836329"/>
            <a:ext cx="110703" cy="17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65430" y="3547530"/>
            <a:ext cx="258870" cy="17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−50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576530" y="4199463"/>
            <a:ext cx="360470" cy="17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−100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071829" y="2281764"/>
            <a:ext cx="656803" cy="3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Action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potential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037962" y="3361263"/>
            <a:ext cx="754171" cy="17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Threshold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169195" y="4063998"/>
            <a:ext cx="1262171" cy="1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Resting potential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rot="16200000">
            <a:off x="2872001" y="3050112"/>
            <a:ext cx="1469282" cy="38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Membrane potential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(mV)</a:t>
            </a:r>
          </a:p>
          <a:p>
            <a:pPr algn="ctr"/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012561" y="4313762"/>
            <a:ext cx="390105" cy="19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68933" y="3720723"/>
            <a:ext cx="161303" cy="164154"/>
            <a:chOff x="5436038" y="324336"/>
            <a:chExt cx="229070" cy="233119"/>
          </a:xfrm>
        </p:grpSpPr>
        <p:sp>
          <p:nvSpPr>
            <p:cNvPr id="18" name="Oval 17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440741" y="3243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5183" y="3746123"/>
            <a:ext cx="161303" cy="164154"/>
            <a:chOff x="5436038" y="324336"/>
            <a:chExt cx="229070" cy="233119"/>
          </a:xfrm>
        </p:grpSpPr>
        <p:sp>
          <p:nvSpPr>
            <p:cNvPr id="33" name="Oval 3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440741" y="3243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35658" y="3146048"/>
            <a:ext cx="161303" cy="164154"/>
            <a:chOff x="5436038" y="324336"/>
            <a:chExt cx="229070" cy="233119"/>
          </a:xfrm>
        </p:grpSpPr>
        <p:sp>
          <p:nvSpPr>
            <p:cNvPr id="36" name="Oval 35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5440741" y="3243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27733" y="2765048"/>
            <a:ext cx="161303" cy="164154"/>
            <a:chOff x="5436038" y="324336"/>
            <a:chExt cx="229070" cy="233119"/>
          </a:xfrm>
        </p:grpSpPr>
        <p:sp>
          <p:nvSpPr>
            <p:cNvPr id="39" name="Oval 38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5440741" y="3243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42083" y="3203198"/>
            <a:ext cx="161303" cy="164154"/>
            <a:chOff x="5436038" y="324336"/>
            <a:chExt cx="229070" cy="233119"/>
          </a:xfrm>
        </p:grpSpPr>
        <p:sp>
          <p:nvSpPr>
            <p:cNvPr id="42" name="Oval 41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440741" y="3243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08758" y="3825498"/>
            <a:ext cx="161303" cy="164154"/>
            <a:chOff x="5436038" y="324336"/>
            <a:chExt cx="229070" cy="233119"/>
          </a:xfrm>
        </p:grpSpPr>
        <p:sp>
          <p:nvSpPr>
            <p:cNvPr id="45" name="Oval 4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5440741" y="32433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48" name="Straight Connector 47"/>
          <p:cNvCxnSpPr>
            <a:endCxn id="13" idx="2"/>
          </p:cNvCxnSpPr>
          <p:nvPr/>
        </p:nvCxnSpPr>
        <p:spPr bwMode="auto">
          <a:xfrm flipV="1">
            <a:off x="4400550" y="3540125"/>
            <a:ext cx="0" cy="161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4010025" y="3952875"/>
            <a:ext cx="139700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4410075" y="4416425"/>
            <a:ext cx="2124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tangle 94"/>
          <p:cNvSpPr/>
          <p:nvPr/>
        </p:nvSpPr>
        <p:spPr bwMode="auto">
          <a:xfrm>
            <a:off x="1142409" y="1798099"/>
            <a:ext cx="1520359" cy="369367"/>
          </a:xfrm>
          <a:prstGeom prst="rect">
            <a:avLst/>
          </a:prstGeom>
          <a:solidFill>
            <a:srgbClr val="1F63A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 flipV="1">
            <a:off x="4575175" y="2390775"/>
            <a:ext cx="54610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175744" y="1787999"/>
            <a:ext cx="1427756" cy="36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Rising phase of the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action potential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700748" y="1796586"/>
            <a:ext cx="1560601" cy="375113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40750" y="1784500"/>
            <a:ext cx="177742" cy="184911"/>
            <a:chOff x="5436038" y="307672"/>
            <a:chExt cx="233236" cy="242644"/>
          </a:xfrm>
        </p:grpSpPr>
        <p:sp>
          <p:nvSpPr>
            <p:cNvPr id="57" name="Oval 5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5444907" y="307672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60" name="Straight Connector 59"/>
          <p:cNvCxnSpPr>
            <a:endCxn id="37" idx="2"/>
          </p:cNvCxnSpPr>
          <p:nvPr/>
        </p:nvCxnSpPr>
        <p:spPr bwMode="auto">
          <a:xfrm flipV="1">
            <a:off x="4791075" y="3310202"/>
            <a:ext cx="26891" cy="4712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48D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740481" y="1788794"/>
            <a:ext cx="1427756" cy="36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Falling phase of the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action potential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499541" y="1785295"/>
            <a:ext cx="170983" cy="184911"/>
            <a:chOff x="5432408" y="307672"/>
            <a:chExt cx="224367" cy="242644"/>
          </a:xfrm>
        </p:grpSpPr>
        <p:sp>
          <p:nvSpPr>
            <p:cNvPr id="63" name="Oval 6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5432408" y="307672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85339" y="4077609"/>
            <a:ext cx="1072011" cy="18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Depolarization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47574" y="4083635"/>
            <a:ext cx="170983" cy="184911"/>
            <a:chOff x="5432408" y="307672"/>
            <a:chExt cx="224367" cy="242644"/>
          </a:xfrm>
        </p:grpSpPr>
        <p:sp>
          <p:nvSpPr>
            <p:cNvPr id="67" name="Oval 6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5432408" y="307672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876633" y="6395678"/>
            <a:ext cx="971218" cy="1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Resting state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5999127" y="6073571"/>
            <a:ext cx="968940" cy="196850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35284" y="6398529"/>
            <a:ext cx="172450" cy="184911"/>
            <a:chOff x="5436038" y="307672"/>
            <a:chExt cx="226292" cy="242644"/>
          </a:xfrm>
        </p:grpSpPr>
        <p:sp>
          <p:nvSpPr>
            <p:cNvPr id="71" name="Oval 7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5437963" y="307672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6036671" y="6067561"/>
            <a:ext cx="889063" cy="2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Undershoot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795322" y="6074646"/>
            <a:ext cx="172450" cy="180678"/>
            <a:chOff x="5436038" y="313227"/>
            <a:chExt cx="226292" cy="237089"/>
          </a:xfrm>
        </p:grpSpPr>
        <p:sp>
          <p:nvSpPr>
            <p:cNvPr id="75" name="Oval 7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5437963" y="313227"/>
              <a:ext cx="224367" cy="233120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673431" y="4778546"/>
            <a:ext cx="1388200" cy="1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OUTSIDE OF CELL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673429" y="5879211"/>
            <a:ext cx="1206170" cy="1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INSIDE OF CELL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1139094" y="6086645"/>
            <a:ext cx="1206170" cy="1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Inactivation loop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2807028" y="4770079"/>
            <a:ext cx="588107" cy="3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Sodium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channel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615595" y="4765847"/>
            <a:ext cx="774372" cy="3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Potassium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channel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V="1">
            <a:off x="3498850" y="5146675"/>
            <a:ext cx="282575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2720975" y="5140325"/>
            <a:ext cx="254000" cy="225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2368551" y="6137275"/>
            <a:ext cx="238124" cy="41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29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During the </a:t>
            </a:r>
            <a:r>
              <a:rPr lang="en-US" sz="2800" b="1" dirty="0" smtClean="0"/>
              <a:t>refractory period </a:t>
            </a:r>
            <a:r>
              <a:rPr lang="en-US" sz="2800" dirty="0" smtClean="0"/>
              <a:t>AFTER an action potential, a second action potential CANNOT be initiated</a:t>
            </a:r>
          </a:p>
          <a:p>
            <a:pPr lvl="1"/>
            <a:r>
              <a:rPr lang="en-US" sz="2600" dirty="0" smtClean="0"/>
              <a:t>The refractory period is a result of a </a:t>
            </a:r>
            <a:r>
              <a:rPr lang="en-US" sz="2600" i="1" dirty="0" smtClean="0"/>
              <a:t>temporary</a:t>
            </a:r>
            <a:r>
              <a:rPr lang="en-US" sz="2600" dirty="0" smtClean="0"/>
              <a:t> </a:t>
            </a:r>
            <a:r>
              <a:rPr lang="en-US" sz="2600" i="1" dirty="0" smtClean="0"/>
              <a:t>inactivation</a:t>
            </a:r>
            <a:r>
              <a:rPr lang="en-US" sz="2600" dirty="0" smtClean="0"/>
              <a:t> of the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channels</a:t>
            </a:r>
            <a:endParaRPr lang="en-US" dirty="0">
              <a:solidFill>
                <a:srgbClr val="993366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Think of an action potential like a </a:t>
            </a:r>
            <a:r>
              <a:rPr lang="en-US" i="1" dirty="0" smtClean="0">
                <a:solidFill>
                  <a:srgbClr val="000000"/>
                </a:solidFill>
              </a:rPr>
              <a:t>toilet flush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All-or-none + travels only one-way 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Consistent outcome after reaching threshold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Brief refractory period after completion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OZG8M_ldA1M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HYLyhXRp298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fHRC8SlLcH0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https://www.neuroscientificallychallenged.com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12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w1XdNjZb3w4dexx" descr="D6913D7B-6257-4709-9295-34642ABCE80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5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epTt1GhzzGjnpjs" descr="1F4E6777-1A20-4344-BB22-13F99ED66FB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0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DQKAFW8pgWbLCGe" descr="37F54818-3748-4AD2-8A30-23F7E3EBF07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0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Evolutionary Adaptations of Axon Structure</a:t>
            </a:r>
            <a:endParaRPr lang="en-US" sz="2800" u="sng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i="1" dirty="0" smtClean="0"/>
              <a:t>speed</a:t>
            </a:r>
            <a:r>
              <a:rPr lang="en-US" sz="2800" dirty="0" smtClean="0"/>
              <a:t> of an action potential INCREASES with the axon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diameter</a:t>
            </a:r>
          </a:p>
          <a:p>
            <a:pPr lvl="1"/>
            <a:r>
              <a:rPr lang="en-US" sz="2600" dirty="0" smtClean="0"/>
              <a:t>In vertebrates, axons are insulated by a </a:t>
            </a:r>
            <a:r>
              <a:rPr lang="en-US" sz="2600" b="1" dirty="0" smtClean="0"/>
              <a:t>myelin sheath</a:t>
            </a:r>
            <a:r>
              <a:rPr lang="en-US" sz="2600" dirty="0" smtClean="0"/>
              <a:t>, which causes an action potential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s speed to INCREASE</a:t>
            </a:r>
          </a:p>
          <a:p>
            <a:pPr lvl="1"/>
            <a:r>
              <a:rPr lang="en-US" sz="2600" dirty="0" smtClean="0"/>
              <a:t>Myelin sheaths are made by glial cells called </a:t>
            </a:r>
            <a:r>
              <a:rPr lang="en-US" sz="2600" b="1" dirty="0" smtClean="0"/>
              <a:t>Schwann cells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48.13</a:t>
            </a:r>
            <a:endParaRPr lang="en-US" dirty="0"/>
          </a:p>
        </p:txBody>
      </p:sp>
      <p:pic>
        <p:nvPicPr>
          <p:cNvPr id="3" name="Picture 2" descr="48_13_SchwannCell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10312"/>
            <a:ext cx="8113776" cy="6437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54332" y="2672853"/>
            <a:ext cx="581473" cy="27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Axon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875223" y="2797948"/>
            <a:ext cx="1519101" cy="27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Myelin sheath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769203" y="2580319"/>
            <a:ext cx="1006693" cy="5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Nodes of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Ranvier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50051" y="1606879"/>
            <a:ext cx="1006693" cy="5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Schwann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805220" y="2046594"/>
            <a:ext cx="1006693" cy="5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Schwann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834913" y="2631715"/>
            <a:ext cx="1489520" cy="5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Nucleus of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Schwann cell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981158" y="1023587"/>
            <a:ext cx="581473" cy="27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Axon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813522" y="665950"/>
            <a:ext cx="1816714" cy="27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Layers of myelin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115899" y="268309"/>
            <a:ext cx="1816714" cy="27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Node of Ranvier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61473" y="3414084"/>
            <a:ext cx="547528" cy="124983"/>
            <a:chOff x="8276167" y="4567767"/>
            <a:chExt cx="509058" cy="100541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868752" y="3145819"/>
            <a:ext cx="781483" cy="29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0.1 µm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052733" y="2468033"/>
            <a:ext cx="690034" cy="279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6858000" y="2070100"/>
            <a:ext cx="706967" cy="148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endCxn id="17" idx="2"/>
          </p:cNvCxnSpPr>
          <p:nvPr/>
        </p:nvCxnSpPr>
        <p:spPr bwMode="auto">
          <a:xfrm flipV="1">
            <a:off x="8255000" y="1291167"/>
            <a:ext cx="4233" cy="677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7603067" y="939800"/>
            <a:ext cx="406400" cy="817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7598833" y="935567"/>
            <a:ext cx="186267" cy="787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6354233" y="533400"/>
            <a:ext cx="427567" cy="783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4080933" y="2273300"/>
            <a:ext cx="33867" cy="351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3759200" y="2341033"/>
            <a:ext cx="325967" cy="2878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Left Brace 40"/>
          <p:cNvSpPr/>
          <p:nvPr/>
        </p:nvSpPr>
        <p:spPr bwMode="auto">
          <a:xfrm rot="4396841">
            <a:off x="3462518" y="2055175"/>
            <a:ext cx="135467" cy="313848"/>
          </a:xfrm>
          <a:prstGeom prst="leftBrace">
            <a:avLst>
              <a:gd name="adj1" fmla="val 3753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H="1">
            <a:off x="2976033" y="2523067"/>
            <a:ext cx="258234" cy="309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2921000" y="2599267"/>
            <a:ext cx="55033" cy="237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1346200" y="2417233"/>
            <a:ext cx="270933" cy="364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399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u="sng" dirty="0"/>
              <a:t>Evolutionary Adaptations of Axon </a:t>
            </a:r>
            <a:r>
              <a:rPr lang="en-US" sz="2600" u="sng" dirty="0" smtClean="0"/>
              <a:t>Structure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Action potentials are formed only at </a:t>
            </a:r>
            <a:r>
              <a:rPr lang="en-US" sz="2600" b="1" dirty="0" smtClean="0"/>
              <a:t>nodes of Ranvier</a:t>
            </a:r>
            <a:r>
              <a:rPr lang="en-US" sz="2600" dirty="0" smtClean="0"/>
              <a:t>, </a:t>
            </a:r>
            <a:r>
              <a:rPr lang="en-US" sz="2600" i="1" dirty="0" smtClean="0"/>
              <a:t>gaps</a:t>
            </a:r>
            <a:r>
              <a:rPr lang="en-US" sz="2600" dirty="0" smtClean="0"/>
              <a:t> in the myelin sheath where voltage-gated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channels are found</a:t>
            </a:r>
          </a:p>
          <a:p>
            <a:pPr lvl="1"/>
            <a:r>
              <a:rPr lang="en-US" sz="2400" dirty="0" smtClean="0"/>
              <a:t>Action potentials in myelinated axons JUMP between the nodes of Ranvier in a process called </a:t>
            </a:r>
            <a:r>
              <a:rPr lang="en-US" sz="2400" b="1" dirty="0" err="1" smtClean="0"/>
              <a:t>saltatory</a:t>
            </a:r>
            <a:r>
              <a:rPr lang="en-US" sz="2400" b="1" dirty="0" smtClean="0"/>
              <a:t> conduction</a:t>
            </a:r>
            <a:endParaRPr lang="en-US" sz="2400" dirty="0"/>
          </a:p>
          <a:p>
            <a:r>
              <a:rPr lang="en-US" sz="2600" dirty="0" smtClean="0"/>
              <a:t>Combine myelin sheath, nodes of Ranvier, and salutatory conduction and you get the SUPER FAST neuronal signaling that governs EVERYTHING you do!!!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48.3: Action potentials are the </a:t>
            </a:r>
            <a:r>
              <a:rPr lang="en-US" dirty="0">
                <a:solidFill>
                  <a:srgbClr val="FF0000"/>
                </a:solidFill>
              </a:rPr>
              <a:t>SIGNALS</a:t>
            </a:r>
            <a:r>
              <a:rPr lang="en-US" dirty="0"/>
              <a:t> conducted by axons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48.14</a:t>
            </a:r>
            <a:endParaRPr lang="en-US" dirty="0"/>
          </a:p>
        </p:txBody>
      </p:sp>
      <p:pic>
        <p:nvPicPr>
          <p:cNvPr id="3" name="Picture 2" descr="48_14SaltatoryConduc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667256"/>
            <a:ext cx="8510016" cy="3523488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974519" y="1678411"/>
            <a:ext cx="1465629" cy="2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Schwann cell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888393" y="3220912"/>
            <a:ext cx="1053222" cy="25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body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969338" y="2303234"/>
            <a:ext cx="2060853" cy="51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Depolarized region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(node of Ranvier)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797578" y="2564107"/>
            <a:ext cx="768423" cy="4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Myelin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sheath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228452" y="4752423"/>
            <a:ext cx="576023" cy="2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Axon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19200" y="2908300"/>
            <a:ext cx="647700" cy="4148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15" idx="1"/>
          </p:cNvCxnSpPr>
          <p:nvPr/>
        </p:nvCxnSpPr>
        <p:spPr bwMode="auto">
          <a:xfrm flipV="1">
            <a:off x="3213100" y="1892300"/>
            <a:ext cx="762000" cy="512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819900" y="2705100"/>
            <a:ext cx="956733" cy="770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8509000" y="4301067"/>
            <a:ext cx="0" cy="491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5610108" y="2802467"/>
            <a:ext cx="354487" cy="610583"/>
            <a:chOff x="5610108" y="2802467"/>
            <a:chExt cx="354487" cy="610583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5782733" y="2802467"/>
              <a:ext cx="0" cy="4614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5613087" y="3258126"/>
              <a:ext cx="0" cy="1545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610108" y="3261105"/>
              <a:ext cx="3544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5960719" y="3258473"/>
              <a:ext cx="0" cy="1545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6760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48.1: Neuron organization and structure reflect function in information transfer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neuron</a:t>
            </a:r>
            <a:r>
              <a:rPr lang="en-US" dirty="0" smtClean="0"/>
              <a:t> </a:t>
            </a:r>
            <a:r>
              <a:rPr lang="en-US" dirty="0"/>
              <a:t>is the functional UNIT of the nervous </a:t>
            </a:r>
            <a:r>
              <a:rPr lang="en-US" dirty="0" smtClean="0"/>
              <a:t>system and exemplifies form + function: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of a neuron</a:t>
            </a:r>
            <a:r>
              <a:rPr lang="ja-JP" altLang="en-US" dirty="0"/>
              <a:t>’</a:t>
            </a:r>
            <a:r>
              <a:rPr lang="en-US" altLang="ja-JP" dirty="0"/>
              <a:t>s organelles are in the </a:t>
            </a:r>
            <a:r>
              <a:rPr lang="en-US" altLang="ja-JP" b="1" dirty="0"/>
              <a:t>cell body</a:t>
            </a:r>
          </a:p>
          <a:p>
            <a:pPr lvl="1"/>
            <a:r>
              <a:rPr lang="en-US" dirty="0"/>
              <a:t>Most neurons have </a:t>
            </a:r>
            <a:r>
              <a:rPr lang="en-US" b="1" dirty="0"/>
              <a:t>dendrites</a:t>
            </a:r>
            <a:r>
              <a:rPr lang="en-US" dirty="0"/>
              <a:t>, highly branched extensions that </a:t>
            </a:r>
            <a:r>
              <a:rPr lang="en-US" i="1" dirty="0"/>
              <a:t>receive</a:t>
            </a:r>
            <a:r>
              <a:rPr lang="en-US" dirty="0"/>
              <a:t> signals from other </a:t>
            </a:r>
            <a:r>
              <a:rPr lang="en-US" dirty="0" smtClean="0"/>
              <a:t>neurons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axon</a:t>
            </a:r>
            <a:r>
              <a:rPr lang="en-US" dirty="0"/>
              <a:t> is typically a much longer extension that </a:t>
            </a:r>
            <a:r>
              <a:rPr lang="en-US" i="1" dirty="0"/>
              <a:t>transmits</a:t>
            </a:r>
            <a:r>
              <a:rPr lang="en-US" dirty="0"/>
              <a:t> signals to other cells at synapses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6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QcZgmUU1n2iWL47" descr="C54E8EA5-13FD-4463-89ED-92F6B224C6D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1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biS8muMAs4yDeOS" descr="E39EDA3F-F765-488E-8EF7-972956B0FC9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82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48.1: Neuron organization and structure reflect function in information </a:t>
            </a:r>
            <a:r>
              <a:rPr lang="en-US" strike="sngStrike" dirty="0" smtClean="0"/>
              <a:t>transfer</a:t>
            </a:r>
          </a:p>
          <a:p>
            <a:r>
              <a:rPr lang="en-US" strike="sngStrike" dirty="0"/>
              <a:t>Concept 48.2: Ion pumps and ion channels establish the resting potential of a </a:t>
            </a:r>
            <a:r>
              <a:rPr lang="en-US" strike="sngStrike" dirty="0" smtClean="0"/>
              <a:t>neuron</a:t>
            </a:r>
          </a:p>
          <a:p>
            <a:r>
              <a:rPr lang="en-US" strike="sngStrike" dirty="0"/>
              <a:t>Concept 48.3: Action potentials are the signals conducted by </a:t>
            </a:r>
            <a:r>
              <a:rPr lang="en-US" strike="sngStrike" dirty="0" smtClean="0"/>
              <a:t>axons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Concept 48.4: Neurons communicate with other cells at synapses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536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48.4: Neurons </a:t>
            </a:r>
            <a:r>
              <a:rPr lang="en-US" dirty="0" smtClean="0">
                <a:solidFill>
                  <a:srgbClr val="FF0000"/>
                </a:solidFill>
              </a:rPr>
              <a:t>COMMUNICATE</a:t>
            </a:r>
            <a:r>
              <a:rPr lang="en-US" dirty="0" smtClean="0"/>
              <a:t> with other cells at synapses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b="1" dirty="0" smtClean="0"/>
              <a:t>electrical</a:t>
            </a:r>
            <a:r>
              <a:rPr lang="en-US" dirty="0" smtClean="0"/>
              <a:t> </a:t>
            </a:r>
            <a:r>
              <a:rPr lang="en-US" b="1" dirty="0" smtClean="0"/>
              <a:t>synapses</a:t>
            </a:r>
            <a:r>
              <a:rPr lang="en-US" dirty="0" smtClean="0"/>
              <a:t>, the electrical current flows from one neuron to another through </a:t>
            </a:r>
            <a:r>
              <a:rPr lang="en-US" i="1" dirty="0" smtClean="0"/>
              <a:t>gap junctions</a:t>
            </a:r>
          </a:p>
          <a:p>
            <a:pPr lvl="1"/>
            <a:r>
              <a:rPr lang="en-US" dirty="0" smtClean="0"/>
              <a:t>Ex: Action potentials</a:t>
            </a:r>
          </a:p>
          <a:p>
            <a:r>
              <a:rPr lang="en-US" dirty="0" smtClean="0"/>
              <a:t>At </a:t>
            </a:r>
            <a:r>
              <a:rPr lang="en-US" b="1" dirty="0" smtClean="0"/>
              <a:t>chemical synapses</a:t>
            </a:r>
            <a:r>
              <a:rPr lang="en-US" dirty="0" smtClean="0"/>
              <a:t>, a chemical </a:t>
            </a:r>
            <a:r>
              <a:rPr lang="en-US" b="1" u="sng" dirty="0" smtClean="0"/>
              <a:t>NEUROTRANSMITTER</a:t>
            </a:r>
            <a:r>
              <a:rPr lang="en-US" dirty="0" smtClean="0"/>
              <a:t> carries information between neurons</a:t>
            </a:r>
          </a:p>
          <a:p>
            <a:pPr lvl="1"/>
            <a:r>
              <a:rPr lang="en-US" dirty="0" smtClean="0"/>
              <a:t>Most synapses are chemical synapses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presynaptic neuron </a:t>
            </a:r>
            <a:r>
              <a:rPr lang="en-US" sz="2800" dirty="0" smtClean="0"/>
              <a:t>SYNTHESIZES and PACKAGES the neurotransmitter in </a:t>
            </a:r>
            <a:r>
              <a:rPr lang="en-US" sz="2800" b="1" dirty="0" smtClean="0"/>
              <a:t>synaptic vesicles</a:t>
            </a:r>
            <a:r>
              <a:rPr lang="en-US" sz="2800" i="1" dirty="0" smtClean="0"/>
              <a:t> </a:t>
            </a:r>
            <a:r>
              <a:rPr lang="en-US" sz="2800" dirty="0" smtClean="0"/>
              <a:t>located in the synaptic terminal</a:t>
            </a:r>
          </a:p>
          <a:p>
            <a:r>
              <a:rPr lang="en-US" dirty="0"/>
              <a:t>A</a:t>
            </a:r>
            <a:r>
              <a:rPr lang="en-US" sz="2800" dirty="0" smtClean="0"/>
              <a:t>ction potential causes the RELEASE of the neurotransmitter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neurotransmitter DIFFUSES across the </a:t>
            </a:r>
            <a:r>
              <a:rPr lang="en-US" sz="2800" b="1" dirty="0" smtClean="0"/>
              <a:t>synaptic cleft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i="1" dirty="0" smtClean="0"/>
              <a:t>received</a:t>
            </a:r>
            <a:r>
              <a:rPr lang="en-US" sz="2800" dirty="0" smtClean="0"/>
              <a:t> by the </a:t>
            </a:r>
            <a:r>
              <a:rPr lang="en-US" sz="2800" b="1" dirty="0" smtClean="0"/>
              <a:t>postsynaptic cell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48.4: Neurons </a:t>
            </a:r>
            <a:r>
              <a:rPr lang="en-US" dirty="0" smtClean="0">
                <a:solidFill>
                  <a:srgbClr val="FF0000"/>
                </a:solidFill>
              </a:rPr>
              <a:t>COMMUNICATE</a:t>
            </a:r>
            <a:r>
              <a:rPr lang="en-US" dirty="0" smtClean="0"/>
              <a:t> with other cells at synapses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48.16</a:t>
            </a:r>
            <a:endParaRPr lang="en-US" dirty="0"/>
          </a:p>
        </p:txBody>
      </p:sp>
      <p:pic>
        <p:nvPicPr>
          <p:cNvPr id="3" name="Picture 2" descr="48_16ChemicalSynaps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18160"/>
            <a:ext cx="8546592" cy="582168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47292" y="530624"/>
            <a:ext cx="1768454" cy="2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Presynaptic cell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891718" y="667149"/>
            <a:ext cx="1896937" cy="28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Postsynaptic cell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262878" y="1796429"/>
            <a:ext cx="596576" cy="2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Axon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78290" y="1885088"/>
            <a:ext cx="3082043" cy="4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Synaptic vesicle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containing neurotransmitter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67691" y="3841541"/>
            <a:ext cx="1378676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Presynaptic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membrane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93708" y="2531797"/>
            <a:ext cx="1006453" cy="4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cleft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261647" y="2873223"/>
            <a:ext cx="1452459" cy="4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Postsynaptic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membrane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317971" y="5022365"/>
            <a:ext cx="494045" cy="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375847" y="5721085"/>
            <a:ext cx="1562881" cy="51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Voltage-gated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channel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244326" y="5650512"/>
            <a:ext cx="1562881" cy="51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Ligand-gated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ion channels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091993" y="4560565"/>
            <a:ext cx="281093" cy="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8264369" y="6022715"/>
            <a:ext cx="372940" cy="2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1067" y="1835475"/>
            <a:ext cx="274758" cy="285475"/>
            <a:chOff x="5432756" y="335559"/>
            <a:chExt cx="224367" cy="233119"/>
          </a:xfrm>
        </p:grpSpPr>
        <p:sp>
          <p:nvSpPr>
            <p:cNvPr id="18" name="Oval 17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432756" y="335559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3943" y="5109168"/>
            <a:ext cx="279204" cy="285475"/>
            <a:chOff x="5436038" y="335559"/>
            <a:chExt cx="227998" cy="233119"/>
          </a:xfrm>
        </p:grpSpPr>
        <p:sp>
          <p:nvSpPr>
            <p:cNvPr id="30" name="Oval 2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439669" y="335559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47863" y="4327731"/>
            <a:ext cx="279204" cy="285475"/>
            <a:chOff x="5436038" y="335559"/>
            <a:chExt cx="227998" cy="233119"/>
          </a:xfrm>
        </p:grpSpPr>
        <p:sp>
          <p:nvSpPr>
            <p:cNvPr id="33" name="Oval 3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439669" y="335559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472309" y="4379757"/>
            <a:ext cx="274758" cy="285475"/>
            <a:chOff x="5434483" y="335559"/>
            <a:chExt cx="224367" cy="233119"/>
          </a:xfrm>
        </p:grpSpPr>
        <p:sp>
          <p:nvSpPr>
            <p:cNvPr id="36" name="Oval 35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5434483" y="335559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39" name="Straight Connector 38"/>
          <p:cNvCxnSpPr>
            <a:endCxn id="13" idx="0"/>
          </p:cNvCxnSpPr>
          <p:nvPr/>
        </p:nvCxnSpPr>
        <p:spPr bwMode="auto">
          <a:xfrm>
            <a:off x="3155950" y="4927600"/>
            <a:ext cx="66675" cy="806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013200" y="5476875"/>
            <a:ext cx="196850" cy="311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3724275" y="5524500"/>
            <a:ext cx="48895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327650" y="3381375"/>
            <a:ext cx="219075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endCxn id="10" idx="2"/>
          </p:cNvCxnSpPr>
          <p:nvPr/>
        </p:nvCxnSpPr>
        <p:spPr bwMode="auto">
          <a:xfrm flipH="1" flipV="1">
            <a:off x="4806950" y="2930525"/>
            <a:ext cx="184150" cy="952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3765550" y="2403475"/>
            <a:ext cx="149225" cy="930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1682750" y="3876675"/>
            <a:ext cx="593725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8259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48.15</a:t>
            </a:r>
            <a:endParaRPr lang="en-US" dirty="0"/>
          </a:p>
        </p:txBody>
      </p:sp>
      <p:pic>
        <p:nvPicPr>
          <p:cNvPr id="3" name="Picture 2" descr="48_15SynapticTerminal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1569720"/>
            <a:ext cx="7120128" cy="371856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052602" y="2126600"/>
            <a:ext cx="1461700" cy="4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Postsynaptic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neuron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085161" y="2138989"/>
            <a:ext cx="1039293" cy="12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terminals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 pre-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neurons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6304953" y="4459218"/>
            <a:ext cx="1428485" cy="126343"/>
            <a:chOff x="8276167" y="4567767"/>
            <a:chExt cx="509058" cy="100541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 Box 31"/>
          <p:cNvSpPr txBox="1">
            <a:spLocks noChangeArrowheads="1"/>
          </p:cNvSpPr>
          <p:nvPr/>
        </p:nvSpPr>
        <p:spPr bwMode="auto">
          <a:xfrm rot="16200000">
            <a:off x="6891743" y="4349336"/>
            <a:ext cx="573260" cy="2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5 µm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4470399" y="2286000"/>
            <a:ext cx="2548467" cy="5122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020733" y="2277533"/>
            <a:ext cx="2002366" cy="16383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474633" y="2286000"/>
            <a:ext cx="2548467" cy="512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024967" y="2277533"/>
            <a:ext cx="2002366" cy="1638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2484967" y="2281766"/>
            <a:ext cx="1773766" cy="9779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5" idx="3"/>
          </p:cNvCxnSpPr>
          <p:nvPr/>
        </p:nvCxnSpPr>
        <p:spPr bwMode="auto">
          <a:xfrm flipH="1" flipV="1">
            <a:off x="2497667" y="2290233"/>
            <a:ext cx="1773766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371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48.4: Neurons </a:t>
            </a:r>
            <a:r>
              <a:rPr lang="en-US" dirty="0">
                <a:solidFill>
                  <a:srgbClr val="FF0000"/>
                </a:solidFill>
              </a:rPr>
              <a:t>COMMUNICATE</a:t>
            </a:r>
            <a:r>
              <a:rPr lang="en-US" dirty="0"/>
              <a:t> with other cells at synapses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DIRECT synaptic transmission involves BINDING of neurotransmitters to </a:t>
            </a:r>
            <a:r>
              <a:rPr lang="en-US" sz="2800" b="1" dirty="0" smtClean="0"/>
              <a:t>ligand-gated ion</a:t>
            </a:r>
            <a:r>
              <a:rPr lang="en-US" sz="2800" dirty="0" smtClean="0"/>
              <a:t> </a:t>
            </a:r>
            <a:r>
              <a:rPr lang="en-US" sz="2800" b="1" dirty="0" smtClean="0"/>
              <a:t>channels </a:t>
            </a:r>
            <a:r>
              <a:rPr lang="en-US" sz="2800" dirty="0" smtClean="0"/>
              <a:t>in the postsynaptic cell</a:t>
            </a:r>
          </a:p>
          <a:p>
            <a:pPr lvl="1"/>
            <a:r>
              <a:rPr lang="en-US" sz="2600" dirty="0" smtClean="0"/>
              <a:t>Neurotransmitter BINDING causes ion channels to </a:t>
            </a:r>
            <a:r>
              <a:rPr lang="en-US" sz="2600" b="1" u="sng" dirty="0" smtClean="0"/>
              <a:t>OPEN</a:t>
            </a:r>
            <a:r>
              <a:rPr lang="en-US" sz="2600" dirty="0" smtClean="0"/>
              <a:t>, generating a </a:t>
            </a:r>
            <a:r>
              <a:rPr lang="en-US" sz="2600" b="1" dirty="0" smtClean="0"/>
              <a:t>postsynaptic potential</a:t>
            </a:r>
          </a:p>
          <a:p>
            <a:pPr lvl="2"/>
            <a:r>
              <a:rPr lang="en-US" b="1" dirty="0"/>
              <a:t>Excitatory postsynaptic potentials </a:t>
            </a:r>
            <a:r>
              <a:rPr lang="en-US" dirty="0"/>
              <a:t>(</a:t>
            </a:r>
            <a:r>
              <a:rPr lang="en-US" b="1" dirty="0"/>
              <a:t>EPSPs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b="1" dirty="0" err="1" smtClean="0"/>
              <a:t>DE</a:t>
            </a:r>
            <a:r>
              <a:rPr lang="en-US" dirty="0" err="1" smtClean="0"/>
              <a:t>polarizations</a:t>
            </a:r>
            <a:r>
              <a:rPr lang="en-US" dirty="0" smtClean="0"/>
              <a:t> </a:t>
            </a:r>
            <a:r>
              <a:rPr lang="en-US" dirty="0"/>
              <a:t>that bring the membrane potential toward threshold</a:t>
            </a:r>
          </a:p>
          <a:p>
            <a:pPr lvl="2"/>
            <a:r>
              <a:rPr lang="en-US" b="1" dirty="0"/>
              <a:t>Inhibitory postsynaptic potentials </a:t>
            </a:r>
            <a:r>
              <a:rPr lang="en-US" dirty="0"/>
              <a:t>(</a:t>
            </a:r>
            <a:r>
              <a:rPr lang="en-US" b="1" dirty="0"/>
              <a:t>IPSPs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b="1" dirty="0" err="1" smtClean="0"/>
              <a:t>HYPER</a:t>
            </a:r>
            <a:r>
              <a:rPr lang="en-US" dirty="0" err="1" smtClean="0"/>
              <a:t>polarizations</a:t>
            </a:r>
            <a:r>
              <a:rPr lang="en-US" dirty="0" smtClean="0"/>
              <a:t> </a:t>
            </a:r>
            <a:r>
              <a:rPr lang="en-US" dirty="0"/>
              <a:t>that move the membrane potential farther from threshold</a:t>
            </a:r>
          </a:p>
          <a:p>
            <a:pPr lvl="2"/>
            <a:endParaRPr lang="en-US" sz="2400" b="1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3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ps13183037896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3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neuron</a:t>
            </a:r>
            <a:r>
              <a:rPr lang="en-US" dirty="0"/>
              <a:t> is the functional UNIT of the nervous system and exemplifies form + </a:t>
            </a:r>
            <a:r>
              <a:rPr lang="en-US" dirty="0" smtClean="0"/>
              <a:t>function (</a:t>
            </a:r>
            <a:r>
              <a:rPr lang="en-US" i="1" dirty="0" err="1" smtClean="0"/>
              <a:t>cont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cone-shaped base of an axon is called the </a:t>
            </a:r>
            <a:r>
              <a:rPr lang="en-US" b="1" dirty="0"/>
              <a:t>axon </a:t>
            </a:r>
            <a:r>
              <a:rPr lang="en-US" b="1" dirty="0" smtClean="0"/>
              <a:t>hillock</a:t>
            </a:r>
          </a:p>
          <a:p>
            <a:pPr lvl="1"/>
            <a:r>
              <a:rPr lang="en-US" dirty="0" smtClean="0"/>
              <a:t>A </a:t>
            </a:r>
            <a:r>
              <a:rPr lang="en-US" b="1" dirty="0"/>
              <a:t>synapse </a:t>
            </a:r>
            <a:r>
              <a:rPr lang="en-US" dirty="0"/>
              <a:t>is a </a:t>
            </a:r>
            <a:r>
              <a:rPr lang="en-US" i="1" dirty="0" smtClean="0"/>
              <a:t>junction </a:t>
            </a:r>
            <a:r>
              <a:rPr lang="en-US" dirty="0" smtClean="0"/>
              <a:t>(space) </a:t>
            </a:r>
            <a:r>
              <a:rPr lang="en-US" dirty="0"/>
              <a:t>between an axon and another cell</a:t>
            </a:r>
            <a:endParaRPr lang="en-US" b="1" dirty="0"/>
          </a:p>
          <a:p>
            <a:pPr lvl="2"/>
            <a:r>
              <a:rPr lang="en-US" sz="2400" dirty="0" smtClean="0"/>
              <a:t>The synaptic</a:t>
            </a:r>
            <a:r>
              <a:rPr lang="en-US" sz="2400" b="1" dirty="0" smtClean="0"/>
              <a:t> </a:t>
            </a:r>
            <a:r>
              <a:rPr lang="en-US" sz="2400" dirty="0" smtClean="0"/>
              <a:t>terminal</a:t>
            </a:r>
            <a:r>
              <a:rPr lang="en-US" sz="2400" b="1" dirty="0" smtClean="0"/>
              <a:t> </a:t>
            </a:r>
            <a:r>
              <a:rPr lang="en-US" sz="2400" dirty="0" smtClean="0"/>
              <a:t>of one axon passes information across the synapse in the form of chemical messengers called </a:t>
            </a:r>
            <a:r>
              <a:rPr lang="en-US" sz="2400" b="1" dirty="0" smtClean="0"/>
              <a:t>neurotransmitters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48.1: Neuron organization and structure reflect function in information transfer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48.4: Neurons </a:t>
            </a:r>
            <a:r>
              <a:rPr lang="en-US" dirty="0">
                <a:solidFill>
                  <a:srgbClr val="FF0000"/>
                </a:solidFill>
              </a:rPr>
              <a:t>COMMUNICATE</a:t>
            </a:r>
            <a:r>
              <a:rPr lang="en-US" dirty="0"/>
              <a:t> with other cells at </a:t>
            </a:r>
            <a:r>
              <a:rPr lang="en-US" dirty="0" smtClean="0"/>
              <a:t>synapses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Neurotransmitters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Neurotransmitters (NTs)</a:t>
            </a:r>
          </a:p>
          <a:p>
            <a:r>
              <a:rPr lang="en-US" dirty="0" smtClean="0"/>
              <a:t>A single neurotransmitter may BIND specifically to more than a dozen different receptors</a:t>
            </a:r>
          </a:p>
          <a:p>
            <a:pPr lvl="1"/>
            <a:r>
              <a:rPr lang="en-US" dirty="0" smtClean="0"/>
              <a:t>Receptor activation and postsynaptic response cease when neurotransmitters are cleared from the synaptic cleft</a:t>
            </a:r>
          </a:p>
          <a:p>
            <a:pPr lvl="1"/>
            <a:r>
              <a:rPr lang="en-US" dirty="0" smtClean="0"/>
              <a:t>Neurotransmitters are removed by simple diffusion, inactivation by enzymes, or recapture into the presynaptic neuron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48.18</a:t>
            </a:r>
            <a:endParaRPr lang="en-US" dirty="0"/>
          </a:p>
        </p:txBody>
      </p:sp>
      <p:pic>
        <p:nvPicPr>
          <p:cNvPr id="3" name="Picture 2" descr="48_18_2MechsTermin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6" y="210312"/>
            <a:ext cx="5748528" cy="6437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45815" y="269070"/>
            <a:ext cx="2407449" cy="20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PRESYNAPTIC NEURON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878199" y="2813294"/>
            <a:ext cx="2538632" cy="2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POSTSYNAPTIC NEURON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367630" y="721818"/>
            <a:ext cx="1695769" cy="24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Neurotransmitter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776120" y="1953190"/>
            <a:ext cx="1642006" cy="4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Neurotransmitter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receptor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823190" y="2805167"/>
            <a:ext cx="1982794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Inactivating enzyme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748389" y="3114669"/>
            <a:ext cx="252194" cy="2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(a)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051550" y="3113142"/>
            <a:ext cx="4698766" cy="4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Enzymatic breakdown of neurotransmitter in the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synaptic cleft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061974" y="6372447"/>
            <a:ext cx="5113530" cy="22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Reuptake of neurotransmitter by presynaptic neuron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749658" y="6371170"/>
            <a:ext cx="252194" cy="2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(b)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57876" y="4702184"/>
            <a:ext cx="1695769" cy="24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Neurotransmitter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790088" y="5320281"/>
            <a:ext cx="1642006" cy="4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Neurotransmitter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receptor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299579" y="4793680"/>
            <a:ext cx="1119718" cy="8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Neuro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transmitter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transport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channel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956050" y="831850"/>
            <a:ext cx="3841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endCxn id="8" idx="2"/>
          </p:cNvCxnSpPr>
          <p:nvPr/>
        </p:nvCxnSpPr>
        <p:spPr bwMode="auto">
          <a:xfrm flipH="1" flipV="1">
            <a:off x="2609850" y="2295525"/>
            <a:ext cx="704850" cy="184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14" idx="0"/>
          </p:cNvCxnSpPr>
          <p:nvPr/>
        </p:nvCxnSpPr>
        <p:spPr bwMode="auto">
          <a:xfrm flipH="1">
            <a:off x="3409950" y="4251325"/>
            <a:ext cx="19685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724525" y="5133975"/>
            <a:ext cx="514350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15" idx="2"/>
          </p:cNvCxnSpPr>
          <p:nvPr/>
        </p:nvCxnSpPr>
        <p:spPr bwMode="auto">
          <a:xfrm flipH="1" flipV="1">
            <a:off x="2654300" y="5683250"/>
            <a:ext cx="660400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5181600" y="2501900"/>
            <a:ext cx="0" cy="320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059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48.4: Neurons </a:t>
            </a:r>
            <a:r>
              <a:rPr lang="en-US" dirty="0">
                <a:solidFill>
                  <a:srgbClr val="FF0000"/>
                </a:solidFill>
              </a:rPr>
              <a:t>COMMUNICATE</a:t>
            </a:r>
            <a:r>
              <a:rPr lang="en-US" dirty="0"/>
              <a:t> with other cells at synapses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Neurotransmitters</a:t>
            </a:r>
            <a:endParaRPr lang="en-US" dirty="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Acetylcholine</a:t>
            </a:r>
            <a:r>
              <a:rPr lang="en-US" dirty="0" smtClean="0"/>
              <a:t> = excitatory NT = involved </a:t>
            </a:r>
            <a:r>
              <a:rPr lang="en-US" dirty="0"/>
              <a:t>in muscle stimulation, memory formation, and </a:t>
            </a:r>
            <a:r>
              <a:rPr lang="en-US" dirty="0" smtClean="0"/>
              <a:t>learning</a:t>
            </a:r>
          </a:p>
          <a:p>
            <a:r>
              <a:rPr lang="en-US" dirty="0"/>
              <a:t>Amino acid </a:t>
            </a:r>
            <a:r>
              <a:rPr lang="en-US" dirty="0" smtClean="0"/>
              <a:t>NTs:</a:t>
            </a:r>
          </a:p>
          <a:p>
            <a:pPr lvl="1"/>
            <a:r>
              <a:rPr lang="en-US" b="1" dirty="0" smtClean="0"/>
              <a:t>Glutamate </a:t>
            </a:r>
            <a:r>
              <a:rPr lang="en-US" dirty="0" smtClean="0"/>
              <a:t>= excitatory </a:t>
            </a:r>
            <a:r>
              <a:rPr lang="en-US" dirty="0"/>
              <a:t>NT </a:t>
            </a:r>
            <a:r>
              <a:rPr lang="en-US" dirty="0" smtClean="0"/>
              <a:t>= important for neural activation </a:t>
            </a:r>
            <a:endParaRPr lang="en-US" b="1" dirty="0"/>
          </a:p>
          <a:p>
            <a:pPr lvl="1"/>
            <a:r>
              <a:rPr lang="en-US" b="1" dirty="0"/>
              <a:t>Gamma-</a:t>
            </a:r>
            <a:r>
              <a:rPr lang="en-US" b="1" dirty="0" err="1"/>
              <a:t>aminobutyric</a:t>
            </a:r>
            <a:r>
              <a:rPr lang="en-US" b="1" dirty="0"/>
              <a:t> acid </a:t>
            </a:r>
            <a:r>
              <a:rPr lang="en-US" dirty="0"/>
              <a:t>(</a:t>
            </a:r>
            <a:r>
              <a:rPr lang="en-US" b="1" dirty="0"/>
              <a:t>GABA</a:t>
            </a:r>
            <a:r>
              <a:rPr lang="en-US" dirty="0" smtClean="0"/>
              <a:t>) = chief inhibitory NT</a:t>
            </a:r>
            <a:endParaRPr lang="en-US" dirty="0"/>
          </a:p>
          <a:p>
            <a:pPr lvl="1"/>
            <a:r>
              <a:rPr lang="en-US" dirty="0" smtClean="0"/>
              <a:t>Glycine</a:t>
            </a:r>
          </a:p>
        </p:txBody>
      </p:sp>
    </p:spTree>
    <p:extLst>
      <p:ext uri="{BB962C8B-B14F-4D97-AF65-F5344CB8AC3E}">
        <p14:creationId xmlns:p14="http://schemas.microsoft.com/office/powerpoint/2010/main" val="243313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48.4: Neurons </a:t>
            </a:r>
            <a:r>
              <a:rPr lang="en-US" dirty="0">
                <a:solidFill>
                  <a:srgbClr val="FF0000"/>
                </a:solidFill>
              </a:rPr>
              <a:t>COMMUNICATE</a:t>
            </a:r>
            <a:r>
              <a:rPr lang="en-US" dirty="0"/>
              <a:t> with other cells at synapses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Neurotransmitters</a:t>
            </a:r>
            <a:endParaRPr lang="en-US" dirty="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Biogenic amine </a:t>
            </a:r>
            <a:r>
              <a:rPr lang="en-US" dirty="0" smtClean="0"/>
              <a:t>NTs:</a:t>
            </a:r>
            <a:endParaRPr lang="en-US" dirty="0"/>
          </a:p>
          <a:p>
            <a:pPr lvl="1"/>
            <a:r>
              <a:rPr lang="en-US" dirty="0"/>
              <a:t>Epinephrine</a:t>
            </a:r>
          </a:p>
          <a:p>
            <a:pPr lvl="1"/>
            <a:r>
              <a:rPr lang="en-US" dirty="0"/>
              <a:t>Norepinephrine</a:t>
            </a:r>
          </a:p>
          <a:p>
            <a:pPr lvl="1"/>
            <a:r>
              <a:rPr lang="en-US" dirty="0"/>
              <a:t>Dopamine</a:t>
            </a:r>
          </a:p>
          <a:p>
            <a:pPr lvl="1"/>
            <a:r>
              <a:rPr lang="en-US" dirty="0" smtClean="0"/>
              <a:t>Serotonin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Right Brace 1"/>
          <p:cNvSpPr/>
          <p:nvPr/>
        </p:nvSpPr>
        <p:spPr bwMode="auto">
          <a:xfrm>
            <a:off x="2819400" y="3352800"/>
            <a:ext cx="381000" cy="914400"/>
          </a:xfrm>
          <a:prstGeom prst="righ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973" y="3505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Technically, the </a:t>
            </a:r>
            <a:r>
              <a:rPr lang="en-US" b="1" u="sng" dirty="0" smtClean="0"/>
              <a:t>only</a:t>
            </a:r>
            <a:r>
              <a:rPr lang="en-US" dirty="0" smtClean="0"/>
              <a:t> two things that make you happy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9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48.4: Neurons </a:t>
            </a:r>
            <a:r>
              <a:rPr lang="en-US" dirty="0">
                <a:solidFill>
                  <a:srgbClr val="FF0000"/>
                </a:solidFill>
              </a:rPr>
              <a:t>COMMUNICATE</a:t>
            </a:r>
            <a:r>
              <a:rPr lang="en-US" dirty="0"/>
              <a:t> with other cells at synapses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Neurotransmitters</a:t>
            </a:r>
            <a:endParaRPr lang="en-US" dirty="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Neuropeptides </a:t>
            </a:r>
            <a:r>
              <a:rPr lang="en-US" dirty="0" smtClean="0"/>
              <a:t>(short chains of AAs)</a:t>
            </a:r>
            <a:r>
              <a:rPr lang="en-US" b="1" dirty="0" smtClean="0"/>
              <a:t> </a:t>
            </a:r>
            <a:r>
              <a:rPr lang="en-US" dirty="0" smtClean="0"/>
              <a:t>NTs: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ubstance </a:t>
            </a:r>
            <a:r>
              <a:rPr lang="en-US" dirty="0"/>
              <a:t>P </a:t>
            </a:r>
            <a:r>
              <a:rPr lang="en-US" dirty="0" smtClean="0"/>
              <a:t>+ </a:t>
            </a:r>
            <a:r>
              <a:rPr lang="en-US" b="1" dirty="0" smtClean="0"/>
              <a:t>endorphins</a:t>
            </a:r>
            <a:r>
              <a:rPr lang="en-US" dirty="0" smtClean="0"/>
              <a:t> = affect </a:t>
            </a:r>
            <a:r>
              <a:rPr lang="en-US" dirty="0"/>
              <a:t>our perception of </a:t>
            </a:r>
            <a:r>
              <a:rPr lang="en-US" dirty="0" smtClean="0"/>
              <a:t>pain</a:t>
            </a:r>
          </a:p>
          <a:p>
            <a:pPr lvl="1"/>
            <a:r>
              <a:rPr lang="en-US" dirty="0"/>
              <a:t>Opiates bind to the same receptors as endorphins and can be used as </a:t>
            </a:r>
            <a:r>
              <a:rPr lang="en-US" dirty="0" smtClean="0"/>
              <a:t>painkillers</a:t>
            </a:r>
          </a:p>
          <a:p>
            <a:r>
              <a:rPr lang="en-US" b="1" dirty="0"/>
              <a:t>Gases</a:t>
            </a:r>
            <a:r>
              <a:rPr lang="en-US" dirty="0"/>
              <a:t> such as nitric oxide (NO) and carbon monoxide (CO) </a:t>
            </a:r>
            <a:r>
              <a:rPr lang="en-US" dirty="0" smtClean="0"/>
              <a:t>are also NTs</a:t>
            </a:r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164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48.2</a:t>
            </a:r>
            <a:endParaRPr lang="en-US" dirty="0"/>
          </a:p>
        </p:txBody>
      </p:sp>
      <p:pic>
        <p:nvPicPr>
          <p:cNvPr id="3" name="Picture 2" descr="48_T02_Neurotransmitter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6" y="210312"/>
            <a:ext cx="4285488" cy="6437376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 bwMode="auto">
          <a:xfrm>
            <a:off x="4547250" y="4036374"/>
            <a:ext cx="228600" cy="304800"/>
          </a:xfrm>
          <a:prstGeom prst="smileyF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 bwMode="auto">
          <a:xfrm>
            <a:off x="4457610" y="4559671"/>
            <a:ext cx="228600" cy="304800"/>
          </a:xfrm>
          <a:prstGeom prst="smileyF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hwELB89rOBNIboM" descr="87A7421D-24EF-4FA5-9017-E24C1EA67DF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14400"/>
            <a:ext cx="8499249" cy="5432160"/>
          </a:xfrm>
        </p:spPr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/>
              <a:t>neuron</a:t>
            </a:r>
            <a:r>
              <a:rPr lang="en-US" sz="2600" dirty="0"/>
              <a:t> is the basic structure of the nervous system that </a:t>
            </a:r>
            <a:r>
              <a:rPr lang="en-US" sz="2600" dirty="0" smtClean="0"/>
              <a:t>reflects </a:t>
            </a:r>
            <a:r>
              <a:rPr lang="en-US" sz="2600" dirty="0"/>
              <a:t>function. </a:t>
            </a:r>
            <a:endParaRPr lang="en-US" sz="2600" dirty="0" smtClean="0"/>
          </a:p>
          <a:p>
            <a:pPr lvl="1"/>
            <a:r>
              <a:rPr lang="en-US" sz="2400" dirty="0"/>
              <a:t>A typical neuron has a </a:t>
            </a:r>
            <a:r>
              <a:rPr lang="en-US" sz="2400" b="1" dirty="0"/>
              <a:t>cell body</a:t>
            </a:r>
            <a:r>
              <a:rPr lang="en-US" sz="2400" dirty="0"/>
              <a:t>, </a:t>
            </a:r>
            <a:r>
              <a:rPr lang="en-US" sz="2400" b="1" dirty="0"/>
              <a:t>axon</a:t>
            </a:r>
            <a:r>
              <a:rPr lang="en-US" sz="2400" dirty="0"/>
              <a:t> and </a:t>
            </a:r>
            <a:r>
              <a:rPr lang="en-US" sz="2400" b="1" dirty="0"/>
              <a:t>dendrites</a:t>
            </a:r>
            <a:r>
              <a:rPr lang="en-US" sz="2400" dirty="0"/>
              <a:t>. Many axons have a </a:t>
            </a:r>
            <a:r>
              <a:rPr lang="en-US" sz="2400" b="1" dirty="0"/>
              <a:t>myelin sheath </a:t>
            </a:r>
            <a:r>
              <a:rPr lang="en-US" sz="2400" dirty="0"/>
              <a:t>that acts as an electrical insulator.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structure of the neuron allows for the </a:t>
            </a:r>
            <a:r>
              <a:rPr lang="en-US" sz="2400" b="1" dirty="0"/>
              <a:t>detection</a:t>
            </a:r>
            <a:r>
              <a:rPr lang="en-US" sz="2400" dirty="0"/>
              <a:t>, </a:t>
            </a:r>
            <a:r>
              <a:rPr lang="en-US" sz="2400" b="1" dirty="0"/>
              <a:t>generation</a:t>
            </a:r>
            <a:r>
              <a:rPr lang="en-US" sz="2400" dirty="0"/>
              <a:t>, </a:t>
            </a:r>
            <a:r>
              <a:rPr lang="en-US" sz="2400" b="1" dirty="0"/>
              <a:t>transmission</a:t>
            </a:r>
            <a:r>
              <a:rPr lang="en-US" sz="2400" dirty="0"/>
              <a:t> and </a:t>
            </a:r>
            <a:r>
              <a:rPr lang="en-US" sz="2400" b="1" dirty="0"/>
              <a:t>integration</a:t>
            </a:r>
            <a:r>
              <a:rPr lang="en-US" sz="2400" dirty="0"/>
              <a:t> of signal information. </a:t>
            </a:r>
          </a:p>
          <a:p>
            <a:pPr lvl="1"/>
            <a:r>
              <a:rPr lang="en-US" sz="2400" b="1" dirty="0"/>
              <a:t>Schwann cells</a:t>
            </a:r>
            <a:r>
              <a:rPr lang="en-US" sz="2400" dirty="0"/>
              <a:t>, which form the myelin sheath, are separated by gaps of unsheathed axon over which the impulse travels as the signal propagates along the neuron. </a:t>
            </a:r>
          </a:p>
          <a:p>
            <a:pPr lvl="1"/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86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14400"/>
            <a:ext cx="8499249" cy="5432160"/>
          </a:xfrm>
        </p:spPr>
        <p:txBody>
          <a:bodyPr/>
          <a:lstStyle/>
          <a:p>
            <a:r>
              <a:rPr lang="en-US" sz="2600" b="1" dirty="0"/>
              <a:t>Action potentials </a:t>
            </a:r>
            <a:r>
              <a:rPr lang="en-US" sz="2600" dirty="0"/>
              <a:t>propagate impulses along neurons. </a:t>
            </a:r>
          </a:p>
          <a:p>
            <a:pPr lvl="1"/>
            <a:r>
              <a:rPr lang="en-US" sz="2400" dirty="0"/>
              <a:t>Membranes of neurons are </a:t>
            </a:r>
            <a:r>
              <a:rPr lang="en-US" sz="2400" b="1" dirty="0"/>
              <a:t>polarized</a:t>
            </a:r>
            <a:r>
              <a:rPr lang="en-US" sz="2400" dirty="0"/>
              <a:t> by the establishment of electrical potentials across the membranes. </a:t>
            </a:r>
          </a:p>
          <a:p>
            <a:pPr lvl="1"/>
            <a:r>
              <a:rPr lang="en-US" sz="2400" dirty="0"/>
              <a:t>In response to a stimulus, </a:t>
            </a:r>
            <a:r>
              <a:rPr lang="en-US" sz="2400" b="1" dirty="0"/>
              <a:t>Na+ and K+ gated channels</a:t>
            </a:r>
            <a:r>
              <a:rPr lang="en-US" sz="2400" dirty="0"/>
              <a:t> sequentially open and cause the membrane to become locally </a:t>
            </a:r>
            <a:r>
              <a:rPr lang="en-US" sz="2400" b="1" dirty="0"/>
              <a:t>depolarized</a:t>
            </a:r>
            <a:r>
              <a:rPr lang="en-US" sz="2400" dirty="0"/>
              <a:t>. </a:t>
            </a:r>
          </a:p>
          <a:p>
            <a:pPr lvl="1"/>
            <a:r>
              <a:rPr lang="en-US" sz="2400" b="1" dirty="0" smtClean="0"/>
              <a:t>Na+/K+ pumps</a:t>
            </a:r>
            <a:r>
              <a:rPr lang="en-US" sz="2400" dirty="0"/>
              <a:t>, powered by ATP, work to </a:t>
            </a:r>
            <a:r>
              <a:rPr lang="en-US" sz="2400" b="1" dirty="0"/>
              <a:t>maintain</a:t>
            </a:r>
            <a:r>
              <a:rPr lang="en-US" sz="2400" dirty="0"/>
              <a:t> membrane potential.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650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14400"/>
            <a:ext cx="8499249" cy="5432160"/>
          </a:xfrm>
        </p:spPr>
        <p:txBody>
          <a:bodyPr/>
          <a:lstStyle/>
          <a:p>
            <a:r>
              <a:rPr lang="en-US" sz="2600" b="1" dirty="0"/>
              <a:t>Transmission</a:t>
            </a:r>
            <a:r>
              <a:rPr lang="en-US" sz="2600" dirty="0"/>
              <a:t> of information between neurons occurs across synapses. </a:t>
            </a:r>
          </a:p>
          <a:p>
            <a:pPr lvl="1"/>
            <a:r>
              <a:rPr lang="en-US" sz="2400" dirty="0"/>
              <a:t>In most animals, transmission across synapses involves chemical messengers called </a:t>
            </a:r>
            <a:r>
              <a:rPr lang="en-US" sz="2400" b="1" dirty="0"/>
              <a:t>neurotransmitters</a:t>
            </a:r>
            <a:r>
              <a:rPr lang="en-US" sz="2400" dirty="0"/>
              <a:t>. </a:t>
            </a:r>
          </a:p>
          <a:p>
            <a:pPr lvl="2"/>
            <a:r>
              <a:rPr lang="en-US" sz="2200" dirty="0"/>
              <a:t>AP Curriculum mentions: Acetylcholine, Epinephrine, Norepinephrine, Dopamine, Serotonin, GABA </a:t>
            </a:r>
          </a:p>
          <a:p>
            <a:pPr lvl="1"/>
            <a:r>
              <a:rPr lang="en-US" dirty="0" smtClean="0"/>
              <a:t>Transmission </a:t>
            </a:r>
            <a:r>
              <a:rPr lang="en-US" dirty="0"/>
              <a:t>of information along neurons and synapses results in a </a:t>
            </a:r>
            <a:r>
              <a:rPr lang="en-US" b="1" dirty="0"/>
              <a:t>response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response can be </a:t>
            </a:r>
            <a:r>
              <a:rPr lang="en-US" b="1" dirty="0"/>
              <a:t>stimulatory</a:t>
            </a:r>
            <a:r>
              <a:rPr lang="en-US" dirty="0"/>
              <a:t> or </a:t>
            </a:r>
            <a:r>
              <a:rPr lang="en-US" b="1" dirty="0"/>
              <a:t>inhibitory</a:t>
            </a:r>
            <a:r>
              <a:rPr lang="en-US" dirty="0"/>
              <a:t>. </a:t>
            </a:r>
            <a:endParaRPr lang="en-US" sz="2400" dirty="0" smtClean="0"/>
          </a:p>
          <a:p>
            <a:pPr lvl="2"/>
            <a:endParaRPr lang="en-US" sz="22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2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neuron</a:t>
            </a:r>
            <a:r>
              <a:rPr lang="en-US" dirty="0"/>
              <a:t> is the functional UNIT of the nervous system and exemplifies form + function (</a:t>
            </a:r>
            <a:r>
              <a:rPr lang="en-US" i="1" dirty="0" err="1"/>
              <a:t>cont</a:t>
            </a:r>
            <a:r>
              <a:rPr lang="en-US" dirty="0"/>
              <a:t>):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is transmitted </a:t>
            </a:r>
            <a:r>
              <a:rPr lang="en-US" dirty="0" smtClean="0"/>
              <a:t>FROM a </a:t>
            </a:r>
            <a:r>
              <a:rPr lang="en-US" b="1" dirty="0"/>
              <a:t>presynaptic cell </a:t>
            </a:r>
            <a:r>
              <a:rPr lang="en-US" dirty="0"/>
              <a:t>(a neuron) </a:t>
            </a:r>
            <a:r>
              <a:rPr lang="en-US" dirty="0" smtClean="0"/>
              <a:t>TO a </a:t>
            </a:r>
            <a:r>
              <a:rPr lang="en-US" b="1" dirty="0"/>
              <a:t>postsynaptic cell </a:t>
            </a:r>
            <a:r>
              <a:rPr lang="en-US" dirty="0"/>
              <a:t>(a neuron, muscle, or gland cell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Info transfer = presynaptic cell </a:t>
            </a:r>
            <a:r>
              <a:rPr lang="en-US" dirty="0" smtClean="0">
                <a:sym typeface="Wingdings"/>
              </a:rPr>
              <a:t> postsynaptic cell</a:t>
            </a:r>
            <a:endParaRPr lang="en-US" dirty="0"/>
          </a:p>
          <a:p>
            <a:pPr lvl="1"/>
            <a:r>
              <a:rPr lang="en-US" dirty="0"/>
              <a:t>Most neurons are nourished or insulated by cells called </a:t>
            </a:r>
            <a:r>
              <a:rPr lang="en-US" b="1" dirty="0"/>
              <a:t>glia </a:t>
            </a:r>
            <a:r>
              <a:rPr lang="en-US" dirty="0"/>
              <a:t>or</a:t>
            </a:r>
            <a:r>
              <a:rPr lang="en-US" b="1" dirty="0"/>
              <a:t> glial cells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48.1: Neuron organization and structure reflect function in information transfer</a:t>
            </a:r>
          </a:p>
        </p:txBody>
      </p:sp>
    </p:spTree>
    <p:extLst>
      <p:ext uri="{BB962C8B-B14F-4D97-AF65-F5344CB8AC3E}">
        <p14:creationId xmlns:p14="http://schemas.microsoft.com/office/powerpoint/2010/main" val="9921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82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48.1: Neuron organization and structure reflect function in information </a:t>
            </a:r>
            <a:r>
              <a:rPr lang="en-US" strike="sngStrike" dirty="0" smtClean="0"/>
              <a:t>transfer</a:t>
            </a:r>
          </a:p>
          <a:p>
            <a:r>
              <a:rPr lang="en-US" strike="sngStrike" dirty="0"/>
              <a:t>Concept 48.2: Ion pumps and ion channels establish the resting potential of a </a:t>
            </a:r>
            <a:r>
              <a:rPr lang="en-US" strike="sngStrike" dirty="0" smtClean="0"/>
              <a:t>neuron</a:t>
            </a:r>
          </a:p>
          <a:p>
            <a:r>
              <a:rPr lang="en-US" strike="sngStrike" dirty="0"/>
              <a:t>Concept 48.3: Action potentials are the signals conducted by </a:t>
            </a:r>
            <a:r>
              <a:rPr lang="en-US" strike="sngStrike" dirty="0" smtClean="0"/>
              <a:t>axons</a:t>
            </a:r>
          </a:p>
          <a:p>
            <a:r>
              <a:rPr lang="en-US" strike="sngStrike" dirty="0"/>
              <a:t>Concept 48.4: Neurons communicate with other cells at synapses</a:t>
            </a:r>
            <a:endParaRPr lang="en-US" strike="sngStrike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24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48.2</a:t>
            </a:r>
            <a:endParaRPr lang="en-US" dirty="0"/>
          </a:p>
        </p:txBody>
      </p:sp>
      <p:pic>
        <p:nvPicPr>
          <p:cNvPr id="3" name="Picture 2" descr="48_02NeuronStructur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31520"/>
            <a:ext cx="8546592" cy="539496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614424" y="714038"/>
            <a:ext cx="1052702" cy="31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Dendrites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12887" y="1445875"/>
            <a:ext cx="820927" cy="5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Axon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hillock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1598" y="1661773"/>
            <a:ext cx="898713" cy="2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428555" y="2290424"/>
            <a:ext cx="746315" cy="55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body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34772" y="2887329"/>
            <a:ext cx="1300358" cy="6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Presynaptic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60546" y="3055606"/>
            <a:ext cx="584391" cy="28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Axon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5887" y="3946194"/>
            <a:ext cx="932054" cy="3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Synapse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347977" y="3939843"/>
            <a:ext cx="1049526" cy="5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terminals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754628" y="4409742"/>
            <a:ext cx="1049526" cy="5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terminals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359091" y="5681331"/>
            <a:ext cx="1879784" cy="27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Postsynaptic cell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82431" y="5849606"/>
            <a:ext cx="1879784" cy="27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Neurotransmitter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1515533" y="876300"/>
            <a:ext cx="1066800" cy="122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260600" y="876300"/>
            <a:ext cx="325967" cy="182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261533" y="1833033"/>
            <a:ext cx="469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463800" y="1591733"/>
            <a:ext cx="512233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endCxn id="8" idx="0"/>
          </p:cNvCxnSpPr>
          <p:nvPr/>
        </p:nvCxnSpPr>
        <p:spPr bwMode="auto">
          <a:xfrm flipH="1">
            <a:off x="1807633" y="2116667"/>
            <a:ext cx="80434" cy="24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963333" y="3191933"/>
            <a:ext cx="342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695700" y="4385733"/>
            <a:ext cx="618067" cy="461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886200" y="4381500"/>
            <a:ext cx="431800" cy="4148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905933" y="5418667"/>
            <a:ext cx="232834" cy="491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7827433" y="4631267"/>
            <a:ext cx="414867" cy="194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7818967" y="4826000"/>
            <a:ext cx="414866" cy="67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384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s51Tb6vCFmL1DaI" descr="19250C47-8D63-4604-ACE9-4A02E617790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89760"/>
      </p:ext>
    </p:extLst>
  </p:cSld>
  <p:clrMapOvr>
    <a:masterClrMapping/>
  </p:clrMapOvr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3019</TotalTime>
  <Words>3232</Words>
  <Application>Microsoft Macintosh PowerPoint</Application>
  <PresentationFormat>On-screen Show (4:3)</PresentationFormat>
  <Paragraphs>567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70</vt:i4>
      </vt:variant>
    </vt:vector>
  </HeadingPairs>
  <TitlesOfParts>
    <vt:vector size="90" baseType="lpstr">
      <vt:lpstr>Campbell_10e_Lecture_Template</vt:lpstr>
      <vt:lpstr>2_Blank</vt:lpstr>
      <vt:lpstr>4_Blank</vt:lpstr>
      <vt:lpstr>5_Blank</vt:lpstr>
      <vt:lpstr>7_Blank</vt:lpstr>
      <vt:lpstr>13_Blank</vt:lpstr>
      <vt:lpstr>14_Blank</vt:lpstr>
      <vt:lpstr>15_Blank</vt:lpstr>
      <vt:lpstr>16_Blank</vt:lpstr>
      <vt:lpstr>17_Blank</vt:lpstr>
      <vt:lpstr>18_Blank</vt:lpstr>
      <vt:lpstr>22_Blank</vt:lpstr>
      <vt:lpstr>24_Blank</vt:lpstr>
      <vt:lpstr>25_Blank</vt:lpstr>
      <vt:lpstr>26_Blank</vt:lpstr>
      <vt:lpstr>30_Blank</vt:lpstr>
      <vt:lpstr>33_Blank</vt:lpstr>
      <vt:lpstr>37_Blank</vt:lpstr>
      <vt:lpstr>38_Blank</vt:lpstr>
      <vt:lpstr>42_Blank</vt:lpstr>
      <vt:lpstr>PowerPoint Presentation</vt:lpstr>
      <vt:lpstr>The Body’s Headquarters (get it?)</vt:lpstr>
      <vt:lpstr>Overview</vt:lpstr>
      <vt:lpstr>Overview</vt:lpstr>
      <vt:lpstr>Concept 48.1: Neuron organization and structure reflect function in information transfer</vt:lpstr>
      <vt:lpstr>Concept 48.1: Neuron organization and structure reflect function in information transfer</vt:lpstr>
      <vt:lpstr>Concept 48.1: Neuron organization and structure reflect function in information transfer</vt:lpstr>
      <vt:lpstr>Figure 48.2</vt:lpstr>
      <vt:lpstr>PowerPoint Presentation</vt:lpstr>
      <vt:lpstr>PowerPoint Presentation</vt:lpstr>
      <vt:lpstr>PowerPoint Presentation</vt:lpstr>
      <vt:lpstr>Concept 48.1: Neuron organization and structure reflect function in information transfer</vt:lpstr>
      <vt:lpstr>Summary of Info Processing</vt:lpstr>
      <vt:lpstr>Structural diversity of neurons </vt:lpstr>
      <vt:lpstr>Overview</vt:lpstr>
      <vt:lpstr>Concept 48.2: Ion pumps and ion channels establish the resting potential of a neuron</vt:lpstr>
      <vt:lpstr>Concept 48.2: Ion pumps and ion channels establish the resting potential of a neuron</vt:lpstr>
      <vt:lpstr>Concept 48.2: Ion pumps and ion channels establish the resting potential of a neuron</vt:lpstr>
      <vt:lpstr>The basis of the membrane potential </vt:lpstr>
      <vt:lpstr>PowerPoint Presentation</vt:lpstr>
      <vt:lpstr>PowerPoint Presentation</vt:lpstr>
      <vt:lpstr>PowerPoint Presentation</vt:lpstr>
      <vt:lpstr>WATCH</vt:lpstr>
      <vt:lpstr>Overview</vt:lpstr>
      <vt:lpstr>Concept 48.3: Action potentials are the SIGNALS conducted by axons</vt:lpstr>
      <vt:lpstr>Concept 48.3: Action potentials are the SIGNALS conducted by axons</vt:lpstr>
      <vt:lpstr>PowerPoint Presentation</vt:lpstr>
      <vt:lpstr>Concept 48.3: Action potentials are the SIGNALS conducted by axons</vt:lpstr>
      <vt:lpstr>Figure 48.10c</vt:lpstr>
      <vt:lpstr>Concept 48.3: Action potentials are the SIGNALS conducted by axons</vt:lpstr>
      <vt:lpstr>Figure 48.11a</vt:lpstr>
      <vt:lpstr>Concept 48.3: Action potentials are the SIGNALS conducted by axons</vt:lpstr>
      <vt:lpstr>Figure 48.11b</vt:lpstr>
      <vt:lpstr>Figure 48.11c</vt:lpstr>
      <vt:lpstr>Figure 48.11d</vt:lpstr>
      <vt:lpstr>Concept 48.3: Action potentials are the SIGNALS conducted by axons</vt:lpstr>
      <vt:lpstr>Figure 48.11e</vt:lpstr>
      <vt:lpstr>Figure 48.11f</vt:lpstr>
      <vt:lpstr>Figure 48.UN03</vt:lpstr>
      <vt:lpstr>Figure 48.11</vt:lpstr>
      <vt:lpstr>Concept 48.3: Action potentials are the SIGNALS conducted by axons</vt:lpstr>
      <vt:lpstr>WATCH</vt:lpstr>
      <vt:lpstr>PowerPoint Presentation</vt:lpstr>
      <vt:lpstr>PowerPoint Presentation</vt:lpstr>
      <vt:lpstr>PowerPoint Presentation</vt:lpstr>
      <vt:lpstr>Concept 48.3: Action potentials are the SIGNALS conducted by axons</vt:lpstr>
      <vt:lpstr>Figure 48.13</vt:lpstr>
      <vt:lpstr>Concept 48.3: Action potentials are the SIGNALS conducted by axons</vt:lpstr>
      <vt:lpstr>Figure 48.14</vt:lpstr>
      <vt:lpstr>PowerPoint Presentation</vt:lpstr>
      <vt:lpstr>PowerPoint Presentation</vt:lpstr>
      <vt:lpstr>Overview</vt:lpstr>
      <vt:lpstr>Concept 48.4: Neurons COMMUNICATE with other cells at synapses</vt:lpstr>
      <vt:lpstr>Concept 48.4: Neurons COMMUNICATE with other cells at synapses</vt:lpstr>
      <vt:lpstr>Figure 48.16</vt:lpstr>
      <vt:lpstr>Figure 48.15</vt:lpstr>
      <vt:lpstr>Concept 48.4: Neurons COMMUNICATE with other cells at synapses</vt:lpstr>
      <vt:lpstr>PowerPoint Presentation</vt:lpstr>
      <vt:lpstr>PowerPoint Presentation</vt:lpstr>
      <vt:lpstr>Concept 48.4: Neurons COMMUNICATE with other cells at synapses – Neurotransmitters</vt:lpstr>
      <vt:lpstr>Figure 48.18</vt:lpstr>
      <vt:lpstr>Concept 48.4: Neurons COMMUNICATE with other cells at synapses – Neurotransmitters</vt:lpstr>
      <vt:lpstr>Concept 48.4: Neurons COMMUNICATE with other cells at synapses – Neurotransmitters</vt:lpstr>
      <vt:lpstr>Concept 48.4: Neurons COMMUNICATE with other cells at synapses – Neurotransmitters</vt:lpstr>
      <vt:lpstr>Table 48.2</vt:lpstr>
      <vt:lpstr>PowerPoint Presentation</vt:lpstr>
      <vt:lpstr>Summary</vt:lpstr>
      <vt:lpstr>Summary</vt:lpstr>
      <vt:lpstr>Summary</vt:lpstr>
      <vt:lpstr>Overview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99</cp:revision>
  <dcterms:created xsi:type="dcterms:W3CDTF">2010-08-06T18:35:02Z</dcterms:created>
  <dcterms:modified xsi:type="dcterms:W3CDTF">2018-04-10T18:00:14Z</dcterms:modified>
</cp:coreProperties>
</file>