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6" r:id="rId1"/>
    <p:sldMasterId id="2147483928" r:id="rId2"/>
    <p:sldMasterId id="2147483932" r:id="rId3"/>
    <p:sldMasterId id="2147483934" r:id="rId4"/>
    <p:sldMasterId id="2147483944" r:id="rId5"/>
    <p:sldMasterId id="2147483946" r:id="rId6"/>
    <p:sldMasterId id="2147483948" r:id="rId7"/>
    <p:sldMasterId id="2147483950" r:id="rId8"/>
    <p:sldMasterId id="2147483954" r:id="rId9"/>
    <p:sldMasterId id="2147483958" r:id="rId10"/>
    <p:sldMasterId id="2147483966" r:id="rId11"/>
    <p:sldMasterId id="2147483968" r:id="rId12"/>
    <p:sldMasterId id="2147483970" r:id="rId13"/>
    <p:sldMasterId id="2147483978" r:id="rId14"/>
    <p:sldMasterId id="2147483980" r:id="rId15"/>
    <p:sldMasterId id="2147483982" r:id="rId16"/>
    <p:sldMasterId id="2147483984" r:id="rId17"/>
    <p:sldMasterId id="2147483986" r:id="rId18"/>
    <p:sldMasterId id="2147483988" r:id="rId19"/>
    <p:sldMasterId id="2147483990" r:id="rId20"/>
    <p:sldMasterId id="2147483996" r:id="rId21"/>
    <p:sldMasterId id="2147484008" r:id="rId22"/>
  </p:sldMasterIdLst>
  <p:notesMasterIdLst>
    <p:notesMasterId r:id="rId85"/>
  </p:notesMasterIdLst>
  <p:sldIdLst>
    <p:sldId id="460" r:id="rId23"/>
    <p:sldId id="583" r:id="rId24"/>
    <p:sldId id="520" r:id="rId25"/>
    <p:sldId id="261" r:id="rId26"/>
    <p:sldId id="581" r:id="rId27"/>
    <p:sldId id="266" r:id="rId28"/>
    <p:sldId id="571" r:id="rId29"/>
    <p:sldId id="263" r:id="rId30"/>
    <p:sldId id="570" r:id="rId31"/>
    <p:sldId id="276" r:id="rId32"/>
    <p:sldId id="277" r:id="rId33"/>
    <p:sldId id="573" r:id="rId34"/>
    <p:sldId id="585" r:id="rId35"/>
    <p:sldId id="572" r:id="rId36"/>
    <p:sldId id="589" r:id="rId37"/>
    <p:sldId id="282" r:id="rId38"/>
    <p:sldId id="528" r:id="rId39"/>
    <p:sldId id="529" r:id="rId40"/>
    <p:sldId id="530" r:id="rId41"/>
    <p:sldId id="374" r:id="rId42"/>
    <p:sldId id="588" r:id="rId43"/>
    <p:sldId id="288" r:id="rId44"/>
    <p:sldId id="574" r:id="rId45"/>
    <p:sldId id="264" r:id="rId46"/>
    <p:sldId id="289" r:id="rId47"/>
    <p:sldId id="531" r:id="rId48"/>
    <p:sldId id="299" r:id="rId49"/>
    <p:sldId id="533" r:id="rId50"/>
    <p:sldId id="300" r:id="rId51"/>
    <p:sldId id="575" r:id="rId52"/>
    <p:sldId id="535" r:id="rId53"/>
    <p:sldId id="375" r:id="rId54"/>
    <p:sldId id="539" r:id="rId55"/>
    <p:sldId id="313" r:id="rId56"/>
    <p:sldId id="540" r:id="rId57"/>
    <p:sldId id="307" r:id="rId58"/>
    <p:sldId id="580" r:id="rId59"/>
    <p:sldId id="576" r:id="rId60"/>
    <p:sldId id="315" r:id="rId61"/>
    <p:sldId id="319" r:id="rId62"/>
    <p:sldId id="577" r:id="rId63"/>
    <p:sldId id="541" r:id="rId64"/>
    <p:sldId id="321" r:id="rId65"/>
    <p:sldId id="545" r:id="rId66"/>
    <p:sldId id="546" r:id="rId67"/>
    <p:sldId id="547" r:id="rId68"/>
    <p:sldId id="325" r:id="rId69"/>
    <p:sldId id="548" r:id="rId70"/>
    <p:sldId id="549" r:id="rId71"/>
    <p:sldId id="550" r:id="rId72"/>
    <p:sldId id="578" r:id="rId73"/>
    <p:sldId id="551" r:id="rId74"/>
    <p:sldId id="584" r:id="rId75"/>
    <p:sldId id="554" r:id="rId76"/>
    <p:sldId id="586" r:id="rId77"/>
    <p:sldId id="351" r:id="rId78"/>
    <p:sldId id="363" r:id="rId79"/>
    <p:sldId id="579" r:id="rId80"/>
    <p:sldId id="560" r:id="rId81"/>
    <p:sldId id="522" r:id="rId82"/>
    <p:sldId id="582" r:id="rId83"/>
    <p:sldId id="587" r:id="rId8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96">
          <p15:clr>
            <a:srgbClr val="A4A3A4"/>
          </p15:clr>
        </p15:guide>
        <p15:guide id="2" orient="horz" pos="40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FF06"/>
    <a:srgbClr val="61887E"/>
    <a:srgbClr val="D1300D"/>
    <a:srgbClr val="B9B9B9"/>
    <a:srgbClr val="AA2B15"/>
    <a:srgbClr val="AEB9B1"/>
    <a:srgbClr val="4F6F92"/>
    <a:srgbClr val="F7F7F7"/>
    <a:srgbClr val="004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>
        <p:scale>
          <a:sx n="100" d="100"/>
          <a:sy n="100" d="100"/>
        </p:scale>
        <p:origin x="-1888" y="-352"/>
      </p:cViewPr>
      <p:guideLst>
        <p:guide orient="horz" pos="1296"/>
        <p:guide orient="horz" pos="408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72"/>
    </p:cViewPr>
  </p:sorterViewPr>
  <p:notesViewPr>
    <p:cSldViewPr snapToObjects="1" showGuides="1">
      <p:cViewPr varScale="1">
        <p:scale>
          <a:sx n="111" d="100"/>
          <a:sy n="111" d="100"/>
        </p:scale>
        <p:origin x="-30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70" Type="http://schemas.openxmlformats.org/officeDocument/2006/relationships/slide" Target="slides/slide48.xml"/><Relationship Id="rId71" Type="http://schemas.openxmlformats.org/officeDocument/2006/relationships/slide" Target="slides/slide49.xml"/><Relationship Id="rId72" Type="http://schemas.openxmlformats.org/officeDocument/2006/relationships/slide" Target="slides/slide50.xml"/><Relationship Id="rId73" Type="http://schemas.openxmlformats.org/officeDocument/2006/relationships/slide" Target="slides/slide51.xml"/><Relationship Id="rId74" Type="http://schemas.openxmlformats.org/officeDocument/2006/relationships/slide" Target="slides/slide52.xml"/><Relationship Id="rId75" Type="http://schemas.openxmlformats.org/officeDocument/2006/relationships/slide" Target="slides/slide53.xml"/><Relationship Id="rId76" Type="http://schemas.openxmlformats.org/officeDocument/2006/relationships/slide" Target="slides/slide54.xml"/><Relationship Id="rId77" Type="http://schemas.openxmlformats.org/officeDocument/2006/relationships/slide" Target="slides/slide55.xml"/><Relationship Id="rId78" Type="http://schemas.openxmlformats.org/officeDocument/2006/relationships/slide" Target="slides/slide56.xml"/><Relationship Id="rId79" Type="http://schemas.openxmlformats.org/officeDocument/2006/relationships/slide" Target="slides/slide57.xml"/><Relationship Id="rId90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slide" Target="slides/slide40.xml"/><Relationship Id="rId63" Type="http://schemas.openxmlformats.org/officeDocument/2006/relationships/slide" Target="slides/slide41.xml"/><Relationship Id="rId64" Type="http://schemas.openxmlformats.org/officeDocument/2006/relationships/slide" Target="slides/slide42.xml"/><Relationship Id="rId65" Type="http://schemas.openxmlformats.org/officeDocument/2006/relationships/slide" Target="slides/slide43.xml"/><Relationship Id="rId66" Type="http://schemas.openxmlformats.org/officeDocument/2006/relationships/slide" Target="slides/slide44.xml"/><Relationship Id="rId67" Type="http://schemas.openxmlformats.org/officeDocument/2006/relationships/slide" Target="slides/slide45.xml"/><Relationship Id="rId68" Type="http://schemas.openxmlformats.org/officeDocument/2006/relationships/slide" Target="slides/slide46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1" Type="http://schemas.openxmlformats.org/officeDocument/2006/relationships/slide" Target="slides/slide59.xml"/><Relationship Id="rId82" Type="http://schemas.openxmlformats.org/officeDocument/2006/relationships/slide" Target="slides/slide60.xml"/><Relationship Id="rId83" Type="http://schemas.openxmlformats.org/officeDocument/2006/relationships/slide" Target="slides/slide61.xml"/><Relationship Id="rId84" Type="http://schemas.openxmlformats.org/officeDocument/2006/relationships/slide" Target="slides/slide62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752105-CD75-4662-BA75-7B08BBD776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500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 What triggered this attack by an immune cell on a clump of bacteria?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43.8-2 Major events in a local inflammatory response (step 2)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43.8-3 Major events in a local inflammatory response (step 3)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03368A15-8B02-4BDC-8AC1-7FAC2C32502A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46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43.UN01 In-text figure, lymphocytes, p. 952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43.10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Antigen recognition by B cells and antibodies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43.12 Antigen recognition by T cells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43.14 Clonal selection of B cells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43.15 The specificity of immunological memory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43.UN07 Summary of key concepts: clonal selection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7ACBCF2-3D6E-4072-95C5-4998E06CDCF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3910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43.16 The central role of helper T cells in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humoral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and cell-mediated immune responses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43.17-1 The killing action of cytotoxic T cells on an infected host cell (step 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43.17-2 The killing action of cytotoxic T cells on an infected host cell (step 2)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43.17-3 The killing action of cytotoxic T cells on an infected host cell (step 3)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43.18-1 Activation of a B cell in the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humoral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immune response (step 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43.18-2 Activation of a B cell in the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humoral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immune response (step 2)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43.18-3 Activation of a B cell in the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humoral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immune response (step 3)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43.19 Antibody-mediated mechanisms of antigen disposal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43.20 An overview of the adaptive immune response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43.24 The progress of an untreated HIV infection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43.2 Overview of animal immunity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35C73A25-61E6-4EA4-9716-178A98BC7F97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601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4" charset="-128"/>
              </a:defRPr>
            </a:lvl9pPr>
          </a:lstStyle>
          <a:p>
            <a:fld id="{59B5C13D-4F42-4410-8199-B18C96003291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ea typeface="ヒラギノ角ゴ Pro W3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0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43.3 Phagocytosis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Figure 43.8-1 Major events in a local inflammatory response (step 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0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6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94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9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18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26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4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75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4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5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5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2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014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87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5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82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28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18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30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05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82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6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24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35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46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0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8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7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46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04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50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3193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9575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4031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9937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0246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4800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1948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7007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4430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4949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9403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3784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515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8499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1773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2566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1302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1489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5379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8465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0"/>
            <a:ext cx="5757649" cy="3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9374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hyperlink" Target="https://www.youtube.com/watch?v=fHSaAPHP6fE" TargetMode="Externa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IJK3dwCWCw" TargetMode="External"/><Relationship Id="rId4" Type="http://schemas.openxmlformats.org/officeDocument/2006/relationships/hyperlink" Target="https://youtu.be/2DFN4IBZ3rI" TargetMode="External"/><Relationship Id="rId5" Type="http://schemas.openxmlformats.org/officeDocument/2006/relationships/hyperlink" Target="https://youtu.be/z3M0vU3Dv8E" TargetMode="External"/><Relationship Id="rId6" Type="http://schemas.openxmlformats.org/officeDocument/2006/relationships/hyperlink" Target="https://youtu.be/PSRJfaAYkW4" TargetMode="External"/><Relationship Id="rId7" Type="http://schemas.openxmlformats.org/officeDocument/2006/relationships/hyperlink" Target="https://youtu.be/Nw27_jMWw1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zQGOcOUBi6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23373" y="1633538"/>
            <a:ext cx="15865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43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048000"/>
            <a:ext cx="3460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7472" indent="-347472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800">
                <a:solidFill>
                  <a:schemeClr val="tx1"/>
                </a:solidFill>
                <a:latin typeface="Arial" charset="0"/>
                <a:ea typeface="Geneva" charset="0"/>
                <a:cs typeface="+mn-cs"/>
              </a:defRPr>
            </a:lvl1pPr>
            <a:lvl2pPr marL="740664" indent="-283464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rgbClr val="FF6600"/>
              </a:buClr>
              <a:buFont typeface="Wingdings" charset="2"/>
              <a:buChar char="§"/>
              <a:defRPr sz="2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3162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734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306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7888" indent="-347663" algn="l" rtl="0" eaLnBrk="1" fontAlgn="base" hangingPunct="1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Clr>
                <a:schemeClr val="tx2"/>
              </a:buClr>
              <a:buFont typeface="Wingdings" charset="0"/>
              <a:buNone/>
            </a:pPr>
            <a:r>
              <a:rPr lang="en-US" sz="3600" b="1" kern="0" dirty="0" smtClean="0">
                <a:solidFill>
                  <a:schemeClr val="bg1"/>
                </a:solidFill>
                <a:latin typeface="Arial"/>
                <a:cs typeface="Arial"/>
              </a:rPr>
              <a:t>The Immune System</a:t>
            </a:r>
            <a:endParaRPr lang="en-US" sz="3600" b="1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127000" y="3054060"/>
            <a:ext cx="1314380" cy="24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6678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43.1: Recognition and response rely on traits common to groups of pathogens </a:t>
            </a:r>
            <a:r>
              <a:rPr lang="mr-IN" altLang="en-US" dirty="0"/>
              <a:t>–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Innate</a:t>
            </a:r>
            <a:endParaRPr lang="en-US" altLang="en-US" i="1" dirty="0" smtClean="0"/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800" u="sng" dirty="0" smtClean="0"/>
              <a:t>Barrier Defenses</a:t>
            </a:r>
          </a:p>
          <a:p>
            <a:pPr eaLnBrk="1" hangingPunct="1"/>
            <a:r>
              <a:rPr lang="en-US" altLang="en-US" sz="2800" b="1" dirty="0" smtClean="0"/>
              <a:t>Barrier defenses </a:t>
            </a:r>
            <a:r>
              <a:rPr lang="en-US" altLang="en-US" sz="2800" dirty="0" smtClean="0"/>
              <a:t>= skin and mucous membranes of the respiratory, urinary, and reproductive tracts</a:t>
            </a:r>
          </a:p>
          <a:p>
            <a:pPr lvl="1"/>
            <a:r>
              <a:rPr lang="en-US" altLang="en-US" sz="2600" dirty="0" smtClean="0"/>
              <a:t>Mucus traps and allows for the removal of microbes</a:t>
            </a:r>
          </a:p>
          <a:p>
            <a:pPr lvl="1"/>
            <a:r>
              <a:rPr lang="en-US" altLang="en-US" dirty="0"/>
              <a:t>B</a:t>
            </a:r>
            <a:r>
              <a:rPr lang="en-US" altLang="en-US" sz="2600" dirty="0" smtClean="0"/>
              <a:t>ody fluids (saliva, mucus, </a:t>
            </a:r>
            <a:r>
              <a:rPr lang="en-US" altLang="en-US" dirty="0" smtClean="0"/>
              <a:t>even </a:t>
            </a:r>
            <a:r>
              <a:rPr lang="en-US" altLang="en-US" sz="2600" dirty="0" smtClean="0"/>
              <a:t>tears) = hostile to many microbes</a:t>
            </a:r>
          </a:p>
          <a:p>
            <a:pPr lvl="1"/>
            <a:r>
              <a:rPr lang="en-US" altLang="en-US" dirty="0"/>
              <a:t>L</a:t>
            </a:r>
            <a:r>
              <a:rPr lang="en-US" altLang="en-US" sz="2600" dirty="0" smtClean="0"/>
              <a:t>ow pH of skin and digestive system prevents growth of many bacteria</a:t>
            </a:r>
          </a:p>
          <a:p>
            <a:pPr marL="0" indent="0" algn="ctr">
              <a:buNone/>
            </a:pPr>
            <a:r>
              <a:rPr lang="en-US" altLang="en-US" sz="2000" b="1" u="sng" dirty="0" smtClean="0">
                <a:solidFill>
                  <a:srgbClr val="23FF06"/>
                </a:solidFill>
              </a:rPr>
              <a:t>YOUR BODY IS A LITERAL FORTRESS</a:t>
            </a:r>
            <a:r>
              <a:rPr lang="mr-IN" altLang="en-US" sz="2000" b="1" u="sng" dirty="0" smtClean="0">
                <a:solidFill>
                  <a:srgbClr val="23FF06"/>
                </a:solidFill>
              </a:rPr>
              <a:t>…</a:t>
            </a:r>
            <a:r>
              <a:rPr lang="en-US" altLang="en-US" sz="2000" b="1" u="sng" dirty="0" smtClean="0">
                <a:solidFill>
                  <a:srgbClr val="23FF06"/>
                </a:solidFill>
              </a:rPr>
              <a:t>TREAT IT THAT WAY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43.1: Recognition and response rely on traits common to groups of pathogens </a:t>
            </a:r>
            <a:r>
              <a:rPr lang="mr-IN" altLang="en-US" dirty="0"/>
              <a:t>–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Innate</a:t>
            </a:r>
            <a:endParaRPr lang="en-US" altLang="en-US" i="1" dirty="0" smtClean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en-US" u="sng" dirty="0"/>
              <a:t>Cellular Innate Defenses</a:t>
            </a:r>
            <a:endParaRPr lang="en-US" altLang="en-US" u="sng" dirty="0" smtClean="0"/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dirty="0" smtClean="0"/>
              <a:t>Pathogens entering the mammalian body are subject to </a:t>
            </a:r>
            <a:r>
              <a:rPr lang="en-US" altLang="en-US" b="1" dirty="0" smtClean="0"/>
              <a:t>phagocytosis</a:t>
            </a:r>
            <a:r>
              <a:rPr lang="en-US" altLang="en-US" dirty="0" smtClean="0"/>
              <a:t> (cell-eating)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There are two main types of phagocytic cells in the mammalian </a:t>
            </a:r>
            <a:r>
              <a:rPr lang="en-US" altLang="en-US" dirty="0" smtClean="0"/>
              <a:t>body:</a:t>
            </a:r>
            <a:endParaRPr lang="en-US" altLang="en-US" dirty="0"/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b="1" dirty="0"/>
              <a:t>Neutrophils</a:t>
            </a:r>
            <a:r>
              <a:rPr lang="en-US" altLang="en-US" dirty="0"/>
              <a:t> engulf and destroy pathogens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b="1" dirty="0"/>
              <a:t>Macrophages</a:t>
            </a:r>
            <a:r>
              <a:rPr lang="en-US" altLang="en-US" dirty="0"/>
              <a:t> are found throughout the </a:t>
            </a:r>
            <a:r>
              <a:rPr lang="en-US" altLang="en-US" dirty="0" smtClean="0"/>
              <a:t>body</a:t>
            </a:r>
          </a:p>
          <a:p>
            <a:pPr lvl="3">
              <a:spcBef>
                <a:spcPts val="0"/>
              </a:spcBef>
              <a:spcAft>
                <a:spcPts val="1200"/>
              </a:spcAft>
            </a:pPr>
            <a:r>
              <a:rPr lang="en-US" altLang="en-US" dirty="0" smtClean="0"/>
              <a:t>1</a:t>
            </a:r>
            <a:r>
              <a:rPr lang="en-US" altLang="en-US" baseline="30000" dirty="0" smtClean="0"/>
              <a:t>st</a:t>
            </a:r>
            <a:r>
              <a:rPr lang="en-US" altLang="en-US" dirty="0" smtClean="0"/>
              <a:t> gif </a:t>
            </a:r>
            <a:r>
              <a:rPr lang="en-US" altLang="en-US" dirty="0" err="1" smtClean="0"/>
              <a:t>pwning</a:t>
            </a:r>
            <a:r>
              <a:rPr lang="en-US" altLang="en-US" dirty="0" smtClean="0"/>
              <a:t> and phagocytizing bacterium </a:t>
            </a:r>
            <a:endParaRPr lang="en-US" alt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altLang="en-US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_03Phagocytosi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>
            <a:off x="582168" y="175260"/>
            <a:ext cx="7979664" cy="6377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33" y="-19522"/>
            <a:ext cx="3612316" cy="343551"/>
          </a:xfrm>
        </p:spPr>
        <p:txBody>
          <a:bodyPr/>
          <a:lstStyle/>
          <a:p>
            <a:r>
              <a:rPr lang="en-US" sz="1800" b="1" dirty="0" smtClean="0"/>
              <a:t>Phagocytosis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8049" y="165624"/>
            <a:ext cx="400636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Pseudopodia surround pathogens.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6657" y="1240891"/>
            <a:ext cx="419921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Pathogens engulfed by endocytosis.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9871" y="2421991"/>
            <a:ext cx="183957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Vacuole forms.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3753" y="3463391"/>
            <a:ext cx="327642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Vacuole and lysosome fuse.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0801" y="4682591"/>
            <a:ext cx="259612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Pathogens destroyed.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5047" y="5901791"/>
            <a:ext cx="377643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Debris from pathogens released.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033" y="555091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984" y="2802991"/>
            <a:ext cx="1351564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Lysosome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containing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enzymes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584" y="3018891"/>
            <a:ext cx="106998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Vacuole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284" y="1786991"/>
            <a:ext cx="172362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PHAGOCYTIC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955447" y="198080"/>
            <a:ext cx="280619" cy="291565"/>
            <a:chOff x="5427570" y="327780"/>
            <a:chExt cx="224367" cy="233119"/>
          </a:xfrm>
        </p:grpSpPr>
        <p:sp>
          <p:nvSpPr>
            <p:cNvPr id="55" name="Oval 5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6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203379" y="1284044"/>
            <a:ext cx="280619" cy="291565"/>
            <a:chOff x="5427570" y="327780"/>
            <a:chExt cx="224367" cy="233119"/>
          </a:xfrm>
        </p:grpSpPr>
        <p:sp>
          <p:nvSpPr>
            <p:cNvPr id="58" name="Oval 5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9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18679" y="4703955"/>
            <a:ext cx="280619" cy="291565"/>
            <a:chOff x="5427570" y="327780"/>
            <a:chExt cx="224367" cy="233119"/>
          </a:xfrm>
        </p:grpSpPr>
        <p:sp>
          <p:nvSpPr>
            <p:cNvPr id="61" name="Oval 60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2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5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269737" y="5937291"/>
            <a:ext cx="280619" cy="291565"/>
            <a:chOff x="5427570" y="327780"/>
            <a:chExt cx="224367" cy="233119"/>
          </a:xfrm>
        </p:grpSpPr>
        <p:sp>
          <p:nvSpPr>
            <p:cNvPr id="64" name="Oval 63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6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575440" y="3497974"/>
            <a:ext cx="280619" cy="291565"/>
            <a:chOff x="5427570" y="327780"/>
            <a:chExt cx="224367" cy="233119"/>
          </a:xfrm>
        </p:grpSpPr>
        <p:sp>
          <p:nvSpPr>
            <p:cNvPr id="67" name="Oval 6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68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62825" y="2458246"/>
            <a:ext cx="280619" cy="291565"/>
            <a:chOff x="5427570" y="327780"/>
            <a:chExt cx="224367" cy="233119"/>
          </a:xfrm>
        </p:grpSpPr>
        <p:sp>
          <p:nvSpPr>
            <p:cNvPr id="70" name="Oval 6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1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73" name="Straight Connector 72"/>
          <p:cNvCxnSpPr/>
          <p:nvPr/>
        </p:nvCxnSpPr>
        <p:spPr bwMode="auto">
          <a:xfrm>
            <a:off x="2921000" y="215257"/>
            <a:ext cx="0" cy="279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>
            <a:off x="4123266" y="1290524"/>
            <a:ext cx="0" cy="3047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Connector 75"/>
          <p:cNvCxnSpPr/>
          <p:nvPr/>
        </p:nvCxnSpPr>
        <p:spPr bwMode="auto">
          <a:xfrm>
            <a:off x="4584699" y="2467390"/>
            <a:ext cx="0" cy="2878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Connector 77"/>
          <p:cNvCxnSpPr/>
          <p:nvPr/>
        </p:nvCxnSpPr>
        <p:spPr bwMode="auto">
          <a:xfrm>
            <a:off x="4504266" y="3496090"/>
            <a:ext cx="0" cy="304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Connector 79"/>
          <p:cNvCxnSpPr/>
          <p:nvPr/>
        </p:nvCxnSpPr>
        <p:spPr bwMode="auto">
          <a:xfrm>
            <a:off x="4157133" y="4706823"/>
            <a:ext cx="0" cy="304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Connector 80"/>
          <p:cNvCxnSpPr/>
          <p:nvPr/>
        </p:nvCxnSpPr>
        <p:spPr bwMode="auto">
          <a:xfrm>
            <a:off x="3200400" y="5917557"/>
            <a:ext cx="0" cy="304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Connector 84"/>
          <p:cNvCxnSpPr>
            <a:endCxn id="12" idx="2"/>
          </p:cNvCxnSpPr>
          <p:nvPr/>
        </p:nvCxnSpPr>
        <p:spPr bwMode="auto">
          <a:xfrm flipH="1" flipV="1">
            <a:off x="1098550" y="864015"/>
            <a:ext cx="149225" cy="438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Connector 85"/>
          <p:cNvCxnSpPr/>
          <p:nvPr/>
        </p:nvCxnSpPr>
        <p:spPr bwMode="auto">
          <a:xfrm flipV="1">
            <a:off x="1095375" y="2959515"/>
            <a:ext cx="66676" cy="133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Connector 87"/>
          <p:cNvCxnSpPr/>
          <p:nvPr/>
        </p:nvCxnSpPr>
        <p:spPr bwMode="auto">
          <a:xfrm flipV="1">
            <a:off x="2527300" y="3013490"/>
            <a:ext cx="190500" cy="2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Connector 90"/>
          <p:cNvCxnSpPr/>
          <p:nvPr/>
        </p:nvCxnSpPr>
        <p:spPr bwMode="auto">
          <a:xfrm flipH="1">
            <a:off x="1236133" y="376123"/>
            <a:ext cx="1680634" cy="6815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Connector 92"/>
          <p:cNvCxnSpPr/>
          <p:nvPr/>
        </p:nvCxnSpPr>
        <p:spPr bwMode="auto">
          <a:xfrm flipH="1">
            <a:off x="1651000" y="380357"/>
            <a:ext cx="1270000" cy="846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94"/>
          <p:cNvCxnSpPr/>
          <p:nvPr/>
        </p:nvCxnSpPr>
        <p:spPr bwMode="auto">
          <a:xfrm flipH="1">
            <a:off x="3103033" y="1438690"/>
            <a:ext cx="1028700" cy="596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Connector 96"/>
          <p:cNvCxnSpPr/>
          <p:nvPr/>
        </p:nvCxnSpPr>
        <p:spPr bwMode="auto">
          <a:xfrm flipH="1">
            <a:off x="1697567" y="2615557"/>
            <a:ext cx="2887133" cy="719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Connector 98"/>
          <p:cNvCxnSpPr/>
          <p:nvPr/>
        </p:nvCxnSpPr>
        <p:spPr bwMode="auto">
          <a:xfrm flipH="1">
            <a:off x="2184400" y="3656957"/>
            <a:ext cx="2315633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/>
          <p:nvPr/>
        </p:nvCxnSpPr>
        <p:spPr bwMode="auto">
          <a:xfrm flipH="1" flipV="1">
            <a:off x="2078567" y="4622157"/>
            <a:ext cx="2078566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 flipH="1" flipV="1">
            <a:off x="2578100" y="5735523"/>
            <a:ext cx="618067" cy="3259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6253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198397_674968776022569_2288756196932727807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73100"/>
            <a:ext cx="8343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1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43.1: Recognition and response rely on traits common to groups of pathogens </a:t>
            </a:r>
            <a:r>
              <a:rPr lang="mr-IN" altLang="en-US" dirty="0"/>
              <a:t>–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Innate</a:t>
            </a:r>
            <a:endParaRPr lang="en-US" altLang="en-US" i="1" dirty="0" smtClean="0"/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Cellular Innate Defenses</a:t>
            </a:r>
            <a:endParaRPr lang="en-US" altLang="en-US" u="sng" dirty="0" smtClean="0"/>
          </a:p>
          <a:p>
            <a:r>
              <a:rPr lang="en-US" altLang="en-US" dirty="0"/>
              <a:t>Cellular innate defenses in vertebrates also involve </a:t>
            </a:r>
            <a:r>
              <a:rPr lang="en-US" altLang="en-US" b="1" dirty="0"/>
              <a:t>natural killer </a:t>
            </a:r>
            <a:r>
              <a:rPr lang="en-US" altLang="en-US" b="1" dirty="0" smtClean="0"/>
              <a:t>cells </a:t>
            </a:r>
            <a:r>
              <a:rPr lang="en-US" altLang="en-US" dirty="0" smtClean="0"/>
              <a:t>(gr8 name btw)</a:t>
            </a:r>
            <a:endParaRPr lang="en-US" altLang="en-US" b="1" dirty="0"/>
          </a:p>
          <a:p>
            <a:pPr lvl="1"/>
            <a:r>
              <a:rPr lang="en-US" altLang="en-US" dirty="0"/>
              <a:t>These </a:t>
            </a:r>
            <a:r>
              <a:rPr lang="en-US" altLang="en-US" dirty="0" smtClean="0"/>
              <a:t>CIRCULATE through </a:t>
            </a:r>
            <a:r>
              <a:rPr lang="en-US" altLang="en-US" dirty="0"/>
              <a:t>the body and </a:t>
            </a:r>
            <a:r>
              <a:rPr lang="en-US" altLang="en-US" dirty="0" smtClean="0"/>
              <a:t>DETECT abnormal </a:t>
            </a:r>
            <a:r>
              <a:rPr lang="en-US" altLang="en-US" dirty="0"/>
              <a:t>cells</a:t>
            </a:r>
          </a:p>
          <a:p>
            <a:pPr lvl="1"/>
            <a:r>
              <a:rPr lang="en-US" altLang="en-US" dirty="0"/>
              <a:t>They release chemicals leading to cell death, inhibiting the spread of virally infected or cancerous </a:t>
            </a:r>
            <a:r>
              <a:rPr lang="en-US" altLang="en-US" dirty="0" smtClean="0"/>
              <a:t>cells</a:t>
            </a:r>
          </a:p>
          <a:p>
            <a:pPr lvl="1"/>
            <a:r>
              <a:rPr lang="en-US" altLang="en-US" dirty="0"/>
              <a:t>2</a:t>
            </a:r>
            <a:r>
              <a:rPr lang="en-US" altLang="en-US" baseline="30000" dirty="0"/>
              <a:t>nd</a:t>
            </a:r>
            <a:r>
              <a:rPr lang="en-US" altLang="en-US" dirty="0"/>
              <a:t> </a:t>
            </a:r>
            <a:r>
              <a:rPr lang="en-US" altLang="en-US" dirty="0" smtClean="0"/>
              <a:t>gif </a:t>
            </a:r>
            <a:r>
              <a:rPr lang="en-US" altLang="en-US" dirty="0" err="1" smtClean="0"/>
              <a:t>pwning</a:t>
            </a:r>
            <a:r>
              <a:rPr lang="en-US" altLang="en-US" dirty="0" smtClean="0"/>
              <a:t> an infected cell, inducing apoptosis</a:t>
            </a:r>
            <a:endParaRPr lang="en-US" altLang="en-US" dirty="0"/>
          </a:p>
          <a:p>
            <a:pPr lvl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8516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124211_415363822263188_1610686076861546496_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1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1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43.1: Recognition and response rely on traits common to groups of pathogens </a:t>
            </a:r>
            <a:r>
              <a:rPr lang="mr-IN" altLang="en-US" dirty="0"/>
              <a:t>–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Innate</a:t>
            </a:r>
            <a:endParaRPr lang="en-US" altLang="en-US" b="0" i="1" dirty="0" smtClean="0">
              <a:solidFill>
                <a:schemeClr val="tx1"/>
              </a:solidFill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600" u="sng" dirty="0" smtClean="0"/>
              <a:t>Inflammatory Response</a:t>
            </a:r>
          </a:p>
          <a:p>
            <a:pPr eaLnBrk="1" hangingPunct="1"/>
            <a:r>
              <a:rPr lang="en-US" altLang="en-US" sz="2600" dirty="0" smtClean="0"/>
              <a:t>A localized </a:t>
            </a:r>
            <a:r>
              <a:rPr lang="en-US" altLang="en-US" sz="2600" b="1" dirty="0" smtClean="0"/>
              <a:t>inflammatory response</a:t>
            </a:r>
            <a:r>
              <a:rPr lang="en-US" altLang="en-US" sz="2600" dirty="0" smtClean="0"/>
              <a:t>, such as pain and swelling, is brought about by molecules released upon injury of infection</a:t>
            </a:r>
            <a:endParaRPr lang="en-US" altLang="en-US" sz="2600" b="1" dirty="0" smtClean="0"/>
          </a:p>
          <a:p>
            <a:pPr lvl="1"/>
            <a:r>
              <a:rPr lang="en-US" altLang="en-US" sz="2400" b="1" dirty="0" smtClean="0"/>
              <a:t>Mast cells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release </a:t>
            </a:r>
            <a:r>
              <a:rPr lang="en-US" altLang="en-US" sz="2400" b="1" dirty="0" smtClean="0"/>
              <a:t>histamine</a:t>
            </a:r>
            <a:r>
              <a:rPr lang="en-US" altLang="en-US" sz="2400" dirty="0" smtClean="0"/>
              <a:t>, which triggers blood vessels to DILATE and become more permeable</a:t>
            </a:r>
          </a:p>
          <a:p>
            <a:pPr lvl="1"/>
            <a:r>
              <a:rPr lang="en-US" altLang="en-US" sz="2400" dirty="0" smtClean="0"/>
              <a:t>Activated macrophages </a:t>
            </a:r>
            <a:r>
              <a:rPr lang="en-US" altLang="en-US" sz="2400" dirty="0"/>
              <a:t>and neutrophils release </a:t>
            </a:r>
            <a:r>
              <a:rPr lang="en-US" altLang="en-US" sz="2400" b="1" dirty="0"/>
              <a:t>cytokines</a:t>
            </a:r>
            <a:r>
              <a:rPr lang="en-US" altLang="en-US" sz="2400" dirty="0"/>
              <a:t>, signaling molecules that </a:t>
            </a:r>
            <a:r>
              <a:rPr lang="en-US" altLang="en-US" sz="2400" dirty="0" smtClean="0"/>
              <a:t>ENHANCE the </a:t>
            </a:r>
            <a:r>
              <a:rPr lang="en-US" altLang="en-US" sz="2400" dirty="0"/>
              <a:t>immune </a:t>
            </a:r>
            <a:r>
              <a:rPr lang="en-US" altLang="en-US" sz="2400" dirty="0" smtClean="0"/>
              <a:t>response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08LocalInflammatory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"/>
          <a:stretch/>
        </p:blipFill>
        <p:spPr>
          <a:xfrm>
            <a:off x="298704" y="575195"/>
            <a:ext cx="8546592" cy="544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43.8-1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5566" y="5109638"/>
            <a:ext cx="287796" cy="299022"/>
            <a:chOff x="5427570" y="327780"/>
            <a:chExt cx="224367" cy="233119"/>
          </a:xfrm>
        </p:grpSpPr>
        <p:sp>
          <p:nvSpPr>
            <p:cNvPr id="6" name="Oval 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914400" y="3663950"/>
            <a:ext cx="133350" cy="317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045633" y="3740150"/>
            <a:ext cx="364067" cy="2264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214033" y="3776133"/>
            <a:ext cx="215900" cy="4360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595033" y="3386667"/>
            <a:ext cx="232834" cy="2328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855133" y="2514600"/>
            <a:ext cx="29634" cy="169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392767" y="2184400"/>
            <a:ext cx="169333" cy="1947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235200" y="2218267"/>
            <a:ext cx="148167" cy="169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747433" y="2146300"/>
            <a:ext cx="80434" cy="2709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502833" y="1066800"/>
            <a:ext cx="296334" cy="118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180167" y="1016000"/>
            <a:ext cx="4529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49252" y="5094707"/>
            <a:ext cx="2983860" cy="567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Histamines and cytokines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released. Capillaries dilate.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99958" y="4188773"/>
            <a:ext cx="133871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Neutrophil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6977" y="3951706"/>
            <a:ext cx="189054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Red blood 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0117" y="3071173"/>
            <a:ext cx="118494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Capillary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88083" y="2368438"/>
            <a:ext cx="94140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Macro-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6610" y="2351504"/>
            <a:ext cx="131369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Signaling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9767" y="2571637"/>
            <a:ext cx="71057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Mast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9322" y="810569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85997" y="852904"/>
            <a:ext cx="104397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Splinter</a:t>
            </a:r>
          </a:p>
        </p:txBody>
      </p:sp>
    </p:spTree>
    <p:extLst>
      <p:ext uri="{BB962C8B-B14F-4D97-AF65-F5344CB8AC3E}">
        <p14:creationId xmlns:p14="http://schemas.microsoft.com/office/powerpoint/2010/main" val="356835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08LocalInflammatory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3"/>
          <a:stretch/>
        </p:blipFill>
        <p:spPr>
          <a:xfrm>
            <a:off x="298704" y="575945"/>
            <a:ext cx="8546592" cy="5482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43.8-2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5566" y="5109638"/>
            <a:ext cx="287796" cy="299022"/>
            <a:chOff x="5427570" y="327780"/>
            <a:chExt cx="224367" cy="233119"/>
          </a:xfrm>
        </p:grpSpPr>
        <p:sp>
          <p:nvSpPr>
            <p:cNvPr id="6" name="Oval 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05181" y="5105271"/>
            <a:ext cx="287796" cy="299022"/>
            <a:chOff x="5427570" y="327780"/>
            <a:chExt cx="224367" cy="233119"/>
          </a:xfrm>
        </p:grpSpPr>
        <p:sp>
          <p:nvSpPr>
            <p:cNvPr id="9" name="Oval 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914400" y="3663950"/>
            <a:ext cx="133350" cy="317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045633" y="3740150"/>
            <a:ext cx="364067" cy="2264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214033" y="3776133"/>
            <a:ext cx="215900" cy="4360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595033" y="3386667"/>
            <a:ext cx="232834" cy="2328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855133" y="2514600"/>
            <a:ext cx="29634" cy="169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392767" y="2184400"/>
            <a:ext cx="169333" cy="1947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235200" y="2218267"/>
            <a:ext cx="148167" cy="169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747433" y="2146300"/>
            <a:ext cx="80434" cy="2709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502833" y="1066800"/>
            <a:ext cx="296334" cy="118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180167" y="1016000"/>
            <a:ext cx="4529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795433" y="1862667"/>
            <a:ext cx="220134" cy="9482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549252" y="5094707"/>
            <a:ext cx="2983860" cy="567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Histamines and cytokines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released. Capillaries dilate.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27005" y="5094707"/>
            <a:ext cx="2425958" cy="103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Antimicrobial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peptides enter tissue.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Neutrophils are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recruited.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99958" y="4188773"/>
            <a:ext cx="133871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Neutrophil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977" y="3951706"/>
            <a:ext cx="189054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Red blood cells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90117" y="3071173"/>
            <a:ext cx="118494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Capillary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88083" y="2368438"/>
            <a:ext cx="94140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Macro-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16610" y="2351504"/>
            <a:ext cx="131369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Signaling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767" y="2571637"/>
            <a:ext cx="71057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Mast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9322" y="810569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85997" y="852904"/>
            <a:ext cx="104397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Splinter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57415" y="1310106"/>
            <a:ext cx="132620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Movement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 fluid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5181600" y="3386667"/>
            <a:ext cx="914400" cy="31665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3276388" y="6475392"/>
            <a:ext cx="54783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Resembles </a:t>
            </a:r>
            <a:r>
              <a:rPr lang="en-US" sz="1400" dirty="0"/>
              <a:t>this: </a:t>
            </a:r>
            <a:r>
              <a:rPr lang="en-US" sz="1400" dirty="0">
                <a:hlinkClick r:id="rId4"/>
              </a:rPr>
              <a:t>https://www.youtube.com/watch?v=</a:t>
            </a:r>
            <a:r>
              <a:rPr lang="en-US" sz="1400" dirty="0" smtClean="0">
                <a:hlinkClick r:id="rId4"/>
              </a:rPr>
              <a:t>fHSaAPHP6fE</a:t>
            </a:r>
            <a:endParaRPr lang="en-US" sz="14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304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08LocalInflammatory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7"/>
          <a:stretch/>
        </p:blipFill>
        <p:spPr>
          <a:xfrm>
            <a:off x="298704" y="575945"/>
            <a:ext cx="8546592" cy="5443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204" y="171775"/>
            <a:ext cx="9144001" cy="343551"/>
          </a:xfrm>
        </p:spPr>
        <p:txBody>
          <a:bodyPr/>
          <a:lstStyle/>
          <a:p>
            <a:r>
              <a:rPr lang="en-US" sz="1800" b="1" dirty="0" smtClean="0">
                <a:solidFill>
                  <a:srgbClr val="D1300D"/>
                </a:solidFill>
              </a:rPr>
              <a:t>Next time you get cut, imagine all this happening in mere seconds! AMAZING!</a:t>
            </a:r>
            <a:endParaRPr lang="en-US" sz="1800" b="1" dirty="0">
              <a:solidFill>
                <a:srgbClr val="D1300D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5566" y="5109638"/>
            <a:ext cx="287796" cy="299022"/>
            <a:chOff x="5427570" y="327780"/>
            <a:chExt cx="224367" cy="233119"/>
          </a:xfrm>
        </p:grpSpPr>
        <p:sp>
          <p:nvSpPr>
            <p:cNvPr id="6" name="Oval 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05181" y="5105271"/>
            <a:ext cx="287796" cy="299022"/>
            <a:chOff x="5427570" y="327780"/>
            <a:chExt cx="224367" cy="233119"/>
          </a:xfrm>
        </p:grpSpPr>
        <p:sp>
          <p:nvSpPr>
            <p:cNvPr id="9" name="Oval 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03475" y="5105272"/>
            <a:ext cx="287796" cy="299022"/>
            <a:chOff x="5427570" y="327780"/>
            <a:chExt cx="224367" cy="233119"/>
          </a:xfrm>
        </p:grpSpPr>
        <p:sp>
          <p:nvSpPr>
            <p:cNvPr id="12" name="Oval 1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 bwMode="auto">
          <a:xfrm>
            <a:off x="914400" y="3663950"/>
            <a:ext cx="133350" cy="317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1045633" y="3740150"/>
            <a:ext cx="364067" cy="2264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214033" y="3776133"/>
            <a:ext cx="215900" cy="4360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595033" y="3386667"/>
            <a:ext cx="232834" cy="2328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855133" y="2514600"/>
            <a:ext cx="29634" cy="169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1392767" y="2184400"/>
            <a:ext cx="169333" cy="1947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235200" y="2218267"/>
            <a:ext cx="148167" cy="1693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2747433" y="2146300"/>
            <a:ext cx="80434" cy="2709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1502833" y="1066800"/>
            <a:ext cx="296334" cy="118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180167" y="1016000"/>
            <a:ext cx="4529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5795433" y="1862667"/>
            <a:ext cx="220134" cy="9482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7505700" y="2819400"/>
            <a:ext cx="220133" cy="436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549252" y="5094707"/>
            <a:ext cx="2983860" cy="567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Histamines and cytokines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released. Capillaries dilate.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7005" y="5094707"/>
            <a:ext cx="2425958" cy="103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Antimicrobial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peptides enter tissue.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Neutrophils are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recruited.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30811" y="5094707"/>
            <a:ext cx="1989409" cy="103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Neutrophils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digest pathogens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and cell debris.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Tissue heals.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99958" y="4188773"/>
            <a:ext cx="133871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Neutrophil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6977" y="3951706"/>
            <a:ext cx="189054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Red blood cells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90117" y="3071173"/>
            <a:ext cx="118494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Capillary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88083" y="2368438"/>
            <a:ext cx="94140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Macro-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phage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16610" y="2351504"/>
            <a:ext cx="131369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Signaling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9767" y="2571637"/>
            <a:ext cx="71057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Mast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9322" y="810569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85997" y="852904"/>
            <a:ext cx="104397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Splinter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57415" y="1310106"/>
            <a:ext cx="132620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Movement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 fluid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58955" y="3172772"/>
            <a:ext cx="168552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Phagocytosis</a:t>
            </a:r>
          </a:p>
        </p:txBody>
      </p:sp>
    </p:spTree>
    <p:extLst>
      <p:ext uri="{BB962C8B-B14F-4D97-AF65-F5344CB8AC3E}">
        <p14:creationId xmlns:p14="http://schemas.microsoft.com/office/powerpoint/2010/main" val="251303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get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Sick?</a:t>
            </a:r>
          </a:p>
          <a:p>
            <a:pPr lvl="1"/>
            <a:r>
              <a:rPr lang="en-US" dirty="0" smtClean="0"/>
              <a:t>Weather</a:t>
            </a:r>
            <a:r>
              <a:rPr lang="mr-IN" dirty="0" smtClean="0"/>
              <a:t>…</a:t>
            </a:r>
            <a:r>
              <a:rPr lang="en-US" dirty="0" smtClean="0"/>
              <a:t>go out in the cold (*trump gif WRONG*)</a:t>
            </a:r>
          </a:p>
          <a:p>
            <a:pPr lvl="1"/>
            <a:r>
              <a:rPr lang="en-US" dirty="0" smtClean="0"/>
              <a:t>Germs</a:t>
            </a:r>
            <a:r>
              <a:rPr lang="mr-IN" dirty="0" smtClean="0"/>
              <a:t>…</a:t>
            </a:r>
            <a:r>
              <a:rPr lang="en-US" dirty="0" smtClean="0"/>
              <a:t>foreign, kill you, body responds to them</a:t>
            </a:r>
          </a:p>
          <a:p>
            <a:pPr lvl="1"/>
            <a:r>
              <a:rPr lang="en-US" dirty="0" smtClean="0"/>
              <a:t>Pathogens</a:t>
            </a:r>
            <a:r>
              <a:rPr lang="mr-IN" dirty="0" smtClean="0"/>
              <a:t>…</a:t>
            </a:r>
            <a:r>
              <a:rPr lang="en-US" dirty="0" smtClean="0"/>
              <a:t>infectious diseases</a:t>
            </a:r>
          </a:p>
          <a:p>
            <a:pPr lvl="1"/>
            <a:r>
              <a:rPr lang="en-US" dirty="0" smtClean="0"/>
              <a:t>Viruses</a:t>
            </a:r>
            <a:r>
              <a:rPr lang="mr-IN" dirty="0" smtClean="0"/>
              <a:t>…</a:t>
            </a:r>
            <a:r>
              <a:rPr lang="en-US" dirty="0" smtClean="0"/>
              <a:t>in</a:t>
            </a:r>
            <a:r>
              <a:rPr lang="en-US" b="1" dirty="0" smtClean="0"/>
              <a:t>flu</a:t>
            </a:r>
            <a:r>
              <a:rPr lang="en-US" dirty="0" smtClean="0"/>
              <a:t>enza</a:t>
            </a:r>
          </a:p>
          <a:p>
            <a:pPr lvl="1"/>
            <a:r>
              <a:rPr lang="en-US" dirty="0" smtClean="0"/>
              <a:t>Strep throat</a:t>
            </a:r>
          </a:p>
        </p:txBody>
      </p:sp>
    </p:spTree>
    <p:extLst>
      <p:ext uri="{BB962C8B-B14F-4D97-AF65-F5344CB8AC3E}">
        <p14:creationId xmlns:p14="http://schemas.microsoft.com/office/powerpoint/2010/main" val="107423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Inflammation can be either </a:t>
            </a:r>
            <a:r>
              <a:rPr lang="en-US" altLang="en-US" b="1" dirty="0"/>
              <a:t>local</a:t>
            </a:r>
            <a:r>
              <a:rPr lang="en-US" altLang="en-US" dirty="0"/>
              <a:t> or </a:t>
            </a:r>
            <a:r>
              <a:rPr lang="en-US" altLang="en-US" b="1" dirty="0"/>
              <a:t>systemic</a:t>
            </a:r>
            <a:r>
              <a:rPr lang="en-US" altLang="en-US" dirty="0"/>
              <a:t> (throughout the body = fever!</a:t>
            </a:r>
            <a:r>
              <a:rPr lang="en-US" altLang="en-US" dirty="0" smtClean="0"/>
              <a:t>)</a:t>
            </a:r>
            <a:endParaRPr lang="en-US" dirty="0" smtClean="0"/>
          </a:p>
          <a:p>
            <a:r>
              <a:rPr lang="en-US" dirty="0" smtClean="0"/>
              <a:t>So why all this signaling at the site of injury/infection?</a:t>
            </a:r>
          </a:p>
          <a:p>
            <a:pPr lvl="1"/>
            <a:r>
              <a:rPr lang="en-US" dirty="0" smtClean="0"/>
              <a:t>Enhanced </a:t>
            </a:r>
            <a:r>
              <a:rPr lang="en-US" dirty="0"/>
              <a:t>blood flow to the site helps deliver antimicrobial peptides that result in an accumulation </a:t>
            </a:r>
            <a:r>
              <a:rPr lang="en-US" dirty="0" smtClean="0"/>
              <a:t>of </a:t>
            </a:r>
            <a:r>
              <a:rPr lang="en-US" i="1" dirty="0" smtClean="0"/>
              <a:t>p</a:t>
            </a:r>
            <a:r>
              <a:rPr lang="en-US" altLang="en-US" sz="2600" i="1" dirty="0" smtClean="0"/>
              <a:t>us, </a:t>
            </a:r>
            <a:r>
              <a:rPr lang="en-US" altLang="en-US" sz="2600" dirty="0" smtClean="0"/>
              <a:t>a fluid rich in white blood cells, dead pathogens, and cell debris from damaged tissues</a:t>
            </a:r>
          </a:p>
          <a:p>
            <a:pPr lvl="2"/>
            <a:r>
              <a:rPr lang="en-US" altLang="en-US" dirty="0" smtClean="0"/>
              <a:t>Therefore, </a:t>
            </a:r>
            <a:r>
              <a:rPr lang="en-US" altLang="en-US" i="1" dirty="0" smtClean="0"/>
              <a:t>pus</a:t>
            </a:r>
            <a:r>
              <a:rPr lang="en-US" altLang="en-US" dirty="0" smtClean="0"/>
              <a:t> is what’s left of the battle that took place between immune system and pathogen! </a:t>
            </a:r>
            <a:endParaRPr lang="en-US" altLang="en-US" sz="2400" dirty="0" smtClean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altLang="en-US" dirty="0"/>
              <a:t>Concept 43.1: Recognition and response rely on traits common to groups of pathogens </a:t>
            </a:r>
            <a:r>
              <a:rPr lang="mr-IN" altLang="en-US" dirty="0"/>
              <a:t>–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Innate</a:t>
            </a:r>
            <a:endParaRPr lang="en-US" altLang="en-US" b="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9790867_414569675675936_5378176819461861884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09600"/>
            <a:ext cx="6775304" cy="52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01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43.1: Recognition and response rely on traits common to groups of pathogens </a:t>
            </a:r>
            <a:r>
              <a:rPr lang="mr-IN" altLang="en-US" dirty="0"/>
              <a:t>–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Innate</a:t>
            </a:r>
            <a:endParaRPr lang="en-US" altLang="en-US" dirty="0" smtClean="0"/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Evasion of Innate Immunity by Pathogens</a:t>
            </a:r>
          </a:p>
          <a:p>
            <a:r>
              <a:rPr lang="en-US" altLang="en-US" dirty="0"/>
              <a:t>Some pathogens avoid destruction by </a:t>
            </a:r>
            <a:r>
              <a:rPr lang="en-US" altLang="en-US" dirty="0" smtClean="0"/>
              <a:t>MODIFYING their </a:t>
            </a:r>
            <a:r>
              <a:rPr lang="en-US" altLang="en-US" dirty="0"/>
              <a:t>surface to </a:t>
            </a:r>
            <a:r>
              <a:rPr lang="en-US" altLang="en-US" dirty="0" smtClean="0"/>
              <a:t>PREVENT recognition </a:t>
            </a:r>
          </a:p>
          <a:p>
            <a:r>
              <a:rPr lang="en-US" altLang="en-US" dirty="0" smtClean="0"/>
              <a:t>So then what? What if the innate immune response is </a:t>
            </a:r>
            <a:r>
              <a:rPr lang="en-US" altLang="en-US" i="1" dirty="0" smtClean="0"/>
              <a:t>evaded</a:t>
            </a:r>
            <a:r>
              <a:rPr lang="en-US" altLang="en-US" dirty="0" smtClean="0"/>
              <a:t> by a pathogen</a:t>
            </a:r>
            <a:r>
              <a:rPr lang="mr-IN" altLang="en-US" dirty="0" smtClean="0"/>
              <a:t>…</a:t>
            </a:r>
            <a:r>
              <a:rPr lang="en-US" altLang="en-US" dirty="0" smtClean="0"/>
              <a:t>?</a:t>
            </a:r>
          </a:p>
          <a:p>
            <a:pPr lvl="1"/>
            <a:r>
              <a:rPr lang="en-US" altLang="en-US" sz="4400" dirty="0" smtClean="0">
                <a:latin typeface="American Typewriter"/>
                <a:cs typeface="American Typewriter"/>
              </a:rPr>
              <a:t>ACTIVATE </a:t>
            </a:r>
            <a:r>
              <a:rPr lang="en-US" altLang="en-US" sz="4400" b="1" dirty="0" smtClean="0">
                <a:latin typeface="American Typewriter"/>
                <a:cs typeface="American Typewriter"/>
              </a:rPr>
              <a:t>ADAPTIVE IMMUNITY</a:t>
            </a:r>
            <a:r>
              <a:rPr lang="en-US" altLang="en-US" sz="4400" dirty="0" smtClean="0">
                <a:latin typeface="American Typewriter"/>
                <a:cs typeface="American Typewriter"/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121000"/>
            <a:ext cx="8499249" cy="5109644"/>
          </a:xfrm>
        </p:spPr>
        <p:txBody>
          <a:bodyPr/>
          <a:lstStyle/>
          <a:p>
            <a:r>
              <a:rPr lang="en-US" altLang="en-US" sz="2600" strike="sngStrike" dirty="0"/>
              <a:t>Concept 43.1: In innate immunity, recognition and response rely on traits common to groups of </a:t>
            </a:r>
            <a:r>
              <a:rPr lang="en-US" altLang="en-US" sz="2600" strike="sngStrike" dirty="0" smtClean="0"/>
              <a:t>pathogens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Concept 43.2: In adaptive immunity, receptors provide pathogen-specific recognition</a:t>
            </a:r>
            <a:endParaRPr lang="en-US" altLang="en-US" b="1" dirty="0" smtClean="0">
              <a:solidFill>
                <a:srgbClr val="FF0000"/>
              </a:solidFill>
            </a:endParaRPr>
          </a:p>
          <a:p>
            <a:r>
              <a:rPr lang="en-US" altLang="en-US" sz="2600" dirty="0"/>
              <a:t>Concept 43.3: Adaptive immunity defends against infection of body fluids and body </a:t>
            </a:r>
            <a:r>
              <a:rPr lang="en-US" altLang="en-US" sz="2600" dirty="0" smtClean="0"/>
              <a:t>cells</a:t>
            </a:r>
          </a:p>
          <a:p>
            <a:r>
              <a:rPr lang="en-US" altLang="en-US" sz="2600" dirty="0"/>
              <a:t>Concept 43.4: Disruptions in immune system function can elicit or exacerbate disease</a:t>
            </a:r>
            <a:endParaRPr lang="en-US" altLang="en-US" sz="2600" dirty="0" smtClean="0"/>
          </a:p>
          <a:p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46592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7472" lvl="1" indent="-347472"/>
            <a:r>
              <a:rPr lang="en-US" altLang="en-US" dirty="0"/>
              <a:t>Vertebrates </a:t>
            </a:r>
            <a:r>
              <a:rPr lang="en-US" altLang="en-US" dirty="0" smtClean="0"/>
              <a:t>have </a:t>
            </a:r>
            <a:r>
              <a:rPr lang="en-US" altLang="en-US" b="1" dirty="0"/>
              <a:t>adaptive </a:t>
            </a:r>
            <a:r>
              <a:rPr lang="en-US" altLang="en-US" b="1" dirty="0" smtClean="0"/>
              <a:t>immunity </a:t>
            </a:r>
            <a:r>
              <a:rPr lang="en-US" altLang="en-US" dirty="0" smtClean="0"/>
              <a:t>(in addition to innate immunity)</a:t>
            </a:r>
          </a:p>
          <a:p>
            <a:pPr lvl="1"/>
            <a:r>
              <a:rPr lang="en-US" altLang="en-US" dirty="0" smtClean="0"/>
              <a:t>Adaptive immunity, or </a:t>
            </a:r>
            <a:r>
              <a:rPr lang="en-US" altLang="en-US" b="1" dirty="0" smtClean="0"/>
              <a:t>acquired immunity</a:t>
            </a:r>
            <a:r>
              <a:rPr lang="en-US" altLang="en-US" dirty="0" smtClean="0"/>
              <a:t>, develops AFTER exposure to agents such as microbes, toxins, or other foreign substances</a:t>
            </a:r>
          </a:p>
          <a:p>
            <a:pPr lvl="1"/>
            <a:r>
              <a:rPr lang="en-US" altLang="en-US" dirty="0" smtClean="0"/>
              <a:t>It involves a </a:t>
            </a:r>
            <a:r>
              <a:rPr lang="en-US" altLang="en-US" sz="4000" b="1" u="sng" dirty="0" smtClean="0"/>
              <a:t>VERY</a:t>
            </a:r>
            <a:r>
              <a:rPr lang="en-US" altLang="en-US" sz="4000" dirty="0" smtClean="0"/>
              <a:t> </a:t>
            </a:r>
            <a:r>
              <a:rPr lang="en-US" altLang="en-US" i="1" dirty="0" smtClean="0"/>
              <a:t>specific</a:t>
            </a:r>
            <a:r>
              <a:rPr lang="en-US" altLang="en-US" dirty="0" smtClean="0"/>
              <a:t> response to pathogens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altLang="en-US" dirty="0" smtClean="0"/>
              <a:t>Immune System </a:t>
            </a:r>
            <a:r>
              <a:rPr lang="mr-IN" altLang="en-US" dirty="0" smtClean="0"/>
              <a:t>–</a:t>
            </a:r>
            <a:r>
              <a:rPr lang="en-US" altLang="en-US" dirty="0" smtClean="0"/>
              <a:t> The Basics </a:t>
            </a:r>
            <a:r>
              <a:rPr lang="mr-IN" altLang="en-US" dirty="0" smtClean="0"/>
              <a:t>–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Adaptive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Concept 43.2: In adaptive immunity, receptors provide pathogen-</a:t>
            </a:r>
            <a:r>
              <a:rPr lang="en-US" altLang="en-US" dirty="0" smtClean="0">
                <a:solidFill>
                  <a:srgbClr val="FF0000"/>
                </a:solidFill>
              </a:rPr>
              <a:t>specific</a:t>
            </a:r>
            <a:r>
              <a:rPr lang="en-US" altLang="en-US" dirty="0" smtClean="0"/>
              <a:t> recognition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The adaptive response relies on two types of </a:t>
            </a:r>
            <a:r>
              <a:rPr lang="en-US" altLang="en-US" sz="2800" b="1" dirty="0" smtClean="0"/>
              <a:t>lymphocytes</a:t>
            </a:r>
            <a:r>
              <a:rPr lang="en-US" altLang="en-US" sz="2800" dirty="0" smtClean="0"/>
              <a:t>, or white blood cells (WBCs)</a:t>
            </a:r>
          </a:p>
          <a:p>
            <a:pPr lvl="1"/>
            <a:r>
              <a:rPr lang="en-US" altLang="en-US" sz="2600" b="1" dirty="0" smtClean="0"/>
              <a:t>T cells </a:t>
            </a:r>
            <a:r>
              <a:rPr lang="en-US" altLang="en-US" sz="2600" dirty="0" smtClean="0"/>
              <a:t>= lymphocytes that mature in the </a:t>
            </a:r>
            <a:r>
              <a:rPr lang="en-US" altLang="en-US" sz="2600" b="1" dirty="0" smtClean="0"/>
              <a:t>thymus </a:t>
            </a:r>
          </a:p>
          <a:p>
            <a:pPr lvl="1"/>
            <a:r>
              <a:rPr lang="en-US" altLang="en-US" b="1" dirty="0" smtClean="0"/>
              <a:t>B cells = </a:t>
            </a:r>
            <a:r>
              <a:rPr lang="en-US" altLang="en-US" dirty="0" smtClean="0"/>
              <a:t>lymphocytes </a:t>
            </a:r>
            <a:r>
              <a:rPr lang="en-US" altLang="en-US" dirty="0"/>
              <a:t>that </a:t>
            </a:r>
            <a:r>
              <a:rPr lang="en-US" altLang="en-US" sz="2600" dirty="0" smtClean="0"/>
              <a:t>mature in </a:t>
            </a:r>
            <a:r>
              <a:rPr lang="en-US" altLang="en-US" sz="2600" b="1" dirty="0" smtClean="0"/>
              <a:t>bone marrow</a:t>
            </a:r>
          </a:p>
          <a:p>
            <a:r>
              <a:rPr lang="en-US" altLang="en-US" b="1" dirty="0"/>
              <a:t>Antigens</a:t>
            </a:r>
            <a:r>
              <a:rPr lang="en-US" altLang="en-US" dirty="0"/>
              <a:t> are substances that can elicit a </a:t>
            </a:r>
            <a:r>
              <a:rPr lang="en-US" altLang="en-US" dirty="0" smtClean="0"/>
              <a:t>RESPONSE from </a:t>
            </a:r>
            <a:r>
              <a:rPr lang="en-US" altLang="en-US" dirty="0"/>
              <a:t>a B or T cell</a:t>
            </a:r>
          </a:p>
          <a:p>
            <a:r>
              <a:rPr lang="en-US" altLang="en-US" dirty="0"/>
              <a:t>T or B cells </a:t>
            </a:r>
            <a:r>
              <a:rPr lang="en-US" altLang="en-US" dirty="0" smtClean="0"/>
              <a:t>BIND to </a:t>
            </a:r>
            <a:r>
              <a:rPr lang="en-US" altLang="en-US" dirty="0"/>
              <a:t>antigens via </a:t>
            </a:r>
            <a:r>
              <a:rPr lang="en-US" altLang="en-US" b="1" dirty="0"/>
              <a:t>antigen receptors </a:t>
            </a:r>
            <a:r>
              <a:rPr lang="en-US" altLang="en-US" dirty="0" smtClean="0"/>
              <a:t>SPECIFIC to a molecular part (</a:t>
            </a:r>
            <a:r>
              <a:rPr lang="en-US" altLang="en-US" b="1" dirty="0" smtClean="0"/>
              <a:t>epitope</a:t>
            </a:r>
            <a:r>
              <a:rPr lang="en-US" altLang="en-US" dirty="0" smtClean="0"/>
              <a:t>) of the pathogen (recall: </a:t>
            </a:r>
            <a:r>
              <a:rPr lang="en-US" altLang="en-US" b="1" u="sng" dirty="0" smtClean="0"/>
              <a:t>VERY</a:t>
            </a:r>
            <a:r>
              <a:rPr lang="en-US" altLang="en-US" dirty="0" smtClean="0"/>
              <a:t> specific immunity!)</a:t>
            </a:r>
            <a:endParaRPr lang="en-US" altLang="en-US" dirty="0"/>
          </a:p>
          <a:p>
            <a:pPr lvl="1"/>
            <a:endParaRPr lang="en-US" altLang="en-US" sz="2600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UN01BCellTCel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"/>
          <a:stretch/>
        </p:blipFill>
        <p:spPr>
          <a:xfrm>
            <a:off x="2432304" y="1841106"/>
            <a:ext cx="4279392" cy="3153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43.UN01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3479800" y="2520950"/>
            <a:ext cx="438150" cy="4381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5213350" y="2520950"/>
            <a:ext cx="514350" cy="4762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781610" y="1805970"/>
            <a:ext cx="1587394" cy="763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5881" y="4644311"/>
            <a:ext cx="2100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Mature B cell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4819" y="4640552"/>
            <a:ext cx="2100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Mature T cell</a:t>
            </a:r>
          </a:p>
        </p:txBody>
      </p:sp>
    </p:spTree>
    <p:extLst>
      <p:ext uri="{BB962C8B-B14F-4D97-AF65-F5344CB8AC3E}">
        <p14:creationId xmlns:p14="http://schemas.microsoft.com/office/powerpoint/2010/main" val="394628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Antigen Recognition by </a:t>
            </a:r>
            <a:r>
              <a:rPr lang="en-US" altLang="en-US" u="sng" dirty="0" smtClean="0"/>
              <a:t>B </a:t>
            </a:r>
            <a:r>
              <a:rPr lang="en-US" altLang="en-US" u="sng" dirty="0"/>
              <a:t>Cells</a:t>
            </a:r>
            <a:endParaRPr lang="en-US" altLang="en-US" sz="2800" u="sng" dirty="0" smtClean="0"/>
          </a:p>
          <a:p>
            <a:pPr eaLnBrk="1" hangingPunct="1"/>
            <a:r>
              <a:rPr lang="en-US" altLang="en-US" sz="2800" dirty="0" smtClean="0"/>
              <a:t>Binding of a B cell antigen receptor to an antigen is an early step in B cell activation</a:t>
            </a:r>
          </a:p>
          <a:p>
            <a:pPr lvl="1"/>
            <a:r>
              <a:rPr lang="en-US" altLang="en-US" sz="2600" dirty="0" smtClean="0"/>
              <a:t>This gives rise to B cells that SECRETE a soluble form of the protein called an </a:t>
            </a:r>
            <a:r>
              <a:rPr lang="en-US" altLang="en-US" sz="2600" b="1" dirty="0" smtClean="0"/>
              <a:t>antibody (</a:t>
            </a:r>
            <a:r>
              <a:rPr lang="en-US" altLang="en-US" sz="2600" b="1" dirty="0" err="1" smtClean="0"/>
              <a:t>Ab</a:t>
            </a:r>
            <a:r>
              <a:rPr lang="en-US" altLang="en-US" sz="2600" b="1" dirty="0" smtClean="0"/>
              <a:t>)</a:t>
            </a:r>
            <a:r>
              <a:rPr lang="en-US" altLang="en-US" sz="2600" dirty="0" smtClean="0"/>
              <a:t> or </a:t>
            </a:r>
            <a:r>
              <a:rPr lang="en-US" altLang="en-US" sz="2600" b="1" dirty="0" smtClean="0"/>
              <a:t>immunoglobulin (</a:t>
            </a:r>
            <a:r>
              <a:rPr lang="en-US" altLang="en-US" sz="2600" b="1" dirty="0" err="1" smtClean="0"/>
              <a:t>Ig</a:t>
            </a:r>
            <a:r>
              <a:rPr lang="en-US" altLang="en-US" sz="2600" b="1" dirty="0" smtClean="0"/>
              <a:t>)</a:t>
            </a:r>
            <a:endParaRPr lang="en-US" altLang="en-US" sz="2600" dirty="0" smtClean="0"/>
          </a:p>
          <a:p>
            <a:pPr lvl="1"/>
            <a:r>
              <a:rPr lang="en-US" altLang="en-US" sz="2600" dirty="0" smtClean="0"/>
              <a:t>Antibodies have the same Y shape as B cell antigen receptors but are secreted, NOT membrane bound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Concept 43.2: In adaptive immunity, receptors provide pathogen-</a:t>
            </a:r>
            <a:r>
              <a:rPr lang="en-US" altLang="en-US" dirty="0" smtClean="0">
                <a:solidFill>
                  <a:srgbClr val="FF0000"/>
                </a:solidFill>
              </a:rPr>
              <a:t>specific</a:t>
            </a:r>
            <a:r>
              <a:rPr lang="en-US" altLang="en-US" dirty="0" smtClean="0"/>
              <a:t> recognition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0RecognitionBCel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"/>
          <a:stretch/>
        </p:blipFill>
        <p:spPr>
          <a:xfrm>
            <a:off x="1880616" y="210426"/>
            <a:ext cx="5382768" cy="6359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43.10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149600" y="736600"/>
            <a:ext cx="232833" cy="355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957233" y="541867"/>
            <a:ext cx="3683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286000" y="2840567"/>
            <a:ext cx="258233" cy="2455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017433" y="2785533"/>
            <a:ext cx="177800" cy="97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3822700" y="2849034"/>
            <a:ext cx="228600" cy="228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884333" y="5740400"/>
            <a:ext cx="275167" cy="3217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271857" y="172319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4848" y="374527"/>
            <a:ext cx="121058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5665" y="1896659"/>
            <a:ext cx="80052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7499" y="2534691"/>
            <a:ext cx="104375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2093" y="2500309"/>
            <a:ext cx="10310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Epitope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1652" y="3138341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28451" y="4423883"/>
            <a:ext cx="14029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2764" y="4688352"/>
            <a:ext cx="14029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 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6525" y="4193242"/>
            <a:ext cx="14029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 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2942" y="5964416"/>
            <a:ext cx="104375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49453" y="3476969"/>
            <a:ext cx="46678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125" y="6294121"/>
            <a:ext cx="47940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(b)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2428" y="3482919"/>
            <a:ext cx="449451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 antigen receptors and antibodies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97751" y="6287618"/>
            <a:ext cx="324960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 receptor specificity</a:t>
            </a:r>
          </a:p>
        </p:txBody>
      </p:sp>
    </p:spTree>
    <p:extLst>
      <p:ext uri="{BB962C8B-B14F-4D97-AF65-F5344CB8AC3E}">
        <p14:creationId xmlns:p14="http://schemas.microsoft.com/office/powerpoint/2010/main" val="140950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43.2: In adaptive immunity, receptors provide pathogen-</a:t>
            </a:r>
            <a:r>
              <a:rPr lang="en-US" altLang="en-US" dirty="0">
                <a:solidFill>
                  <a:srgbClr val="FF0000"/>
                </a:solidFill>
              </a:rPr>
              <a:t>specific</a:t>
            </a:r>
            <a:r>
              <a:rPr lang="en-US" altLang="en-US" dirty="0"/>
              <a:t> recognition</a:t>
            </a:r>
            <a:endParaRPr lang="en-US" altLang="en-US" dirty="0" smtClean="0"/>
          </a:p>
        </p:txBody>
      </p:sp>
      <p:sp>
        <p:nvSpPr>
          <p:cNvPr id="6656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Antigen Recognition by T Cells</a:t>
            </a:r>
          </a:p>
          <a:p>
            <a:r>
              <a:rPr lang="en-US" altLang="en-US" dirty="0" smtClean="0"/>
              <a:t>Each T cell receptor consists of two polypeptide chains that RECOGNIZE foreign antigens</a:t>
            </a:r>
          </a:p>
          <a:p>
            <a:pPr lvl="1"/>
            <a:r>
              <a:rPr lang="en-US" altLang="en-US" dirty="0"/>
              <a:t>T cells </a:t>
            </a:r>
            <a:r>
              <a:rPr lang="en-US" altLang="en-US" dirty="0" smtClean="0"/>
              <a:t>BIND to </a:t>
            </a:r>
            <a:r>
              <a:rPr lang="en-US" altLang="en-US" dirty="0"/>
              <a:t>antigen fragments displayed or presented on a </a:t>
            </a:r>
            <a:r>
              <a:rPr lang="en-US" altLang="en-US" b="1" dirty="0"/>
              <a:t>host cell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These antigen fragments are bound to cell-surface proteins called </a:t>
            </a:r>
            <a:r>
              <a:rPr lang="en-US" altLang="en-US" b="1" dirty="0" smtClean="0"/>
              <a:t>MHC (</a:t>
            </a:r>
            <a:r>
              <a:rPr lang="en-US" altLang="en-US" b="1" dirty="0"/>
              <a:t>major histocompatibility </a:t>
            </a:r>
            <a:r>
              <a:rPr lang="en-US" altLang="en-US" b="1" dirty="0" smtClean="0"/>
              <a:t>complex) molecules </a:t>
            </a:r>
          </a:p>
          <a:p>
            <a:pPr lvl="2"/>
            <a:r>
              <a:rPr lang="en-US" altLang="en-US" b="1" dirty="0" smtClean="0"/>
              <a:t>MHC</a:t>
            </a:r>
            <a:r>
              <a:rPr lang="en-US" altLang="en-US" dirty="0" smtClean="0"/>
              <a:t> = host cell-surface proteins </a:t>
            </a:r>
            <a:r>
              <a:rPr lang="en-US" altLang="en-US" dirty="0"/>
              <a:t>that </a:t>
            </a:r>
            <a:r>
              <a:rPr lang="en-US" altLang="en-US" dirty="0" smtClean="0"/>
              <a:t>DISPLAY the </a:t>
            </a:r>
            <a:r>
              <a:rPr lang="en-US" altLang="en-US" dirty="0"/>
              <a:t>antigen fragments on the cell surface</a:t>
            </a:r>
            <a:endParaRPr lang="en-US" altLang="en-US" b="1" dirty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_01_ImmuneCellBact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04088"/>
            <a:ext cx="8546592" cy="5449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165750"/>
            <a:ext cx="6248400" cy="343551"/>
          </a:xfrm>
        </p:spPr>
        <p:txBody>
          <a:bodyPr/>
          <a:lstStyle/>
          <a:p>
            <a:pPr algn="ctr"/>
            <a:r>
              <a:rPr lang="en-US" sz="1800" b="1" dirty="0" smtClean="0"/>
              <a:t>Immune cell attacking a clump of pathogenic bacteria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3019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43.2: In adaptive immunity, receptors provide pathogen-</a:t>
            </a:r>
            <a:r>
              <a:rPr lang="en-US" altLang="en-US" dirty="0">
                <a:solidFill>
                  <a:srgbClr val="FF0000"/>
                </a:solidFill>
              </a:rPr>
              <a:t>specific</a:t>
            </a:r>
            <a:r>
              <a:rPr lang="en-US" altLang="en-US" dirty="0"/>
              <a:t> recognition</a:t>
            </a:r>
            <a:endParaRPr lang="en-US" altLang="en-US" dirty="0" smtClean="0"/>
          </a:p>
        </p:txBody>
      </p:sp>
      <p:sp>
        <p:nvSpPr>
          <p:cNvPr id="66561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Antigen Recognition by T Cells</a:t>
            </a:r>
          </a:p>
          <a:p>
            <a:r>
              <a:rPr lang="en-US" altLang="en-US" dirty="0"/>
              <a:t>In infected cells, MHC molecules bind and transport antigen fragments to the cell surface, a process called </a:t>
            </a:r>
            <a:r>
              <a:rPr lang="en-US" altLang="en-US" b="1" dirty="0"/>
              <a:t>antigen presentation</a:t>
            </a:r>
          </a:p>
          <a:p>
            <a:pPr lvl="1"/>
            <a:r>
              <a:rPr lang="en-US" altLang="en-US" dirty="0"/>
              <a:t>A T </a:t>
            </a:r>
            <a:r>
              <a:rPr lang="en-US" altLang="en-US" dirty="0" smtClean="0"/>
              <a:t>cell antigen receptor then BINDS to both </a:t>
            </a:r>
            <a:r>
              <a:rPr lang="en-US" altLang="en-US" dirty="0"/>
              <a:t>the antigen fragment and the MHC molecule</a:t>
            </a:r>
          </a:p>
          <a:p>
            <a:pPr lvl="1"/>
            <a:r>
              <a:rPr lang="en-US" altLang="en-US" dirty="0" smtClean="0"/>
              <a:t>This cell-to-cell INTERACTION is </a:t>
            </a:r>
            <a:r>
              <a:rPr lang="en-US" altLang="en-US" dirty="0"/>
              <a:t>necessary for the T </a:t>
            </a:r>
            <a:r>
              <a:rPr lang="en-US" altLang="en-US" dirty="0" smtClean="0"/>
              <a:t>cell to become “activated” in order </a:t>
            </a:r>
            <a:r>
              <a:rPr lang="en-US" altLang="en-US" dirty="0"/>
              <a:t>to participate in the adaptive immune </a:t>
            </a:r>
            <a:r>
              <a:rPr lang="en-US" altLang="en-US" dirty="0" smtClean="0"/>
              <a:t>response</a:t>
            </a:r>
            <a:endParaRPr lang="en-US" altLang="en-US" dirty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695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2RecognitionTCel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"/>
          <a:stretch/>
        </p:blipFill>
        <p:spPr>
          <a:xfrm>
            <a:off x="1801368" y="210426"/>
            <a:ext cx="5541264" cy="6359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43.12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895600" y="1219200"/>
            <a:ext cx="842433" cy="3894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887133" y="1841500"/>
            <a:ext cx="7577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806700" y="2455333"/>
            <a:ext cx="3979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921000" y="3187700"/>
            <a:ext cx="296333" cy="1439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3763433" y="3572933"/>
            <a:ext cx="148167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562600" y="1540933"/>
            <a:ext cx="2582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3678767" y="4834466"/>
            <a:ext cx="635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2307167" y="4809067"/>
            <a:ext cx="431800" cy="266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513666" y="5350933"/>
            <a:ext cx="6519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2451100" y="5363633"/>
            <a:ext cx="2667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451100" y="5926667"/>
            <a:ext cx="2751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3721100" y="5913967"/>
            <a:ext cx="4021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765528" y="484934"/>
            <a:ext cx="1275146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Displayed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3621" y="1446721"/>
            <a:ext cx="1185315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0693" y="2246631"/>
            <a:ext cx="11722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56571" y="2971829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8029" y="857945"/>
            <a:ext cx="77482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59390" y="1346552"/>
            <a:ext cx="165971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 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77209" y="3541099"/>
            <a:ext cx="11467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Host cell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79711" y="3805568"/>
            <a:ext cx="46678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(a)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76382" y="6298965"/>
            <a:ext cx="47940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(b)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10843" y="4222437"/>
            <a:ext cx="117211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Top view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17308" y="3802040"/>
            <a:ext cx="354492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 recognition by a T cell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39199" y="6307889"/>
            <a:ext cx="42293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 closer look at antigen presentation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74603" y="4604924"/>
            <a:ext cx="11722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71050" y="5143340"/>
            <a:ext cx="1185315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55954" y="5706660"/>
            <a:ext cx="11467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Host cell</a:t>
            </a:r>
          </a:p>
        </p:txBody>
      </p:sp>
    </p:spTree>
    <p:extLst>
      <p:ext uri="{BB962C8B-B14F-4D97-AF65-F5344CB8AC3E}">
        <p14:creationId xmlns:p14="http://schemas.microsoft.com/office/powerpoint/2010/main" val="4035071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5000"/>
              </a:lnSpc>
              <a:buNone/>
            </a:pPr>
            <a:r>
              <a:rPr lang="en-US" altLang="en-US" sz="2600" u="sng" dirty="0" smtClean="0"/>
              <a:t>B/T Cell Proliferation</a:t>
            </a:r>
          </a:p>
          <a:p>
            <a:pPr eaLnBrk="1" hangingPunct="1">
              <a:lnSpc>
                <a:spcPct val="95000"/>
              </a:lnSpc>
            </a:pPr>
            <a:r>
              <a:rPr lang="en-US" altLang="en-US" sz="2600" dirty="0" smtClean="0"/>
              <a:t>Once activated, a B or T cell undergoes multiple cell divisions (</a:t>
            </a:r>
            <a:r>
              <a:rPr lang="en-US" altLang="en-US" sz="2600" b="1" dirty="0" smtClean="0"/>
              <a:t>clonal selection</a:t>
            </a:r>
            <a:r>
              <a:rPr lang="en-US" altLang="en-US" sz="2600" dirty="0" smtClean="0"/>
              <a:t>) to produce many clones of identical cells</a:t>
            </a:r>
            <a:endParaRPr lang="en-US" altLang="en-US" sz="2600" b="1" dirty="0" smtClean="0"/>
          </a:p>
          <a:p>
            <a:pPr lvl="1">
              <a:lnSpc>
                <a:spcPct val="95000"/>
              </a:lnSpc>
            </a:pPr>
            <a:r>
              <a:rPr lang="en-US" altLang="en-US" sz="2400" dirty="0" smtClean="0"/>
              <a:t>Some cells from the clone become short-lived </a:t>
            </a:r>
            <a:r>
              <a:rPr lang="en-US" altLang="en-US" sz="2400" b="1" dirty="0" smtClean="0"/>
              <a:t>effector cells</a:t>
            </a:r>
            <a:r>
              <a:rPr lang="en-US" altLang="en-US" sz="2400" dirty="0" smtClean="0"/>
              <a:t> that act IMMEDIATELY against the antigen</a:t>
            </a:r>
          </a:p>
          <a:p>
            <a:pPr lvl="2">
              <a:lnSpc>
                <a:spcPct val="95000"/>
              </a:lnSpc>
            </a:pPr>
            <a:r>
              <a:rPr lang="en-US" altLang="en-US" sz="2200" dirty="0" smtClean="0"/>
              <a:t>Ex: </a:t>
            </a:r>
            <a:r>
              <a:rPr lang="en-US" altLang="en-US" sz="2200" b="1" dirty="0" smtClean="0"/>
              <a:t>plasma B cells </a:t>
            </a:r>
            <a:r>
              <a:rPr lang="en-US" altLang="en-US" sz="2200" dirty="0" smtClean="0"/>
              <a:t>that SECRETE antibodies</a:t>
            </a:r>
          </a:p>
          <a:p>
            <a:pPr lvl="1">
              <a:lnSpc>
                <a:spcPct val="95000"/>
              </a:lnSpc>
            </a:pPr>
            <a:r>
              <a:rPr lang="en-US" altLang="en-US" sz="2400" dirty="0" smtClean="0"/>
              <a:t>Some cells from the clone become LONG-LIVED </a:t>
            </a:r>
            <a:r>
              <a:rPr lang="en-US" altLang="en-US" sz="2400" b="1" dirty="0" smtClean="0"/>
              <a:t>memory cells</a:t>
            </a:r>
            <a:r>
              <a:rPr lang="en-US" altLang="en-US" sz="2400" dirty="0" smtClean="0"/>
              <a:t> that can </a:t>
            </a:r>
            <a:r>
              <a:rPr lang="en-US" altLang="en-US" sz="2400" i="1" dirty="0" smtClean="0"/>
              <a:t>give rise to </a:t>
            </a:r>
            <a:r>
              <a:rPr lang="en-US" altLang="en-US" sz="2400" dirty="0" smtClean="0"/>
              <a:t>effector cells if the same antigen is encountered again</a:t>
            </a:r>
            <a:endParaRPr lang="en-US" altLang="en-US" sz="2400" b="1" dirty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altLang="en-US" dirty="0"/>
              <a:t>Concept 43.2: In adaptive immunity, receptors provide pathogen-</a:t>
            </a:r>
            <a:r>
              <a:rPr lang="en-US" altLang="en-US" dirty="0">
                <a:solidFill>
                  <a:srgbClr val="FF0000"/>
                </a:solidFill>
              </a:rPr>
              <a:t>specific</a:t>
            </a:r>
            <a:r>
              <a:rPr lang="en-US" altLang="en-US" dirty="0"/>
              <a:t> recognition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4ClonalSelec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/>
        </p:blipFill>
        <p:spPr>
          <a:xfrm>
            <a:off x="481584" y="210426"/>
            <a:ext cx="8180832" cy="6395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43.14</a:t>
            </a:r>
            <a:endParaRPr lang="en-US" dirty="0"/>
          </a:p>
        </p:txBody>
      </p:sp>
      <p:sp>
        <p:nvSpPr>
          <p:cNvPr id="5" name="Left Brace 4"/>
          <p:cNvSpPr/>
          <p:nvPr/>
        </p:nvSpPr>
        <p:spPr bwMode="auto">
          <a:xfrm>
            <a:off x="1817730" y="256319"/>
            <a:ext cx="186434" cy="1433059"/>
          </a:xfrm>
          <a:prstGeom prst="leftBrace">
            <a:avLst>
              <a:gd name="adj1" fmla="val 4920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105400" y="736600"/>
            <a:ext cx="410633" cy="677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7505700" y="922867"/>
            <a:ext cx="165100" cy="76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6714067" y="4597400"/>
            <a:ext cx="376766" cy="186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28312" y="418568"/>
            <a:ext cx="1416148" cy="1094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cells that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differ in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specificity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41062" y="685485"/>
            <a:ext cx="104375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1966" y="879526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13151" y="6299704"/>
            <a:ext cx="164731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Memory cells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3652" y="4411622"/>
            <a:ext cx="121058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1054" y="6302598"/>
            <a:ext cx="157067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Plasma cells</a:t>
            </a:r>
          </a:p>
        </p:txBody>
      </p:sp>
    </p:spTree>
    <p:extLst>
      <p:ext uri="{BB962C8B-B14F-4D97-AF65-F5344CB8AC3E}">
        <p14:creationId xmlns:p14="http://schemas.microsoft.com/office/powerpoint/2010/main" val="320827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43.2: In adaptive immunity, receptors provide pathogen-</a:t>
            </a:r>
            <a:r>
              <a:rPr lang="en-US" altLang="en-US" dirty="0">
                <a:solidFill>
                  <a:srgbClr val="FF0000"/>
                </a:solidFill>
              </a:rPr>
              <a:t>specific</a:t>
            </a:r>
            <a:r>
              <a:rPr lang="en-US" altLang="en-US" dirty="0"/>
              <a:t> recognition</a:t>
            </a:r>
            <a:endParaRPr lang="en-US" i="1" dirty="0"/>
          </a:p>
        </p:txBody>
      </p:sp>
      <p:sp>
        <p:nvSpPr>
          <p:cNvPr id="8294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Immunological Memory</a:t>
            </a:r>
            <a:endParaRPr lang="en-US" altLang="en-US" u="sng" dirty="0" smtClean="0"/>
          </a:p>
          <a:p>
            <a:r>
              <a:rPr lang="en-US" altLang="en-US" dirty="0" smtClean="0"/>
              <a:t>Immunological memory is responsible for LONG-TERM protections against diseases </a:t>
            </a:r>
          </a:p>
          <a:p>
            <a:pPr lvl="1"/>
            <a:r>
              <a:rPr lang="en-US" altLang="en-US" b="1" dirty="0"/>
              <a:t>P</a:t>
            </a:r>
            <a:r>
              <a:rPr lang="en-US" altLang="en-US" b="1" dirty="0" smtClean="0"/>
              <a:t>rimary immune response </a:t>
            </a:r>
            <a:r>
              <a:rPr lang="en-US" altLang="en-US" dirty="0" smtClean="0"/>
              <a:t>=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first </a:t>
            </a:r>
            <a:r>
              <a:rPr lang="en-US" altLang="en-US" dirty="0"/>
              <a:t>exposure to a specific </a:t>
            </a:r>
            <a:r>
              <a:rPr lang="en-US" altLang="en-US" dirty="0" smtClean="0"/>
              <a:t>antigen</a:t>
            </a:r>
            <a:endParaRPr lang="en-US" altLang="en-US" b="1" dirty="0" smtClean="0"/>
          </a:p>
          <a:p>
            <a:pPr lvl="2"/>
            <a:r>
              <a:rPr lang="en-US" altLang="en-US" dirty="0" smtClean="0"/>
              <a:t>During this time, selected B and T cells give rise to their </a:t>
            </a:r>
            <a:r>
              <a:rPr lang="en-US" altLang="en-US" b="1" dirty="0" smtClean="0"/>
              <a:t>effector</a:t>
            </a:r>
            <a:r>
              <a:rPr lang="en-US" altLang="en-US" dirty="0" smtClean="0"/>
              <a:t> forms</a:t>
            </a:r>
          </a:p>
          <a:p>
            <a:pPr lvl="1"/>
            <a:r>
              <a:rPr lang="en-US" altLang="en-US" b="1" dirty="0"/>
              <a:t>S</a:t>
            </a:r>
            <a:r>
              <a:rPr lang="en-US" altLang="en-US" b="1" dirty="0" smtClean="0"/>
              <a:t>econdary immune response</a:t>
            </a:r>
            <a:r>
              <a:rPr lang="en-US" altLang="en-US" dirty="0"/>
              <a:t> </a:t>
            </a:r>
            <a:r>
              <a:rPr lang="en-US" altLang="en-US" dirty="0" smtClean="0"/>
              <a:t>= memory cells facilitate a FASTER, </a:t>
            </a:r>
            <a:r>
              <a:rPr lang="en-US" altLang="en-US" i="1" dirty="0" smtClean="0"/>
              <a:t>more</a:t>
            </a:r>
            <a:r>
              <a:rPr lang="en-US" altLang="en-US" dirty="0" smtClean="0"/>
              <a:t> efficient response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5MemorySpecificit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1"/>
          <a:stretch/>
        </p:blipFill>
        <p:spPr>
          <a:xfrm>
            <a:off x="676656" y="210426"/>
            <a:ext cx="7790688" cy="6383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43.15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154767" y="998423"/>
            <a:ext cx="1536700" cy="28659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000500" y="3178590"/>
            <a:ext cx="0" cy="723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129867" y="3597690"/>
            <a:ext cx="0" cy="355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240867" y="803690"/>
            <a:ext cx="1689100" cy="17949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7213600" y="1083090"/>
            <a:ext cx="25400" cy="33739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2295980" y="4880390"/>
            <a:ext cx="0" cy="6340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941813" y="5227523"/>
            <a:ext cx="0" cy="2784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62572" y="211827"/>
            <a:ext cx="2194556" cy="928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Primary immune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response to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88621" y="214138"/>
            <a:ext cx="2550723" cy="928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Secondary immune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response to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474" y="204902"/>
            <a:ext cx="2194556" cy="928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Primary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immune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response to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47360" y="5416723"/>
            <a:ext cx="1647406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Exposure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to antigen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6261" y="5419031"/>
            <a:ext cx="2331688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Exposure to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antigens A and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16933" y="6102524"/>
            <a:ext cx="160532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Time (days)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5021" y="2537286"/>
            <a:ext cx="1509773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106AAA"/>
                </a:solidFill>
                <a:latin typeface="Arial"/>
                <a:ea typeface="ＭＳ Ｐゴシック" charset="0"/>
                <a:cs typeface="Arial"/>
              </a:rPr>
              <a:t>Antibodies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106AAA"/>
                </a:solidFill>
                <a:latin typeface="Arial"/>
                <a:ea typeface="ＭＳ Ｐゴシック" charset="0"/>
                <a:cs typeface="Arial"/>
              </a:rPr>
              <a:t>to 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50877" y="2955230"/>
            <a:ext cx="1509773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Antibodies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to B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97362" y="2717397"/>
            <a:ext cx="3062933" cy="651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 concentration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(arbitrary units)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44587" y="1334253"/>
            <a:ext cx="56504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10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46898" y="2167835"/>
            <a:ext cx="56504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10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35352" y="4650108"/>
            <a:ext cx="56504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10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37660" y="3821143"/>
            <a:ext cx="56504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10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39971" y="2992179"/>
            <a:ext cx="565045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10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7934" y="4906415"/>
            <a:ext cx="32730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0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4514" y="4897179"/>
            <a:ext cx="32730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7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8734" y="4899488"/>
            <a:ext cx="46995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14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15316" y="4890251"/>
            <a:ext cx="46995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21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0352" y="4904107"/>
            <a:ext cx="46995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28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05389" y="4906414"/>
            <a:ext cx="46995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35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1972" y="4908723"/>
            <a:ext cx="46995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42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7010" y="4911034"/>
            <a:ext cx="46995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49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02043" y="4901797"/>
            <a:ext cx="46995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56</a:t>
            </a:r>
            <a:endParaRPr lang="en-US" sz="2000" b="1" baseline="3000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90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 smtClean="0"/>
              <a:t>Summary</a:t>
            </a:r>
          </a:p>
          <a:p>
            <a:r>
              <a:rPr lang="en-US" altLang="en-US" dirty="0" smtClean="0"/>
              <a:t>The adaptive immune system has four major characteristics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dirty="0" smtClean="0"/>
              <a:t>Immense </a:t>
            </a:r>
            <a:r>
              <a:rPr lang="en-US" altLang="en-US" b="1" dirty="0" smtClean="0"/>
              <a:t>diversity</a:t>
            </a:r>
            <a:r>
              <a:rPr lang="en-US" altLang="en-US" dirty="0" smtClean="0"/>
              <a:t>, and thus </a:t>
            </a:r>
            <a:r>
              <a:rPr lang="en-US" altLang="en-US" b="1" dirty="0" smtClean="0"/>
              <a:t>specificity</a:t>
            </a:r>
            <a:r>
              <a:rPr lang="en-US" altLang="en-US" dirty="0" smtClean="0"/>
              <a:t>, of lymphocytes and receptors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b="1" dirty="0" smtClean="0"/>
              <a:t>Self-tolerance</a:t>
            </a:r>
            <a:r>
              <a:rPr lang="en-US" altLang="en-US" dirty="0" smtClean="0"/>
              <a:t>; lack of reactivity against an host’s </a:t>
            </a:r>
            <a:r>
              <a:rPr lang="en-US" altLang="ja-JP" dirty="0" smtClean="0"/>
              <a:t>own molecules (</a:t>
            </a:r>
            <a:r>
              <a:rPr lang="en-US" altLang="ja-JP" dirty="0" err="1" smtClean="0"/>
              <a:t>dw</a:t>
            </a:r>
            <a:r>
              <a:rPr lang="en-US" altLang="ja-JP" dirty="0" smtClean="0"/>
              <a:t> about details)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dirty="0" smtClean="0"/>
              <a:t>B and T cells </a:t>
            </a:r>
            <a:r>
              <a:rPr lang="en-US" altLang="en-US" b="1" dirty="0" smtClean="0"/>
              <a:t>proliferate</a:t>
            </a:r>
            <a:r>
              <a:rPr lang="en-US" altLang="en-US" dirty="0" smtClean="0"/>
              <a:t> after activation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b="1" dirty="0" smtClean="0"/>
              <a:t>Immunological memory</a:t>
            </a:r>
          </a:p>
          <a:p>
            <a:endParaRPr lang="en-US" alt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Concept 43.2: In adaptive immunity, receptors provide pathogen-</a:t>
            </a:r>
            <a:r>
              <a:rPr lang="en-US" altLang="en-US" dirty="0" smtClean="0">
                <a:solidFill>
                  <a:srgbClr val="FF0000"/>
                </a:solidFill>
              </a:rPr>
              <a:t>specific</a:t>
            </a:r>
            <a:r>
              <a:rPr lang="en-US" altLang="en-US" dirty="0" smtClean="0"/>
              <a:t> recognition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UN07Summary_C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/>
        </p:blipFill>
        <p:spPr>
          <a:xfrm>
            <a:off x="1472184" y="210426"/>
            <a:ext cx="6199632" cy="63713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5698067" y="2493433"/>
            <a:ext cx="287866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6282267" y="4572000"/>
            <a:ext cx="287866" cy="139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219700" y="6049433"/>
            <a:ext cx="258233" cy="5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041257" y="326791"/>
            <a:ext cx="1801169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 division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and gene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rearrangement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86408" y="166873"/>
            <a:ext cx="119827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Stem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557" y="1828813"/>
            <a:ext cx="1723549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Elimination of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self-reactive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65033" y="2272711"/>
            <a:ext cx="104375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3827" y="2758252"/>
            <a:ext cx="1185315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Clonal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selection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6891" y="4368138"/>
            <a:ext cx="1634582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Formation of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activated cell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populations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7157" y="4364378"/>
            <a:ext cx="121058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1476" y="5360039"/>
            <a:ext cx="157067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Plasma cells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86013" y="5532998"/>
            <a:ext cx="18781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Memory B cells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7473" y="5820997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77571" y="6306538"/>
            <a:ext cx="316012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Receptors bind to antigens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057525" y="1640509"/>
            <a:ext cx="349250" cy="2359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6821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121000"/>
            <a:ext cx="8499249" cy="5109644"/>
          </a:xfrm>
        </p:spPr>
        <p:txBody>
          <a:bodyPr/>
          <a:lstStyle/>
          <a:p>
            <a:r>
              <a:rPr lang="en-US" altLang="en-US" sz="2600" strike="sngStrike" dirty="0"/>
              <a:t>Concept 43.1: In innate immunity, recognition and response rely on traits common to groups of </a:t>
            </a:r>
            <a:r>
              <a:rPr lang="en-US" altLang="en-US" sz="2600" strike="sngStrike" dirty="0" smtClean="0"/>
              <a:t>pathogens</a:t>
            </a:r>
          </a:p>
          <a:p>
            <a:r>
              <a:rPr lang="en-US" altLang="en-US" sz="2600" strike="sngStrike" dirty="0"/>
              <a:t>Concept 43.2: In adaptive immunity, receptors provide pathogen-specific recognition</a:t>
            </a:r>
            <a:endParaRPr lang="en-US" altLang="en-US" sz="2600" strike="sngStrike" dirty="0" smtClean="0"/>
          </a:p>
          <a:p>
            <a:r>
              <a:rPr lang="en-US" altLang="en-US" b="1" dirty="0">
                <a:solidFill>
                  <a:srgbClr val="FF0000"/>
                </a:solidFill>
              </a:rPr>
              <a:t>Concept 43.3: Adaptive immunity defends against infection of body fluids and body </a:t>
            </a:r>
            <a:r>
              <a:rPr lang="en-US" altLang="en-US" b="1" dirty="0" smtClean="0">
                <a:solidFill>
                  <a:srgbClr val="FF0000"/>
                </a:solidFill>
              </a:rPr>
              <a:t>cells</a:t>
            </a:r>
          </a:p>
          <a:p>
            <a:r>
              <a:rPr lang="en-US" altLang="en-US" sz="2600" dirty="0"/>
              <a:t>Concept 43.4: Disruptions in immune system function can elicit or exacerbate disease</a:t>
            </a:r>
            <a:endParaRPr lang="en-US" altLang="en-US" sz="2600" dirty="0" smtClean="0"/>
          </a:p>
          <a:p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11690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Concept 43.3: Adaptive immunity defends against infection of body fluids and body cells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defenses provided by B and T lymphocytes (aka adaptive immunity) can be divided into two sub-divisions: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b="1" dirty="0"/>
              <a:t>Cell-mediated immune response</a:t>
            </a:r>
            <a:r>
              <a:rPr lang="en-US" altLang="en-US" dirty="0"/>
              <a:t> = specialized T cells destroy affected host cells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b="1" dirty="0" err="1" smtClean="0"/>
              <a:t>Humoral</a:t>
            </a:r>
            <a:r>
              <a:rPr lang="en-US" altLang="en-US" b="1" dirty="0" smtClean="0"/>
              <a:t> immune response </a:t>
            </a:r>
            <a:r>
              <a:rPr lang="en-US" altLang="en-US" dirty="0" smtClean="0"/>
              <a:t>=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antibodies (</a:t>
            </a:r>
            <a:r>
              <a:rPr lang="en-US" altLang="en-US" dirty="0" err="1" smtClean="0"/>
              <a:t>Ab</a:t>
            </a:r>
            <a:r>
              <a:rPr lang="en-US" altLang="en-US" dirty="0" smtClean="0"/>
              <a:t>) help neutralize or eliminate toxins and pathogens in the blood and lymph (“humors” = body fluids)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 </a:t>
            </a:r>
            <a:r>
              <a:rPr lang="en-US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ARMY</a:t>
            </a:r>
            <a:r>
              <a:rPr lang="en-US" alt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altLang="en-US" dirty="0" smtClean="0"/>
              <a:t>Built on Recognition &amp; Response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Pathogens</a:t>
            </a:r>
            <a:r>
              <a:rPr lang="en-US" altLang="en-US" dirty="0" smtClean="0"/>
              <a:t>, agents that cause disease, infect a wide range of animals, including humans</a:t>
            </a:r>
          </a:p>
          <a:p>
            <a:r>
              <a:rPr lang="en-US" altLang="en-US" dirty="0" smtClean="0"/>
              <a:t>The </a:t>
            </a:r>
            <a:r>
              <a:rPr lang="en-US" altLang="en-US" b="1" dirty="0" smtClean="0"/>
              <a:t>immune system </a:t>
            </a:r>
            <a:r>
              <a:rPr lang="en-US" altLang="en-US" b="1" u="sng" dirty="0" smtClean="0"/>
              <a:t>RECOGNIZES</a:t>
            </a:r>
            <a:r>
              <a:rPr lang="en-US" altLang="en-US" dirty="0" smtClean="0"/>
              <a:t> foreign bodies and </a:t>
            </a:r>
            <a:r>
              <a:rPr lang="en-US" altLang="en-US" b="1" u="sng" dirty="0" smtClean="0"/>
              <a:t>RESPONDS</a:t>
            </a:r>
            <a:r>
              <a:rPr lang="en-US" altLang="en-US" dirty="0" smtClean="0"/>
              <a:t> with the production of immune cells and proteins</a:t>
            </a:r>
          </a:p>
          <a:p>
            <a:pPr lvl="1"/>
            <a:r>
              <a:rPr lang="en-US" altLang="en-US" dirty="0" smtClean="0"/>
              <a:t>There are two “arms of immunity”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b="1" dirty="0" smtClean="0"/>
              <a:t>Innate immunity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altLang="en-US" b="1" dirty="0" smtClean="0"/>
              <a:t>Adaptive immunity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43.3: Adaptive immunity defends against infection of body fluids and body cells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Helper T Cells: A Response to Nearly All Antigens</a:t>
            </a:r>
            <a:endParaRPr lang="en-US" altLang="en-US" sz="2800" u="sng" dirty="0" smtClean="0"/>
          </a:p>
          <a:p>
            <a:r>
              <a:rPr lang="en-US" altLang="en-US" sz="2800" dirty="0" smtClean="0"/>
              <a:t>A type of T cell called a </a:t>
            </a:r>
            <a:r>
              <a:rPr lang="en-US" altLang="en-US" sz="2800" b="1" dirty="0" smtClean="0"/>
              <a:t>helper </a:t>
            </a:r>
            <a:r>
              <a:rPr lang="en-US" altLang="en-US" b="1" dirty="0"/>
              <a:t>T (T</a:t>
            </a:r>
            <a:r>
              <a:rPr lang="en-US" altLang="en-US" b="1" baseline="-25000" dirty="0"/>
              <a:t>H</a:t>
            </a:r>
            <a:r>
              <a:rPr lang="en-US" altLang="en-US" b="1" dirty="0"/>
              <a:t>)</a:t>
            </a:r>
            <a:r>
              <a:rPr lang="en-US" altLang="en-US" dirty="0"/>
              <a:t> </a:t>
            </a:r>
            <a:r>
              <a:rPr lang="en-US" altLang="en-US" sz="2800" b="1" dirty="0" smtClean="0"/>
              <a:t>cell </a:t>
            </a:r>
            <a:r>
              <a:rPr lang="en-US" altLang="en-US" sz="2800" dirty="0" smtClean="0"/>
              <a:t>triggers BOTH the </a:t>
            </a:r>
            <a:r>
              <a:rPr lang="en-US" altLang="en-US" sz="2800" dirty="0" err="1" smtClean="0"/>
              <a:t>humoral</a:t>
            </a:r>
            <a:r>
              <a:rPr lang="en-US" altLang="en-US" sz="2800" dirty="0" smtClean="0"/>
              <a:t> and cell-mediated immune responses (it is the ultimate </a:t>
            </a:r>
            <a:r>
              <a:rPr lang="en-US" altLang="en-US" sz="2800" i="1" dirty="0" smtClean="0"/>
              <a:t>mediator</a:t>
            </a:r>
            <a:r>
              <a:rPr lang="en-US" altLang="en-US" sz="2800" dirty="0" smtClean="0"/>
              <a:t> of immunity)</a:t>
            </a:r>
          </a:p>
          <a:p>
            <a:pPr lvl="1"/>
            <a:r>
              <a:rPr lang="en-US" altLang="en-US" sz="2600" dirty="0" smtClean="0"/>
              <a:t>Signals from </a:t>
            </a:r>
            <a:r>
              <a:rPr lang="en-US" altLang="en-US" dirty="0" smtClean="0"/>
              <a:t>T</a:t>
            </a:r>
            <a:r>
              <a:rPr lang="en-US" altLang="en-US" baseline="-25000" dirty="0" smtClean="0"/>
              <a:t>H </a:t>
            </a:r>
            <a:r>
              <a:rPr lang="en-US" altLang="en-US" sz="2600" dirty="0" smtClean="0"/>
              <a:t>cells initiate production of antibodies that neutralize pathogens AND activate T cells that kill infected cells</a:t>
            </a:r>
          </a:p>
          <a:p>
            <a:pPr lvl="1"/>
            <a:r>
              <a:rPr lang="en-US" altLang="en-US" sz="2600" b="1" dirty="0" smtClean="0"/>
              <a:t>Antigen-presenting cells (APCs)</a:t>
            </a:r>
            <a:r>
              <a:rPr lang="en-US" altLang="en-US" sz="2600" dirty="0" smtClean="0"/>
              <a:t> have class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600" dirty="0" smtClean="0"/>
              <a:t> and class </a:t>
            </a:r>
            <a:r>
              <a:rPr lang="en-US" alt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altLang="en-US" sz="2600" dirty="0" smtClean="0"/>
              <a:t> MHC molecules on their surfaces that are involved in immune cell-to-cell communication</a:t>
            </a:r>
            <a:endParaRPr lang="en-US" altLang="en-US" sz="32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43.3: Adaptive immunity defends against infection of body fluids and body cells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Helper T Cells: A Response to Nearly All Antigens</a:t>
            </a:r>
            <a:endParaRPr lang="en-US" altLang="en-US" sz="2800" u="sng" dirty="0" smtClean="0"/>
          </a:p>
          <a:p>
            <a:r>
              <a:rPr lang="en-US" altLang="en-US" dirty="0"/>
              <a:t>Class II MHC molecules are the basis upon which </a:t>
            </a:r>
            <a:r>
              <a:rPr lang="en-US" altLang="en-US" dirty="0" smtClean="0"/>
              <a:t>APCs are recognized (</a:t>
            </a:r>
            <a:r>
              <a:rPr lang="en-US" altLang="en-US" b="1" dirty="0" smtClean="0"/>
              <a:t>APCs have MHC II</a:t>
            </a:r>
            <a:r>
              <a:rPr lang="en-US" altLang="en-US" dirty="0" smtClean="0"/>
              <a:t>)</a:t>
            </a:r>
            <a:endParaRPr lang="en-US" altLang="en-US" dirty="0"/>
          </a:p>
          <a:p>
            <a:pPr lvl="1"/>
            <a:r>
              <a:rPr lang="en-US" altLang="en-US" dirty="0"/>
              <a:t>Antigen receptors on the surface of T</a:t>
            </a:r>
            <a:r>
              <a:rPr lang="en-US" altLang="en-US" baseline="-25000" dirty="0"/>
              <a:t>H </a:t>
            </a:r>
            <a:r>
              <a:rPr lang="en-US" altLang="en-US" dirty="0"/>
              <a:t>cells </a:t>
            </a:r>
            <a:r>
              <a:rPr lang="en-US" altLang="en-US" dirty="0" smtClean="0"/>
              <a:t>BIND to </a:t>
            </a:r>
            <a:r>
              <a:rPr lang="en-US" altLang="en-US" dirty="0"/>
              <a:t>the antigen </a:t>
            </a:r>
            <a:r>
              <a:rPr lang="en-US" altLang="en-US" dirty="0" smtClean="0"/>
              <a:t>AND the MHC II molecule of APC </a:t>
            </a:r>
            <a:r>
              <a:rPr lang="en-US" altLang="en-US" dirty="0" smtClean="0">
                <a:sym typeface="Wingdings"/>
              </a:rPr>
              <a:t></a:t>
            </a:r>
            <a:r>
              <a:rPr lang="en-US" altLang="en-US" dirty="0" smtClean="0"/>
              <a:t> signals </a:t>
            </a:r>
            <a:r>
              <a:rPr lang="en-US" altLang="en-US" dirty="0"/>
              <a:t>are exchanged between the two </a:t>
            </a:r>
            <a:r>
              <a:rPr lang="en-US" altLang="en-US" dirty="0" smtClean="0"/>
              <a:t>cells </a:t>
            </a:r>
            <a:r>
              <a:rPr lang="en-US" altLang="en-US" dirty="0" smtClean="0">
                <a:sym typeface="Wingdings"/>
              </a:rPr>
              <a:t> </a:t>
            </a:r>
            <a:r>
              <a:rPr lang="en-US" altLang="en-US" dirty="0"/>
              <a:t>T</a:t>
            </a:r>
            <a:r>
              <a:rPr lang="en-US" altLang="en-US" baseline="-25000" dirty="0"/>
              <a:t>H </a:t>
            </a:r>
            <a:r>
              <a:rPr lang="en-US" altLang="en-US" dirty="0" smtClean="0"/>
              <a:t>cell activated </a:t>
            </a:r>
            <a:r>
              <a:rPr lang="en-US" altLang="en-US" dirty="0" smtClean="0">
                <a:sym typeface="Wingdings"/>
              </a:rPr>
              <a:t> </a:t>
            </a:r>
            <a:r>
              <a:rPr lang="en-US" altLang="en-US" dirty="0"/>
              <a:t>T</a:t>
            </a:r>
            <a:r>
              <a:rPr lang="en-US" altLang="en-US" baseline="-25000" dirty="0"/>
              <a:t>H </a:t>
            </a:r>
            <a:r>
              <a:rPr lang="en-US" altLang="en-US" dirty="0" smtClean="0"/>
              <a:t>cell proliferates to form clones </a:t>
            </a:r>
            <a:r>
              <a:rPr lang="en-US" altLang="en-US" dirty="0"/>
              <a:t>of T</a:t>
            </a:r>
            <a:r>
              <a:rPr lang="en-US" altLang="en-US" baseline="-25000" dirty="0"/>
              <a:t>H </a:t>
            </a:r>
            <a:r>
              <a:rPr lang="en-US" altLang="en-US" dirty="0" smtClean="0"/>
              <a:t>cells </a:t>
            </a:r>
            <a:r>
              <a:rPr lang="en-US" altLang="en-US" dirty="0" smtClean="0">
                <a:sym typeface="Wingdings"/>
              </a:rPr>
              <a:t> Activated </a:t>
            </a:r>
            <a:r>
              <a:rPr lang="en-US" altLang="en-US" dirty="0" smtClean="0"/>
              <a:t>T</a:t>
            </a:r>
            <a:r>
              <a:rPr lang="en-US" altLang="en-US" baseline="-25000" dirty="0" smtClean="0"/>
              <a:t>H </a:t>
            </a:r>
            <a:r>
              <a:rPr lang="en-US" altLang="en-US" dirty="0"/>
              <a:t>cells </a:t>
            </a:r>
            <a:r>
              <a:rPr lang="en-US" altLang="en-US" dirty="0" smtClean="0"/>
              <a:t>go on to activate appropriate B or T cells</a:t>
            </a:r>
          </a:p>
          <a:p>
            <a:pPr lvl="2"/>
            <a:r>
              <a:rPr lang="en-US" altLang="en-US" dirty="0" smtClean="0"/>
              <a:t>Immunological </a:t>
            </a:r>
            <a:r>
              <a:rPr lang="en-US" altLang="en-US" i="1" dirty="0" smtClean="0"/>
              <a:t>cascade</a:t>
            </a:r>
            <a:r>
              <a:rPr lang="en-US" altLang="en-US" dirty="0" smtClean="0"/>
              <a:t> of activation!</a:t>
            </a:r>
          </a:p>
        </p:txBody>
      </p:sp>
    </p:spTree>
    <p:extLst>
      <p:ext uri="{BB962C8B-B14F-4D97-AF65-F5344CB8AC3E}">
        <p14:creationId xmlns:p14="http://schemas.microsoft.com/office/powerpoint/2010/main" val="217519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6_HelperTCentralRol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7"/>
          <a:stretch/>
        </p:blipFill>
        <p:spPr>
          <a:xfrm>
            <a:off x="298704" y="1130922"/>
            <a:ext cx="8546592" cy="4571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43.16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133850" y="4343400"/>
            <a:ext cx="219075" cy="241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130675" y="4502150"/>
            <a:ext cx="333375" cy="85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1670050" y="4568825"/>
            <a:ext cx="0" cy="285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190625" y="3756025"/>
            <a:ext cx="460375" cy="98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1822450" y="3714750"/>
            <a:ext cx="317500" cy="3365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743075" y="3489325"/>
            <a:ext cx="381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1847850" y="2197100"/>
            <a:ext cx="342900" cy="6064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1416050" y="1847850"/>
            <a:ext cx="31750" cy="841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644525" y="2387600"/>
            <a:ext cx="406400" cy="428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644525" y="2003425"/>
            <a:ext cx="0" cy="387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260922" y="1113544"/>
            <a:ext cx="1233531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Antigen-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presenting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2396" y="1724013"/>
            <a:ext cx="111941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19693" y="1689023"/>
            <a:ext cx="1062510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9247" y="3746570"/>
            <a:ext cx="915635" cy="483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9961" y="4825518"/>
            <a:ext cx="1252328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72951" y="3333041"/>
            <a:ext cx="966931" cy="677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Class </a:t>
            </a:r>
            <a:r>
              <a:rPr lang="en-US" sz="1400" b="1" dirty="0" smtClean="0">
                <a:solidFill>
                  <a:srgbClr val="000000"/>
                </a:solidFill>
                <a:latin typeface="Times"/>
                <a:ea typeface="ＭＳ Ｐゴシック" charset="0"/>
                <a:cs typeface="Arial"/>
              </a:rPr>
              <a:t>II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37420" y="4016384"/>
            <a:ext cx="1092955" cy="483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Accessory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protein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3100" y="4444080"/>
            <a:ext cx="1165303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Cytokines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1279" y="1619041"/>
            <a:ext cx="332034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Clone of activated helper T cells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79361" y="4130641"/>
            <a:ext cx="1428596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HUMORAL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IMMUNITY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(secretion of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antibodies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by plasma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cells)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99835" y="4141050"/>
            <a:ext cx="1553029" cy="1204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CELL-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MEDIATED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IMMUNITY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(attack on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infected cells)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81456" y="3477749"/>
            <a:ext cx="663663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0800" y="3463579"/>
            <a:ext cx="1002661" cy="483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</p:spTree>
    <p:extLst>
      <p:ext uri="{BB962C8B-B14F-4D97-AF65-F5344CB8AC3E}">
        <p14:creationId xmlns:p14="http://schemas.microsoft.com/office/powerpoint/2010/main" val="132022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43.3: Adaptive immunity defends against infection of body fluids and body cells</a:t>
            </a:r>
            <a:endParaRPr lang="en-US" altLang="en-US" dirty="0" smtClean="0"/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Cytotoxic T Cells: A Response to Infected Cells</a:t>
            </a:r>
            <a:endParaRPr lang="en-US" altLang="en-US" b="1" u="sng" dirty="0" smtClean="0"/>
          </a:p>
          <a:p>
            <a:r>
              <a:rPr lang="en-US" altLang="en-US" sz="2600" b="1" dirty="0" smtClean="0"/>
              <a:t>Cytotoxic T (T</a:t>
            </a:r>
            <a:r>
              <a:rPr lang="en-US" altLang="en-US" sz="2600" b="1" baseline="-25000" dirty="0" smtClean="0"/>
              <a:t>C</a:t>
            </a:r>
            <a:r>
              <a:rPr lang="en-US" altLang="en-US" sz="2600" b="1" dirty="0" smtClean="0"/>
              <a:t>) cells </a:t>
            </a:r>
            <a:r>
              <a:rPr lang="en-US" altLang="en-US" sz="2600" dirty="0" smtClean="0"/>
              <a:t>use toxic proteins to KILL cells infected by viruses or other </a:t>
            </a:r>
            <a:r>
              <a:rPr lang="en-US" altLang="en-US" sz="2600" dirty="0" err="1" smtClean="0"/>
              <a:t>INTRAcellular</a:t>
            </a:r>
            <a:r>
              <a:rPr lang="en-US" altLang="en-US" sz="2600" dirty="0" smtClean="0"/>
              <a:t> pathogens</a:t>
            </a:r>
          </a:p>
          <a:p>
            <a:pPr lvl="1"/>
            <a:r>
              <a:rPr lang="en-US" altLang="en-US" sz="2400" dirty="0" smtClean="0"/>
              <a:t>T</a:t>
            </a:r>
            <a:r>
              <a:rPr lang="en-US" altLang="en-US" sz="2400" baseline="-25000" dirty="0" smtClean="0"/>
              <a:t>H</a:t>
            </a:r>
            <a:r>
              <a:rPr lang="en-US" altLang="en-US" sz="2400" dirty="0" smtClean="0"/>
              <a:t> cells activate T</a:t>
            </a:r>
            <a:r>
              <a:rPr lang="en-US" altLang="en-US" sz="2400" baseline="-25000" dirty="0" smtClean="0"/>
              <a:t>C</a:t>
            </a:r>
            <a:r>
              <a:rPr lang="en-US" altLang="en-US" sz="2400" dirty="0" smtClean="0"/>
              <a:t> cells </a:t>
            </a:r>
            <a:r>
              <a:rPr lang="en-US" altLang="en-US" sz="2400" dirty="0" smtClean="0">
                <a:sym typeface="Wingdings"/>
              </a:rPr>
              <a:t> </a:t>
            </a:r>
            <a:r>
              <a:rPr lang="en-US" altLang="en-US" sz="2400" dirty="0"/>
              <a:t>T</a:t>
            </a:r>
            <a:r>
              <a:rPr lang="en-US" altLang="en-US" sz="2400" baseline="-25000" dirty="0"/>
              <a:t>C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cells</a:t>
            </a:r>
            <a:r>
              <a:rPr lang="en-US" altLang="en-US" sz="2400" dirty="0" smtClean="0">
                <a:sym typeface="Wingdings"/>
              </a:rPr>
              <a:t> </a:t>
            </a:r>
            <a:r>
              <a:rPr lang="en-US" altLang="en-US" sz="2400" dirty="0" smtClean="0"/>
              <a:t>RECOGNIZE fragments of foreign proteins produced by infected cells </a:t>
            </a:r>
            <a:r>
              <a:rPr lang="en-US" altLang="en-US" sz="2400" dirty="0" smtClean="0">
                <a:sym typeface="Wingdings"/>
              </a:rPr>
              <a:t> </a:t>
            </a:r>
            <a:r>
              <a:rPr lang="en-US" altLang="en-US" sz="2400" dirty="0">
                <a:sym typeface="Wingdings"/>
              </a:rPr>
              <a:t>A</a:t>
            </a:r>
            <a:r>
              <a:rPr lang="en-US" altLang="en-US" sz="2400" dirty="0" smtClean="0"/>
              <a:t>ctivated T</a:t>
            </a:r>
            <a:r>
              <a:rPr lang="en-US" altLang="en-US" sz="2400" baseline="-25000" dirty="0" smtClean="0"/>
              <a:t>C</a:t>
            </a:r>
            <a:r>
              <a:rPr lang="en-US" altLang="en-US" sz="2400" b="1" baseline="-25000" dirty="0" smtClean="0"/>
              <a:t> </a:t>
            </a:r>
            <a:r>
              <a:rPr lang="en-US" altLang="en-US" sz="2400" dirty="0" smtClean="0"/>
              <a:t>cell secretes proteins </a:t>
            </a:r>
            <a:r>
              <a:rPr lang="en-US" altLang="en-US" sz="2400" dirty="0" smtClean="0">
                <a:sym typeface="Wingdings"/>
              </a:rPr>
              <a:t> Proteins </a:t>
            </a:r>
            <a:r>
              <a:rPr lang="en-US" altLang="en-US" sz="2400" dirty="0" smtClean="0"/>
              <a:t>disrupt membranes of target cells </a:t>
            </a:r>
            <a:r>
              <a:rPr lang="en-US" altLang="en-US" sz="2400" dirty="0" smtClean="0">
                <a:sym typeface="Wingdings"/>
              </a:rPr>
              <a:t> </a:t>
            </a:r>
            <a:r>
              <a:rPr lang="en-US" altLang="en-US" sz="2400" dirty="0" smtClean="0"/>
              <a:t>triggers apoptosis (programmed cell death, cell suicide) in infected cells</a:t>
            </a:r>
          </a:p>
          <a:p>
            <a:pPr lvl="2"/>
            <a:r>
              <a:rPr lang="en-US" altLang="en-US" sz="2200" dirty="0"/>
              <a:t>Immunological </a:t>
            </a:r>
            <a:r>
              <a:rPr lang="en-US" altLang="en-US" sz="2200" i="1" dirty="0"/>
              <a:t>cascade</a:t>
            </a:r>
            <a:r>
              <a:rPr lang="en-US" altLang="en-US" sz="2200" dirty="0"/>
              <a:t> of </a:t>
            </a:r>
            <a:r>
              <a:rPr lang="en-US" altLang="en-US" sz="2200" dirty="0" smtClean="0"/>
              <a:t>activation mediated by T</a:t>
            </a:r>
            <a:r>
              <a:rPr lang="en-US" altLang="en-US" sz="2200" baseline="-25000" dirty="0" smtClean="0"/>
              <a:t>H</a:t>
            </a:r>
            <a:r>
              <a:rPr lang="en-US" altLang="en-US" sz="2200" dirty="0" smtClean="0"/>
              <a:t> cells leads to </a:t>
            </a:r>
            <a:r>
              <a:rPr lang="en-US" altLang="en-US" sz="2200" b="1" dirty="0" smtClean="0"/>
              <a:t>cell-mediated immune response</a:t>
            </a:r>
            <a:endParaRPr lang="en-US" altLang="en-US" sz="2200" b="1" dirty="0"/>
          </a:p>
          <a:p>
            <a:pPr lvl="2"/>
            <a:endParaRPr lang="en-US" altLang="en-US" dirty="0" smtClean="0"/>
          </a:p>
          <a:p>
            <a:pPr lvl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7CytotoxicTCells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>
          <a:xfrm>
            <a:off x="298704" y="1338186"/>
            <a:ext cx="8546592" cy="4144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" y="171775"/>
            <a:ext cx="4267200" cy="343551"/>
          </a:xfrm>
        </p:spPr>
        <p:txBody>
          <a:bodyPr/>
          <a:lstStyle/>
          <a:p>
            <a:r>
              <a:rPr lang="en-US" sz="1800" b="1" dirty="0" smtClean="0"/>
              <a:t>Cell-mediated immunity via T</a:t>
            </a:r>
            <a:r>
              <a:rPr lang="en-US" sz="1800" b="1" baseline="-25000" dirty="0" smtClean="0"/>
              <a:t>C</a:t>
            </a:r>
            <a:r>
              <a:rPr lang="en-US" sz="1800" b="1" dirty="0" smtClean="0"/>
              <a:t> cells</a:t>
            </a:r>
            <a:endParaRPr lang="en-US" sz="1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40703" y="5111501"/>
            <a:ext cx="275116" cy="285847"/>
            <a:chOff x="5427570" y="327780"/>
            <a:chExt cx="224367" cy="233119"/>
          </a:xfrm>
        </p:grpSpPr>
        <p:sp>
          <p:nvSpPr>
            <p:cNvPr id="6" name="Oval 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2370667" y="4309533"/>
            <a:ext cx="135466" cy="351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231900" y="4271433"/>
            <a:ext cx="169333" cy="97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189567" y="3179233"/>
            <a:ext cx="8297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188633" y="2789767"/>
            <a:ext cx="330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1278467" y="2578100"/>
            <a:ext cx="613833" cy="2624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642533" y="1701800"/>
            <a:ext cx="211667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98237" y="1385212"/>
            <a:ext cx="12363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463" y="2131019"/>
            <a:ext cx="1377300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Accessory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protein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710" y="2783131"/>
            <a:ext cx="1185315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Class </a:t>
            </a:r>
            <a:r>
              <a:rPr lang="en-US" b="1" dirty="0" smtClean="0">
                <a:solidFill>
                  <a:srgbClr val="000000"/>
                </a:solidFill>
                <a:latin typeface="Times"/>
                <a:ea typeface="ＭＳ Ｐゴシック" charset="0"/>
                <a:cs typeface="Arial"/>
              </a:rPr>
              <a:t>I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0396" y="2602392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618" y="4337207"/>
            <a:ext cx="10696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Infected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2229" y="4604123"/>
            <a:ext cx="11722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</a:t>
            </a:r>
          </a:p>
        </p:txBody>
      </p:sp>
    </p:spTree>
    <p:extLst>
      <p:ext uri="{BB962C8B-B14F-4D97-AF65-F5344CB8AC3E}">
        <p14:creationId xmlns:p14="http://schemas.microsoft.com/office/powerpoint/2010/main" val="367617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7CytotoxicTCells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>
          <a:xfrm>
            <a:off x="298704" y="1338186"/>
            <a:ext cx="8546592" cy="41445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0703" y="5111501"/>
            <a:ext cx="275116" cy="285847"/>
            <a:chOff x="5427570" y="327780"/>
            <a:chExt cx="224367" cy="233119"/>
          </a:xfrm>
        </p:grpSpPr>
        <p:sp>
          <p:nvSpPr>
            <p:cNvPr id="6" name="Oval 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19617" y="5107136"/>
            <a:ext cx="275116" cy="285847"/>
            <a:chOff x="5427570" y="327780"/>
            <a:chExt cx="224367" cy="233119"/>
          </a:xfrm>
        </p:grpSpPr>
        <p:sp>
          <p:nvSpPr>
            <p:cNvPr id="9" name="Oval 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2370667" y="4309533"/>
            <a:ext cx="135466" cy="351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231900" y="4271433"/>
            <a:ext cx="169333" cy="97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189567" y="3179233"/>
            <a:ext cx="8297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188633" y="2789767"/>
            <a:ext cx="330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1278467" y="2578100"/>
            <a:ext cx="613833" cy="2624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642533" y="1701800"/>
            <a:ext cx="211667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5736167" y="1744133"/>
            <a:ext cx="245533" cy="1329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5537200" y="1739900"/>
            <a:ext cx="440267" cy="1536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504267" y="2768600"/>
            <a:ext cx="254000" cy="224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4504267" y="2988733"/>
            <a:ext cx="254000" cy="304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4165600" y="3594100"/>
            <a:ext cx="292100" cy="1354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598237" y="1385212"/>
            <a:ext cx="12363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5463" y="2131019"/>
            <a:ext cx="1377300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Accessory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protein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1710" y="2783131"/>
            <a:ext cx="1185315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Class </a:t>
            </a:r>
            <a:r>
              <a:rPr lang="en-US" b="1" dirty="0" smtClean="0">
                <a:solidFill>
                  <a:srgbClr val="000000"/>
                </a:solidFill>
                <a:latin typeface="Times"/>
                <a:ea typeface="ＭＳ Ｐゴシック" charset="0"/>
                <a:cs typeface="Arial"/>
              </a:rPr>
              <a:t>I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50396" y="2602392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4618" y="4337207"/>
            <a:ext cx="10696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Infected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72229" y="4604123"/>
            <a:ext cx="11722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3881" y="1373071"/>
            <a:ext cx="142922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Granzymes</a:t>
            </a:r>
            <a:endParaRPr lang="en-US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7632" y="2795565"/>
            <a:ext cx="106967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Perforin</a:t>
            </a:r>
            <a:endParaRPr lang="en-US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55930" y="3374803"/>
            <a:ext cx="69784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Pore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55033" y="171775"/>
            <a:ext cx="4267200" cy="343551"/>
          </a:xfrm>
        </p:spPr>
        <p:txBody>
          <a:bodyPr/>
          <a:lstStyle/>
          <a:p>
            <a:r>
              <a:rPr lang="en-US" sz="1800" b="1" dirty="0" smtClean="0"/>
              <a:t>Cell-mediated immunity via T</a:t>
            </a:r>
            <a:r>
              <a:rPr lang="en-US" sz="1800" b="1" baseline="-25000" dirty="0" smtClean="0"/>
              <a:t>C</a:t>
            </a:r>
            <a:r>
              <a:rPr lang="en-US" sz="1800" b="1" dirty="0" smtClean="0"/>
              <a:t> cells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7232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7CytotoxicTCells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0"/>
          <a:stretch/>
        </p:blipFill>
        <p:spPr>
          <a:xfrm>
            <a:off x="298704" y="1338186"/>
            <a:ext cx="8546592" cy="415676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0703" y="5111501"/>
            <a:ext cx="275116" cy="285847"/>
            <a:chOff x="5427570" y="327780"/>
            <a:chExt cx="224367" cy="233119"/>
          </a:xfrm>
        </p:grpSpPr>
        <p:sp>
          <p:nvSpPr>
            <p:cNvPr id="6" name="Oval 5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19617" y="5107136"/>
            <a:ext cx="275116" cy="285847"/>
            <a:chOff x="5427570" y="327780"/>
            <a:chExt cx="224367" cy="233119"/>
          </a:xfrm>
        </p:grpSpPr>
        <p:sp>
          <p:nvSpPr>
            <p:cNvPr id="9" name="Oval 8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40231" y="5107136"/>
            <a:ext cx="275116" cy="285847"/>
            <a:chOff x="5427570" y="327780"/>
            <a:chExt cx="224367" cy="233119"/>
          </a:xfrm>
        </p:grpSpPr>
        <p:sp>
          <p:nvSpPr>
            <p:cNvPr id="12" name="Oval 1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700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7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7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 bwMode="auto">
          <a:xfrm>
            <a:off x="2370667" y="4309533"/>
            <a:ext cx="135466" cy="351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1231900" y="4271433"/>
            <a:ext cx="169333" cy="97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189567" y="3179233"/>
            <a:ext cx="82973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188633" y="2789767"/>
            <a:ext cx="330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 flipV="1">
            <a:off x="1278467" y="2578100"/>
            <a:ext cx="613833" cy="2624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642533" y="1701800"/>
            <a:ext cx="211667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5736167" y="1744133"/>
            <a:ext cx="245533" cy="1329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5537200" y="1739900"/>
            <a:ext cx="440267" cy="1536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504267" y="2768600"/>
            <a:ext cx="254000" cy="2243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4504267" y="2988733"/>
            <a:ext cx="254000" cy="304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4165600" y="3594100"/>
            <a:ext cx="292100" cy="1354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7869767" y="3357033"/>
            <a:ext cx="63500" cy="3090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7378700" y="1612900"/>
            <a:ext cx="317500" cy="846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598237" y="1385212"/>
            <a:ext cx="12363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5463" y="2131019"/>
            <a:ext cx="1377300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Accessory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protein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1710" y="2783131"/>
            <a:ext cx="1185315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Class </a:t>
            </a:r>
            <a:r>
              <a:rPr lang="en-US" b="1" dirty="0" smtClean="0">
                <a:solidFill>
                  <a:srgbClr val="000000"/>
                </a:solidFill>
                <a:latin typeface="Times"/>
                <a:ea typeface="ＭＳ Ｐゴシック" charset="0"/>
                <a:cs typeface="Arial"/>
              </a:rPr>
              <a:t>I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molecule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50396" y="2602392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4618" y="4337207"/>
            <a:ext cx="10696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Infected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72229" y="4604123"/>
            <a:ext cx="11722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43881" y="1373071"/>
            <a:ext cx="142922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Granzymes</a:t>
            </a:r>
            <a:endParaRPr lang="en-US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07632" y="2795565"/>
            <a:ext cx="106967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Perforin</a:t>
            </a:r>
            <a:endParaRPr lang="en-US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55930" y="3374803"/>
            <a:ext cx="69784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32950" y="1403436"/>
            <a:ext cx="1198390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Released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64530" y="2555258"/>
            <a:ext cx="1069674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Dying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infected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5033" y="171775"/>
            <a:ext cx="4267200" cy="343551"/>
          </a:xfrm>
        </p:spPr>
        <p:txBody>
          <a:bodyPr/>
          <a:lstStyle/>
          <a:p>
            <a:r>
              <a:rPr lang="en-US" sz="1800" b="1" dirty="0" smtClean="0"/>
              <a:t>Cell-mediated immunity via T</a:t>
            </a:r>
            <a:r>
              <a:rPr lang="en-US" sz="1800" b="1" baseline="-25000" dirty="0" smtClean="0"/>
              <a:t>C</a:t>
            </a:r>
            <a:r>
              <a:rPr lang="en-US" sz="1800" b="1" dirty="0" smtClean="0"/>
              <a:t> cells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9971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43.3: Adaptive immunity defends against infection of body fluids and body cells</a:t>
            </a:r>
            <a:endParaRPr lang="en-US" altLang="en-US" dirty="0" smtClean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B Cells and Antibodies: A Response to Extracellular Pathogens</a:t>
            </a:r>
          </a:p>
          <a:p>
            <a:r>
              <a:rPr lang="en-US" altLang="en-US" sz="2600" dirty="0"/>
              <a:t>Antigen binds a B cell </a:t>
            </a:r>
            <a:r>
              <a:rPr lang="en-US" altLang="en-US" sz="2600" dirty="0">
                <a:sym typeface="Wingdings"/>
              </a:rPr>
              <a:t> </a:t>
            </a:r>
            <a:r>
              <a:rPr lang="en-US" altLang="en-US" sz="2600" dirty="0"/>
              <a:t>cell takes in </a:t>
            </a:r>
            <a:r>
              <a:rPr lang="en-US" altLang="en-US" sz="2600" dirty="0" smtClean="0"/>
              <a:t>foreign </a:t>
            </a:r>
            <a:r>
              <a:rPr lang="en-US" altLang="en-US" sz="2600" dirty="0"/>
              <a:t>molecules by receptor-mediated endocytosis </a:t>
            </a:r>
            <a:r>
              <a:rPr lang="en-US" altLang="en-US" sz="2600" dirty="0">
                <a:sym typeface="Wingdings"/>
              </a:rPr>
              <a:t> </a:t>
            </a:r>
            <a:r>
              <a:rPr lang="en-US" altLang="en-US" sz="2600" dirty="0"/>
              <a:t>MHC II </a:t>
            </a:r>
            <a:r>
              <a:rPr lang="en-US" altLang="en-US" sz="2600" dirty="0" smtClean="0"/>
              <a:t>of </a:t>
            </a:r>
            <a:r>
              <a:rPr lang="en-US" altLang="en-US" sz="2600" dirty="0"/>
              <a:t>B cell PRESENTS antigen fragment to T</a:t>
            </a:r>
            <a:r>
              <a:rPr lang="en-US" altLang="en-US" sz="2600" baseline="-25000" dirty="0"/>
              <a:t>H</a:t>
            </a:r>
            <a:r>
              <a:rPr lang="en-US" altLang="en-US" sz="2600" dirty="0"/>
              <a:t> cell (CRITICAL step!</a:t>
            </a:r>
            <a:r>
              <a:rPr lang="en-US" altLang="en-US" sz="2600" dirty="0" smtClean="0"/>
              <a:t>) </a:t>
            </a:r>
            <a:r>
              <a:rPr lang="en-US" altLang="en-US" sz="2600" dirty="0" smtClean="0">
                <a:sym typeface="Wingdings"/>
              </a:rPr>
              <a:t> </a:t>
            </a:r>
            <a:r>
              <a:rPr lang="en-US" altLang="en-US" sz="2600" dirty="0" smtClean="0"/>
              <a:t>T</a:t>
            </a:r>
            <a:r>
              <a:rPr lang="en-US" altLang="en-US" sz="2600" baseline="-25000" dirty="0" smtClean="0"/>
              <a:t>H</a:t>
            </a:r>
            <a:r>
              <a:rPr lang="en-US" altLang="en-US" sz="2600" dirty="0" smtClean="0"/>
              <a:t> activates B cell </a:t>
            </a:r>
            <a:r>
              <a:rPr lang="en-US" altLang="en-US" sz="2600" dirty="0" smtClean="0">
                <a:sym typeface="Wingdings"/>
              </a:rPr>
              <a:t> </a:t>
            </a:r>
            <a:r>
              <a:rPr lang="en-US" altLang="en-US" sz="2600" dirty="0" smtClean="0"/>
              <a:t>B </a:t>
            </a:r>
            <a:r>
              <a:rPr lang="en-US" altLang="en-US" sz="2600" dirty="0"/>
              <a:t>cell gives rise to thousands of identical plasma </a:t>
            </a:r>
            <a:r>
              <a:rPr lang="en-US" altLang="en-US" sz="2600" dirty="0" smtClean="0"/>
              <a:t>cells </a:t>
            </a:r>
            <a:r>
              <a:rPr lang="en-US" altLang="en-US" sz="2600" dirty="0" smtClean="0">
                <a:sym typeface="Wingdings"/>
              </a:rPr>
              <a:t> plasma cells secrete antibodies that circulate body’s “humors”</a:t>
            </a:r>
            <a:endParaRPr lang="en-US" altLang="en-US" sz="2600" dirty="0"/>
          </a:p>
          <a:p>
            <a:pPr lvl="1"/>
            <a:r>
              <a:rPr lang="en-US" altLang="en-US" sz="2400" dirty="0" smtClean="0"/>
              <a:t>This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humoral</a:t>
            </a:r>
            <a:r>
              <a:rPr lang="en-US" altLang="en-US" sz="2400" b="1" dirty="0" smtClean="0"/>
              <a:t> response </a:t>
            </a:r>
            <a:r>
              <a:rPr lang="en-US" altLang="en-US" sz="2400" dirty="0" smtClean="0"/>
              <a:t>is characterized by SECRETION of </a:t>
            </a:r>
            <a:r>
              <a:rPr lang="en-US" altLang="en-US" sz="2400" b="1" dirty="0" smtClean="0"/>
              <a:t>antibodies</a:t>
            </a:r>
            <a:r>
              <a:rPr lang="en-US" altLang="en-US" sz="2400" dirty="0" smtClean="0"/>
              <a:t> by B cells via immunological cascade of activation mediated by T</a:t>
            </a:r>
            <a:r>
              <a:rPr lang="en-US" altLang="en-US" sz="2400" baseline="-25000" dirty="0" smtClean="0"/>
              <a:t>H</a:t>
            </a:r>
            <a:r>
              <a:rPr lang="en-US" altLang="en-US" sz="2400" dirty="0" smtClean="0"/>
              <a:t> cells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8BCellActivation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4"/>
          <a:stretch/>
        </p:blipFill>
        <p:spPr>
          <a:xfrm>
            <a:off x="298704" y="1377810"/>
            <a:ext cx="8546592" cy="40805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473200" y="1987550"/>
            <a:ext cx="222250" cy="190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184400" y="1784350"/>
            <a:ext cx="133350" cy="355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1352550" y="2851150"/>
            <a:ext cx="25400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346200" y="2597150"/>
            <a:ext cx="990600" cy="49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358900" y="3086100"/>
            <a:ext cx="450850" cy="4635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841500" y="3390900"/>
            <a:ext cx="476250" cy="5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358900" y="3733800"/>
            <a:ext cx="486833" cy="55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065867" y="3754967"/>
            <a:ext cx="2497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866900" y="4724400"/>
            <a:ext cx="0" cy="309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452248" y="5064662"/>
            <a:ext cx="286862" cy="298051"/>
            <a:chOff x="5427570" y="327780"/>
            <a:chExt cx="224367" cy="233119"/>
          </a:xfrm>
        </p:grpSpPr>
        <p:sp>
          <p:nvSpPr>
            <p:cNvPr id="15" name="Oval 1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9213" y="1406033"/>
            <a:ext cx="1364639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Antigen-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presenting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1649" y="1443916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2940" y="2960107"/>
            <a:ext cx="130061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2603" y="3268665"/>
            <a:ext cx="710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69672" y="3598047"/>
            <a:ext cx="6464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CD4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2097" y="3635930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8285" y="4995963"/>
            <a:ext cx="155737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5033" y="171775"/>
            <a:ext cx="4267200" cy="343551"/>
          </a:xfrm>
        </p:spPr>
        <p:txBody>
          <a:bodyPr/>
          <a:lstStyle/>
          <a:p>
            <a:r>
              <a:rPr lang="en-US" sz="1800" b="1" dirty="0" err="1" smtClean="0"/>
              <a:t>Humoral</a:t>
            </a:r>
            <a:r>
              <a:rPr lang="en-US" sz="1800" b="1" dirty="0" smtClean="0"/>
              <a:t> immunity via B cells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4810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_18BCellActivation_2-U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77696"/>
            <a:ext cx="8546592" cy="41026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473200" y="1987550"/>
            <a:ext cx="222250" cy="190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184400" y="1784350"/>
            <a:ext cx="133350" cy="355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1352550" y="2851150"/>
            <a:ext cx="25400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346200" y="2597150"/>
            <a:ext cx="990600" cy="49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358900" y="3086100"/>
            <a:ext cx="450850" cy="4635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841500" y="3390900"/>
            <a:ext cx="476250" cy="5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358900" y="3733800"/>
            <a:ext cx="486833" cy="55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065867" y="3754967"/>
            <a:ext cx="2497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866900" y="4724400"/>
            <a:ext cx="0" cy="309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746500" y="4550833"/>
            <a:ext cx="55033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615267" y="2175933"/>
            <a:ext cx="296333" cy="2582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" name="Group 15"/>
          <p:cNvGrpSpPr/>
          <p:nvPr/>
        </p:nvGrpSpPr>
        <p:grpSpPr>
          <a:xfrm>
            <a:off x="452248" y="5064662"/>
            <a:ext cx="286862" cy="298051"/>
            <a:chOff x="5427570" y="327780"/>
            <a:chExt cx="224367" cy="233119"/>
          </a:xfrm>
        </p:grpSpPr>
        <p:sp>
          <p:nvSpPr>
            <p:cNvPr id="17" name="Oval 16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76980" y="5060296"/>
            <a:ext cx="286862" cy="298051"/>
            <a:chOff x="5427570" y="327780"/>
            <a:chExt cx="224367" cy="233119"/>
          </a:xfrm>
        </p:grpSpPr>
        <p:sp>
          <p:nvSpPr>
            <p:cNvPr id="20" name="Oval 19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9213" y="1406033"/>
            <a:ext cx="1364639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Antigen-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presenting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1649" y="1443916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2940" y="2960107"/>
            <a:ext cx="130061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2603" y="3268665"/>
            <a:ext cx="710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69672" y="3598047"/>
            <a:ext cx="6464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CD4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097" y="3635930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8285" y="4995963"/>
            <a:ext cx="155737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70095" y="4763173"/>
            <a:ext cx="153167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Activated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49311" y="4072312"/>
            <a:ext cx="128788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Cytokines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21265" y="1882322"/>
            <a:ext cx="80052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55033" y="171775"/>
            <a:ext cx="4267200" cy="343551"/>
          </a:xfrm>
        </p:spPr>
        <p:txBody>
          <a:bodyPr/>
          <a:lstStyle/>
          <a:p>
            <a:r>
              <a:rPr lang="en-US" sz="1800" b="1" dirty="0" err="1" smtClean="0"/>
              <a:t>Humoral</a:t>
            </a:r>
            <a:r>
              <a:rPr lang="en-US" sz="1800" b="1" dirty="0" smtClean="0"/>
              <a:t> immunity via B cells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9341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8BCellActivation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4"/>
          <a:stretch/>
        </p:blipFill>
        <p:spPr>
          <a:xfrm>
            <a:off x="298704" y="1377810"/>
            <a:ext cx="8546592" cy="4080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1473200" y="1987550"/>
            <a:ext cx="222250" cy="190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2184400" y="1784350"/>
            <a:ext cx="133350" cy="355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352550" y="2851150"/>
            <a:ext cx="25400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1346200" y="2597150"/>
            <a:ext cx="990600" cy="495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358900" y="3086100"/>
            <a:ext cx="450850" cy="4635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1841500" y="3390900"/>
            <a:ext cx="476250" cy="50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1358900" y="3733800"/>
            <a:ext cx="486833" cy="55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2065867" y="3754967"/>
            <a:ext cx="2497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1866900" y="4724400"/>
            <a:ext cx="0" cy="3090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3746500" y="4550833"/>
            <a:ext cx="55033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3615267" y="2175933"/>
            <a:ext cx="296333" cy="2582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" name="Group 30"/>
          <p:cNvGrpSpPr/>
          <p:nvPr/>
        </p:nvGrpSpPr>
        <p:grpSpPr>
          <a:xfrm>
            <a:off x="452248" y="5064662"/>
            <a:ext cx="286862" cy="298051"/>
            <a:chOff x="5427570" y="327780"/>
            <a:chExt cx="224367" cy="233119"/>
          </a:xfrm>
        </p:grpSpPr>
        <p:sp>
          <p:nvSpPr>
            <p:cNvPr id="32" name="Oval 31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1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76980" y="5060296"/>
            <a:ext cx="286862" cy="298051"/>
            <a:chOff x="5427570" y="327780"/>
            <a:chExt cx="224367" cy="233119"/>
          </a:xfrm>
        </p:grpSpPr>
        <p:sp>
          <p:nvSpPr>
            <p:cNvPr id="35" name="Oval 34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2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508958" y="5060296"/>
            <a:ext cx="286862" cy="298051"/>
            <a:chOff x="5427570" y="327780"/>
            <a:chExt cx="224367" cy="233119"/>
          </a:xfrm>
        </p:grpSpPr>
        <p:sp>
          <p:nvSpPr>
            <p:cNvPr id="38" name="Oval 37"/>
            <p:cNvSpPr/>
            <p:nvPr/>
          </p:nvSpPr>
          <p:spPr bwMode="auto">
            <a:xfrm>
              <a:off x="5436038" y="338650"/>
              <a:ext cx="211666" cy="211666"/>
            </a:xfrm>
            <a:prstGeom prst="ellipse">
              <a:avLst/>
            </a:prstGeom>
            <a:solidFill>
              <a:srgbClr val="0093C5"/>
            </a:solidFill>
            <a:ln w="9525" cap="flat" cmpd="sng" algn="ctr">
              <a:solidFill>
                <a:srgbClr val="0093C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5427570" y="327780"/>
              <a:ext cx="224367" cy="233119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1800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69213" y="1406033"/>
            <a:ext cx="1364639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Antigen-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presenting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91649" y="1443916"/>
            <a:ext cx="12362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940" y="2960107"/>
            <a:ext cx="1300619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fragments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52603" y="3268665"/>
            <a:ext cx="710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MHC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69672" y="3598047"/>
            <a:ext cx="6464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CD4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2097" y="3635930"/>
            <a:ext cx="1108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48285" y="4995963"/>
            <a:ext cx="155737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70095" y="4763173"/>
            <a:ext cx="153167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Activated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49311" y="4072312"/>
            <a:ext cx="128788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Cytokines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21265" y="1882322"/>
            <a:ext cx="80052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94811" y="2950858"/>
            <a:ext cx="18781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Memory B cells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4497" y="4821011"/>
            <a:ext cx="9931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Plasma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61418" y="4838072"/>
            <a:ext cx="13389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Secrete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antibodies</a:t>
            </a: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55033" y="171775"/>
            <a:ext cx="4267200" cy="343551"/>
          </a:xfrm>
        </p:spPr>
        <p:txBody>
          <a:bodyPr/>
          <a:lstStyle/>
          <a:p>
            <a:r>
              <a:rPr lang="en-US" sz="1800" b="1" dirty="0" err="1" smtClean="0"/>
              <a:t>Humoral</a:t>
            </a:r>
            <a:r>
              <a:rPr lang="en-US" sz="1800" b="1" dirty="0" smtClean="0"/>
              <a:t> immunity via B cells</a:t>
            </a:r>
            <a:endParaRPr lang="en-US" sz="1800" b="1" dirty="0"/>
          </a:p>
        </p:txBody>
      </p:sp>
      <p:sp>
        <p:nvSpPr>
          <p:cNvPr id="5" name="Oval 4"/>
          <p:cNvSpPr/>
          <p:nvPr/>
        </p:nvSpPr>
        <p:spPr bwMode="auto">
          <a:xfrm>
            <a:off x="7210617" y="4763173"/>
            <a:ext cx="1403483" cy="95182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7557921" y="5715000"/>
            <a:ext cx="966238" cy="34355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r>
              <a:rPr lang="en-US" sz="1800" b="1" dirty="0" smtClean="0"/>
              <a:t>Why?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49380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43.3: Adaptive immunity defends against infection of body fluids and body cells</a:t>
            </a:r>
            <a:endParaRPr lang="en-US" altLang="en-US" b="0" i="1" dirty="0" smtClean="0">
              <a:solidFill>
                <a:schemeClr val="tx1"/>
              </a:solidFill>
            </a:endParaRPr>
          </a:p>
        </p:txBody>
      </p:sp>
      <p:sp>
        <p:nvSpPr>
          <p:cNvPr id="993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B Cells and Antibodies: A Response to Extracellular </a:t>
            </a:r>
            <a:r>
              <a:rPr lang="en-US" altLang="en-US" u="sng" dirty="0" smtClean="0"/>
              <a:t>Pathogens</a:t>
            </a: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Antibodies do NOT kill pathogens; instead they MARK pathogens for destruction via</a:t>
            </a:r>
            <a:r>
              <a:rPr lang="mr-IN" altLang="en-US" sz="2800" dirty="0" smtClean="0"/>
              <a:t>…</a:t>
            </a:r>
            <a:endParaRPr lang="en-US" altLang="en-US" sz="2800" dirty="0" smtClean="0"/>
          </a:p>
          <a:p>
            <a:pPr lvl="1"/>
            <a:r>
              <a:rPr lang="en-US" altLang="en-US" b="1" dirty="0" smtClean="0"/>
              <a:t>N</a:t>
            </a:r>
            <a:r>
              <a:rPr lang="en-US" altLang="en-US" sz="2600" b="1" dirty="0" smtClean="0"/>
              <a:t>eutralization</a:t>
            </a:r>
            <a:r>
              <a:rPr lang="en-US" altLang="en-US" dirty="0"/>
              <a:t> </a:t>
            </a:r>
            <a:r>
              <a:rPr lang="en-US" altLang="en-US" dirty="0" smtClean="0"/>
              <a:t>=</a:t>
            </a:r>
            <a:r>
              <a:rPr lang="en-US" altLang="en-US" sz="2600" dirty="0" smtClean="0"/>
              <a:t> antibodies bind to viral surface proteins to prevent infection of a host cell</a:t>
            </a:r>
          </a:p>
          <a:p>
            <a:pPr lvl="1"/>
            <a:r>
              <a:rPr lang="en-US" altLang="en-US" b="1" dirty="0"/>
              <a:t>O</a:t>
            </a:r>
            <a:r>
              <a:rPr lang="en-US" altLang="en-US" b="1" dirty="0" smtClean="0"/>
              <a:t>psonization </a:t>
            </a:r>
            <a:r>
              <a:rPr lang="en-US" altLang="en-US" dirty="0" smtClean="0"/>
              <a:t>= promotion of phagocytosis by macrophages and neutrophils</a:t>
            </a:r>
          </a:p>
          <a:p>
            <a:pPr lvl="1"/>
            <a:r>
              <a:rPr lang="en-US" altLang="en-US" b="1" dirty="0"/>
              <a:t>C</a:t>
            </a:r>
            <a:r>
              <a:rPr lang="en-US" altLang="en-US" b="1" dirty="0" smtClean="0"/>
              <a:t>omplement </a:t>
            </a:r>
            <a:r>
              <a:rPr lang="en-US" altLang="en-US" b="1" dirty="0"/>
              <a:t>system </a:t>
            </a:r>
            <a:r>
              <a:rPr lang="en-US" altLang="en-US" dirty="0" smtClean="0"/>
              <a:t>(</a:t>
            </a:r>
            <a:r>
              <a:rPr lang="en-US" altLang="en-US" dirty="0" err="1" smtClean="0"/>
              <a:t>dw</a:t>
            </a:r>
            <a:r>
              <a:rPr lang="en-US" altLang="en-US" dirty="0" smtClean="0"/>
              <a:t> about this)</a:t>
            </a:r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379983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19_AntigenDisposa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/>
        </p:blipFill>
        <p:spPr>
          <a:xfrm>
            <a:off x="298704" y="975474"/>
            <a:ext cx="8546592" cy="4885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43.19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365250" y="1911350"/>
            <a:ext cx="279400" cy="1651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508125" y="2797175"/>
            <a:ext cx="307975" cy="3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962025" y="3355976"/>
            <a:ext cx="111125" cy="11969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1076325" y="3365500"/>
            <a:ext cx="682625" cy="1187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539750" y="4556125"/>
            <a:ext cx="17303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559050" y="4556125"/>
            <a:ext cx="15462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921000" y="3892550"/>
            <a:ext cx="171450" cy="663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5057775" y="4552950"/>
            <a:ext cx="11842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5283200" y="3355975"/>
            <a:ext cx="209550" cy="1196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5842000" y="3892550"/>
            <a:ext cx="180975" cy="2190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6521450" y="4552950"/>
            <a:ext cx="21558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7185025" y="3603625"/>
            <a:ext cx="38100" cy="949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7223125" y="4121150"/>
            <a:ext cx="530225" cy="431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7219950" y="4213225"/>
            <a:ext cx="635000" cy="339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8267700" y="3584575"/>
            <a:ext cx="152400" cy="177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 flipH="1" flipV="1">
            <a:off x="8118475" y="2921000"/>
            <a:ext cx="184150" cy="3841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7232650" y="2301875"/>
            <a:ext cx="15875" cy="9239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6721475" y="2295525"/>
            <a:ext cx="511175" cy="2444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5226050" y="1835150"/>
            <a:ext cx="527050" cy="2190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5749925" y="1831975"/>
            <a:ext cx="161925" cy="2381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3476625" y="2251075"/>
            <a:ext cx="234950" cy="282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348393" y="1020841"/>
            <a:ext cx="43543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6945" y="1027491"/>
            <a:ext cx="154130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Neutralization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78719" y="1027492"/>
            <a:ext cx="44665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(b)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87271" y="1034142"/>
            <a:ext cx="148410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Opsonization</a:t>
            </a:r>
            <a:endParaRPr lang="en-US" sz="16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88225" y="1023733"/>
            <a:ext cx="44665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(c)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96777" y="1030383"/>
            <a:ext cx="2818400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Activation of complement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system and pore formation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78152" y="1623788"/>
            <a:ext cx="1082348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38755" y="2640270"/>
            <a:ext cx="706944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Virus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4148" y="4531242"/>
            <a:ext cx="1967205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Blocking of ability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 virus to bind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to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 host cell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59962" y="4548304"/>
            <a:ext cx="1940655" cy="1204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Promotion of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phagocytosis of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bacteria by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macrophages and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neutrophils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32881" y="4544545"/>
            <a:ext cx="2373566" cy="1204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Pore formation allows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water and ions to rush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inside the foreign cell,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which swells and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eventually lyses.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71711" y="4540783"/>
            <a:ext cx="1393230" cy="982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Activation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 the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complement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system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31674" y="4203884"/>
            <a:ext cx="1166624" cy="27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3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Macrophage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97718" y="2487870"/>
            <a:ext cx="118814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Bacterium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32773" y="1547154"/>
            <a:ext cx="229371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Complement proteins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37862" y="1564216"/>
            <a:ext cx="1672253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Formation of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membrane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attack complex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321492" y="2393307"/>
            <a:ext cx="1495622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Flow of water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and ions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13012" y="3305683"/>
            <a:ext cx="64082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908621" y="4051488"/>
            <a:ext cx="94829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51553" y="3974854"/>
            <a:ext cx="936975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Foreign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</a:p>
        </p:txBody>
      </p:sp>
    </p:spTree>
    <p:extLst>
      <p:ext uri="{BB962C8B-B14F-4D97-AF65-F5344CB8AC3E}">
        <p14:creationId xmlns:p14="http://schemas.microsoft.com/office/powerpoint/2010/main" val="35640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468678_398756340590603_6446094555326221127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6705600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1300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 </a:t>
            </a:r>
          </a:p>
          <a:p>
            <a:r>
              <a:rPr lang="en-US" dirty="0" smtClean="0"/>
              <a:t>yourselves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9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20_AdaptiveImmun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"/>
          <a:stretch/>
        </p:blipFill>
        <p:spPr>
          <a:xfrm>
            <a:off x="1027176" y="210426"/>
            <a:ext cx="7089648" cy="6407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1" y="1390"/>
            <a:ext cx="1258423" cy="343551"/>
          </a:xfrm>
        </p:spPr>
        <p:txBody>
          <a:bodyPr/>
          <a:lstStyle/>
          <a:p>
            <a:pPr algn="ctr"/>
            <a:r>
              <a:rPr lang="en-US" sz="1600" b="1" dirty="0" smtClean="0"/>
              <a:t>Overview of Adaptive Immunity</a:t>
            </a:r>
            <a:endParaRPr lang="en-US" sz="1600" b="1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498427" y="869231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5779012" y="1687868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776918" y="2772448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681574" y="1662320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112522" y="2764810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349674" y="4638354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476618" y="4631914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604611" y="4636000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478462" y="5161229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479377" y="2238202"/>
            <a:ext cx="125651" cy="1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  <a:latin typeface="Arial" charset="0"/>
              </a:rPr>
              <a:t>+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4715" y="291227"/>
            <a:ext cx="25330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HUMORAL IMMUNE RESPONSE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9745" y="287466"/>
            <a:ext cx="2994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CELL-MEDIATED IMMUNE RESPONSE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98419" y="731366"/>
            <a:ext cx="1864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 (1st exposure)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90252" y="1039923"/>
            <a:ext cx="10652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Engulfed by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2399" y="1473409"/>
            <a:ext cx="1283575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Antigen-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presenting cell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43314" y="2677282"/>
            <a:ext cx="595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87607" y="2673522"/>
            <a:ext cx="1099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01593" y="2565656"/>
            <a:ext cx="885804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95268" y="635930"/>
            <a:ext cx="466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Key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93083" y="861202"/>
            <a:ext cx="962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Stimulates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99844" y="1076066"/>
            <a:ext cx="11084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Gives rise 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25064" y="3759118"/>
            <a:ext cx="1168259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Memory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95342" y="5108742"/>
            <a:ext cx="723651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Plasma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21256" y="5125805"/>
            <a:ext cx="774746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Memory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 cells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12343" y="5122046"/>
            <a:ext cx="1282253" cy="399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1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Memory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1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84627" y="5118287"/>
            <a:ext cx="1282253" cy="399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1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Active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1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</a:t>
            </a:r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 cells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91982" y="4882602"/>
            <a:ext cx="19160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Antigen (2nd exposure)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58423" y="5982368"/>
            <a:ext cx="954183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Secreted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34967" y="6051483"/>
            <a:ext cx="1912227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Defend against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extracellular pathogens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3495" y="5985262"/>
            <a:ext cx="1877813" cy="594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Defend against</a:t>
            </a: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intracellular pathogens</a:t>
            </a: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and cancer</a:t>
            </a:r>
          </a:p>
        </p:txBody>
      </p:sp>
    </p:spTree>
    <p:extLst>
      <p:ext uri="{BB962C8B-B14F-4D97-AF65-F5344CB8AC3E}">
        <p14:creationId xmlns:p14="http://schemas.microsoft.com/office/powerpoint/2010/main" val="395900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121000"/>
            <a:ext cx="8499249" cy="5109644"/>
          </a:xfrm>
        </p:spPr>
        <p:txBody>
          <a:bodyPr/>
          <a:lstStyle/>
          <a:p>
            <a:r>
              <a:rPr lang="en-US" altLang="en-US" sz="2600" strike="sngStrike" dirty="0"/>
              <a:t>Concept 43.1: In innate immunity, recognition and response rely on traits common to groups of </a:t>
            </a:r>
            <a:r>
              <a:rPr lang="en-US" altLang="en-US" sz="2600" strike="sngStrike" dirty="0" smtClean="0"/>
              <a:t>pathogens</a:t>
            </a:r>
          </a:p>
          <a:p>
            <a:r>
              <a:rPr lang="en-US" altLang="en-US" sz="2600" strike="sngStrike" dirty="0"/>
              <a:t>Concept 43.2: In adaptive immunity, receptors provide pathogen-specific recognition</a:t>
            </a:r>
            <a:endParaRPr lang="en-US" altLang="en-US" sz="2600" strike="sngStrike" dirty="0" smtClean="0"/>
          </a:p>
          <a:p>
            <a:r>
              <a:rPr lang="en-US" altLang="en-US" sz="2600" strike="sngStrike" dirty="0"/>
              <a:t>Concept 43.3: Adaptive immunity defends against infection of body fluids and body </a:t>
            </a:r>
            <a:r>
              <a:rPr lang="en-US" altLang="en-US" sz="2600" strike="sngStrike" dirty="0" smtClean="0"/>
              <a:t>cells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Concept 43.4: Disruptions in immune system function can elicit or exacerbate disease</a:t>
            </a:r>
            <a:endParaRPr lang="en-US" altLang="en-US" b="1" dirty="0" smtClean="0">
              <a:solidFill>
                <a:srgbClr val="FF0000"/>
              </a:solidFill>
            </a:endParaRPr>
          </a:p>
          <a:p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00273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43.4: Disruptions in immune system function can elicit or exacerbate disease</a:t>
            </a:r>
            <a:endParaRPr lang="en-US" altLang="en-US" dirty="0" smtClean="0"/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smtClean="0"/>
              <a:t>If the delicate BALANCE of the immune system is disrupted, effects can be severe</a:t>
            </a:r>
            <a:r>
              <a:rPr lang="mr-IN" altLang="en-US" sz="2400" dirty="0" smtClean="0"/>
              <a:t>…</a:t>
            </a:r>
            <a:endParaRPr lang="en-US" altLang="en-US" sz="2400" dirty="0" smtClean="0"/>
          </a:p>
          <a:p>
            <a:pPr lvl="1"/>
            <a:r>
              <a:rPr lang="en-US" altLang="en-US" sz="2200" b="1" dirty="0"/>
              <a:t>Allergies</a:t>
            </a:r>
            <a:r>
              <a:rPr lang="en-US" altLang="en-US" sz="2200" dirty="0"/>
              <a:t> are exaggerated (hypersensitive) responses to antigens called </a:t>
            </a:r>
            <a:r>
              <a:rPr lang="en-US" altLang="en-US" sz="2200" i="1" dirty="0" smtClean="0"/>
              <a:t>allergens</a:t>
            </a:r>
          </a:p>
          <a:p>
            <a:pPr lvl="1"/>
            <a:r>
              <a:rPr lang="en-US" altLang="en-US" sz="2200" dirty="0"/>
              <a:t>In individuals with </a:t>
            </a:r>
            <a:r>
              <a:rPr lang="en-US" altLang="en-US" sz="2200" b="1" dirty="0"/>
              <a:t>autoimmune diseases</a:t>
            </a:r>
            <a:r>
              <a:rPr lang="en-US" altLang="en-US" sz="2200" dirty="0"/>
              <a:t>, the immune system </a:t>
            </a:r>
            <a:r>
              <a:rPr lang="en-US" altLang="en-US" sz="2200" i="1" dirty="0"/>
              <a:t>loses</a:t>
            </a:r>
            <a:r>
              <a:rPr lang="en-US" altLang="en-US" sz="2200" dirty="0"/>
              <a:t> </a:t>
            </a:r>
            <a:r>
              <a:rPr lang="en-US" altLang="en-US" sz="2200" b="1" dirty="0"/>
              <a:t>self-tolerance </a:t>
            </a:r>
            <a:r>
              <a:rPr lang="en-US" altLang="en-US" sz="2200" dirty="0"/>
              <a:t>and turns AGAINST certain molecules of the host’s own </a:t>
            </a:r>
            <a:r>
              <a:rPr lang="en-US" altLang="en-US" sz="2200" dirty="0" smtClean="0"/>
              <a:t>body!!! </a:t>
            </a:r>
            <a:r>
              <a:rPr lang="en-US" altLang="en-US" sz="2200" dirty="0" smtClean="0">
                <a:latin typeface="Comic Sans MS"/>
                <a:cs typeface="Comic Sans MS"/>
              </a:rPr>
              <a:t>(top 10 anime betrayals)</a:t>
            </a:r>
          </a:p>
          <a:p>
            <a:pPr lvl="1"/>
            <a:r>
              <a:rPr lang="en-US" altLang="en-US" sz="2200" dirty="0"/>
              <a:t>Moderate </a:t>
            </a:r>
            <a:r>
              <a:rPr lang="en-US" altLang="en-US" sz="2200" b="1" dirty="0"/>
              <a:t>exercise</a:t>
            </a:r>
            <a:r>
              <a:rPr lang="en-US" altLang="en-US" sz="2200" dirty="0"/>
              <a:t> IMPROVES immune system function</a:t>
            </a:r>
          </a:p>
          <a:p>
            <a:pPr lvl="1"/>
            <a:r>
              <a:rPr lang="en-US" altLang="en-US" sz="2200" dirty="0"/>
              <a:t>Psychological </a:t>
            </a:r>
            <a:r>
              <a:rPr lang="en-US" altLang="en-US" sz="2200" b="1" dirty="0"/>
              <a:t>stress</a:t>
            </a:r>
            <a:r>
              <a:rPr lang="en-US" altLang="en-US" sz="2200" dirty="0"/>
              <a:t> has been shown to DISRUPT immune system regulation </a:t>
            </a:r>
          </a:p>
          <a:p>
            <a:pPr lvl="1"/>
            <a:r>
              <a:rPr lang="en-US" altLang="en-US" sz="2200" dirty="0"/>
              <a:t>Sufficient </a:t>
            </a:r>
            <a:r>
              <a:rPr lang="en-US" altLang="en-US" sz="2200" b="1" dirty="0"/>
              <a:t>rest</a:t>
            </a:r>
            <a:r>
              <a:rPr lang="en-US" altLang="en-US" sz="2200" dirty="0"/>
              <a:t> is also important for immunity</a:t>
            </a:r>
          </a:p>
          <a:p>
            <a:pPr lvl="1"/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43.4: Disruptions in immune system function can elicit or exacerbate disease</a:t>
            </a:r>
            <a:endParaRPr lang="en-US" altLang="en-US" i="1" dirty="0" smtClean="0"/>
          </a:p>
        </p:txBody>
      </p:sp>
      <p:sp>
        <p:nvSpPr>
          <p:cNvPr id="1310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Attack on the Immune System: HIV</a:t>
            </a:r>
            <a:endParaRPr lang="en-US" altLang="en-US" b="1" u="sng" dirty="0" smtClean="0"/>
          </a:p>
          <a:p>
            <a:r>
              <a:rPr lang="en-US" altLang="en-US" b="1" dirty="0" smtClean="0"/>
              <a:t>Human immunodeficiency virus </a:t>
            </a:r>
            <a:r>
              <a:rPr lang="en-US" altLang="en-US" dirty="0" smtClean="0"/>
              <a:t>(</a:t>
            </a:r>
            <a:r>
              <a:rPr lang="en-US" altLang="en-US" b="1" dirty="0" smtClean="0"/>
              <a:t>HIV</a:t>
            </a:r>
            <a:r>
              <a:rPr lang="en-US" altLang="en-US" dirty="0" smtClean="0"/>
              <a:t>) infects helper T cells (aka the </a:t>
            </a:r>
            <a:r>
              <a:rPr lang="en-US" altLang="en-US" b="1" dirty="0" smtClean="0"/>
              <a:t>most important </a:t>
            </a:r>
            <a:r>
              <a:rPr lang="en-US" altLang="en-US" dirty="0" smtClean="0"/>
              <a:t>lymphocytes!)</a:t>
            </a:r>
          </a:p>
          <a:p>
            <a:pPr lvl="1"/>
            <a:r>
              <a:rPr lang="en-US" altLang="en-US" dirty="0" smtClean="0"/>
              <a:t>HIV persists in the host—DESPITE an immune response—because it has a high mutation rate </a:t>
            </a:r>
            <a:r>
              <a:rPr lang="en-US" altLang="en-US" dirty="0" smtClean="0">
                <a:sym typeface="Wingdings"/>
              </a:rPr>
              <a:t> becomes so hard to R &amp; R</a:t>
            </a:r>
            <a:endParaRPr lang="en-US" altLang="en-US" dirty="0" smtClean="0"/>
          </a:p>
          <a:p>
            <a:pPr lvl="1"/>
            <a:r>
              <a:rPr lang="en-US" altLang="en-US" smtClean="0"/>
              <a:t>Over time, </a:t>
            </a:r>
            <a:r>
              <a:rPr lang="en-US" altLang="en-US" dirty="0" smtClean="0"/>
              <a:t>an untreated HIV infection not only evades the adaptive immune response, but </a:t>
            </a:r>
            <a:r>
              <a:rPr lang="en-US" altLang="en-US" b="1" dirty="0" smtClean="0"/>
              <a:t>abolishes</a:t>
            </a:r>
            <a:r>
              <a:rPr lang="en-US" altLang="en-US" dirty="0" smtClean="0"/>
              <a:t> it</a:t>
            </a:r>
            <a:r>
              <a:rPr lang="mr-IN" altLang="en-US" dirty="0" smtClean="0"/>
              <a:t>…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Concept 43.4: Disruptions in immune system function can elicit or exacerbate disease</a:t>
            </a:r>
            <a:endParaRPr lang="en-US" altLang="en-US" i="1" dirty="0" smtClean="0"/>
          </a:p>
        </p:txBody>
      </p:sp>
      <p:sp>
        <p:nvSpPr>
          <p:cNvPr id="1310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dirty="0"/>
              <a:t>Attack on the Immune System: HIV</a:t>
            </a:r>
            <a:endParaRPr lang="en-US" altLang="en-US" b="1" u="sng" dirty="0" smtClean="0"/>
          </a:p>
          <a:p>
            <a:r>
              <a:rPr lang="en-US" altLang="en-US" dirty="0"/>
              <a:t>HIV infection leads to </a:t>
            </a:r>
            <a:r>
              <a:rPr lang="en-US" altLang="en-US" b="1" dirty="0"/>
              <a:t>acquired immune deficiency syndrome</a:t>
            </a:r>
            <a:r>
              <a:rPr lang="en-US" altLang="en-US" dirty="0"/>
              <a:t> (</a:t>
            </a:r>
            <a:r>
              <a:rPr lang="en-US" altLang="en-US" b="1" dirty="0"/>
              <a:t>AIDS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People with AIDS are </a:t>
            </a:r>
            <a:r>
              <a:rPr lang="en-US" altLang="en-US" dirty="0" smtClean="0"/>
              <a:t>HIGHLY susceptible </a:t>
            </a:r>
            <a:r>
              <a:rPr lang="en-US" altLang="en-US" dirty="0"/>
              <a:t>to </a:t>
            </a:r>
            <a:r>
              <a:rPr lang="en-US" altLang="en-US" i="1" dirty="0"/>
              <a:t>opportunistic</a:t>
            </a:r>
            <a:r>
              <a:rPr lang="en-US" altLang="en-US" dirty="0"/>
              <a:t> infections and cancers that take advantage of an immune system in collapse 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These infections and cancers would otherwise be controlled and eliminated relatively quickly in a non-AIDS individual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35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_24UntreatedHIV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"/>
          <a:stretch/>
        </p:blipFill>
        <p:spPr>
          <a:xfrm>
            <a:off x="298704" y="240906"/>
            <a:ext cx="8546592" cy="6328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43.24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48400" y="2425700"/>
            <a:ext cx="590550" cy="171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4298950" y="1612900"/>
            <a:ext cx="158750" cy="25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695700" y="3213100"/>
            <a:ext cx="139700" cy="2349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Left Brace 10"/>
          <p:cNvSpPr/>
          <p:nvPr/>
        </p:nvSpPr>
        <p:spPr bwMode="auto">
          <a:xfrm rot="5400000">
            <a:off x="4112027" y="-982206"/>
            <a:ext cx="257913" cy="3306700"/>
          </a:xfrm>
          <a:prstGeom prst="leftBrace">
            <a:avLst>
              <a:gd name="adj1" fmla="val 3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 rot="5400000">
            <a:off x="8209360" y="219527"/>
            <a:ext cx="257913" cy="890535"/>
          </a:xfrm>
          <a:prstGeom prst="leftBrace">
            <a:avLst>
              <a:gd name="adj1" fmla="val 3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sz="2400" b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1444" y="202734"/>
            <a:ext cx="1250913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Latency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7078" y="209384"/>
            <a:ext cx="858716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AIDS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2048" y="923958"/>
            <a:ext cx="3664848" cy="707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E71924"/>
                </a:solidFill>
                <a:latin typeface="Arial"/>
                <a:ea typeface="ＭＳ Ｐゴシック" charset="0"/>
                <a:cs typeface="Arial"/>
              </a:rPr>
              <a:t>Relative anti-HIV antibody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E71924"/>
                </a:solidFill>
                <a:latin typeface="Arial"/>
                <a:ea typeface="ＭＳ Ｐゴシック" charset="0"/>
                <a:cs typeface="Arial"/>
              </a:rPr>
              <a:t>concentration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6282" y="2190297"/>
            <a:ext cx="2050048" cy="707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106AAA"/>
                </a:solidFill>
                <a:latin typeface="Arial"/>
                <a:ea typeface="ＭＳ Ｐゴシック" charset="0"/>
                <a:cs typeface="Arial"/>
              </a:rPr>
              <a:t>Relative HIV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106AAA"/>
                </a:solidFill>
                <a:latin typeface="Arial"/>
                <a:ea typeface="ＭＳ Ｐゴシック" charset="0"/>
                <a:cs typeface="Arial"/>
              </a:rPr>
              <a:t>concentration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3001" y="2884049"/>
            <a:ext cx="2050048" cy="707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concentration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65463" y="6086761"/>
            <a:ext cx="4245360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Years after untreated infection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096033" y="2928584"/>
            <a:ext cx="3806188" cy="707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Helper T cell concentration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 blood (cells/mm</a:t>
            </a:r>
            <a:r>
              <a:rPr lang="en-US" sz="22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7126" y="1391572"/>
            <a:ext cx="655385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800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83785" y="2428875"/>
            <a:ext cx="655385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600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0443" y="3455767"/>
            <a:ext cx="655385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97102" y="4482660"/>
            <a:ext cx="655385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05654" y="5519965"/>
            <a:ext cx="341572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2566" y="5797292"/>
            <a:ext cx="341572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35062" y="5793533"/>
            <a:ext cx="341572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07969" y="5800184"/>
            <a:ext cx="341572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60055" y="5796423"/>
            <a:ext cx="341572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22550" y="5798717"/>
            <a:ext cx="366109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4</a:t>
            </a:r>
            <a:endParaRPr lang="en-US" sz="22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74636" y="5794956"/>
            <a:ext cx="366109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37132" y="5801607"/>
            <a:ext cx="366109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6</a:t>
            </a:r>
            <a:endParaRPr lang="en-US" sz="22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99629" y="5797848"/>
            <a:ext cx="366109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2125" y="5794087"/>
            <a:ext cx="366109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621" y="5800738"/>
            <a:ext cx="366109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03837" y="5796980"/>
            <a:ext cx="544776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017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121000"/>
            <a:ext cx="8499249" cy="5109644"/>
          </a:xfrm>
        </p:spPr>
        <p:txBody>
          <a:bodyPr/>
          <a:lstStyle/>
          <a:p>
            <a:r>
              <a:rPr lang="en-US" altLang="en-US" sz="2600" dirty="0"/>
              <a:t>Concept 43.1: In innate immunity, recognition and response rely on traits common to groups of </a:t>
            </a:r>
            <a:r>
              <a:rPr lang="en-US" altLang="en-US" sz="2600" dirty="0" smtClean="0"/>
              <a:t>pathogens</a:t>
            </a:r>
          </a:p>
          <a:p>
            <a:r>
              <a:rPr lang="en-US" altLang="en-US" sz="2600" dirty="0"/>
              <a:t>Concept 43.2: In adaptive immunity, receptors provide pathogen-specific recognition</a:t>
            </a:r>
            <a:endParaRPr lang="en-US" altLang="en-US" sz="2600" dirty="0" smtClean="0"/>
          </a:p>
          <a:p>
            <a:r>
              <a:rPr lang="en-US" altLang="en-US" sz="2600" dirty="0"/>
              <a:t>Concept 43.3: Adaptive immunity defends against infection of body fluids and body </a:t>
            </a:r>
            <a:r>
              <a:rPr lang="en-US" altLang="en-US" sz="2600" dirty="0" smtClean="0"/>
              <a:t>cells</a:t>
            </a:r>
          </a:p>
          <a:p>
            <a:r>
              <a:rPr lang="en-US" altLang="en-US" sz="2600" dirty="0"/>
              <a:t>Concept 43.4: Disruptions in immune system function can elicit or exacerbate disease</a:t>
            </a:r>
            <a:endParaRPr lang="en-US" altLang="en-US" sz="2600" dirty="0" smtClean="0"/>
          </a:p>
          <a:p>
            <a:endParaRPr lang="en-US" altLang="en-US" sz="2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_02ImmunityOverview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"/>
          <a:stretch/>
        </p:blipFill>
        <p:spPr>
          <a:xfrm>
            <a:off x="1164336" y="175260"/>
            <a:ext cx="6815328" cy="6428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1806"/>
            <a:ext cx="3612316" cy="343551"/>
          </a:xfrm>
        </p:spPr>
        <p:txBody>
          <a:bodyPr/>
          <a:lstStyle/>
          <a:p>
            <a:r>
              <a:rPr lang="en-US" sz="1800" b="1" dirty="0" smtClean="0"/>
              <a:t>An Overview of Immunity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77483" y="1710788"/>
            <a:ext cx="22493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INNATE IMMUNITY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(all animals)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3607" y="2261122"/>
            <a:ext cx="2703580" cy="134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Recognition of traits</a:t>
            </a:r>
          </a:p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shared by broad</a:t>
            </a:r>
          </a:p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ranges of pathogens,</a:t>
            </a:r>
          </a:p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using a small set of</a:t>
            </a:r>
          </a:p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receptors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7227" y="3658124"/>
            <a:ext cx="206979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Rapid response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3315" y="1710791"/>
            <a:ext cx="2416685" cy="1094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Barrier defenses: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Skin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Mucous membranes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Secretions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4820" y="2836857"/>
            <a:ext cx="2724611" cy="134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Internal defenses: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Phagocytic cells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Natural killer cells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Antimicrobial proteins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Inflammatory response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6711" y="4453989"/>
            <a:ext cx="3070297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Humoral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response: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Antibodies defend against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infection in body fluids.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9626" y="5469989"/>
            <a:ext cx="2929007" cy="1094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Cell-mediated response: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Cytotoxic cells defend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against infection in body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cells.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8003" y="4987387"/>
            <a:ext cx="2830244" cy="1094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Recognition of traits</a:t>
            </a:r>
          </a:p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specific to particular</a:t>
            </a:r>
          </a:p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pathogens, using a</a:t>
            </a:r>
          </a:p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vast array of receptors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48785" y="6138855"/>
            <a:ext cx="218521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9144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Slower response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8095" y="4462455"/>
            <a:ext cx="256993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ADAPTIVE IMMUNITY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(vertebrates only)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32528" y="229122"/>
            <a:ext cx="2236798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Pathogens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(such as bacteria,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6000"/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fungi, and viruses)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83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121000"/>
            <a:ext cx="8499249" cy="5109644"/>
          </a:xfrm>
        </p:spPr>
        <p:txBody>
          <a:bodyPr/>
          <a:lstStyle/>
          <a:p>
            <a:r>
              <a:rPr lang="en-US" altLang="en-US" sz="2600" strike="sngStrike" dirty="0"/>
              <a:t>Concept 43.1: In innate immunity, recognition and response rely on traits common to groups of </a:t>
            </a:r>
            <a:r>
              <a:rPr lang="en-US" altLang="en-US" sz="2600" strike="sngStrike" dirty="0" smtClean="0"/>
              <a:t>pathogens</a:t>
            </a:r>
          </a:p>
          <a:p>
            <a:r>
              <a:rPr lang="en-US" altLang="en-US" sz="2600" strike="sngStrike" dirty="0"/>
              <a:t>Concept 43.2: In adaptive immunity, receptors provide pathogen-specific recognition</a:t>
            </a:r>
            <a:endParaRPr lang="en-US" altLang="en-US" sz="2600" strike="sngStrike" dirty="0" smtClean="0"/>
          </a:p>
          <a:p>
            <a:r>
              <a:rPr lang="en-US" altLang="en-US" sz="2600" strike="sngStrike" dirty="0"/>
              <a:t>Concept 43.3: Adaptive immunity defends against infection of body fluids and body </a:t>
            </a:r>
            <a:r>
              <a:rPr lang="en-US" altLang="en-US" sz="2600" strike="sngStrike" dirty="0" smtClean="0"/>
              <a:t>cells</a:t>
            </a:r>
          </a:p>
          <a:p>
            <a:r>
              <a:rPr lang="en-US" altLang="en-US" sz="2600" strike="sngStrike" dirty="0"/>
              <a:t>Concept 43.4: Disruptions in immune system function can elicit or exacerbate disease</a:t>
            </a:r>
            <a:endParaRPr lang="en-US" altLang="en-US" sz="2600" strike="sngStrike" dirty="0" smtClean="0"/>
          </a:p>
          <a:p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25070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https://youtu.be/zQGOcOUBi6s</a:t>
            </a:r>
            <a:endParaRPr lang="en-US" dirty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://youtu.be/</a:t>
            </a:r>
            <a:r>
              <a:rPr lang="en-US" dirty="0" smtClean="0">
                <a:hlinkClick r:id="rId3"/>
              </a:rPr>
              <a:t>GIJK3dwCWCw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https://youtu.be/</a:t>
            </a:r>
            <a:r>
              <a:rPr lang="en-US" dirty="0" smtClean="0">
                <a:hlinkClick r:id="rId4"/>
              </a:rPr>
              <a:t>2DFN4IBZ3rI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https://youtu.be/</a:t>
            </a:r>
            <a:r>
              <a:rPr lang="en-US" dirty="0" smtClean="0">
                <a:hlinkClick r:id="rId5"/>
              </a:rPr>
              <a:t>z3M0vU3Dv8E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https://youtu.be/</a:t>
            </a:r>
            <a:r>
              <a:rPr lang="en-US" dirty="0" smtClean="0">
                <a:hlinkClick r:id="rId6"/>
              </a:rPr>
              <a:t>PSRJfaAYkW4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https://youtu.be/</a:t>
            </a:r>
            <a:r>
              <a:rPr lang="en-US" dirty="0" smtClean="0">
                <a:hlinkClick r:id="rId7"/>
              </a:rPr>
              <a:t>Nw27_jMWw10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1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121000"/>
            <a:ext cx="8499249" cy="5109644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Concept 43.1: In innate immunity, recognition and response rely on traits common to groups of </a:t>
            </a:r>
            <a:r>
              <a:rPr lang="en-US" altLang="en-US" b="1" dirty="0" smtClean="0">
                <a:solidFill>
                  <a:srgbClr val="FF0000"/>
                </a:solidFill>
              </a:rPr>
              <a:t>pathogens</a:t>
            </a:r>
          </a:p>
          <a:p>
            <a:r>
              <a:rPr lang="en-US" altLang="en-US" sz="2600" dirty="0"/>
              <a:t>Concept 43.2: In adaptive immunity, receptors provide pathogen-specific recognition</a:t>
            </a:r>
            <a:endParaRPr lang="en-US" altLang="en-US" sz="2600" dirty="0" smtClean="0"/>
          </a:p>
          <a:p>
            <a:r>
              <a:rPr lang="en-US" altLang="en-US" sz="2600" dirty="0"/>
              <a:t>Concept 43.3: Adaptive immunity defends against infection of body fluids and body </a:t>
            </a:r>
            <a:r>
              <a:rPr lang="en-US" altLang="en-US" sz="2600" dirty="0" smtClean="0"/>
              <a:t>cells</a:t>
            </a:r>
          </a:p>
          <a:p>
            <a:r>
              <a:rPr lang="en-US" altLang="en-US" sz="2600" dirty="0"/>
              <a:t>Concept 43.4: Disruptions in immune system function can elicit or exacerbate disease</a:t>
            </a:r>
            <a:endParaRPr lang="en-US" altLang="en-US" sz="2600" dirty="0" smtClean="0"/>
          </a:p>
          <a:p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83600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idx="1"/>
          </p:nvPr>
        </p:nvSpPr>
        <p:spPr>
          <a:xfrm>
            <a:off x="420913" y="990600"/>
            <a:ext cx="8499249" cy="5355960"/>
          </a:xfrm>
        </p:spPr>
        <p:txBody>
          <a:bodyPr/>
          <a:lstStyle/>
          <a:p>
            <a:pPr marL="347472" lvl="1" indent="-347472"/>
            <a:r>
              <a:rPr lang="en-US" altLang="en-US" sz="2800" b="1" u="sng" dirty="0" smtClean="0"/>
              <a:t>ALL</a:t>
            </a:r>
            <a:r>
              <a:rPr lang="en-US" altLang="en-US" sz="2800" dirty="0" smtClean="0"/>
              <a:t> animals (and plants!) </a:t>
            </a:r>
            <a:r>
              <a:rPr lang="en-US" altLang="en-US" sz="2800" dirty="0"/>
              <a:t>have </a:t>
            </a:r>
            <a:r>
              <a:rPr lang="en-US" altLang="en-US" sz="2800" b="1" dirty="0"/>
              <a:t>innate immunity</a:t>
            </a:r>
            <a:r>
              <a:rPr lang="en-US" altLang="en-US" sz="2800" dirty="0"/>
              <a:t>, a defense active IMMEDIATELY upon </a:t>
            </a:r>
            <a:r>
              <a:rPr lang="en-US" altLang="en-US" sz="2800" dirty="0" smtClean="0"/>
              <a:t>infection</a:t>
            </a:r>
          </a:p>
          <a:p>
            <a:pPr lvl="1"/>
            <a:r>
              <a:rPr lang="en-US" altLang="en-US" dirty="0" smtClean="0"/>
              <a:t>Innate immunity is present BEFORE any exposure to pathogens and is effective from the time of birth (thus “innate”)</a:t>
            </a:r>
          </a:p>
          <a:p>
            <a:pPr lvl="1"/>
            <a:r>
              <a:rPr lang="en-US" altLang="en-US" dirty="0" smtClean="0"/>
              <a:t>It responds to a BROAD RANGE of pathogens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98675"/>
            <a:ext cx="8775700" cy="822325"/>
          </a:xfrm>
        </p:spPr>
        <p:txBody>
          <a:bodyPr/>
          <a:lstStyle/>
          <a:p>
            <a:r>
              <a:rPr lang="en-US" altLang="en-US" dirty="0" smtClean="0"/>
              <a:t>Immune System </a:t>
            </a:r>
            <a:r>
              <a:rPr lang="mr-IN" altLang="en-US" dirty="0" smtClean="0"/>
              <a:t>–</a:t>
            </a:r>
            <a:r>
              <a:rPr lang="en-US" altLang="en-US" dirty="0" smtClean="0"/>
              <a:t> The Basics </a:t>
            </a:r>
            <a:r>
              <a:rPr lang="mr-IN" altLang="en-US" dirty="0" smtClean="0"/>
              <a:t>–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Innate</a:t>
            </a:r>
          </a:p>
        </p:txBody>
      </p:sp>
      <p:pic>
        <p:nvPicPr>
          <p:cNvPr id="6" name="Picture 5" descr="01fJjv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38120"/>
            <a:ext cx="2805510" cy="1870340"/>
          </a:xfrm>
          <a:prstGeom prst="rect">
            <a:avLst/>
          </a:prstGeom>
        </p:spPr>
      </p:pic>
      <p:pic>
        <p:nvPicPr>
          <p:cNvPr id="2" name="Picture 1" descr="sAwi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38120"/>
            <a:ext cx="2579780" cy="1870340"/>
          </a:xfrm>
          <a:prstGeom prst="rect">
            <a:avLst/>
          </a:prstGeom>
        </p:spPr>
      </p:pic>
      <p:pic>
        <p:nvPicPr>
          <p:cNvPr id="3" name="Picture 2" descr="Wnef6V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4412720"/>
            <a:ext cx="2430462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Concept 43.1: In innate immunity, recognition and response rely on traits common to groups of pathogens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12884"/>
            <a:ext cx="8499249" cy="4517760"/>
          </a:xfrm>
        </p:spPr>
        <p:txBody>
          <a:bodyPr/>
          <a:lstStyle/>
          <a:p>
            <a:r>
              <a:rPr lang="en-US" altLang="en-US" dirty="0" smtClean="0"/>
              <a:t>In vertebrates, innate immunity is a FIRST RESPONSE to infections and also serves as the foundation of adaptive immunity</a:t>
            </a:r>
          </a:p>
          <a:p>
            <a:pPr lvl="1"/>
            <a:r>
              <a:rPr lang="en-US" altLang="en-US" dirty="0"/>
              <a:t>Innate defenses include </a:t>
            </a:r>
            <a:r>
              <a:rPr lang="en-US" altLang="en-US" b="1" dirty="0"/>
              <a:t>barrier </a:t>
            </a:r>
            <a:r>
              <a:rPr lang="en-US" altLang="en-US" b="1" dirty="0" smtClean="0"/>
              <a:t>defenses</a:t>
            </a:r>
            <a:r>
              <a:rPr lang="en-US" altLang="en-US" dirty="0"/>
              <a:t> </a:t>
            </a:r>
            <a:r>
              <a:rPr lang="en-US" altLang="en-US" dirty="0" smtClean="0"/>
              <a:t>and </a:t>
            </a:r>
            <a:r>
              <a:rPr lang="en-US" altLang="en-US" b="1" dirty="0" smtClean="0"/>
              <a:t>phagocytosis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dirty="0" smtClean="0"/>
              <a:t>Additional </a:t>
            </a:r>
            <a:r>
              <a:rPr lang="en-US" altLang="en-US" dirty="0"/>
              <a:t>defenses unique to vertebrates are </a:t>
            </a:r>
            <a:r>
              <a:rPr lang="en-US" altLang="en-US" b="1" dirty="0"/>
              <a:t>natural </a:t>
            </a:r>
            <a:r>
              <a:rPr lang="en-US" altLang="en-US" b="1" dirty="0" smtClean="0"/>
              <a:t>killer (NK) </a:t>
            </a:r>
            <a:r>
              <a:rPr lang="en-US" altLang="en-US" b="1" dirty="0"/>
              <a:t>cells</a:t>
            </a:r>
            <a:r>
              <a:rPr lang="en-US" altLang="en-US" dirty="0"/>
              <a:t> </a:t>
            </a:r>
            <a:r>
              <a:rPr lang="en-US" altLang="en-US" dirty="0" smtClean="0"/>
              <a:t>and </a:t>
            </a:r>
            <a:r>
              <a:rPr lang="en-US" altLang="en-US" dirty="0"/>
              <a:t>the </a:t>
            </a:r>
            <a:r>
              <a:rPr lang="en-US" altLang="en-US" b="1" dirty="0"/>
              <a:t>inflammatory response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313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mpbell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Campbell_Lecture_Template</Template>
  <TotalTime>3052</TotalTime>
  <Words>3696</Words>
  <Application>Microsoft Macintosh PowerPoint</Application>
  <PresentationFormat>On-screen Show (4:3)</PresentationFormat>
  <Paragraphs>729</Paragraphs>
  <Slides>62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62</vt:i4>
      </vt:variant>
    </vt:vector>
  </HeadingPairs>
  <TitlesOfParts>
    <vt:vector size="84" baseType="lpstr">
      <vt:lpstr>Campbell_Lecture_Template</vt:lpstr>
      <vt:lpstr>Blank</vt:lpstr>
      <vt:lpstr>2_Blank</vt:lpstr>
      <vt:lpstr>3_Blank</vt:lpstr>
      <vt:lpstr>8_Blank</vt:lpstr>
      <vt:lpstr>9_Blank</vt:lpstr>
      <vt:lpstr>10_Blank</vt:lpstr>
      <vt:lpstr>11_Blank</vt:lpstr>
      <vt:lpstr>13_Blank</vt:lpstr>
      <vt:lpstr>15_Blank</vt:lpstr>
      <vt:lpstr>19_Blank</vt:lpstr>
      <vt:lpstr>20_Blank</vt:lpstr>
      <vt:lpstr>21_Blank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34_Blank</vt:lpstr>
      <vt:lpstr>40_Blank</vt:lpstr>
      <vt:lpstr>PowerPoint Presentation</vt:lpstr>
      <vt:lpstr>Why do we get…</vt:lpstr>
      <vt:lpstr>Immune cell attacking a clump of pathogenic bacteria</vt:lpstr>
      <vt:lpstr>An ARMY Built on Recognition &amp; Response</vt:lpstr>
      <vt:lpstr>PowerPoint Presentation</vt:lpstr>
      <vt:lpstr>Overview</vt:lpstr>
      <vt:lpstr>Overview</vt:lpstr>
      <vt:lpstr>Immune System – The Basics – Innate</vt:lpstr>
      <vt:lpstr>Concept 43.1: In innate immunity, recognition and response rely on traits common to groups of pathogens</vt:lpstr>
      <vt:lpstr>Concept 43.1: Recognition and response rely on traits common to groups of pathogens – Innate</vt:lpstr>
      <vt:lpstr>Concept 43.1: Recognition and response rely on traits common to groups of pathogens – Innate</vt:lpstr>
      <vt:lpstr>Phagocytosis</vt:lpstr>
      <vt:lpstr>PowerPoint Presentation</vt:lpstr>
      <vt:lpstr>Concept 43.1: Recognition and response rely on traits common to groups of pathogens – Innate</vt:lpstr>
      <vt:lpstr>PowerPoint Presentation</vt:lpstr>
      <vt:lpstr>Concept 43.1: Recognition and response rely on traits common to groups of pathogens – Innate</vt:lpstr>
      <vt:lpstr>Figure 43.8-1</vt:lpstr>
      <vt:lpstr>Figure 43.8-2</vt:lpstr>
      <vt:lpstr>Next time you get cut, imagine all this happening in mere seconds! AMAZING!</vt:lpstr>
      <vt:lpstr>Concept 43.1: Recognition and response rely on traits common to groups of pathogens – Innate</vt:lpstr>
      <vt:lpstr>PowerPoint Presentation</vt:lpstr>
      <vt:lpstr>Concept 43.1: Recognition and response rely on traits common to groups of pathogens – Innate</vt:lpstr>
      <vt:lpstr>Overview</vt:lpstr>
      <vt:lpstr>Immune System – The Basics – Adaptive</vt:lpstr>
      <vt:lpstr>Concept 43.2: In adaptive immunity, receptors provide pathogen-specific recognition</vt:lpstr>
      <vt:lpstr>Figure 43.UN01</vt:lpstr>
      <vt:lpstr>Concept 43.2: In adaptive immunity, receptors provide pathogen-specific recognition</vt:lpstr>
      <vt:lpstr>Figure 43.10</vt:lpstr>
      <vt:lpstr>Concept 43.2: In adaptive immunity, receptors provide pathogen-specific recognition</vt:lpstr>
      <vt:lpstr>Concept 43.2: In adaptive immunity, receptors provide pathogen-specific recognition</vt:lpstr>
      <vt:lpstr>Figure 43.12</vt:lpstr>
      <vt:lpstr>Concept 43.2: In adaptive immunity, receptors provide pathogen-specific recognition</vt:lpstr>
      <vt:lpstr>Figure 43.14</vt:lpstr>
      <vt:lpstr>Concept 43.2: In adaptive immunity, receptors provide pathogen-specific recognition</vt:lpstr>
      <vt:lpstr>Figure 43.15</vt:lpstr>
      <vt:lpstr>Concept 43.2: In adaptive immunity, receptors provide pathogen-specific recognition</vt:lpstr>
      <vt:lpstr>PowerPoint Presentation</vt:lpstr>
      <vt:lpstr>Overview</vt:lpstr>
      <vt:lpstr>Concept 43.3: Adaptive immunity defends against infection of body fluids and body cells</vt:lpstr>
      <vt:lpstr>Concept 43.3: Adaptive immunity defends against infection of body fluids and body cells</vt:lpstr>
      <vt:lpstr>Concept 43.3: Adaptive immunity defends against infection of body fluids and body cells</vt:lpstr>
      <vt:lpstr>Figure 43.16</vt:lpstr>
      <vt:lpstr>Concept 43.3: Adaptive immunity defends against infection of body fluids and body cells</vt:lpstr>
      <vt:lpstr>Cell-mediated immunity via TC cells</vt:lpstr>
      <vt:lpstr>Cell-mediated immunity via TC cells</vt:lpstr>
      <vt:lpstr>Cell-mediated immunity via TC cells</vt:lpstr>
      <vt:lpstr>Concept 43.3: Adaptive immunity defends against infection of body fluids and body cells</vt:lpstr>
      <vt:lpstr>Humoral immunity via B cells</vt:lpstr>
      <vt:lpstr>Humoral immunity via B cells</vt:lpstr>
      <vt:lpstr>Humoral immunity via B cells</vt:lpstr>
      <vt:lpstr>Concept 43.3: Adaptive immunity defends against infection of body fluids and body cells</vt:lpstr>
      <vt:lpstr>Figure 43.19</vt:lpstr>
      <vt:lpstr>PowerPoint Presentation</vt:lpstr>
      <vt:lpstr>Overview of Adaptive Immunity</vt:lpstr>
      <vt:lpstr>Overview</vt:lpstr>
      <vt:lpstr>Concept 43.4: Disruptions in immune system function can elicit or exacerbate disease</vt:lpstr>
      <vt:lpstr>Concept 43.4: Disruptions in immune system function can elicit or exacerbate disease</vt:lpstr>
      <vt:lpstr>Concept 43.4: Disruptions in immune system function can elicit or exacerbate disease</vt:lpstr>
      <vt:lpstr>Figure 43.24</vt:lpstr>
      <vt:lpstr>An Overview of Immunity</vt:lpstr>
      <vt:lpstr>Overview</vt:lpstr>
      <vt:lpstr>WATCH</vt:lpstr>
    </vt:vector>
  </TitlesOfParts>
  <Company>Jerome 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HaiderAli Bhatti</cp:lastModifiedBy>
  <cp:revision>156</cp:revision>
  <dcterms:created xsi:type="dcterms:W3CDTF">2010-08-06T18:35:02Z</dcterms:created>
  <dcterms:modified xsi:type="dcterms:W3CDTF">2018-04-05T17:16:54Z</dcterms:modified>
</cp:coreProperties>
</file>