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40" r:id="rId1"/>
    <p:sldMasterId id="2147483856" r:id="rId2"/>
    <p:sldMasterId id="2147483858" r:id="rId3"/>
    <p:sldMasterId id="2147483860" r:id="rId4"/>
    <p:sldMasterId id="2147483862" r:id="rId5"/>
    <p:sldMasterId id="2147483886" r:id="rId6"/>
    <p:sldMasterId id="2147483926" r:id="rId7"/>
  </p:sldMasterIdLst>
  <p:notesMasterIdLst>
    <p:notesMasterId r:id="rId42"/>
  </p:notesMasterIdLst>
  <p:sldIdLst>
    <p:sldId id="456" r:id="rId8"/>
    <p:sldId id="360" r:id="rId9"/>
    <p:sldId id="512" r:id="rId10"/>
    <p:sldId id="264" r:id="rId11"/>
    <p:sldId id="564" r:id="rId12"/>
    <p:sldId id="563" r:id="rId13"/>
    <p:sldId id="513" r:id="rId14"/>
    <p:sldId id="271" r:id="rId15"/>
    <p:sldId id="515" r:id="rId16"/>
    <p:sldId id="514" r:id="rId17"/>
    <p:sldId id="277" r:id="rId18"/>
    <p:sldId id="565" r:id="rId19"/>
    <p:sldId id="285" r:id="rId20"/>
    <p:sldId id="287" r:id="rId21"/>
    <p:sldId id="290" r:id="rId22"/>
    <p:sldId id="291" r:id="rId23"/>
    <p:sldId id="566" r:id="rId24"/>
    <p:sldId id="297" r:id="rId25"/>
    <p:sldId id="299" r:id="rId26"/>
    <p:sldId id="570" r:id="rId27"/>
    <p:sldId id="574" r:id="rId28"/>
    <p:sldId id="527" r:id="rId29"/>
    <p:sldId id="306" r:id="rId30"/>
    <p:sldId id="568" r:id="rId31"/>
    <p:sldId id="334" r:id="rId32"/>
    <p:sldId id="361" r:id="rId33"/>
    <p:sldId id="569" r:id="rId34"/>
    <p:sldId id="350" r:id="rId35"/>
    <p:sldId id="547" r:id="rId36"/>
    <p:sldId id="572" r:id="rId37"/>
    <p:sldId id="573" r:id="rId38"/>
    <p:sldId id="571" r:id="rId39"/>
    <p:sldId id="567" r:id="rId40"/>
    <p:sldId id="575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12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2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2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2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123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96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887E"/>
    <a:srgbClr val="D1300D"/>
    <a:srgbClr val="B9B9B9"/>
    <a:srgbClr val="AA2B15"/>
    <a:srgbClr val="AEB9B1"/>
    <a:srgbClr val="4F6F92"/>
    <a:srgbClr val="F7F7F7"/>
    <a:srgbClr val="0047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 showGuides="1">
      <p:cViewPr>
        <p:scale>
          <a:sx n="100" d="100"/>
          <a:sy n="100" d="100"/>
        </p:scale>
        <p:origin x="-1888" y="-352"/>
      </p:cViewPr>
      <p:guideLst>
        <p:guide orient="horz" pos="1296"/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111" d="100"/>
          <a:sy n="111" d="100"/>
        </p:scale>
        <p:origin x="-309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9" Type="http://schemas.openxmlformats.org/officeDocument/2006/relationships/slide" Target="slides/slide2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32A7F3A-F278-4E65-B1F9-FE00ACBBE8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442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84" charset="0"/>
        <a:ea typeface="ヒラギノ角ゴ Pro W3" pitchFamily="84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F799716A-546D-42A2-84AC-529965E2324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1603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35A0AFA0-3CC1-475B-8326-5ADF2E04DF1F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4714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8EACA7CA-3F35-4DA4-9F4C-0B3BD7070D7E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360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F4A893EE-0B23-46BF-92DC-6A96E726E37F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6782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9F643E6C-E104-4CE8-92D8-385565461C41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4465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E4D6875D-7C72-43D1-9ED8-7CB0ED6431D7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27733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6AAA9F45-3386-49AE-83ED-3D83722DE473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5976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8EACA7CA-3F35-4DA4-9F4C-0B3BD7070D7E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360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F733F77A-75B8-4A7E-943F-76F4FF5121BF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140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349B655F-1624-4526-9114-84626A1B5C8A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61129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26.UN04 Summary of key concepts: shared derived characters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26.2 Convergent evolution of limbless bodies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26.UN04 Summary of key concepts: shared derived characters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26.11 Examples of a paraphyletic and a polyphyletic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0F1AA0DE-7C04-44FE-9FA7-19D9C712637E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5803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8EACA7CA-3F35-4DA4-9F4C-0B3BD7070D7E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3600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FB56C732-7996-43A8-A2D0-09754BA4459D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06955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EA93502E-1BE9-4299-A7BD-6048E429DC36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51602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8EACA7CA-3F35-4DA4-9F4C-0B3BD7070D7E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3600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55768F06-29B9-477A-9020-9F9CEAC14DB7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96754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26.21 The three domains of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55768F06-29B9-477A-9020-9F9CEAC14DB7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9675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8EACA7CA-3F35-4DA4-9F4C-0B3BD7070D7E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3600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55768F06-29B9-477A-9020-9F9CEAC14DB7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9675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8EACA7CA-3F35-4DA4-9F4C-0B3BD7070D7E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3600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0F1AA0DE-7C04-44FE-9FA7-19D9C712637E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1580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8EACA7CA-3F35-4DA4-9F4C-0B3BD7070D7E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360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8EACA7CA-3F35-4DA4-9F4C-0B3BD7070D7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6360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26.3 Linnaean classification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3" charset="-128"/>
              </a:defRPr>
            </a:lvl9pPr>
          </a:lstStyle>
          <a:p>
            <a:fld id="{566EB48B-3F57-4489-AA71-06BD758F2370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>
              <a:latin typeface="Times New Roman" pitchFamily="18" charset="0"/>
              <a:ea typeface="ヒラギノ角ゴ Pro W3" pitchFamily="12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62205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26.5 How to read a phylogenetic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26.4 The connection between classification and phylogeny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33B75E-551A-C34B-8A90-916D06393212}" type="slidenum">
              <a:rPr lang="en-US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89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938" y="162990"/>
            <a:ext cx="9144000" cy="100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6C93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r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+mj-lt"/>
                <a:ea typeface="+mn-ea"/>
                <a:cs typeface="Times New Roman" pitchFamily="84" charset="0"/>
              </a:rPr>
              <a:t>CAMPBELL</a:t>
            </a:r>
          </a:p>
          <a:p>
            <a:pPr algn="ctr" eaLnBrk="1" hangingPunct="1">
              <a:lnSpc>
                <a:spcPct val="50000"/>
              </a:lnSpc>
              <a:spcBef>
                <a:spcPct val="20000"/>
              </a:spcBef>
              <a:spcAft>
                <a:spcPct val="20000"/>
              </a:spcAft>
              <a:defRPr/>
            </a:pPr>
            <a:r>
              <a:rPr lang="en-US" sz="4800" dirty="0" smtClean="0">
                <a:solidFill>
                  <a:srgbClr val="D2B239"/>
                </a:solidFill>
                <a:latin typeface="+mj-lt"/>
                <a:ea typeface="+mn-ea"/>
                <a:cs typeface="Times New Roman" pitchFamily="84" charset="0"/>
              </a:rPr>
              <a:t>BIOLOGY</a:t>
            </a:r>
          </a:p>
        </p:txBody>
      </p:sp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0" y="1131066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Reece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Urry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Cain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Wasserman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Minorsky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US" sz="1600" dirty="0" smtClean="0">
                <a:solidFill>
                  <a:srgbClr val="D2B239"/>
                </a:solidFill>
                <a:latin typeface="Times New Roman" charset="0"/>
                <a:cs typeface="Times New Roman" charset="0"/>
              </a:rPr>
              <a:t>•</a:t>
            </a:r>
            <a:r>
              <a:rPr lang="en-US" sz="1600" dirty="0" smtClean="0">
                <a:solidFill>
                  <a:srgbClr val="FFFFFF"/>
                </a:solidFill>
                <a:latin typeface="Times New Roman" charset="0"/>
                <a:cs typeface="Times New Roman" charset="0"/>
              </a:rPr>
              <a:t> Jackson</a:t>
            </a:r>
            <a:endParaRPr lang="en-US" sz="1600" dirty="0">
              <a:solidFill>
                <a:srgbClr val="FFFFFF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0" y="6592888"/>
            <a:ext cx="68802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CAA3C"/>
                    </a:gs>
                    <a:gs pos="100000">
                      <a:srgbClr val="5EBDB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 dirty="0">
                <a:solidFill>
                  <a:srgbClr val="FFFFFF"/>
                </a:solidFill>
              </a:rPr>
              <a:t>     © 2014 Pearson Education, Inc.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6023428" y="715674"/>
            <a:ext cx="869610" cy="3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629F39"/>
                    </a:gs>
                    <a:gs pos="100000">
                      <a:srgbClr val="58B5B2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TENTH</a:t>
            </a:r>
          </a:p>
          <a:p>
            <a:pPr algn="r" eaLnBrk="1" hangingPunct="1">
              <a:lnSpc>
                <a:spcPct val="6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1000" b="1" i="0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EDITION</a:t>
            </a:r>
            <a:endParaRPr lang="en-US" sz="1000" b="1" i="0" dirty="0">
              <a:solidFill>
                <a:schemeClr val="accent3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50894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82563" y="190500"/>
            <a:ext cx="3089275" cy="1096963"/>
          </a:xfrm>
        </p:spPr>
        <p:txBody>
          <a:bodyPr anchor="ctr"/>
          <a:lstStyle>
            <a:lvl1pPr marL="0" indent="0">
              <a:defRPr sz="50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20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66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4813" y="182563"/>
            <a:ext cx="2203450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3" y="182563"/>
            <a:ext cx="6457950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94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475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6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71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034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834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</p:spPr>
        <p:txBody>
          <a:bodyPr/>
          <a:lstStyle>
            <a:lvl1pPr algn="l">
              <a:defRPr sz="120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2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FF6600"/>
              </a:buClr>
              <a:defRPr/>
            </a:lvl1pPr>
            <a:lvl2pPr marL="740664" indent="-283464">
              <a:buClr>
                <a:srgbClr val="FF6600"/>
              </a:buClr>
              <a:defRPr/>
            </a:lvl2pPr>
            <a:lvl3pPr marL="1143000" indent="-228600">
              <a:buClr>
                <a:srgbClr val="FF6600"/>
              </a:buClr>
              <a:defRPr/>
            </a:lvl3pPr>
            <a:lvl4pPr marL="1600200" indent="-228600">
              <a:buClr>
                <a:srgbClr val="FF6600"/>
              </a:buClr>
              <a:defRPr/>
            </a:lvl4pPr>
            <a:lvl5pPr marL="2057400" indent="-228600">
              <a:buClr>
                <a:srgbClr val="FF660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225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824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46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79525"/>
            <a:ext cx="431165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82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7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1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46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804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501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913" y="1272910"/>
            <a:ext cx="8499249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0" y="1"/>
            <a:ext cx="9144000" cy="290286"/>
          </a:xfrm>
          <a:prstGeom prst="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FFFF"/>
              </a:gs>
              <a:gs pos="25000">
                <a:srgbClr val="FF6600">
                  <a:alpha val="75000"/>
                </a:srgbClr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82563" y="298675"/>
            <a:ext cx="877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b="0" dirty="0">
                <a:solidFill>
                  <a:srgbClr val="000000"/>
                </a:solidFill>
                <a:latin typeface="Arial" charset="0"/>
              </a:rPr>
              <a:t>© 2014 Pearson Education, Inc.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Geneva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Geneva" charset="0"/>
          <a:cs typeface="+mn-cs"/>
        </a:defRPr>
      </a:lvl1pPr>
      <a:lvl2pPr marL="740664" indent="-283464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45000"/>
        </a:spcBef>
        <a:spcAft>
          <a:spcPct val="20000"/>
        </a:spcAft>
        <a:buClr>
          <a:srgbClr val="FF660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39000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3075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88331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17678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0236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0"/>
            <a:ext cx="5757649" cy="356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9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© 2014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78213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8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9144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3716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sz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_XMKmFQ_w8" TargetMode="External"/><Relationship Id="rId4" Type="http://schemas.openxmlformats.org/officeDocument/2006/relationships/hyperlink" Target="https://www.youtube.com/watch?v=F38BmgPcZ_I" TargetMode="External"/><Relationship Id="rId5" Type="http://schemas.openxmlformats.org/officeDocument/2006/relationships/hyperlink" Target="https://www.youtube.com/watch?v=fQwI90bkJl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pload.wikimedia.org/wikipedia/commons/1/11/Tree_of_life_SVG.sv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-23373" y="1633538"/>
            <a:ext cx="158651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D001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EFC33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9600" dirty="0" smtClean="0">
                <a:solidFill>
                  <a:srgbClr val="D2B239"/>
                </a:solidFill>
              </a:rPr>
              <a:t>26</a:t>
            </a:r>
            <a:endParaRPr lang="en-US" sz="9600" dirty="0">
              <a:solidFill>
                <a:srgbClr val="D2B239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" y="3048000"/>
            <a:ext cx="36052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D0016">
                    <a:alpha val="2509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5FAF8E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47472" indent="-347472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800">
                <a:solidFill>
                  <a:schemeClr val="tx1"/>
                </a:solidFill>
                <a:latin typeface="Arial" charset="0"/>
                <a:ea typeface="Geneva" charset="0"/>
                <a:cs typeface="+mn-cs"/>
              </a:defRPr>
            </a:lvl1pPr>
            <a:lvl2pPr marL="740664" indent="-283464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6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rgbClr val="FF6600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3162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734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306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87888" indent="-347663" algn="l" rtl="0" eaLnBrk="1" fontAlgn="base" hangingPunct="1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indent="0">
              <a:buClr>
                <a:schemeClr val="tx2"/>
              </a:buClr>
              <a:buFont typeface="Wingdings" charset="0"/>
              <a:buNone/>
            </a:pPr>
            <a:r>
              <a:rPr lang="en-US" sz="3600" b="1" kern="0" dirty="0" smtClean="0">
                <a:solidFill>
                  <a:schemeClr val="bg1"/>
                </a:solidFill>
                <a:latin typeface="Arial"/>
                <a:cs typeface="Arial"/>
              </a:rPr>
              <a:t>Phylogeny and the Tree of Life</a:t>
            </a:r>
            <a:endParaRPr lang="en-US" sz="3600" b="1" kern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127000" y="3054060"/>
            <a:ext cx="1314380" cy="242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D2B23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1700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_04CarnivoraPhylogeny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816" y="210312"/>
            <a:ext cx="6754368" cy="6437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37570" y="150715"/>
            <a:ext cx="87326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Order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6536" y="159182"/>
            <a:ext cx="91983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Family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40497" y="154949"/>
            <a:ext cx="91983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Genus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12661" y="154951"/>
            <a:ext cx="1110338" cy="38268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Species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3760" y="984681"/>
            <a:ext cx="1245806" cy="9372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Panthera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pardus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(leopard)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2590" y="2195411"/>
            <a:ext cx="1372807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Taxidea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taxus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(American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badger)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2594" y="3393444"/>
            <a:ext cx="1372807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Lutra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lutra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(European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otter)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8362" y="4553374"/>
            <a:ext cx="1080705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Canis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latrans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(coyote)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98363" y="5764106"/>
            <a:ext cx="1410904" cy="92333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Canis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  <a:p>
            <a:r>
              <a:rPr lang="en-US" sz="18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lupus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(gray wolf)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 rot="5400000">
            <a:off x="3262814" y="1091138"/>
            <a:ext cx="124580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Panthera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3342590" y="2294811"/>
            <a:ext cx="107728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Taxidea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3507691" y="3480397"/>
            <a:ext cx="76800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Lutra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 rot="5400000">
            <a:off x="2588357" y="1043485"/>
            <a:ext cx="9801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Felidae</a:t>
            </a:r>
            <a:endParaRPr lang="en-US" sz="18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 rot="5400000">
            <a:off x="2398603" y="2867802"/>
            <a:ext cx="136565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Mustelidae</a:t>
            </a:r>
            <a:endParaRPr lang="en-US" sz="18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" name="TextBox 19"/>
          <p:cNvSpPr txBox="1"/>
          <p:nvPr/>
        </p:nvSpPr>
        <p:spPr>
          <a:xfrm rot="5400000">
            <a:off x="922414" y="2586916"/>
            <a:ext cx="136565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Carnivora</a:t>
            </a:r>
            <a:endParaRPr lang="en-US" sz="18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 rot="5400000">
            <a:off x="3467353" y="5237480"/>
            <a:ext cx="83971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Canis</a:t>
            </a:r>
            <a:endParaRPr lang="en-US" sz="1800" b="1" i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 rot="5400000">
            <a:off x="2533823" y="5241210"/>
            <a:ext cx="1086255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Canidae</a:t>
            </a:r>
            <a:endParaRPr lang="en-US" sz="1800" b="1" dirty="0" smtClean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137803" y="5248576"/>
            <a:ext cx="307198" cy="319181"/>
            <a:chOff x="5433027" y="327780"/>
            <a:chExt cx="224367" cy="233119"/>
          </a:xfrm>
        </p:grpSpPr>
        <p:sp>
          <p:nvSpPr>
            <p:cNvPr id="27" name="Oval 26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5433027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79439" y="4041329"/>
            <a:ext cx="307198" cy="319181"/>
            <a:chOff x="5433027" y="327780"/>
            <a:chExt cx="224367" cy="233119"/>
          </a:xfrm>
        </p:grpSpPr>
        <p:sp>
          <p:nvSpPr>
            <p:cNvPr id="30" name="Oval 29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5433027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/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8" y="5321304"/>
            <a:ext cx="2567531" cy="1295400"/>
          </a:xfrm>
        </p:spPr>
        <p:txBody>
          <a:bodyPr/>
          <a:lstStyle/>
          <a:p>
            <a:r>
              <a:rPr lang="en-US" sz="2000" b="1" dirty="0" smtClean="0"/>
              <a:t>Linking Classification with Phylogeny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89775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u="sng" dirty="0" smtClean="0"/>
              <a:t>What We Can and Cannot Learn from Phylogenetic Trees </a:t>
            </a:r>
          </a:p>
          <a:p>
            <a:r>
              <a:rPr lang="en-US" altLang="en-US" dirty="0" smtClean="0"/>
              <a:t>Phylogenetic trees show </a:t>
            </a:r>
            <a:r>
              <a:rPr lang="en-US" altLang="en-US" i="1" dirty="0" smtClean="0"/>
              <a:t>patterns</a:t>
            </a:r>
            <a:r>
              <a:rPr lang="en-US" altLang="en-US" dirty="0" smtClean="0"/>
              <a:t> of descent, NOT phenotypic similarity</a:t>
            </a:r>
          </a:p>
          <a:p>
            <a:r>
              <a:rPr lang="en-US" altLang="en-US" dirty="0" smtClean="0"/>
              <a:t>Phylogenetic trees DO NOT indicate </a:t>
            </a:r>
            <a:r>
              <a:rPr lang="en-US" altLang="en-US" i="1" dirty="0" smtClean="0"/>
              <a:t>when</a:t>
            </a:r>
            <a:r>
              <a:rPr lang="en-US" altLang="en-US" dirty="0" smtClean="0"/>
              <a:t> species evolved or </a:t>
            </a:r>
            <a:r>
              <a:rPr lang="en-US" altLang="en-US" i="1" dirty="0" smtClean="0"/>
              <a:t>how much </a:t>
            </a:r>
            <a:r>
              <a:rPr lang="en-US" altLang="en-US" dirty="0" smtClean="0"/>
              <a:t>change occurred in a lineage</a:t>
            </a:r>
          </a:p>
          <a:p>
            <a:r>
              <a:rPr lang="en-US" altLang="en-US" dirty="0" smtClean="0"/>
              <a:t>It should NOT be assumed that a taxon evolved from the taxon next to it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26.1: Phylogenies show evolutionary relationships </a:t>
            </a:r>
            <a:r>
              <a:rPr lang="mr-IN" altLang="en-US" dirty="0" smtClean="0"/>
              <a:t>–</a:t>
            </a:r>
            <a:r>
              <a:rPr lang="en-US" altLang="en-US" dirty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Be Careful!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028700"/>
            <a:ext cx="8499249" cy="5432160"/>
          </a:xfrm>
        </p:spPr>
        <p:txBody>
          <a:bodyPr/>
          <a:lstStyle/>
          <a:p>
            <a:r>
              <a:rPr lang="en-US" altLang="en-US" sz="2600" strike="sngStrike" dirty="0"/>
              <a:t>Concept 26.1: Phylogenies show evolutionary </a:t>
            </a:r>
            <a:r>
              <a:rPr lang="en-US" altLang="en-US" sz="2600" strike="sngStrike" dirty="0" smtClean="0"/>
              <a:t>relationships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Concept 26.2: Phylogenies are inferred from morphological and molecular </a:t>
            </a:r>
            <a:r>
              <a:rPr lang="en-US" altLang="en-US" b="1" dirty="0" smtClean="0">
                <a:solidFill>
                  <a:srgbClr val="FF0000"/>
                </a:solidFill>
              </a:rPr>
              <a:t>data</a:t>
            </a:r>
          </a:p>
          <a:p>
            <a:r>
              <a:rPr lang="en-US" altLang="en-US" sz="2600" dirty="0"/>
              <a:t>Concept 26.3: Shared characters are used to construct phylogenetic </a:t>
            </a:r>
            <a:r>
              <a:rPr lang="en-US" altLang="en-US" sz="2600" dirty="0" smtClean="0"/>
              <a:t>trees</a:t>
            </a:r>
          </a:p>
          <a:p>
            <a:r>
              <a:rPr lang="en-US" altLang="en-US" sz="2600" dirty="0"/>
              <a:t>Concept 26.4: An organism</a:t>
            </a:r>
            <a:r>
              <a:rPr lang="ja-JP" altLang="en-US" sz="2600" dirty="0"/>
              <a:t>’</a:t>
            </a:r>
            <a:r>
              <a:rPr lang="en-US" altLang="ja-JP" sz="2600" dirty="0"/>
              <a:t>s evolutionary history is documented in its </a:t>
            </a:r>
            <a:r>
              <a:rPr lang="en-US" altLang="ja-JP" sz="2600" dirty="0" smtClean="0"/>
              <a:t>genome</a:t>
            </a:r>
          </a:p>
          <a:p>
            <a:r>
              <a:rPr lang="en-US" altLang="en-US" sz="2600" dirty="0"/>
              <a:t>Concept 26.6: Our understanding of the tree of life continues to change based on new data</a:t>
            </a:r>
            <a:endParaRPr lang="en-US" altLang="en-US" sz="2600" dirty="0" smtClean="0"/>
          </a:p>
          <a:p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08998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Concept 26.2: Phylogenies are inferred from morphological and molecular data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To infer phylogenies (make evolutionary hypotheses), </a:t>
            </a:r>
            <a:r>
              <a:rPr lang="en-US" altLang="en-US" dirty="0" err="1" smtClean="0"/>
              <a:t>systematists</a:t>
            </a:r>
            <a:r>
              <a:rPr lang="en-US" altLang="en-US" dirty="0" smtClean="0"/>
              <a:t> gather information about morphologies, genes, and biochemistry of living organisms</a:t>
            </a:r>
          </a:p>
          <a:p>
            <a:pPr lvl="1"/>
            <a:r>
              <a:rPr lang="en-US" altLang="en-US" dirty="0"/>
              <a:t>Phenotypic and genetic similarities due to </a:t>
            </a:r>
            <a:r>
              <a:rPr lang="en-US" altLang="en-US" i="1" dirty="0"/>
              <a:t>shared ancestry</a:t>
            </a:r>
            <a:r>
              <a:rPr lang="en-US" altLang="en-US" dirty="0"/>
              <a:t> are called </a:t>
            </a:r>
            <a:r>
              <a:rPr lang="en-US" altLang="en-US" b="1" dirty="0"/>
              <a:t>homologies</a:t>
            </a:r>
          </a:p>
          <a:p>
            <a:pPr lvl="1"/>
            <a:r>
              <a:rPr lang="en-US" altLang="en-US" dirty="0"/>
              <a:t>Organisms with similar morphologies or DNA sequences are likely to be </a:t>
            </a:r>
            <a:r>
              <a:rPr lang="en-US" altLang="en-US" dirty="0" smtClean="0"/>
              <a:t>MORE closely </a:t>
            </a:r>
            <a:r>
              <a:rPr lang="en-US" altLang="en-US" dirty="0"/>
              <a:t>related than organisms with different structures or sequences</a:t>
            </a:r>
          </a:p>
          <a:p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When constructing a phylogeny, </a:t>
            </a:r>
            <a:r>
              <a:rPr lang="en-US" altLang="en-US" sz="2800" dirty="0" err="1" smtClean="0"/>
              <a:t>systematists</a:t>
            </a:r>
            <a:r>
              <a:rPr lang="en-US" altLang="en-US" sz="2800" dirty="0" smtClean="0"/>
              <a:t> need to distinguish whether a similarity is the result of </a:t>
            </a:r>
            <a:r>
              <a:rPr lang="en-US" altLang="en-US" sz="2800" b="1" dirty="0" smtClean="0"/>
              <a:t>homology</a:t>
            </a:r>
            <a:r>
              <a:rPr lang="en-US" altLang="en-US" sz="2800" dirty="0" smtClean="0"/>
              <a:t> or </a:t>
            </a:r>
            <a:r>
              <a:rPr lang="en-US" altLang="en-US" sz="2800" b="1" dirty="0" smtClean="0"/>
              <a:t>analogy</a:t>
            </a:r>
          </a:p>
          <a:p>
            <a:pPr lvl="1"/>
            <a:r>
              <a:rPr lang="en-US" altLang="en-US" sz="2600" dirty="0" smtClean="0"/>
              <a:t>Homology </a:t>
            </a:r>
            <a:r>
              <a:rPr lang="en-US" altLang="en-US" dirty="0"/>
              <a:t>=</a:t>
            </a:r>
            <a:r>
              <a:rPr lang="en-US" altLang="en-US" sz="2600" dirty="0" smtClean="0"/>
              <a:t> similarity due to </a:t>
            </a:r>
            <a:r>
              <a:rPr lang="en-US" altLang="en-US" sz="2600" b="1" u="sng" dirty="0" smtClean="0"/>
              <a:t>shared ancestry</a:t>
            </a:r>
          </a:p>
          <a:p>
            <a:pPr lvl="1"/>
            <a:r>
              <a:rPr lang="en-US" altLang="en-US" sz="2600" dirty="0" smtClean="0"/>
              <a:t>Analogy </a:t>
            </a:r>
            <a:r>
              <a:rPr lang="en-US" altLang="en-US" dirty="0"/>
              <a:t>=</a:t>
            </a:r>
            <a:r>
              <a:rPr lang="en-US" altLang="en-US" sz="2600" dirty="0" smtClean="0"/>
              <a:t> similarity due to </a:t>
            </a:r>
            <a:r>
              <a:rPr lang="en-US" altLang="en-US" sz="2600" b="1" u="sng" dirty="0" smtClean="0"/>
              <a:t>convergent evolution</a:t>
            </a:r>
            <a:r>
              <a:rPr lang="en-US" altLang="en-US" sz="2600" dirty="0" smtClean="0"/>
              <a:t> </a:t>
            </a:r>
          </a:p>
          <a:p>
            <a:pPr lvl="2"/>
            <a:r>
              <a:rPr lang="en-US" altLang="en-US" dirty="0"/>
              <a:t>S</a:t>
            </a:r>
            <a:r>
              <a:rPr lang="en-US" altLang="en-US" dirty="0" smtClean="0"/>
              <a:t>imilar </a:t>
            </a:r>
            <a:r>
              <a:rPr lang="en-US" altLang="en-US" dirty="0"/>
              <a:t>environmental pressures and natural selection produce similar (</a:t>
            </a:r>
            <a:r>
              <a:rPr lang="en-US" altLang="en-US" b="1" dirty="0"/>
              <a:t>analogous</a:t>
            </a:r>
            <a:r>
              <a:rPr lang="en-US" altLang="en-US" dirty="0"/>
              <a:t>) adaptations in organisms from </a:t>
            </a:r>
            <a:r>
              <a:rPr lang="en-US" altLang="en-US" dirty="0" smtClean="0"/>
              <a:t>DIFFERENT evolutionary lineages (NOT useful for phylogenies!)</a:t>
            </a:r>
            <a:endParaRPr lang="en-US" altLang="en-US" dirty="0"/>
          </a:p>
          <a:p>
            <a:pPr lvl="2"/>
            <a:endParaRPr lang="en-US" altLang="en-US" sz="24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26.2: Phylogenies are inferred from morphological and molecular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idx="1"/>
          </p:nvPr>
        </p:nvSpPr>
        <p:spPr>
          <a:xfrm>
            <a:off x="420913" y="1272910"/>
            <a:ext cx="8499249" cy="5280290"/>
          </a:xfrm>
        </p:spPr>
        <p:txBody>
          <a:bodyPr/>
          <a:lstStyle/>
          <a:p>
            <a:pPr>
              <a:lnSpc>
                <a:spcPts val="3100"/>
              </a:lnSpc>
            </a:pPr>
            <a:r>
              <a:rPr lang="en-US" altLang="en-US" dirty="0"/>
              <a:t>Homology can be distinguished from analogy by comparing fossil evidence and the degree of complexity</a:t>
            </a:r>
          </a:p>
          <a:p>
            <a:pPr>
              <a:lnSpc>
                <a:spcPts val="3100"/>
              </a:lnSpc>
            </a:pPr>
            <a:r>
              <a:rPr lang="en-US" altLang="en-US" dirty="0"/>
              <a:t>The more elements that are similar in two complex structures, the more likely it is that they are </a:t>
            </a:r>
            <a:r>
              <a:rPr lang="en-US" altLang="en-US" dirty="0" smtClean="0"/>
              <a:t>homologous</a:t>
            </a:r>
          </a:p>
          <a:p>
            <a:pPr>
              <a:lnSpc>
                <a:spcPts val="3100"/>
              </a:lnSpc>
            </a:pPr>
            <a:r>
              <a:rPr lang="en-US" altLang="en-US" dirty="0"/>
              <a:t>The best hypotheses for phylogenetic trees fit the </a:t>
            </a:r>
            <a:r>
              <a:rPr lang="en-US" altLang="en-US" dirty="0" smtClean="0"/>
              <a:t>most homologous data</a:t>
            </a:r>
            <a:r>
              <a:rPr lang="en-US" altLang="en-US" dirty="0"/>
              <a:t> </a:t>
            </a:r>
            <a:r>
              <a:rPr lang="en-US" altLang="en-US" dirty="0" smtClean="0"/>
              <a:t>(morphological</a:t>
            </a:r>
            <a:r>
              <a:rPr lang="en-US" altLang="en-US" dirty="0"/>
              <a:t>, molecular, and </a:t>
            </a:r>
            <a:r>
              <a:rPr lang="en-US" altLang="en-US" dirty="0" smtClean="0"/>
              <a:t>fossil)</a:t>
            </a:r>
            <a:endParaRPr lang="en-US" altLang="en-US" dirty="0"/>
          </a:p>
          <a:p>
            <a:pPr marL="0" indent="0">
              <a:lnSpc>
                <a:spcPts val="3100"/>
              </a:lnSpc>
              <a:buNone/>
            </a:pPr>
            <a:endParaRPr lang="en-US" alt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26.2: Phylogenies are inferred from morphological and molecular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It </a:t>
            </a:r>
            <a:r>
              <a:rPr lang="en-US" altLang="en-US" dirty="0"/>
              <a:t>is </a:t>
            </a:r>
            <a:r>
              <a:rPr lang="en-US" altLang="en-US" dirty="0" smtClean="0"/>
              <a:t>important </a:t>
            </a:r>
            <a:r>
              <a:rPr lang="en-US" altLang="en-US" dirty="0"/>
              <a:t>to distinguish homology from analogy in molecular similarities</a:t>
            </a:r>
          </a:p>
          <a:p>
            <a:pPr lvl="1"/>
            <a:r>
              <a:rPr lang="en-US" altLang="en-US" dirty="0" err="1" smtClean="0"/>
              <a:t>Systematists</a:t>
            </a:r>
            <a:r>
              <a:rPr lang="en-US" altLang="en-US" dirty="0" smtClean="0"/>
              <a:t> use computer programs and mathematical tools when analyzing comparable DNA segments from different organisms</a:t>
            </a:r>
          </a:p>
          <a:p>
            <a:pPr lvl="1"/>
            <a:r>
              <a:rPr lang="en-US" altLang="en-US" dirty="0" smtClean="0"/>
              <a:t>Mathematical </a:t>
            </a:r>
            <a:r>
              <a:rPr lang="en-US" altLang="en-US" dirty="0"/>
              <a:t>tools help to identify molecular </a:t>
            </a:r>
            <a:r>
              <a:rPr lang="en-US" altLang="en-US" b="1" dirty="0" err="1"/>
              <a:t>homoplasies</a:t>
            </a:r>
            <a:r>
              <a:rPr lang="en-US" altLang="en-US" dirty="0"/>
              <a:t>, or </a:t>
            </a:r>
            <a:r>
              <a:rPr lang="en-US" altLang="en-US" dirty="0" smtClean="0"/>
              <a:t>coincidences due to analogy/convergent evolution</a:t>
            </a:r>
          </a:p>
          <a:p>
            <a:pPr lvl="2"/>
            <a:r>
              <a:rPr lang="en-US" altLang="en-US" dirty="0" smtClean="0"/>
              <a:t>So if these are bad</a:t>
            </a:r>
            <a:r>
              <a:rPr lang="mr-IN" altLang="en-US" dirty="0" smtClean="0"/>
              <a:t>…</a:t>
            </a:r>
            <a:r>
              <a:rPr lang="en-US" altLang="en-US" dirty="0" smtClean="0"/>
              <a:t>what exactly do you use to make phylogenies?</a:t>
            </a:r>
            <a:endParaRPr lang="en-US" altLang="en-US" dirty="0"/>
          </a:p>
          <a:p>
            <a:endParaRPr lang="en-US" altLang="en-US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26.2: Phylogenies are inferred from morphological and molecular data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028700"/>
            <a:ext cx="8499249" cy="5432160"/>
          </a:xfrm>
        </p:spPr>
        <p:txBody>
          <a:bodyPr/>
          <a:lstStyle/>
          <a:p>
            <a:r>
              <a:rPr lang="en-US" altLang="en-US" sz="2600" strike="sngStrike" dirty="0"/>
              <a:t>Concept 26.1: Phylogenies show evolutionary </a:t>
            </a:r>
            <a:r>
              <a:rPr lang="en-US" altLang="en-US" sz="2600" strike="sngStrike" dirty="0" smtClean="0"/>
              <a:t>relationships</a:t>
            </a:r>
          </a:p>
          <a:p>
            <a:r>
              <a:rPr lang="en-US" altLang="en-US" sz="2600" strike="sngStrike" dirty="0"/>
              <a:t>Concept 26.2: Phylogenies are inferred from morphological and molecular </a:t>
            </a:r>
            <a:r>
              <a:rPr lang="en-US" altLang="en-US" sz="2600" strike="sngStrike" dirty="0" smtClean="0"/>
              <a:t>data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Concept 26.3: Shared characters are used to construct phylogenetic </a:t>
            </a:r>
            <a:r>
              <a:rPr lang="en-US" altLang="en-US" b="1" dirty="0" smtClean="0">
                <a:solidFill>
                  <a:srgbClr val="FF0000"/>
                </a:solidFill>
              </a:rPr>
              <a:t>trees</a:t>
            </a:r>
          </a:p>
          <a:p>
            <a:r>
              <a:rPr lang="en-US" altLang="en-US" sz="2600" dirty="0"/>
              <a:t>Concept 26.4: An organism</a:t>
            </a:r>
            <a:r>
              <a:rPr lang="ja-JP" altLang="en-US" sz="2600" dirty="0"/>
              <a:t>’</a:t>
            </a:r>
            <a:r>
              <a:rPr lang="en-US" altLang="ja-JP" sz="2600" dirty="0"/>
              <a:t>s evolutionary history is documented in its </a:t>
            </a:r>
            <a:r>
              <a:rPr lang="en-US" altLang="ja-JP" sz="2600" dirty="0" smtClean="0"/>
              <a:t>genome</a:t>
            </a:r>
          </a:p>
          <a:p>
            <a:r>
              <a:rPr lang="en-US" altLang="en-US" sz="2600" dirty="0"/>
              <a:t>Concept 26.6: Our understanding of the tree of life continues to change based on new data</a:t>
            </a:r>
            <a:endParaRPr lang="en-US" altLang="en-US" sz="2600" dirty="0" smtClean="0"/>
          </a:p>
          <a:p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370347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Concept 26.3: Shared characters are used to construct phylogenetic trees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Once homologous characters have been identified, they can be used to infer a phylogeny</a:t>
            </a:r>
          </a:p>
          <a:p>
            <a:r>
              <a:rPr lang="en-US" altLang="en-US" b="1" dirty="0"/>
              <a:t>Cladistics</a:t>
            </a:r>
            <a:r>
              <a:rPr lang="en-US" altLang="en-US" dirty="0"/>
              <a:t> groups organisms by </a:t>
            </a:r>
            <a:r>
              <a:rPr lang="en-US" altLang="en-US" dirty="0" smtClean="0"/>
              <a:t>common descent</a:t>
            </a:r>
          </a:p>
          <a:p>
            <a:pPr lvl="1"/>
            <a:r>
              <a:rPr lang="en-US" altLang="en-US" b="1" dirty="0" smtClean="0"/>
              <a:t>Clade </a:t>
            </a:r>
            <a:r>
              <a:rPr lang="en-US" altLang="en-US" dirty="0" smtClean="0"/>
              <a:t>=</a:t>
            </a:r>
            <a:r>
              <a:rPr lang="en-US" altLang="en-US" b="1" dirty="0" smtClean="0"/>
              <a:t> </a:t>
            </a:r>
            <a:r>
              <a:rPr lang="en-US" altLang="en-US" dirty="0" smtClean="0"/>
              <a:t>group </a:t>
            </a:r>
            <a:r>
              <a:rPr lang="en-US" altLang="en-US" dirty="0"/>
              <a:t>of species that includes </a:t>
            </a:r>
            <a:r>
              <a:rPr lang="en-US" altLang="en-US" dirty="0" smtClean="0"/>
              <a:t>a common </a:t>
            </a:r>
            <a:r>
              <a:rPr lang="en-US" altLang="en-US" dirty="0"/>
              <a:t>ancestral species and </a:t>
            </a:r>
            <a:r>
              <a:rPr lang="en-US" altLang="en-US" dirty="0" smtClean="0"/>
              <a:t>ALL its descendants </a:t>
            </a:r>
          </a:p>
          <a:p>
            <a:pPr lvl="2"/>
            <a:r>
              <a:rPr lang="en-US" altLang="en-US" dirty="0" smtClean="0"/>
              <a:t>#</a:t>
            </a:r>
            <a:r>
              <a:rPr lang="en-US" altLang="en-US" dirty="0" err="1" smtClean="0"/>
              <a:t>goalz</a:t>
            </a:r>
            <a:r>
              <a:rPr lang="en-US" altLang="en-US" dirty="0" smtClean="0"/>
              <a:t> </a:t>
            </a:r>
            <a:r>
              <a:rPr lang="en-US" altLang="en-US" dirty="0" smtClean="0"/>
              <a:t>of (good) phylogenetic trees!</a:t>
            </a:r>
            <a:endParaRPr lang="en-US" altLang="en-US" dirty="0"/>
          </a:p>
          <a:p>
            <a:pPr marL="457200" lvl="1" indent="0">
              <a:buNone/>
            </a:pPr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600" dirty="0" smtClean="0"/>
              <a:t>A valid clade is </a:t>
            </a:r>
            <a:r>
              <a:rPr lang="en-US" altLang="en-US" sz="2600" b="1" dirty="0" smtClean="0"/>
              <a:t>monophyletic</a:t>
            </a:r>
            <a:r>
              <a:rPr lang="en-US" altLang="en-US" sz="2600" dirty="0"/>
              <a:t> </a:t>
            </a:r>
            <a:r>
              <a:rPr lang="en-US" altLang="en-US" sz="2600" dirty="0" smtClean="0"/>
              <a:t>= consists of the common ancestor species and ALL its descendants (it’s </a:t>
            </a:r>
            <a:r>
              <a:rPr lang="en-US" altLang="en-US" sz="3600" dirty="0" smtClean="0">
                <a:latin typeface="Comic Sans MS"/>
                <a:cs typeface="Comic Sans MS"/>
              </a:rPr>
              <a:t>awesome</a:t>
            </a:r>
            <a:r>
              <a:rPr lang="en-US" altLang="en-US" sz="2600" dirty="0" smtClean="0"/>
              <a:t>)</a:t>
            </a:r>
          </a:p>
          <a:p>
            <a:r>
              <a:rPr lang="en-US" altLang="en-US" sz="2600" b="1" dirty="0" smtClean="0"/>
              <a:t>Paraphyletic </a:t>
            </a:r>
            <a:r>
              <a:rPr lang="en-US" altLang="en-US" sz="2600" dirty="0" smtClean="0"/>
              <a:t>clade = consists </a:t>
            </a:r>
            <a:r>
              <a:rPr lang="en-US" altLang="en-US" sz="2600" dirty="0"/>
              <a:t>of an ancestral species and some, </a:t>
            </a:r>
            <a:r>
              <a:rPr lang="en-US" altLang="en-US" sz="2600" dirty="0" smtClean="0"/>
              <a:t>BUT NOT ALL, </a:t>
            </a:r>
            <a:r>
              <a:rPr lang="en-US" altLang="en-US" sz="2600" dirty="0"/>
              <a:t>of the </a:t>
            </a:r>
            <a:r>
              <a:rPr lang="en-US" altLang="en-US" sz="2600" dirty="0" smtClean="0"/>
              <a:t>descendants (it’s </a:t>
            </a:r>
            <a:r>
              <a:rPr lang="en-US" altLang="en-US" sz="3600" dirty="0" err="1" smtClean="0">
                <a:latin typeface="Chalkduster"/>
                <a:cs typeface="Chalkduster"/>
              </a:rPr>
              <a:t>ehhh</a:t>
            </a:r>
            <a:r>
              <a:rPr lang="en-US" altLang="en-US" sz="2600" dirty="0" smtClean="0"/>
              <a:t>)</a:t>
            </a:r>
            <a:endParaRPr lang="en-US" altLang="en-US" sz="2600" dirty="0"/>
          </a:p>
          <a:p>
            <a:r>
              <a:rPr lang="en-US" altLang="en-US" sz="2600" b="1" dirty="0"/>
              <a:t>P</a:t>
            </a:r>
            <a:r>
              <a:rPr lang="en-US" altLang="en-US" sz="2600" b="1" dirty="0" smtClean="0"/>
              <a:t>olyphyletic </a:t>
            </a:r>
            <a:r>
              <a:rPr lang="en-US" altLang="en-US" sz="2600" dirty="0" smtClean="0"/>
              <a:t>clade = includes </a:t>
            </a:r>
            <a:r>
              <a:rPr lang="en-US" altLang="en-US" sz="2600" dirty="0"/>
              <a:t>distantly related species but does </a:t>
            </a:r>
            <a:r>
              <a:rPr lang="en-US" altLang="en-US" sz="2600" dirty="0" smtClean="0"/>
              <a:t>NOT include </a:t>
            </a:r>
            <a:r>
              <a:rPr lang="en-US" altLang="en-US" sz="2600" dirty="0"/>
              <a:t>their most recent </a:t>
            </a:r>
            <a:r>
              <a:rPr lang="en-US" altLang="en-US" sz="2600" dirty="0" smtClean="0"/>
              <a:t>CA </a:t>
            </a:r>
            <a:r>
              <a:rPr lang="en-US" altLang="en-US" sz="2600" dirty="0"/>
              <a:t>(it’s </a:t>
            </a:r>
            <a:r>
              <a:rPr lang="en-US" altLang="en-US" sz="3600" dirty="0" err="1">
                <a:latin typeface="Stencil"/>
                <a:cs typeface="Stencil"/>
              </a:rPr>
              <a:t>baaad</a:t>
            </a:r>
            <a:r>
              <a:rPr lang="en-US" altLang="en-US" sz="2600" dirty="0"/>
              <a:t>)</a:t>
            </a:r>
          </a:p>
          <a:p>
            <a:pPr lvl="1"/>
            <a:endParaRPr lang="en-US" altLang="en-US" sz="2400" dirty="0"/>
          </a:p>
          <a:p>
            <a:pPr eaLnBrk="1" hangingPunct="1"/>
            <a:endParaRPr lang="en-US" altLang="en-US" sz="2400" dirty="0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26.3: Shared characters are used to construct phylogenetic trees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Clades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Phylogeny</a:t>
            </a:r>
            <a:r>
              <a:rPr lang="en-US" altLang="en-US" dirty="0" smtClean="0"/>
              <a:t> is the </a:t>
            </a:r>
            <a:r>
              <a:rPr lang="en-US" altLang="en-US" b="1" u="sng" dirty="0" smtClean="0"/>
              <a:t>EVOLUTIONARY HISTORY</a:t>
            </a:r>
            <a:r>
              <a:rPr lang="en-US" altLang="en-US" dirty="0" smtClean="0"/>
              <a:t> of a species or group of related species</a:t>
            </a:r>
          </a:p>
          <a:p>
            <a:pPr lvl="1"/>
            <a:r>
              <a:rPr lang="en-US" altLang="en-US" dirty="0" smtClean="0"/>
              <a:t>For example, a phylogeny shows that legless lizards and </a:t>
            </a:r>
            <a:r>
              <a:rPr lang="en-US" altLang="en-US" dirty="0" err="1" smtClean="0"/>
              <a:t>sneks</a:t>
            </a:r>
            <a:r>
              <a:rPr lang="en-US" altLang="en-US" dirty="0" smtClean="0"/>
              <a:t> evolved from </a:t>
            </a:r>
            <a:r>
              <a:rPr lang="en-US" altLang="en-US" i="1" dirty="0" smtClean="0"/>
              <a:t>different</a:t>
            </a:r>
            <a:r>
              <a:rPr lang="en-US" altLang="en-US" dirty="0" smtClean="0"/>
              <a:t> lineages of legged lizards</a:t>
            </a:r>
          </a:p>
          <a:p>
            <a:r>
              <a:rPr lang="en-US" altLang="en-US" dirty="0" smtClean="0"/>
              <a:t>The discipline of </a:t>
            </a:r>
            <a:r>
              <a:rPr lang="en-US" altLang="en-US" b="1" dirty="0" smtClean="0"/>
              <a:t>systematics</a:t>
            </a:r>
            <a:r>
              <a:rPr lang="en-US" altLang="en-US" dirty="0" smtClean="0"/>
              <a:t> classifies organisms and determines their evolutionary relationships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Investigating the Tree of Life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_UN04Summary_C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04672"/>
            <a:ext cx="8546592" cy="5248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883" y="750781"/>
            <a:ext cx="2724232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Monophyletic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7591" y="5655944"/>
            <a:ext cx="2724232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Paraphyletic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0293" y="750306"/>
            <a:ext cx="2541553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Polyphyletic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235" y="1409692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11" name="Straight Connector 10"/>
          <p:cNvCxnSpPr>
            <a:endCxn id="8" idx="2"/>
          </p:cNvCxnSpPr>
          <p:nvPr/>
        </p:nvCxnSpPr>
        <p:spPr bwMode="auto">
          <a:xfrm flipH="1" flipV="1">
            <a:off x="7635875" y="1114425"/>
            <a:ext cx="142875" cy="346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4038600" y="4946650"/>
            <a:ext cx="85725" cy="765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endCxn id="6" idx="2"/>
          </p:cNvCxnSpPr>
          <p:nvPr/>
        </p:nvCxnSpPr>
        <p:spPr bwMode="auto">
          <a:xfrm flipH="1" flipV="1">
            <a:off x="1514475" y="1111250"/>
            <a:ext cx="92075" cy="349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435232" y="1989662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5231" y="2616196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5230" y="3166528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30398" y="3802997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0398" y="4368147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0398" y="4996797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3302" y="1397000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93299" y="1976970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3298" y="2603504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93297" y="3153836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88465" y="3790305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88465" y="4355455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88465" y="4984105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12429" y="1409707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12426" y="1989677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12425" y="2616211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12424" y="3166543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07592" y="3803012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07592" y="4368162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07592" y="4996812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424979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_UN04Summary_C3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804672"/>
            <a:ext cx="8546592" cy="5248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2883" y="750781"/>
            <a:ext cx="2724232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Monophyletic group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7591" y="5655944"/>
            <a:ext cx="2724232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Paraphyletic group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0293" y="750306"/>
            <a:ext cx="2541553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Polyphyletic group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235" y="1409692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</a:t>
            </a:r>
          </a:p>
        </p:txBody>
      </p:sp>
      <p:cxnSp>
        <p:nvCxnSpPr>
          <p:cNvPr id="11" name="Straight Connector 10"/>
          <p:cNvCxnSpPr>
            <a:endCxn id="8" idx="2"/>
          </p:cNvCxnSpPr>
          <p:nvPr/>
        </p:nvCxnSpPr>
        <p:spPr bwMode="auto">
          <a:xfrm flipH="1" flipV="1">
            <a:off x="7635875" y="1114425"/>
            <a:ext cx="142875" cy="3460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4038600" y="4946650"/>
            <a:ext cx="85725" cy="7651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>
            <a:endCxn id="6" idx="2"/>
          </p:cNvCxnSpPr>
          <p:nvPr/>
        </p:nvCxnSpPr>
        <p:spPr bwMode="auto">
          <a:xfrm flipH="1" flipV="1">
            <a:off x="1514475" y="1111250"/>
            <a:ext cx="92075" cy="34925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2435232" y="1989662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5231" y="2616196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35230" y="3166528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30398" y="3802997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30398" y="4368147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30398" y="4996797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93302" y="1397000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93299" y="1976970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3298" y="2603504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93297" y="3153836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88465" y="3790305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88465" y="4355455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88465" y="4984105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412429" y="1409707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12426" y="1989677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12425" y="2616211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12424" y="3166543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07592" y="3803012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07592" y="4368162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407592" y="4996812"/>
            <a:ext cx="422266" cy="3851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</a:t>
            </a:r>
          </a:p>
        </p:txBody>
      </p:sp>
      <p:pic>
        <p:nvPicPr>
          <p:cNvPr id="36" name="Picture 35" descr="ScaredKidWithCro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54" y="1460500"/>
            <a:ext cx="3233078" cy="365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65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dirty="0" smtClean="0"/>
              <a:t>Figure 26.11</a:t>
            </a:r>
            <a:endParaRPr lang="en-US" dirty="0"/>
          </a:p>
        </p:txBody>
      </p:sp>
      <p:pic>
        <p:nvPicPr>
          <p:cNvPr id="3" name="Picture 2" descr="26_11ParaPolyphylEx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8" y="210312"/>
            <a:ext cx="6821424" cy="643737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16258" y="419456"/>
            <a:ext cx="1472606" cy="109414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Common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ancestor of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even-toed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ungulates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66437" y="177328"/>
            <a:ext cx="2281920" cy="3462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Paraphyletic group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87231" y="6296958"/>
            <a:ext cx="2281920" cy="3462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Polyphyletic group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09966" y="899173"/>
            <a:ext cx="1965484" cy="5955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Other even-toed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ungulates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09966" y="1883423"/>
            <a:ext cx="2048034" cy="3462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Hippopotamuses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09966" y="2874023"/>
            <a:ext cx="1330484" cy="3462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Cetaceans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9966" y="3864623"/>
            <a:ext cx="809784" cy="3462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Seals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09966" y="4842523"/>
            <a:ext cx="847884" cy="34624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Bears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09966" y="5833123"/>
            <a:ext cx="1368584" cy="59554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Other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8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carnivores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2165350" y="6280150"/>
            <a:ext cx="20701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3200400" y="3636433"/>
            <a:ext cx="711200" cy="26416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H="1" flipV="1">
            <a:off x="2320925" y="1397000"/>
            <a:ext cx="346075" cy="40957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Connector 34"/>
          <p:cNvCxnSpPr/>
          <p:nvPr/>
        </p:nvCxnSpPr>
        <p:spPr bwMode="auto">
          <a:xfrm flipH="1">
            <a:off x="3295650" y="536575"/>
            <a:ext cx="2120901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>
            <a:off x="4371975" y="536575"/>
            <a:ext cx="0" cy="31432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extBox 3"/>
          <p:cNvSpPr txBox="1"/>
          <p:nvPr/>
        </p:nvSpPr>
        <p:spPr>
          <a:xfrm>
            <a:off x="4280251" y="3326758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Marker Felt"/>
                <a:cs typeface="Marker Felt"/>
              </a:rPr>
              <a:t>*triggered*</a:t>
            </a:r>
            <a:endParaRPr lang="en-US" sz="2000" dirty="0">
              <a:solidFill>
                <a:srgbClr val="FF0000"/>
              </a:solidFill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7188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Phylogenies are based on shared characters</a:t>
            </a:r>
          </a:p>
          <a:p>
            <a:pPr lvl="1"/>
            <a:r>
              <a:rPr lang="en-US" altLang="en-US" dirty="0" smtClean="0"/>
              <a:t>A </a:t>
            </a:r>
            <a:r>
              <a:rPr lang="en-US" altLang="en-US" b="1" dirty="0"/>
              <a:t>shared ancestral character </a:t>
            </a:r>
            <a:r>
              <a:rPr lang="en-US" altLang="en-US" dirty="0"/>
              <a:t>is a character that originated in an ancestor of the </a:t>
            </a:r>
            <a:r>
              <a:rPr lang="en-US" altLang="en-US" dirty="0" smtClean="0"/>
              <a:t>taxon</a:t>
            </a:r>
          </a:p>
          <a:p>
            <a:pPr lvl="2"/>
            <a:r>
              <a:rPr lang="en-US" altLang="en-US" dirty="0" smtClean="0"/>
              <a:t>Ex: Lungs </a:t>
            </a:r>
            <a:r>
              <a:rPr lang="en-US" altLang="en-US" dirty="0" smtClean="0">
                <a:sym typeface="Wingdings"/>
              </a:rPr>
              <a:t> in reptiles, amphibians, and mammals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A </a:t>
            </a:r>
            <a:r>
              <a:rPr lang="en-US" altLang="en-US" b="1" dirty="0" smtClean="0"/>
              <a:t>shared derived character </a:t>
            </a:r>
            <a:r>
              <a:rPr lang="en-US" altLang="en-US" dirty="0" smtClean="0"/>
              <a:t>is an evolutionary novelty unique to a particular </a:t>
            </a:r>
            <a:r>
              <a:rPr lang="en-US" altLang="en-US" b="1" dirty="0" smtClean="0"/>
              <a:t>clade</a:t>
            </a:r>
          </a:p>
          <a:p>
            <a:pPr lvl="2"/>
            <a:r>
              <a:rPr lang="en-US" altLang="en-US" dirty="0" smtClean="0"/>
              <a:t>Ex: Hair/fur </a:t>
            </a:r>
            <a:r>
              <a:rPr lang="en-US" altLang="en-US" dirty="0" smtClean="0">
                <a:sym typeface="Wingdings"/>
              </a:rPr>
              <a:t> only in mammals</a:t>
            </a:r>
          </a:p>
          <a:p>
            <a:r>
              <a:rPr lang="en-US" altLang="en-US" dirty="0" smtClean="0">
                <a:sym typeface="Wingdings"/>
              </a:rPr>
              <a:t>Further explained on last slide</a:t>
            </a:r>
            <a:endParaRPr lang="en-US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26.3: Shared characters are used to construct phylogenetic trees </a:t>
            </a:r>
            <a:r>
              <a:rPr lang="mr-IN" altLang="en-US" dirty="0" smtClean="0"/>
              <a:t>–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Characters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028700"/>
            <a:ext cx="8499249" cy="5432160"/>
          </a:xfrm>
        </p:spPr>
        <p:txBody>
          <a:bodyPr/>
          <a:lstStyle/>
          <a:p>
            <a:r>
              <a:rPr lang="en-US" altLang="en-US" sz="2600" strike="sngStrike" dirty="0"/>
              <a:t>Concept 26.1: Phylogenies show evolutionary </a:t>
            </a:r>
            <a:r>
              <a:rPr lang="en-US" altLang="en-US" sz="2600" strike="sngStrike" dirty="0" smtClean="0"/>
              <a:t>relationships</a:t>
            </a:r>
          </a:p>
          <a:p>
            <a:r>
              <a:rPr lang="en-US" altLang="en-US" sz="2600" strike="sngStrike" dirty="0"/>
              <a:t>Concept 26.2: Phylogenies are inferred from morphological and molecular </a:t>
            </a:r>
            <a:r>
              <a:rPr lang="en-US" altLang="en-US" sz="2600" strike="sngStrike" dirty="0" smtClean="0"/>
              <a:t>data</a:t>
            </a:r>
          </a:p>
          <a:p>
            <a:r>
              <a:rPr lang="en-US" altLang="en-US" sz="2600" strike="sngStrike" dirty="0"/>
              <a:t>Concept 26.3: Shared characters are used to construct phylogenetic </a:t>
            </a:r>
            <a:r>
              <a:rPr lang="en-US" altLang="en-US" sz="2600" strike="sngStrike" dirty="0" smtClean="0"/>
              <a:t>trees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Concept 26.4: An organism</a:t>
            </a:r>
            <a:r>
              <a:rPr lang="ja-JP" altLang="en-US" b="1" dirty="0">
                <a:solidFill>
                  <a:srgbClr val="FF0000"/>
                </a:solidFill>
              </a:rPr>
              <a:t>’</a:t>
            </a:r>
            <a:r>
              <a:rPr lang="en-US" altLang="ja-JP" b="1" dirty="0">
                <a:solidFill>
                  <a:srgbClr val="FF0000"/>
                </a:solidFill>
              </a:rPr>
              <a:t>s evolutionary history is documented in its </a:t>
            </a:r>
            <a:r>
              <a:rPr lang="en-US" altLang="ja-JP" b="1" dirty="0" smtClean="0">
                <a:solidFill>
                  <a:srgbClr val="FF0000"/>
                </a:solidFill>
              </a:rPr>
              <a:t>genome</a:t>
            </a:r>
          </a:p>
          <a:p>
            <a:r>
              <a:rPr lang="en-US" altLang="en-US" sz="2600" dirty="0"/>
              <a:t>Concept 26.6: Our understanding of the tree of life continues to change based on new data</a:t>
            </a:r>
            <a:endParaRPr lang="en-US" altLang="en-US" sz="2600" dirty="0" smtClean="0"/>
          </a:p>
          <a:p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421744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Concept 26.4: An organism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evolutionary history is documented in its genome</a:t>
            </a:r>
            <a:endParaRPr lang="en-US" altLang="en-US" dirty="0" smtClean="0"/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Comparing nucleic acids or other molecules to </a:t>
            </a:r>
            <a:r>
              <a:rPr lang="en-US" altLang="en-US" i="1" dirty="0" smtClean="0"/>
              <a:t>infer relatedness </a:t>
            </a:r>
            <a:r>
              <a:rPr lang="en-US" altLang="en-US" dirty="0" smtClean="0"/>
              <a:t>is a valuable approach for tracing organisms</a:t>
            </a:r>
            <a:r>
              <a:rPr lang="ja-JP" altLang="en-US" dirty="0" smtClean="0"/>
              <a:t>’</a:t>
            </a:r>
            <a:r>
              <a:rPr lang="en-US" altLang="ja-JP" dirty="0" smtClean="0"/>
              <a:t> phylogeny (evolutionary history)</a:t>
            </a:r>
          </a:p>
          <a:p>
            <a:pPr lvl="1"/>
            <a:r>
              <a:rPr lang="en-US" altLang="en-US" dirty="0" smtClean="0"/>
              <a:t>DNA that codes for </a:t>
            </a:r>
            <a:r>
              <a:rPr lang="en-US" altLang="en-US" dirty="0" err="1" smtClean="0"/>
              <a:t>rRNA</a:t>
            </a:r>
            <a:r>
              <a:rPr lang="en-US" altLang="en-US" dirty="0" smtClean="0"/>
              <a:t> changes relatively slowly and is useful for investigating branching points hundreds of millions of years ago</a:t>
            </a:r>
          </a:p>
          <a:p>
            <a:pPr lvl="1"/>
            <a:r>
              <a:rPr lang="en-US" altLang="en-US" dirty="0"/>
              <a:t>M</a:t>
            </a:r>
            <a:r>
              <a:rPr lang="en-US" altLang="en-US" dirty="0" smtClean="0"/>
              <a:t>itochondrial DNA (mtDNA) evolves rapidly and can be used to explore RECENT evolutionary events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Gene number and the complexity of an organism are NOT strongly linked</a:t>
            </a:r>
            <a:r>
              <a:rPr lang="mr-IN" altLang="en-US" dirty="0" smtClean="0"/>
              <a:t>…</a:t>
            </a:r>
            <a:r>
              <a:rPr lang="en-US" altLang="en-US" dirty="0" smtClean="0"/>
              <a:t>not a good data point for phylogenetics</a:t>
            </a:r>
          </a:p>
          <a:p>
            <a:pPr lvl="1"/>
            <a:r>
              <a:rPr lang="en-US" altLang="en-US" dirty="0" smtClean="0"/>
              <a:t>Ex: humans have just as many genes as a nematode</a:t>
            </a:r>
          </a:p>
          <a:p>
            <a:r>
              <a:rPr lang="en-US" altLang="en-US" dirty="0" smtClean="0"/>
              <a:t>Genes in complex organisms appear to be very versatile, and each gene can encode multiple proteins that perform many different functions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26.4: An organism</a:t>
            </a:r>
            <a:r>
              <a:rPr lang="ja-JP" altLang="en-US" dirty="0" smtClean="0"/>
              <a:t>’</a:t>
            </a:r>
            <a:r>
              <a:rPr lang="en-US" altLang="ja-JP" dirty="0" smtClean="0"/>
              <a:t>s evolutionary history is documented in its genome</a:t>
            </a:r>
            <a:endParaRPr lang="en-US" alt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028700"/>
            <a:ext cx="8499249" cy="5432160"/>
          </a:xfrm>
        </p:spPr>
        <p:txBody>
          <a:bodyPr/>
          <a:lstStyle/>
          <a:p>
            <a:r>
              <a:rPr lang="en-US" altLang="en-US" sz="2600" strike="sngStrike" dirty="0"/>
              <a:t>Concept 26.1: Phylogenies show evolutionary </a:t>
            </a:r>
            <a:r>
              <a:rPr lang="en-US" altLang="en-US" sz="2600" strike="sngStrike" dirty="0" smtClean="0"/>
              <a:t>relationships</a:t>
            </a:r>
          </a:p>
          <a:p>
            <a:r>
              <a:rPr lang="en-US" altLang="en-US" sz="2600" strike="sngStrike" dirty="0"/>
              <a:t>Concept 26.2: Phylogenies are inferred from morphological and molecular </a:t>
            </a:r>
            <a:r>
              <a:rPr lang="en-US" altLang="en-US" sz="2600" strike="sngStrike" dirty="0" smtClean="0"/>
              <a:t>data</a:t>
            </a:r>
          </a:p>
          <a:p>
            <a:r>
              <a:rPr lang="en-US" altLang="en-US" sz="2600" strike="sngStrike" dirty="0"/>
              <a:t>Concept 26.3: Shared characters are used to construct phylogenetic </a:t>
            </a:r>
            <a:r>
              <a:rPr lang="en-US" altLang="en-US" sz="2600" strike="sngStrike" dirty="0" smtClean="0"/>
              <a:t>trees</a:t>
            </a:r>
          </a:p>
          <a:p>
            <a:r>
              <a:rPr lang="en-US" altLang="en-US" sz="2600" strike="sngStrike" dirty="0"/>
              <a:t>Concept 26.4: An organism</a:t>
            </a:r>
            <a:r>
              <a:rPr lang="ja-JP" altLang="en-US" sz="2600" strike="sngStrike" dirty="0"/>
              <a:t>’</a:t>
            </a:r>
            <a:r>
              <a:rPr lang="en-US" altLang="ja-JP" sz="2600" strike="sngStrike" dirty="0"/>
              <a:t>s evolutionary history is documented in its </a:t>
            </a:r>
            <a:r>
              <a:rPr lang="en-US" altLang="ja-JP" sz="2600" strike="sngStrike" dirty="0" smtClean="0"/>
              <a:t>genome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Concept 26.6: Our understanding of the tree of life continues to change based on new data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51119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Concept 26.6: Our understanding of the tree of life continues to </a:t>
            </a:r>
            <a:r>
              <a:rPr lang="en-US" altLang="en-US" dirty="0" smtClean="0">
                <a:solidFill>
                  <a:srgbClr val="FF0000"/>
                </a:solidFill>
              </a:rPr>
              <a:t>CHANGE</a:t>
            </a:r>
            <a:r>
              <a:rPr lang="en-US" altLang="en-US" dirty="0" smtClean="0"/>
              <a:t> based on new data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dirty="0" smtClean="0"/>
              <a:t>We have gained further insight on branches of the tree of life through molecular systematics</a:t>
            </a:r>
          </a:p>
          <a:p>
            <a:pPr lvl="1"/>
            <a:r>
              <a:rPr lang="en-US" altLang="en-US" sz="2400" dirty="0" smtClean="0"/>
              <a:t>Early taxonomists classified all species as either plants or animals </a:t>
            </a:r>
            <a:r>
              <a:rPr lang="en-US" altLang="en-US" sz="2400" dirty="0" smtClean="0">
                <a:sym typeface="Wingdings"/>
              </a:rPr>
              <a:t> </a:t>
            </a:r>
            <a:r>
              <a:rPr lang="en-US" altLang="en-US" sz="2400" dirty="0" smtClean="0"/>
              <a:t>Later, five kingdoms were recognized: </a:t>
            </a:r>
            <a:r>
              <a:rPr lang="en-US" altLang="en-US" sz="2400" dirty="0" err="1" smtClean="0"/>
              <a:t>Monera</a:t>
            </a:r>
            <a:r>
              <a:rPr lang="en-US" altLang="en-US" sz="2400" dirty="0" smtClean="0"/>
              <a:t> (prokaryotes), Protista, Plantae, Fungi, and Animalia</a:t>
            </a:r>
          </a:p>
          <a:p>
            <a:pPr lvl="1"/>
            <a:r>
              <a:rPr lang="en-US" altLang="en-US" sz="2400" dirty="0" smtClean="0"/>
              <a:t>More recently, the three-domain system has been adopted and </a:t>
            </a:r>
            <a:r>
              <a:rPr lang="en-US" altLang="en-US" sz="2400" dirty="0"/>
              <a:t>supported by data from many sequenced </a:t>
            </a:r>
            <a:r>
              <a:rPr lang="en-US" altLang="en-US" sz="2400" dirty="0" smtClean="0"/>
              <a:t>genomes: </a:t>
            </a:r>
            <a:r>
              <a:rPr lang="en-US" altLang="en-US" sz="2400" b="1" dirty="0" smtClean="0"/>
              <a:t>Bacteria</a:t>
            </a:r>
            <a:r>
              <a:rPr lang="en-US" altLang="en-US" sz="2400" dirty="0" smtClean="0"/>
              <a:t>,</a:t>
            </a:r>
            <a:r>
              <a:rPr lang="en-US" altLang="en-US" sz="2400" b="1" dirty="0" smtClean="0"/>
              <a:t> Archaea</a:t>
            </a:r>
            <a:r>
              <a:rPr lang="en-US" altLang="en-US" sz="2400" dirty="0" smtClean="0"/>
              <a:t>, and </a:t>
            </a:r>
            <a:r>
              <a:rPr lang="en-US" altLang="en-US" sz="2400" b="1" dirty="0" smtClean="0"/>
              <a:t>Eukarya</a:t>
            </a:r>
          </a:p>
          <a:p>
            <a:r>
              <a:rPr lang="en-US" altLang="en-US" sz="2600" dirty="0" smtClean="0"/>
              <a:t>Overall, it’s important to recognize phylogenies as DYNAMIC (ever-changing based on new data)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 dirty="0" smtClean="0"/>
              <a:t>Figure 26.21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51299" y="120174"/>
            <a:ext cx="1228272" cy="96479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Cell</a:t>
            </a:r>
          </a:p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division</a:t>
            </a:r>
          </a:p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error</a:t>
            </a:r>
          </a:p>
        </p:txBody>
      </p:sp>
      <p:pic>
        <p:nvPicPr>
          <p:cNvPr id="3" name="Picture 2" descr="26_21_ThreeDomains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912" y="210312"/>
            <a:ext cx="5218176" cy="6437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9733" y="204115"/>
            <a:ext cx="140282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Euglenozoans</a:t>
            </a:r>
            <a:endParaRPr lang="en-US" sz="1400" b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09733" y="534315"/>
            <a:ext cx="84402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Forams</a:t>
            </a:r>
            <a:endParaRPr lang="en-US" sz="1400" b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9733" y="849275"/>
            <a:ext cx="87958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Diatoms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4653" y="1169315"/>
            <a:ext cx="87958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Ciliates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4653" y="1484275"/>
            <a:ext cx="105230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Red algae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4653" y="1804315"/>
            <a:ext cx="120470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Green algae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09733" y="2124355"/>
            <a:ext cx="120470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1F63A9"/>
                </a:solidFill>
                <a:ea typeface="ＭＳ Ｐゴシック" charset="0"/>
                <a:cs typeface="Arial" panose="020B0604020202020204" pitchFamily="34" charset="0"/>
              </a:rPr>
              <a:t>Land plants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4653" y="2764435"/>
            <a:ext cx="66114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1F63A9"/>
                </a:solidFill>
                <a:ea typeface="ＭＳ Ｐゴシック" charset="0"/>
                <a:cs typeface="Arial" panose="020B0604020202020204" pitchFamily="34" charset="0"/>
              </a:rPr>
              <a:t>Fungi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09733" y="3084475"/>
            <a:ext cx="87958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1F63A9"/>
                </a:solidFill>
                <a:ea typeface="ＭＳ Ｐゴシック" charset="0"/>
                <a:cs typeface="Arial" panose="020B0604020202020204" pitchFamily="34" charset="0"/>
              </a:rPr>
              <a:t>Animals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04653" y="2444395"/>
            <a:ext cx="105738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Amoebas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4653" y="3404515"/>
            <a:ext cx="157046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Nanoarchaeotes</a:t>
            </a:r>
            <a:endParaRPr lang="en-US" sz="1400" b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4653" y="3724554"/>
            <a:ext cx="135202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Methanogens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4653" y="4044594"/>
            <a:ext cx="135202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Thermophiles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09733" y="4359555"/>
            <a:ext cx="142314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Proteobacteria</a:t>
            </a:r>
            <a:endParaRPr lang="en-US" sz="1400" b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04653" y="4684675"/>
            <a:ext cx="148918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(Mitochondria)*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4653" y="5004715"/>
            <a:ext cx="119962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Chlamydias</a:t>
            </a:r>
            <a:endParaRPr lang="en-US" sz="1400" b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04653" y="5324755"/>
            <a:ext cx="119962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Spirochetes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04653" y="5578755"/>
            <a:ext cx="1402827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Gram-positive</a:t>
            </a:r>
          </a:p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bacteria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04653" y="5985155"/>
            <a:ext cx="140282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Cyanobacteria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99573" y="6279795"/>
            <a:ext cx="147902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(Chloroplasts)*</a:t>
            </a:r>
          </a:p>
        </p:txBody>
      </p:sp>
      <p:sp>
        <p:nvSpPr>
          <p:cNvPr id="26" name="TextBox 25"/>
          <p:cNvSpPr txBox="1"/>
          <p:nvPr/>
        </p:nvSpPr>
        <p:spPr>
          <a:xfrm rot="5400000">
            <a:off x="6156213" y="5370475"/>
            <a:ext cx="1600947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Domain Bacteria</a:t>
            </a:r>
          </a:p>
        </p:txBody>
      </p:sp>
      <p:sp>
        <p:nvSpPr>
          <p:cNvPr id="27" name="TextBox 26"/>
          <p:cNvSpPr txBox="1"/>
          <p:nvPr/>
        </p:nvSpPr>
        <p:spPr>
          <a:xfrm rot="5400000">
            <a:off x="6471292" y="3687837"/>
            <a:ext cx="889509" cy="5232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Domain</a:t>
            </a:r>
          </a:p>
          <a:p>
            <a:r>
              <a:rPr lang="en-US" sz="1400" b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Archaea</a:t>
            </a:r>
            <a:endParaRPr lang="en-US" sz="1400" b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6156334" y="1686319"/>
            <a:ext cx="1595748" cy="30777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Domain </a:t>
            </a:r>
            <a:r>
              <a:rPr lang="en-US" sz="1400" b="1" dirty="0" err="1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Eukarya</a:t>
            </a:r>
            <a:endParaRPr lang="en-US" sz="1400" b="1" dirty="0" smtClean="0">
              <a:solidFill>
                <a:srgbClr val="000000"/>
              </a:solidFill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23545" y="4046418"/>
            <a:ext cx="1330595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COMMON</a:t>
            </a:r>
          </a:p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ANCESTOR</a:t>
            </a:r>
          </a:p>
          <a:p>
            <a:r>
              <a:rPr lang="en-US" sz="14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OF ALL LIFE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 flipH="1">
            <a:off x="2870200" y="3848100"/>
            <a:ext cx="372533" cy="32596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Left Brace 29"/>
          <p:cNvSpPr/>
          <p:nvPr/>
        </p:nvSpPr>
        <p:spPr bwMode="auto">
          <a:xfrm rot="10800000">
            <a:off x="7181088" y="3504691"/>
            <a:ext cx="990600" cy="3082880"/>
          </a:xfrm>
          <a:prstGeom prst="lef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089900" y="4733772"/>
            <a:ext cx="972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Next lecture!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93934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_02LimblessPhylogeny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" y="1475232"/>
            <a:ext cx="7754112" cy="3907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206" y="1989394"/>
            <a:ext cx="1625600" cy="9525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ANCESTRAL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LIZARD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(with limbs)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98027" y="1527278"/>
            <a:ext cx="909073" cy="35232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Geckos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8298" y="1999231"/>
            <a:ext cx="1138902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 limbs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99665" y="2307308"/>
            <a:ext cx="102910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Snakes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4583" y="3090609"/>
            <a:ext cx="1081547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Iguanas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1305" y="3890296"/>
            <a:ext cx="174850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Monitor lizard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6217" y="4673598"/>
            <a:ext cx="2374488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Eastern glass lizard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8699" y="5052148"/>
            <a:ext cx="1230670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No limbs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sz="1800" b="1" dirty="0" smtClean="0"/>
              <a:t>An example of a phylogeny</a:t>
            </a:r>
            <a:r>
              <a:rPr lang="mr-IN" altLang="en-US" sz="1800" b="1" dirty="0" smtClean="0"/>
              <a:t>…</a:t>
            </a:r>
            <a:r>
              <a:rPr lang="en-US" altLang="en-US" sz="1800" b="1" dirty="0"/>
              <a:t>t</a:t>
            </a:r>
            <a:r>
              <a:rPr lang="en-US" altLang="en-US" sz="1800" b="1" dirty="0" smtClean="0"/>
              <a:t>hink of this as a story about evolutionary history</a:t>
            </a:r>
          </a:p>
        </p:txBody>
      </p:sp>
    </p:spTree>
    <p:extLst>
      <p:ext uri="{BB962C8B-B14F-4D97-AF65-F5344CB8AC3E}">
        <p14:creationId xmlns:p14="http://schemas.microsoft.com/office/powerpoint/2010/main" val="3237361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Phylogenetic trees and </a:t>
            </a:r>
            <a:r>
              <a:rPr lang="en-US" sz="2600" dirty="0" err="1"/>
              <a:t>cladograms</a:t>
            </a:r>
            <a:r>
              <a:rPr lang="en-US" sz="2600" dirty="0"/>
              <a:t> are graphical representations (models) of </a:t>
            </a:r>
            <a:r>
              <a:rPr lang="en-US" sz="2600" b="1" dirty="0"/>
              <a:t>evolutionary history </a:t>
            </a:r>
            <a:r>
              <a:rPr lang="en-US" sz="2600" dirty="0"/>
              <a:t>that can be tested</a:t>
            </a:r>
            <a:r>
              <a:rPr lang="en-US" sz="2600" dirty="0" smtClean="0"/>
              <a:t>.</a:t>
            </a:r>
          </a:p>
          <a:p>
            <a:r>
              <a:rPr lang="en-US" sz="2600" dirty="0"/>
              <a:t>Phylogenetic trees and </a:t>
            </a:r>
            <a:r>
              <a:rPr lang="en-US" sz="2600" dirty="0" err="1"/>
              <a:t>cladograms</a:t>
            </a:r>
            <a:r>
              <a:rPr lang="en-US" sz="2600" dirty="0"/>
              <a:t> can represent traits that are either </a:t>
            </a:r>
            <a:r>
              <a:rPr lang="en-US" sz="2600" b="1" dirty="0"/>
              <a:t>derived</a:t>
            </a:r>
            <a:r>
              <a:rPr lang="en-US" sz="2600" dirty="0"/>
              <a:t> or </a:t>
            </a:r>
            <a:r>
              <a:rPr lang="en-US" sz="2600" b="1" dirty="0"/>
              <a:t>lost</a:t>
            </a:r>
            <a:r>
              <a:rPr lang="en-US" sz="2600" dirty="0"/>
              <a:t> due to evolution. </a:t>
            </a:r>
            <a:endParaRPr lang="en-US" sz="2600" dirty="0" smtClean="0"/>
          </a:p>
          <a:p>
            <a:r>
              <a:rPr lang="en-US" sz="2600" dirty="0"/>
              <a:t>Phylogenetic trees and </a:t>
            </a:r>
            <a:r>
              <a:rPr lang="en-US" sz="2600" dirty="0" err="1"/>
              <a:t>cladograms</a:t>
            </a:r>
            <a:r>
              <a:rPr lang="en-US" sz="2600" dirty="0"/>
              <a:t> illustrate </a:t>
            </a:r>
            <a:r>
              <a:rPr lang="en-US" sz="2600" b="1" dirty="0"/>
              <a:t>speciation</a:t>
            </a:r>
            <a:r>
              <a:rPr lang="en-US" sz="2600" dirty="0"/>
              <a:t> that has occurred, in that </a:t>
            </a:r>
            <a:r>
              <a:rPr lang="en-US" sz="2600" b="1" dirty="0"/>
              <a:t>relatedness</a:t>
            </a:r>
            <a:r>
              <a:rPr lang="en-US" sz="2600" dirty="0"/>
              <a:t> of any two groups on the tree is shown by how recently two groups had a </a:t>
            </a:r>
            <a:r>
              <a:rPr lang="en-US" sz="2600" b="1" dirty="0"/>
              <a:t>common ancestor</a:t>
            </a:r>
            <a:r>
              <a:rPr lang="en-US" sz="2600" dirty="0"/>
              <a:t>. </a:t>
            </a:r>
          </a:p>
          <a:p>
            <a:endParaRPr lang="en-US" sz="2600" dirty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9364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Summary</a:t>
            </a:r>
          </a:p>
        </p:txBody>
      </p:sp>
      <p:sp>
        <p:nvSpPr>
          <p:cNvPr id="157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Phylogenetic </a:t>
            </a:r>
            <a:r>
              <a:rPr lang="en-US" sz="2600" dirty="0"/>
              <a:t>trees and </a:t>
            </a:r>
            <a:r>
              <a:rPr lang="en-US" sz="2600" dirty="0" err="1"/>
              <a:t>cladograms</a:t>
            </a:r>
            <a:r>
              <a:rPr lang="en-US" sz="2600" dirty="0"/>
              <a:t> can be constructed from </a:t>
            </a:r>
            <a:r>
              <a:rPr lang="en-US" sz="2600" b="1" dirty="0"/>
              <a:t>morphological similarities </a:t>
            </a:r>
            <a:r>
              <a:rPr lang="en-US" sz="2600" dirty="0"/>
              <a:t>of living or fossil species, and from </a:t>
            </a:r>
            <a:r>
              <a:rPr lang="en-US" sz="2600" b="1" dirty="0"/>
              <a:t>DNA</a:t>
            </a:r>
            <a:r>
              <a:rPr lang="en-US" sz="2600" dirty="0"/>
              <a:t> and </a:t>
            </a:r>
            <a:r>
              <a:rPr lang="en-US" sz="2600" b="1" dirty="0"/>
              <a:t>protein sequence </a:t>
            </a:r>
            <a:r>
              <a:rPr lang="en-US" sz="2600" dirty="0"/>
              <a:t>similarities, by employing computer programs that have sophisticated ways of measuring and representing </a:t>
            </a:r>
            <a:r>
              <a:rPr lang="en-US" sz="2600" b="1" dirty="0"/>
              <a:t>relatedness</a:t>
            </a:r>
            <a:r>
              <a:rPr lang="en-US" sz="2600" dirty="0"/>
              <a:t> among organisms. </a:t>
            </a:r>
          </a:p>
          <a:p>
            <a:r>
              <a:rPr lang="en-US" sz="2600" dirty="0"/>
              <a:t>Phylogenetic trees and </a:t>
            </a:r>
            <a:r>
              <a:rPr lang="en-US" sz="2600" dirty="0" err="1"/>
              <a:t>cladograms</a:t>
            </a:r>
            <a:r>
              <a:rPr lang="en-US" sz="2600" dirty="0"/>
              <a:t> are </a:t>
            </a:r>
            <a:r>
              <a:rPr lang="en-US" sz="2600" b="1" dirty="0"/>
              <a:t>dynamic</a:t>
            </a:r>
            <a:r>
              <a:rPr lang="en-US" sz="2600" dirty="0"/>
              <a:t> </a:t>
            </a:r>
            <a:r>
              <a:rPr lang="en-US" sz="2600" dirty="0" smtClean="0"/>
              <a:t>(phylogenetic </a:t>
            </a:r>
            <a:r>
              <a:rPr lang="en-US" sz="2600" dirty="0"/>
              <a:t>trees and </a:t>
            </a:r>
            <a:r>
              <a:rPr lang="en-US" sz="2600" dirty="0" err="1"/>
              <a:t>cladograms</a:t>
            </a:r>
            <a:r>
              <a:rPr lang="en-US" sz="2600" dirty="0"/>
              <a:t> are constantly being revised), based on the biological data used, new mathematical and computational ideas, and current and emerging knowledge. </a:t>
            </a:r>
          </a:p>
          <a:p>
            <a:endParaRPr lang="en-US" sz="2600" dirty="0"/>
          </a:p>
          <a:p>
            <a:pPr lvl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6319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028700"/>
            <a:ext cx="8499249" cy="5432160"/>
          </a:xfrm>
        </p:spPr>
        <p:txBody>
          <a:bodyPr/>
          <a:lstStyle/>
          <a:p>
            <a:r>
              <a:rPr lang="en-US" altLang="en-US" sz="2600" strike="sngStrike" dirty="0"/>
              <a:t>Concept 26.1: Phylogenies show evolutionary </a:t>
            </a:r>
            <a:r>
              <a:rPr lang="en-US" altLang="en-US" sz="2600" strike="sngStrike" dirty="0" smtClean="0"/>
              <a:t>relationships</a:t>
            </a:r>
          </a:p>
          <a:p>
            <a:r>
              <a:rPr lang="en-US" altLang="en-US" sz="2600" strike="sngStrike" dirty="0"/>
              <a:t>Concept 26.2: Phylogenies are inferred from morphological and molecular </a:t>
            </a:r>
            <a:r>
              <a:rPr lang="en-US" altLang="en-US" sz="2600" strike="sngStrike" dirty="0" smtClean="0"/>
              <a:t>data</a:t>
            </a:r>
          </a:p>
          <a:p>
            <a:r>
              <a:rPr lang="en-US" altLang="en-US" sz="2600" strike="sngStrike" dirty="0"/>
              <a:t>Concept 26.3: Shared characters are used to construct phylogenetic </a:t>
            </a:r>
            <a:r>
              <a:rPr lang="en-US" altLang="en-US" sz="2600" strike="sngStrike" dirty="0" smtClean="0"/>
              <a:t>trees</a:t>
            </a:r>
          </a:p>
          <a:p>
            <a:r>
              <a:rPr lang="en-US" altLang="en-US" sz="2600" strike="sngStrike" dirty="0"/>
              <a:t>Concept 26.4: An organism</a:t>
            </a:r>
            <a:r>
              <a:rPr lang="ja-JP" altLang="en-US" sz="2600" strike="sngStrike" dirty="0"/>
              <a:t>’</a:t>
            </a:r>
            <a:r>
              <a:rPr lang="en-US" altLang="ja-JP" sz="2600" strike="sngStrike" dirty="0"/>
              <a:t>s evolutionary history is documented in its </a:t>
            </a:r>
            <a:r>
              <a:rPr lang="en-US" altLang="ja-JP" sz="2600" strike="sngStrike" dirty="0" smtClean="0"/>
              <a:t>genome</a:t>
            </a:r>
          </a:p>
          <a:p>
            <a:r>
              <a:rPr lang="en-US" altLang="en-US" sz="2600" strike="sngStrike" dirty="0" smtClean="0"/>
              <a:t>Concept </a:t>
            </a:r>
            <a:r>
              <a:rPr lang="en-US" altLang="en-US" sz="2600" strike="sngStrike" dirty="0"/>
              <a:t>26.6: Our understanding of the tree of life continues to change based on new data</a:t>
            </a:r>
            <a:endParaRPr lang="en-US" altLang="en-US" sz="2600" strike="sngStrike" dirty="0" smtClean="0"/>
          </a:p>
          <a:p>
            <a:endParaRPr lang="en-US" altLang="en-US" sz="2600" strike="sngStrike" dirty="0" smtClean="0"/>
          </a:p>
        </p:txBody>
      </p:sp>
    </p:spTree>
    <p:extLst>
      <p:ext uri="{BB962C8B-B14F-4D97-AF65-F5344CB8AC3E}">
        <p14:creationId xmlns:p14="http://schemas.microsoft.com/office/powerpoint/2010/main" val="3780575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In comparison with its ancestor, an organism has both shared and different characteristics</a:t>
            </a:r>
          </a:p>
          <a:p>
            <a:r>
              <a:rPr lang="en-US" altLang="en-US" dirty="0"/>
              <a:t>A </a:t>
            </a:r>
            <a:r>
              <a:rPr lang="en-US" altLang="en-US" b="1" dirty="0"/>
              <a:t>shared ancestral character </a:t>
            </a:r>
            <a:r>
              <a:rPr lang="en-US" altLang="en-US" dirty="0"/>
              <a:t>is a character that originated in an ancestor of the </a:t>
            </a:r>
            <a:r>
              <a:rPr lang="en-US" altLang="en-US" dirty="0" smtClean="0"/>
              <a:t>taxon</a:t>
            </a:r>
          </a:p>
          <a:p>
            <a:pPr lvl="1"/>
            <a:r>
              <a:rPr lang="en-US" altLang="en-US" dirty="0" smtClean="0"/>
              <a:t>Ex: Lungs </a:t>
            </a:r>
            <a:r>
              <a:rPr lang="en-US" altLang="en-US" dirty="0" smtClean="0">
                <a:sym typeface="Wingdings"/>
              </a:rPr>
              <a:t> in reptiles, amphibians, and mammals</a:t>
            </a:r>
            <a:endParaRPr lang="en-US" altLang="en-US" dirty="0" smtClean="0"/>
          </a:p>
          <a:p>
            <a:r>
              <a:rPr lang="en-US" altLang="en-US" dirty="0" smtClean="0"/>
              <a:t>A </a:t>
            </a:r>
            <a:r>
              <a:rPr lang="en-US" altLang="en-US" b="1" dirty="0" smtClean="0"/>
              <a:t>shared derived character </a:t>
            </a:r>
            <a:r>
              <a:rPr lang="en-US" altLang="en-US" dirty="0" smtClean="0"/>
              <a:t>is an evolutionary novelty unique to a particular </a:t>
            </a:r>
            <a:r>
              <a:rPr lang="en-US" altLang="en-US" b="1" dirty="0" smtClean="0"/>
              <a:t>clade</a:t>
            </a:r>
          </a:p>
          <a:p>
            <a:pPr lvl="1"/>
            <a:r>
              <a:rPr lang="en-US" altLang="en-US" dirty="0" smtClean="0"/>
              <a:t>Ex: Hair/fur </a:t>
            </a:r>
            <a:r>
              <a:rPr lang="en-US" altLang="en-US" dirty="0" smtClean="0">
                <a:sym typeface="Wingdings"/>
              </a:rPr>
              <a:t> only in mammals</a:t>
            </a:r>
            <a:endParaRPr lang="en-US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26.3: Shared characters are used to construct phylogenetic trees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pic>
        <p:nvPicPr>
          <p:cNvPr id="2" name="Picture 1" descr="slide_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14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Phylogenetic Tree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https://upload.wikimedia.org/wikipedia/commons/1/11/</a:t>
            </a:r>
            <a:r>
              <a:rPr lang="en-US" dirty="0" smtClean="0">
                <a:hlinkClick r:id="rId2"/>
              </a:rPr>
              <a:t>Tree_of_life_SVG.svg</a:t>
            </a:r>
            <a:endParaRPr lang="en-US" dirty="0" smtClean="0"/>
          </a:p>
          <a:p>
            <a:pPr lvl="1"/>
            <a:r>
              <a:rPr lang="en-US" dirty="0" smtClean="0"/>
              <a:t>Find </a:t>
            </a:r>
            <a:r>
              <a:rPr lang="en-US" i="1" dirty="0" smtClean="0"/>
              <a:t>Homo sapiens</a:t>
            </a:r>
            <a:r>
              <a:rPr lang="mr-IN" dirty="0" smtClean="0"/>
              <a:t>…</a:t>
            </a:r>
            <a:r>
              <a:rPr lang="en-US" dirty="0" smtClean="0"/>
              <a:t>you won’t.</a:t>
            </a:r>
          </a:p>
          <a:p>
            <a:r>
              <a:rPr lang="en-US" dirty="0" smtClean="0"/>
              <a:t> WATCH:</a:t>
            </a:r>
          </a:p>
          <a:p>
            <a:pPr lvl="1"/>
            <a:r>
              <a:rPr lang="en-US" dirty="0">
                <a:hlinkClick r:id="rId3"/>
              </a:rPr>
              <a:t>https://www.youtube.com/watch?v=</a:t>
            </a:r>
            <a:r>
              <a:rPr lang="en-US" dirty="0" smtClean="0">
                <a:hlinkClick r:id="rId3"/>
              </a:rPr>
              <a:t>6_XMKmFQ_w8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https://www.youtube.com/watch?v=</a:t>
            </a:r>
            <a:r>
              <a:rPr lang="en-US" dirty="0" smtClean="0">
                <a:hlinkClick r:id="rId4"/>
              </a:rPr>
              <a:t>F38BmgPcZ_I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https://www.youtube.com/watch?v=</a:t>
            </a:r>
            <a:r>
              <a:rPr lang="en-US" dirty="0" smtClean="0">
                <a:hlinkClick r:id="rId5"/>
              </a:rPr>
              <a:t>fQwI90bkJl4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7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028700"/>
            <a:ext cx="8499249" cy="5432160"/>
          </a:xfrm>
        </p:spPr>
        <p:txBody>
          <a:bodyPr/>
          <a:lstStyle/>
          <a:p>
            <a:r>
              <a:rPr lang="en-US" altLang="en-US" sz="2400" dirty="0"/>
              <a:t>Concept 26.1: Phylogenies show evolutionary </a:t>
            </a:r>
            <a:r>
              <a:rPr lang="en-US" altLang="en-US" sz="2400" dirty="0" smtClean="0"/>
              <a:t>relationships</a:t>
            </a:r>
          </a:p>
          <a:p>
            <a:r>
              <a:rPr lang="en-US" altLang="en-US" sz="2400" dirty="0"/>
              <a:t>Concept 26.2: Phylogenies are inferred from morphological and molecular </a:t>
            </a:r>
            <a:r>
              <a:rPr lang="en-US" altLang="en-US" sz="2400" dirty="0" smtClean="0"/>
              <a:t>data</a:t>
            </a:r>
          </a:p>
          <a:p>
            <a:r>
              <a:rPr lang="en-US" altLang="en-US" sz="2400" dirty="0"/>
              <a:t>Concept 26.3: Shared characters are used to construct phylogenetic </a:t>
            </a:r>
            <a:r>
              <a:rPr lang="en-US" altLang="en-US" sz="2400" dirty="0" smtClean="0"/>
              <a:t>trees</a:t>
            </a:r>
          </a:p>
          <a:p>
            <a:r>
              <a:rPr lang="en-US" altLang="en-US" sz="2400" dirty="0"/>
              <a:t>Concept 26.4: An organism</a:t>
            </a:r>
            <a:r>
              <a:rPr lang="ja-JP" altLang="en-US" sz="2400" dirty="0"/>
              <a:t>’</a:t>
            </a:r>
            <a:r>
              <a:rPr lang="en-US" altLang="ja-JP" sz="2400" dirty="0"/>
              <a:t>s evolutionary history is documented in its </a:t>
            </a:r>
            <a:r>
              <a:rPr lang="en-US" altLang="ja-JP" sz="2400" dirty="0" smtClean="0"/>
              <a:t>genome</a:t>
            </a:r>
          </a:p>
          <a:p>
            <a:r>
              <a:rPr lang="en-US" altLang="en-US" sz="2400" strike="sngStrike" dirty="0"/>
              <a:t>Concept 26.5: Molecular clocks help track evolutionary time</a:t>
            </a:r>
            <a:endParaRPr lang="en-US" altLang="ja-JP" sz="2400" strike="sngStrike" dirty="0" smtClean="0"/>
          </a:p>
          <a:p>
            <a:r>
              <a:rPr lang="en-US" altLang="en-US" sz="2400" dirty="0"/>
              <a:t>Concept 26.6: Our understanding of the tree of life continues to change based on new data</a:t>
            </a:r>
            <a:endParaRPr lang="en-US" altLang="en-US" sz="2400" dirty="0" smtClean="0"/>
          </a:p>
          <a:p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Overview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20913" y="1028700"/>
            <a:ext cx="8499249" cy="5432160"/>
          </a:xfrm>
        </p:spPr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</a:rPr>
              <a:t>Concept 26.1: Phylogenies show evolutionary </a:t>
            </a:r>
            <a:r>
              <a:rPr lang="en-US" altLang="en-US" b="1" dirty="0" smtClean="0">
                <a:solidFill>
                  <a:srgbClr val="FF0000"/>
                </a:solidFill>
              </a:rPr>
              <a:t>relationships</a:t>
            </a:r>
          </a:p>
          <a:p>
            <a:r>
              <a:rPr lang="en-US" altLang="en-US" sz="2600" dirty="0"/>
              <a:t>Concept 26.2: Phylogenies are inferred from morphological and molecular </a:t>
            </a:r>
            <a:r>
              <a:rPr lang="en-US" altLang="en-US" sz="2600" dirty="0" smtClean="0"/>
              <a:t>data</a:t>
            </a:r>
          </a:p>
          <a:p>
            <a:r>
              <a:rPr lang="en-US" altLang="en-US" sz="2600" dirty="0"/>
              <a:t>Concept 26.3: Shared characters are used to construct phylogenetic </a:t>
            </a:r>
            <a:r>
              <a:rPr lang="en-US" altLang="en-US" sz="2600" dirty="0" smtClean="0"/>
              <a:t>trees</a:t>
            </a:r>
          </a:p>
          <a:p>
            <a:r>
              <a:rPr lang="en-US" altLang="en-US" sz="2600" dirty="0"/>
              <a:t>Concept 26.4: An organism</a:t>
            </a:r>
            <a:r>
              <a:rPr lang="ja-JP" altLang="en-US" sz="2600" dirty="0"/>
              <a:t>’</a:t>
            </a:r>
            <a:r>
              <a:rPr lang="en-US" altLang="ja-JP" sz="2600" dirty="0"/>
              <a:t>s evolutionary history is documented in its </a:t>
            </a:r>
            <a:r>
              <a:rPr lang="en-US" altLang="ja-JP" sz="2600" dirty="0" smtClean="0"/>
              <a:t>genome</a:t>
            </a:r>
          </a:p>
          <a:p>
            <a:r>
              <a:rPr lang="en-US" altLang="en-US" sz="2600" dirty="0"/>
              <a:t>Concept 26.6: Our understanding of the tree of life continues to change based on new data</a:t>
            </a:r>
            <a:endParaRPr lang="en-US" altLang="en-US" sz="2600" dirty="0" smtClean="0"/>
          </a:p>
          <a:p>
            <a:endParaRPr lang="en-US" alt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589818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Concept 26.1: Phylogenies show evolutionary relationships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600" b="1" dirty="0" smtClean="0"/>
              <a:t>Taxonomy</a:t>
            </a:r>
            <a:r>
              <a:rPr lang="en-US" altLang="en-US" sz="2600" dirty="0" smtClean="0"/>
              <a:t> is the scientific discipline concerned with CLASSIFYING AND NAMING organisms</a:t>
            </a:r>
          </a:p>
          <a:p>
            <a:pPr lvl="1"/>
            <a:r>
              <a:rPr lang="en-US" altLang="en-US" sz="2400" dirty="0" smtClean="0"/>
              <a:t>Utilizes </a:t>
            </a:r>
            <a:r>
              <a:rPr lang="en-US" altLang="en-US" sz="2400" b="1" dirty="0" smtClean="0"/>
              <a:t>binomial nomenclature: </a:t>
            </a:r>
            <a:r>
              <a:rPr lang="en-US" altLang="en-US" sz="2400" dirty="0"/>
              <a:t>two-part names </a:t>
            </a:r>
            <a:r>
              <a:rPr lang="en-US" altLang="en-US" sz="2400" dirty="0" smtClean="0">
                <a:sym typeface="Wingdings"/>
              </a:rPr>
              <a:t> “Genus + specific epithet”  </a:t>
            </a:r>
            <a:r>
              <a:rPr lang="en-US" altLang="en-US" sz="2400" i="1" u="sng" dirty="0" smtClean="0">
                <a:sym typeface="Wingdings"/>
              </a:rPr>
              <a:t>H</a:t>
            </a:r>
            <a:r>
              <a:rPr lang="en-US" altLang="en-US" sz="2400" i="1" dirty="0" smtClean="0">
                <a:sym typeface="Wingdings"/>
              </a:rPr>
              <a:t>omo sapiens</a:t>
            </a:r>
            <a:r>
              <a:rPr lang="en-US" altLang="en-US" sz="2400" dirty="0" smtClean="0">
                <a:sym typeface="Wingdings"/>
              </a:rPr>
              <a:t> (italicized!)</a:t>
            </a:r>
          </a:p>
          <a:p>
            <a:r>
              <a:rPr lang="en-US" altLang="en-US" sz="2800" dirty="0" smtClean="0">
                <a:sym typeface="Wingdings"/>
              </a:rPr>
              <a:t>Utilizes </a:t>
            </a:r>
            <a:r>
              <a:rPr lang="en-US" altLang="en-US" sz="2800" i="1" dirty="0" smtClean="0">
                <a:sym typeface="Wingdings"/>
              </a:rPr>
              <a:t>hierarchical classification</a:t>
            </a:r>
            <a:r>
              <a:rPr lang="en-US" altLang="en-US" sz="2800" dirty="0" smtClean="0">
                <a:sym typeface="Wingdings"/>
              </a:rPr>
              <a:t>: </a:t>
            </a:r>
            <a:r>
              <a:rPr lang="en-US" altLang="en-US" sz="2800" dirty="0"/>
              <a:t>grouping species in increasingly </a:t>
            </a:r>
            <a:r>
              <a:rPr lang="en-US" altLang="en-US" sz="2800" i="1" dirty="0"/>
              <a:t>inclusive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categories</a:t>
            </a:r>
          </a:p>
          <a:p>
            <a:pPr lvl="1"/>
            <a:r>
              <a:rPr lang="en-US" altLang="en-US" sz="2400" dirty="0" smtClean="0"/>
              <a:t>The </a:t>
            </a:r>
            <a:r>
              <a:rPr lang="en-US" altLang="en-US" sz="2400" dirty="0"/>
              <a:t>taxonomic groups from </a:t>
            </a:r>
            <a:r>
              <a:rPr lang="en-US" altLang="en-US" sz="2400" dirty="0" smtClean="0"/>
              <a:t>BROAD TO NARROW = </a:t>
            </a:r>
            <a:r>
              <a:rPr lang="en-US" altLang="en-US" sz="2400" b="1" dirty="0" smtClean="0"/>
              <a:t>domain</a:t>
            </a:r>
            <a:r>
              <a:rPr lang="en-US" altLang="en-US" sz="2400" dirty="0"/>
              <a:t> </a:t>
            </a:r>
            <a:r>
              <a:rPr lang="en-US" altLang="en-US" sz="2400" dirty="0" smtClean="0">
                <a:sym typeface="Wingdings"/>
              </a:rPr>
              <a:t> </a:t>
            </a:r>
            <a:r>
              <a:rPr lang="en-US" altLang="en-US" sz="2400" b="1" dirty="0" smtClean="0"/>
              <a:t>kingdom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Wingdings"/>
              </a:rPr>
              <a:t></a:t>
            </a:r>
            <a:r>
              <a:rPr lang="en-US" altLang="en-US" sz="2400" dirty="0" smtClean="0"/>
              <a:t> </a:t>
            </a:r>
            <a:r>
              <a:rPr lang="en-US" altLang="en-US" sz="2400" b="1" dirty="0" smtClean="0"/>
              <a:t>phylum</a:t>
            </a:r>
            <a:r>
              <a:rPr lang="en-US" altLang="en-US" sz="2400" dirty="0"/>
              <a:t> </a:t>
            </a:r>
            <a:r>
              <a:rPr lang="en-US" altLang="en-US" sz="2400" dirty="0" smtClean="0">
                <a:sym typeface="Wingdings"/>
              </a:rPr>
              <a:t> </a:t>
            </a:r>
            <a:r>
              <a:rPr lang="en-US" altLang="en-US" sz="2400" b="1" dirty="0" smtClean="0"/>
              <a:t>class</a:t>
            </a:r>
            <a:r>
              <a:rPr lang="en-US" altLang="en-US" sz="2400" dirty="0"/>
              <a:t> </a:t>
            </a:r>
            <a:r>
              <a:rPr lang="en-US" altLang="en-US" sz="2400" dirty="0" smtClean="0">
                <a:sym typeface="Wingdings"/>
              </a:rPr>
              <a:t> </a:t>
            </a:r>
            <a:r>
              <a:rPr lang="en-US" altLang="en-US" sz="2400" b="1" dirty="0" smtClean="0"/>
              <a:t>order</a:t>
            </a:r>
            <a:r>
              <a:rPr lang="en-US" altLang="en-US" sz="2400" dirty="0"/>
              <a:t> </a:t>
            </a:r>
            <a:r>
              <a:rPr lang="en-US" altLang="en-US" sz="2400" dirty="0" smtClean="0">
                <a:sym typeface="Wingdings"/>
              </a:rPr>
              <a:t> </a:t>
            </a:r>
            <a:r>
              <a:rPr lang="en-US" altLang="en-US" sz="2400" b="1" dirty="0" smtClean="0"/>
              <a:t>family</a:t>
            </a:r>
            <a:r>
              <a:rPr lang="en-US" altLang="en-US" sz="2400" dirty="0"/>
              <a:t> </a:t>
            </a:r>
            <a:r>
              <a:rPr lang="en-US" altLang="en-US" sz="2400" dirty="0" smtClean="0">
                <a:sym typeface="Wingdings"/>
              </a:rPr>
              <a:t> </a:t>
            </a:r>
            <a:r>
              <a:rPr lang="en-US" altLang="en-US" sz="2400" b="1" dirty="0" smtClean="0"/>
              <a:t>genus</a:t>
            </a:r>
            <a:r>
              <a:rPr lang="en-US" altLang="en-US" sz="2400" dirty="0"/>
              <a:t> </a:t>
            </a:r>
            <a:r>
              <a:rPr lang="en-US" altLang="en-US" sz="2400" dirty="0" smtClean="0">
                <a:sym typeface="Wingdings"/>
              </a:rPr>
              <a:t> </a:t>
            </a:r>
            <a:r>
              <a:rPr lang="en-US" altLang="en-US" sz="2400" b="1" dirty="0" smtClean="0"/>
              <a:t>species </a:t>
            </a:r>
            <a:r>
              <a:rPr lang="en-US" altLang="en-US" sz="2400" dirty="0" smtClean="0"/>
              <a:t>(DKPCOFGS)</a:t>
            </a:r>
          </a:p>
          <a:p>
            <a:pPr lvl="1"/>
            <a:r>
              <a:rPr lang="en-US" altLang="en-US" sz="2400" b="1" dirty="0" smtClean="0"/>
              <a:t>Taxon = </a:t>
            </a:r>
            <a:r>
              <a:rPr lang="en-US" altLang="en-US" sz="2400" dirty="0" smtClean="0"/>
              <a:t>taxonomic </a:t>
            </a:r>
            <a:r>
              <a:rPr lang="en-US" altLang="en-US" sz="2400" dirty="0"/>
              <a:t>UNIT at any level of </a:t>
            </a:r>
            <a:r>
              <a:rPr lang="en-US" altLang="en-US" sz="2400" dirty="0" smtClean="0"/>
              <a:t>hierarchy </a:t>
            </a:r>
            <a:endParaRPr lang="en-US" altLang="en-US" sz="2400" b="1" dirty="0"/>
          </a:p>
          <a:p>
            <a:pPr lvl="1"/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985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26.3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51299" y="120174"/>
            <a:ext cx="1228272" cy="96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Cell</a:t>
            </a:r>
          </a:p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division</a:t>
            </a:r>
          </a:p>
          <a:p>
            <a:pPr>
              <a:lnSpc>
                <a:spcPts val="2260"/>
              </a:lnSpc>
            </a:pPr>
            <a:r>
              <a:rPr lang="en-US" sz="2000" b="1" dirty="0" smtClean="0">
                <a:solidFill>
                  <a:srgbClr val="000000"/>
                </a:solidFill>
                <a:ea typeface="ＭＳ Ｐゴシック" charset="0"/>
                <a:cs typeface="Arial" panose="020B0604020202020204" pitchFamily="34" charset="0"/>
              </a:rPr>
              <a:t>error</a:t>
            </a:r>
          </a:p>
        </p:txBody>
      </p:sp>
      <p:pic>
        <p:nvPicPr>
          <p:cNvPr id="3" name="Picture 2" descr="26_03LinnaeanClassif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752" y="210312"/>
            <a:ext cx="5492496" cy="6437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3583" y="808384"/>
            <a:ext cx="2071701" cy="64326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Species:</a:t>
            </a:r>
          </a:p>
          <a:p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Panthera</a:t>
            </a:r>
            <a:r>
              <a:rPr lang="en-US" sz="1800" b="1" i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 </a:t>
            </a:r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pardus</a:t>
            </a:r>
            <a:endParaRPr lang="en-US" sz="18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79352" y="1485722"/>
            <a:ext cx="1211949" cy="64326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Genus:</a:t>
            </a:r>
          </a:p>
          <a:p>
            <a:r>
              <a:rPr lang="en-US" sz="1800" b="1" i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Panthera</a:t>
            </a:r>
            <a:endParaRPr lang="en-US" sz="1800" b="1" i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7826" y="2154593"/>
            <a:ext cx="987581" cy="64326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Family:</a:t>
            </a:r>
          </a:p>
          <a:p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Felidae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83588" y="2836158"/>
            <a:ext cx="1254273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Order:</a:t>
            </a:r>
          </a:p>
          <a:p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Carnivora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83593" y="3623557"/>
            <a:ext cx="1296612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Class:</a:t>
            </a:r>
          </a:p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Mammalia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2058" y="4410953"/>
            <a:ext cx="1207707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Phylum:</a:t>
            </a:r>
          </a:p>
          <a:p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Chordata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0326" y="5486217"/>
            <a:ext cx="1110341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Domain:</a:t>
            </a:r>
          </a:p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Archaea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2327" y="5143320"/>
            <a:ext cx="1317775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Kingdom:</a:t>
            </a:r>
          </a:p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Animalia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3124" y="6006920"/>
            <a:ext cx="1199239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Domain:</a:t>
            </a:r>
          </a:p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Eukarya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1533" y="5222317"/>
            <a:ext cx="1199239" cy="64633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Domain:</a:t>
            </a:r>
          </a:p>
          <a:p>
            <a:pPr algn="ctr"/>
            <a:r>
              <a:rPr lang="en-US" sz="18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Bacteria</a:t>
            </a:r>
            <a:endParaRPr lang="en-US" sz="18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cxnSp>
        <p:nvCxnSpPr>
          <p:cNvPr id="17" name="Straight Connector 16"/>
          <p:cNvCxnSpPr>
            <a:endCxn id="11" idx="1"/>
          </p:cNvCxnSpPr>
          <p:nvPr/>
        </p:nvCxnSpPr>
        <p:spPr bwMode="auto">
          <a:xfrm>
            <a:off x="4013200" y="4600575"/>
            <a:ext cx="1397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4010025" y="3813175"/>
            <a:ext cx="14033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4010025" y="3025775"/>
            <a:ext cx="14033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4010025" y="2352675"/>
            <a:ext cx="14033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>
            <a:off x="4010025" y="1673225"/>
            <a:ext cx="14033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>
            <a:off x="4010025" y="993775"/>
            <a:ext cx="140335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2189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 smtClean="0"/>
              <a:t>Phylogenetic </a:t>
            </a:r>
            <a:r>
              <a:rPr lang="en-US" altLang="en-US" b="1" dirty="0"/>
              <a:t>tree </a:t>
            </a:r>
            <a:r>
              <a:rPr lang="en-US" altLang="en-US" dirty="0" smtClean="0"/>
              <a:t>= </a:t>
            </a:r>
            <a:r>
              <a:rPr lang="en-US" altLang="en-US" dirty="0"/>
              <a:t>EVOLUTIONARY HISTORY </a:t>
            </a:r>
            <a:r>
              <a:rPr lang="en-US" altLang="en-US" dirty="0" smtClean="0"/>
              <a:t>= </a:t>
            </a:r>
            <a:r>
              <a:rPr lang="en-US" altLang="en-US" i="1" dirty="0" smtClean="0"/>
              <a:t>hypothesis</a:t>
            </a:r>
            <a:r>
              <a:rPr lang="en-US" altLang="en-US" dirty="0" smtClean="0"/>
              <a:t> </a:t>
            </a:r>
            <a:r>
              <a:rPr lang="en-US" altLang="en-US" dirty="0"/>
              <a:t>about evolutionary relationships</a:t>
            </a:r>
          </a:p>
          <a:p>
            <a:pPr lvl="1"/>
            <a:r>
              <a:rPr lang="en-US" altLang="en-US" sz="2200" b="1" dirty="0"/>
              <a:t>B</a:t>
            </a:r>
            <a:r>
              <a:rPr lang="en-US" altLang="en-US" sz="2200" b="1" dirty="0" smtClean="0"/>
              <a:t>ranch </a:t>
            </a:r>
            <a:r>
              <a:rPr lang="en-US" altLang="en-US" sz="2200" b="1" dirty="0"/>
              <a:t>point </a:t>
            </a:r>
            <a:r>
              <a:rPr lang="en-US" altLang="en-US" sz="2200" dirty="0" smtClean="0"/>
              <a:t>= “</a:t>
            </a:r>
            <a:r>
              <a:rPr lang="en-US" altLang="en-US" sz="2200" b="1" dirty="0" smtClean="0"/>
              <a:t>node</a:t>
            </a:r>
            <a:r>
              <a:rPr lang="en-US" altLang="en-US" sz="2200" dirty="0" smtClean="0"/>
              <a:t>” = divergence </a:t>
            </a:r>
            <a:r>
              <a:rPr lang="en-US" altLang="en-US" sz="2200" dirty="0"/>
              <a:t>of two species</a:t>
            </a:r>
          </a:p>
          <a:p>
            <a:pPr lvl="1"/>
            <a:r>
              <a:rPr lang="en-US" altLang="en-US" sz="2200" b="1" dirty="0" smtClean="0"/>
              <a:t>Sister </a:t>
            </a:r>
            <a:r>
              <a:rPr lang="en-US" altLang="en-US" sz="2200" b="1" dirty="0"/>
              <a:t>taxa </a:t>
            </a:r>
            <a:r>
              <a:rPr lang="en-US" altLang="en-US" sz="2200" dirty="0" smtClean="0"/>
              <a:t>= groups </a:t>
            </a:r>
            <a:r>
              <a:rPr lang="en-US" altLang="en-US" sz="2200" dirty="0"/>
              <a:t>that share an </a:t>
            </a:r>
            <a:r>
              <a:rPr lang="en-US" altLang="en-US" sz="2200" dirty="0" smtClean="0"/>
              <a:t>IMMEDIATE </a:t>
            </a:r>
            <a:r>
              <a:rPr lang="en-US" altLang="en-US" sz="2200" b="1" dirty="0" smtClean="0"/>
              <a:t>common ancestor </a:t>
            </a:r>
            <a:r>
              <a:rPr lang="en-US" altLang="en-US" sz="2200" dirty="0" smtClean="0"/>
              <a:t>(CA)</a:t>
            </a:r>
          </a:p>
          <a:p>
            <a:pPr lvl="1"/>
            <a:r>
              <a:rPr lang="en-US" altLang="en-US" sz="2200" b="1" dirty="0"/>
              <a:t>Rooted</a:t>
            </a:r>
            <a:r>
              <a:rPr lang="en-US" altLang="en-US" sz="2200" dirty="0"/>
              <a:t> </a:t>
            </a:r>
            <a:r>
              <a:rPr lang="en-US" altLang="en-US" sz="2200" b="1" dirty="0"/>
              <a:t>tree </a:t>
            </a:r>
            <a:r>
              <a:rPr lang="en-US" altLang="en-US" sz="2200" dirty="0"/>
              <a:t>= includes branch to represent the last common ancestor (LCA) of ALL taxa in the tree</a:t>
            </a:r>
          </a:p>
          <a:p>
            <a:pPr lvl="1"/>
            <a:r>
              <a:rPr lang="en-US" altLang="en-US" sz="2200" b="1" dirty="0"/>
              <a:t>Basal taxon </a:t>
            </a:r>
            <a:r>
              <a:rPr lang="en-US" altLang="en-US" sz="2200" dirty="0"/>
              <a:t>=</a:t>
            </a:r>
            <a:r>
              <a:rPr lang="en-US" altLang="en-US" sz="2200" b="1" dirty="0"/>
              <a:t> </a:t>
            </a:r>
            <a:r>
              <a:rPr lang="en-US" altLang="en-US" sz="2200" dirty="0"/>
              <a:t>diverges EARLY in the history of a group and originates near the LCA of the whole group</a:t>
            </a:r>
          </a:p>
          <a:p>
            <a:pPr lvl="1"/>
            <a:r>
              <a:rPr lang="en-US" altLang="en-US" sz="2200" b="1" dirty="0" err="1"/>
              <a:t>Polytomy</a:t>
            </a:r>
            <a:r>
              <a:rPr lang="en-US" altLang="en-US" sz="2200" dirty="0"/>
              <a:t> = branch from which MORE than two groups emerge (NOT preferable, unclear evolutionary </a:t>
            </a:r>
            <a:r>
              <a:rPr lang="en-US" altLang="en-US" sz="2200" dirty="0" smtClean="0"/>
              <a:t>history</a:t>
            </a:r>
            <a:r>
              <a:rPr lang="en-US" altLang="en-US" sz="2200" dirty="0"/>
              <a:t>)</a:t>
            </a:r>
            <a:endParaRPr lang="en-US" altLang="en-US" b="1" dirty="0"/>
          </a:p>
          <a:p>
            <a:pPr lvl="1"/>
            <a:endParaRPr lang="en-US" altLang="en-US" sz="2600" b="1" dirty="0" smtClean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98675"/>
            <a:ext cx="8775700" cy="822325"/>
          </a:xfrm>
        </p:spPr>
        <p:txBody>
          <a:bodyPr/>
          <a:lstStyle/>
          <a:p>
            <a:r>
              <a:rPr lang="en-US" altLang="en-US" dirty="0" smtClean="0"/>
              <a:t>Concept 26.1: Phylogenies show evolutionary relationships </a:t>
            </a:r>
            <a:r>
              <a:rPr lang="mr-IN" altLang="en-US" dirty="0" smtClean="0"/>
              <a:t>–</a:t>
            </a:r>
            <a:r>
              <a:rPr lang="en-US" altLang="en-US" dirty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Phylogenetic Vocab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612316" cy="343551"/>
          </a:xfrm>
        </p:spPr>
        <p:txBody>
          <a:bodyPr/>
          <a:lstStyle/>
          <a:p>
            <a:r>
              <a:rPr lang="en-US" dirty="0" smtClean="0"/>
              <a:t>Figure 26.5</a:t>
            </a:r>
            <a:endParaRPr lang="en-US" dirty="0"/>
          </a:p>
        </p:txBody>
      </p:sp>
      <p:pic>
        <p:nvPicPr>
          <p:cNvPr id="3" name="Picture 2" descr="26_05HowToReadATre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23" y="478606"/>
            <a:ext cx="8546592" cy="594969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447058" y="3473116"/>
            <a:ext cx="307198" cy="319181"/>
            <a:chOff x="5433027" y="327780"/>
            <a:chExt cx="224367" cy="233119"/>
          </a:xfrm>
        </p:grpSpPr>
        <p:sp>
          <p:nvSpPr>
            <p:cNvPr id="22" name="Oval 21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3" name="Text Box 31"/>
            <p:cNvSpPr txBox="1">
              <a:spLocks noChangeArrowheads="1"/>
            </p:cNvSpPr>
            <p:nvPr/>
          </p:nvSpPr>
          <p:spPr bwMode="auto">
            <a:xfrm>
              <a:off x="5433027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no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1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03791" y="2321649"/>
            <a:ext cx="307198" cy="319181"/>
            <a:chOff x="5433027" y="327780"/>
            <a:chExt cx="224367" cy="233119"/>
          </a:xfrm>
        </p:grpSpPr>
        <p:sp>
          <p:nvSpPr>
            <p:cNvPr id="25" name="Oval 24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auto">
            <a:xfrm>
              <a:off x="5433027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no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2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368990" y="1254849"/>
            <a:ext cx="307198" cy="319181"/>
            <a:chOff x="5433027" y="327780"/>
            <a:chExt cx="224367" cy="233119"/>
          </a:xfrm>
        </p:grpSpPr>
        <p:sp>
          <p:nvSpPr>
            <p:cNvPr id="28" name="Oval 27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5433027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no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3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01923" y="1737450"/>
            <a:ext cx="307198" cy="319181"/>
            <a:chOff x="5433027" y="327780"/>
            <a:chExt cx="224367" cy="233119"/>
          </a:xfrm>
        </p:grpSpPr>
        <p:sp>
          <p:nvSpPr>
            <p:cNvPr id="31" name="Oval 30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5433027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no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4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377457" y="3320717"/>
            <a:ext cx="307198" cy="319181"/>
            <a:chOff x="5433027" y="327780"/>
            <a:chExt cx="224367" cy="233119"/>
          </a:xfrm>
        </p:grpSpPr>
        <p:sp>
          <p:nvSpPr>
            <p:cNvPr id="34" name="Oval 33"/>
            <p:cNvSpPr/>
            <p:nvPr/>
          </p:nvSpPr>
          <p:spPr bwMode="auto">
            <a:xfrm>
              <a:off x="5436038" y="338650"/>
              <a:ext cx="211666" cy="211666"/>
            </a:xfrm>
            <a:prstGeom prst="ellipse">
              <a:avLst/>
            </a:prstGeom>
            <a:solidFill>
              <a:srgbClr val="0093C5"/>
            </a:solidFill>
            <a:ln w="9525" cap="flat" cmpd="sng" algn="ctr">
              <a:solidFill>
                <a:srgbClr val="0093C5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84" charset="0"/>
                <a:ea typeface="ＭＳ Ｐゴシック" charset="0"/>
              </a:endParaRPr>
            </a:p>
          </p:txBody>
        </p:sp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>
              <a:off x="5433027" y="327780"/>
              <a:ext cx="224367" cy="233119"/>
            </a:xfrm>
            <a:prstGeom prst="rect">
              <a:avLst/>
            </a:prstGeom>
            <a:noFill/>
            <a:ln w="6350" cmpd="sng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>
              <a:no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algn="ctr"/>
              <a:r>
                <a:rPr lang="en-US" sz="1800" dirty="0" smtClean="0">
                  <a:solidFill>
                    <a:srgbClr val="FFFFFF"/>
                  </a:solidFill>
                  <a:latin typeface="Arial" charset="0"/>
                </a:rPr>
                <a:t>5</a:t>
              </a:r>
              <a:endParaRPr lang="en-US" sz="1800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80243" y="399534"/>
            <a:ext cx="3180444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Branch point:</a:t>
            </a:r>
          </a:p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where lineages diverge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68574" y="3388268"/>
            <a:ext cx="1901977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ANCESTRAL</a:t>
            </a:r>
          </a:p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LINEAGE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1773" y="5115464"/>
            <a:ext cx="2917979" cy="13849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This branch point</a:t>
            </a:r>
          </a:p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represents the</a:t>
            </a:r>
          </a:p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common ancestor of</a:t>
            </a:r>
          </a:p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taxa A–G.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05579" y="5115463"/>
            <a:ext cx="3358240" cy="13849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This branch point forms</a:t>
            </a:r>
          </a:p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a </a:t>
            </a:r>
            <a:r>
              <a:rPr lang="en-US" sz="2100" b="1" dirty="0" err="1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polytomy</a:t>
            </a:r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: an</a:t>
            </a:r>
          </a:p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unresolved pattern of</a:t>
            </a:r>
          </a:p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divergence.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10114" y="628128"/>
            <a:ext cx="125850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Taxon A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607296" y="1288527"/>
            <a:ext cx="125850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Taxon B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04473" y="1927762"/>
            <a:ext cx="125850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Taxon C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608704" y="2566997"/>
            <a:ext cx="125850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Taxon D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08702" y="3201992"/>
            <a:ext cx="125850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Taxon E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10114" y="3836994"/>
            <a:ext cx="119705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Taxon F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10114" y="4497394"/>
            <a:ext cx="1258506" cy="415498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Taxon G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87365" y="1447983"/>
            <a:ext cx="933143" cy="73866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Sister</a:t>
            </a:r>
          </a:p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taxa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48" name="Right Brace 47"/>
          <p:cNvSpPr/>
          <p:nvPr/>
        </p:nvSpPr>
        <p:spPr bwMode="auto">
          <a:xfrm>
            <a:off x="7717630" y="1287398"/>
            <a:ext cx="289278" cy="1079500"/>
          </a:xfrm>
          <a:prstGeom prst="rightBrace">
            <a:avLst>
              <a:gd name="adj1" fmla="val 4248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0" anchor="ctr">
            <a:noAutofit/>
          </a:bodyPr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 flipH="1">
            <a:off x="594543" y="1131168"/>
            <a:ext cx="290890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>
            <a:endCxn id="26" idx="0"/>
          </p:cNvCxnSpPr>
          <p:nvPr/>
        </p:nvCxnSpPr>
        <p:spPr bwMode="auto">
          <a:xfrm>
            <a:off x="1737543" y="1125121"/>
            <a:ext cx="1753809" cy="12155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576400" y="5128644"/>
            <a:ext cx="286052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2003638" y="3767930"/>
            <a:ext cx="562429" cy="136676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Connector 69"/>
          <p:cNvCxnSpPr/>
          <p:nvPr/>
        </p:nvCxnSpPr>
        <p:spPr bwMode="auto">
          <a:xfrm>
            <a:off x="4592019" y="3622787"/>
            <a:ext cx="870857" cy="1505857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Straight Connector 72"/>
          <p:cNvCxnSpPr/>
          <p:nvPr/>
        </p:nvCxnSpPr>
        <p:spPr bwMode="auto">
          <a:xfrm>
            <a:off x="4289638" y="5128645"/>
            <a:ext cx="31266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Right Brace 50"/>
          <p:cNvSpPr/>
          <p:nvPr/>
        </p:nvSpPr>
        <p:spPr bwMode="auto">
          <a:xfrm>
            <a:off x="7699023" y="4386198"/>
            <a:ext cx="289278" cy="593383"/>
          </a:xfrm>
          <a:prstGeom prst="rightBrace">
            <a:avLst>
              <a:gd name="adj1" fmla="val 4248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rtlCol="0" anchor="ctr">
            <a:noAutofit/>
          </a:bodyPr>
          <a:lstStyle/>
          <a:p>
            <a:pPr algn="ctr"/>
            <a:endParaRPr lang="en-US" b="1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67537" y="4313096"/>
            <a:ext cx="928370" cy="63695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Basal</a:t>
            </a:r>
          </a:p>
          <a:p>
            <a:r>
              <a:rPr lang="en-US" sz="2100" b="1" dirty="0" smtClean="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taxon</a:t>
            </a:r>
            <a:endParaRPr lang="en-US" sz="2100" b="1" dirty="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2686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mpbell_Lecture_Template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Campbell_Lecture_Template</Template>
  <TotalTime>1933</TotalTime>
  <Words>2122</Words>
  <Application>Microsoft Macintosh PowerPoint</Application>
  <PresentationFormat>On-screen Show (4:3)</PresentationFormat>
  <Paragraphs>366</Paragraphs>
  <Slides>34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Campbell_Lecture_Template</vt:lpstr>
      <vt:lpstr>2_Blank</vt:lpstr>
      <vt:lpstr>3_Blank</vt:lpstr>
      <vt:lpstr>4_Blank</vt:lpstr>
      <vt:lpstr>5_Blank</vt:lpstr>
      <vt:lpstr>17_Blank</vt:lpstr>
      <vt:lpstr>37_Blank</vt:lpstr>
      <vt:lpstr>PowerPoint Presentation</vt:lpstr>
      <vt:lpstr>Investigating the Tree of Life</vt:lpstr>
      <vt:lpstr>An example of a phylogeny…think of this as a story about evolutionary history</vt:lpstr>
      <vt:lpstr>Overview</vt:lpstr>
      <vt:lpstr>Overview</vt:lpstr>
      <vt:lpstr>Concept 26.1: Phylogenies show evolutionary relationships</vt:lpstr>
      <vt:lpstr>Figure 26.3</vt:lpstr>
      <vt:lpstr>Concept 26.1: Phylogenies show evolutionary relationships – Phylogenetic Vocab</vt:lpstr>
      <vt:lpstr>Figure 26.5</vt:lpstr>
      <vt:lpstr>Linking Classification with Phylogeny</vt:lpstr>
      <vt:lpstr>Concept 26.1: Phylogenies show evolutionary relationships – Be Careful!</vt:lpstr>
      <vt:lpstr>Overview</vt:lpstr>
      <vt:lpstr>Concept 26.2: Phylogenies are inferred from morphological and molecular data</vt:lpstr>
      <vt:lpstr>Concept 26.2: Phylogenies are inferred from morphological and molecular data</vt:lpstr>
      <vt:lpstr>Concept 26.2: Phylogenies are inferred from morphological and molecular data</vt:lpstr>
      <vt:lpstr>Concept 26.2: Phylogenies are inferred from morphological and molecular data</vt:lpstr>
      <vt:lpstr>Overview</vt:lpstr>
      <vt:lpstr>Concept 26.3: Shared characters are used to construct phylogenetic trees</vt:lpstr>
      <vt:lpstr>Concept 26.3: Shared characters are used to construct phylogenetic trees – Clades</vt:lpstr>
      <vt:lpstr>PowerPoint Presentation</vt:lpstr>
      <vt:lpstr>PowerPoint Presentation</vt:lpstr>
      <vt:lpstr>Figure 26.11</vt:lpstr>
      <vt:lpstr>Concept 26.3: Shared characters are used to construct phylogenetic trees – Characters</vt:lpstr>
      <vt:lpstr>Overview</vt:lpstr>
      <vt:lpstr>Concept 26.4: An organism’s evolutionary history is documented in its genome</vt:lpstr>
      <vt:lpstr>Concept 26.4: An organism’s evolutionary history is documented in its genome</vt:lpstr>
      <vt:lpstr>Overview</vt:lpstr>
      <vt:lpstr>Concept 26.6: Our understanding of the tree of life continues to CHANGE based on new data</vt:lpstr>
      <vt:lpstr>Figure 26.21</vt:lpstr>
      <vt:lpstr>Summary</vt:lpstr>
      <vt:lpstr>Summary</vt:lpstr>
      <vt:lpstr>Overview</vt:lpstr>
      <vt:lpstr>Concept 26.3: Shared characters are used to construct phylogenetic trees</vt:lpstr>
      <vt:lpstr>Phylogenetic Tree of Life</vt:lpstr>
    </vt:vector>
  </TitlesOfParts>
  <Company>Jerome Burg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Jerome Burg</dc:creator>
  <cp:lastModifiedBy>HaiderAli Bhatti</cp:lastModifiedBy>
  <cp:revision>149</cp:revision>
  <dcterms:created xsi:type="dcterms:W3CDTF">2010-08-06T18:35:02Z</dcterms:created>
  <dcterms:modified xsi:type="dcterms:W3CDTF">2018-03-14T16:07:37Z</dcterms:modified>
</cp:coreProperties>
</file>