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40" r:id="rId1"/>
    <p:sldMasterId id="2147483968" r:id="rId2"/>
    <p:sldMasterId id="2147483970" r:id="rId3"/>
    <p:sldMasterId id="2147483974" r:id="rId4"/>
    <p:sldMasterId id="2147483976" r:id="rId5"/>
    <p:sldMasterId id="2147483978" r:id="rId6"/>
    <p:sldMasterId id="2147483980" r:id="rId7"/>
    <p:sldMasterId id="2147483982" r:id="rId8"/>
    <p:sldMasterId id="2147483984" r:id="rId9"/>
    <p:sldMasterId id="2147483986" r:id="rId10"/>
    <p:sldMasterId id="2147483988" r:id="rId11"/>
    <p:sldMasterId id="2147483990" r:id="rId12"/>
    <p:sldMasterId id="2147483992" r:id="rId13"/>
    <p:sldMasterId id="2147484000" r:id="rId14"/>
    <p:sldMasterId id="2147484008" r:id="rId15"/>
  </p:sldMasterIdLst>
  <p:notesMasterIdLst>
    <p:notesMasterId r:id="rId74"/>
  </p:notesMasterIdLst>
  <p:sldIdLst>
    <p:sldId id="444" r:id="rId16"/>
    <p:sldId id="561" r:id="rId17"/>
    <p:sldId id="259" r:id="rId18"/>
    <p:sldId id="542" r:id="rId19"/>
    <p:sldId id="555" r:id="rId20"/>
    <p:sldId id="261" r:id="rId21"/>
    <p:sldId id="262" r:id="rId22"/>
    <p:sldId id="562" r:id="rId23"/>
    <p:sldId id="272" r:id="rId24"/>
    <p:sldId id="560" r:id="rId25"/>
    <p:sldId id="544" r:id="rId26"/>
    <p:sldId id="556" r:id="rId27"/>
    <p:sldId id="279" r:id="rId28"/>
    <p:sldId id="546" r:id="rId29"/>
    <p:sldId id="283" r:id="rId30"/>
    <p:sldId id="284" r:id="rId31"/>
    <p:sldId id="506" r:id="rId32"/>
    <p:sldId id="362" r:id="rId33"/>
    <p:sldId id="363" r:id="rId34"/>
    <p:sldId id="507" r:id="rId35"/>
    <p:sldId id="365" r:id="rId36"/>
    <p:sldId id="554" r:id="rId37"/>
    <p:sldId id="364" r:id="rId38"/>
    <p:sldId id="509" r:id="rId39"/>
    <p:sldId id="510" r:id="rId40"/>
    <p:sldId id="547" r:id="rId41"/>
    <p:sldId id="294" r:id="rId42"/>
    <p:sldId id="293" r:id="rId43"/>
    <p:sldId id="285" r:id="rId44"/>
    <p:sldId id="557" r:id="rId45"/>
    <p:sldId id="299" r:id="rId46"/>
    <p:sldId id="300" r:id="rId47"/>
    <p:sldId id="301" r:id="rId48"/>
    <p:sldId id="511" r:id="rId49"/>
    <p:sldId id="512" r:id="rId50"/>
    <p:sldId id="513" r:id="rId51"/>
    <p:sldId id="549" r:id="rId52"/>
    <p:sldId id="305" r:id="rId53"/>
    <p:sldId id="553" r:id="rId54"/>
    <p:sldId id="551" r:id="rId55"/>
    <p:sldId id="514" r:id="rId56"/>
    <p:sldId id="515" r:id="rId57"/>
    <p:sldId id="516" r:id="rId58"/>
    <p:sldId id="314" r:id="rId59"/>
    <p:sldId id="563" r:id="rId60"/>
    <p:sldId id="315" r:id="rId61"/>
    <p:sldId id="321" r:id="rId62"/>
    <p:sldId id="564" r:id="rId63"/>
    <p:sldId id="565" r:id="rId64"/>
    <p:sldId id="566" r:id="rId65"/>
    <p:sldId id="558" r:id="rId66"/>
    <p:sldId id="322" r:id="rId67"/>
    <p:sldId id="367" r:id="rId68"/>
    <p:sldId id="567" r:id="rId69"/>
    <p:sldId id="568" r:id="rId70"/>
    <p:sldId id="569" r:id="rId71"/>
    <p:sldId id="570" r:id="rId72"/>
    <p:sldId id="559" r:id="rId7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3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4" orient="horz" pos="1296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7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87E"/>
    <a:srgbClr val="D1300D"/>
    <a:srgbClr val="B9B9B9"/>
    <a:srgbClr val="AA2B15"/>
    <a:srgbClr val="AEB9B1"/>
    <a:srgbClr val="4F6F92"/>
    <a:srgbClr val="F7F7F7"/>
    <a:srgbClr val="004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>
        <p:scale>
          <a:sx n="99" d="100"/>
          <a:sy n="99" d="100"/>
        </p:scale>
        <p:origin x="-1048" y="-376"/>
      </p:cViewPr>
      <p:guideLst>
        <p:guide orient="horz" pos="1296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56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11" d="100"/>
          <a:sy n="111" d="100"/>
        </p:scale>
        <p:origin x="-309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63" Type="http://schemas.openxmlformats.org/officeDocument/2006/relationships/slide" Target="slides/slide48.xml"/><Relationship Id="rId64" Type="http://schemas.openxmlformats.org/officeDocument/2006/relationships/slide" Target="slides/slide49.xml"/><Relationship Id="rId65" Type="http://schemas.openxmlformats.org/officeDocument/2006/relationships/slide" Target="slides/slide50.xml"/><Relationship Id="rId66" Type="http://schemas.openxmlformats.org/officeDocument/2006/relationships/slide" Target="slides/slide51.xml"/><Relationship Id="rId67" Type="http://schemas.openxmlformats.org/officeDocument/2006/relationships/slide" Target="slides/slide52.xml"/><Relationship Id="rId68" Type="http://schemas.openxmlformats.org/officeDocument/2006/relationships/slide" Target="slides/slide53.xml"/><Relationship Id="rId69" Type="http://schemas.openxmlformats.org/officeDocument/2006/relationships/slide" Target="slides/slide54.xml"/><Relationship Id="rId50" Type="http://schemas.openxmlformats.org/officeDocument/2006/relationships/slide" Target="slides/slide35.xml"/><Relationship Id="rId51" Type="http://schemas.openxmlformats.org/officeDocument/2006/relationships/slide" Target="slides/slide36.xml"/><Relationship Id="rId52" Type="http://schemas.openxmlformats.org/officeDocument/2006/relationships/slide" Target="slides/slide37.xml"/><Relationship Id="rId53" Type="http://schemas.openxmlformats.org/officeDocument/2006/relationships/slide" Target="slides/slide38.xml"/><Relationship Id="rId54" Type="http://schemas.openxmlformats.org/officeDocument/2006/relationships/slide" Target="slides/slide39.xml"/><Relationship Id="rId55" Type="http://schemas.openxmlformats.org/officeDocument/2006/relationships/slide" Target="slides/slide40.xml"/><Relationship Id="rId56" Type="http://schemas.openxmlformats.org/officeDocument/2006/relationships/slide" Target="slides/slide41.xml"/><Relationship Id="rId57" Type="http://schemas.openxmlformats.org/officeDocument/2006/relationships/slide" Target="slides/slide42.xml"/><Relationship Id="rId58" Type="http://schemas.openxmlformats.org/officeDocument/2006/relationships/slide" Target="slides/slide43.xml"/><Relationship Id="rId59" Type="http://schemas.openxmlformats.org/officeDocument/2006/relationships/slide" Target="slides/slide44.xml"/><Relationship Id="rId40" Type="http://schemas.openxmlformats.org/officeDocument/2006/relationships/slide" Target="slides/slide25.xml"/><Relationship Id="rId41" Type="http://schemas.openxmlformats.org/officeDocument/2006/relationships/slide" Target="slides/slide26.xml"/><Relationship Id="rId42" Type="http://schemas.openxmlformats.org/officeDocument/2006/relationships/slide" Target="slides/slide27.xml"/><Relationship Id="rId43" Type="http://schemas.openxmlformats.org/officeDocument/2006/relationships/slide" Target="slides/slide28.xml"/><Relationship Id="rId44" Type="http://schemas.openxmlformats.org/officeDocument/2006/relationships/slide" Target="slides/slide29.xml"/><Relationship Id="rId45" Type="http://schemas.openxmlformats.org/officeDocument/2006/relationships/slide" Target="slides/slide30.xml"/><Relationship Id="rId46" Type="http://schemas.openxmlformats.org/officeDocument/2006/relationships/slide" Target="slides/slide31.xml"/><Relationship Id="rId47" Type="http://schemas.openxmlformats.org/officeDocument/2006/relationships/slide" Target="slides/slide32.xml"/><Relationship Id="rId48" Type="http://schemas.openxmlformats.org/officeDocument/2006/relationships/slide" Target="slides/slide33.xml"/><Relationship Id="rId49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5.xml"/><Relationship Id="rId31" Type="http://schemas.openxmlformats.org/officeDocument/2006/relationships/slide" Target="slides/slide16.xml"/><Relationship Id="rId32" Type="http://schemas.openxmlformats.org/officeDocument/2006/relationships/slide" Target="slides/slide17.xml"/><Relationship Id="rId33" Type="http://schemas.openxmlformats.org/officeDocument/2006/relationships/slide" Target="slides/slide18.xml"/><Relationship Id="rId34" Type="http://schemas.openxmlformats.org/officeDocument/2006/relationships/slide" Target="slides/slide19.xml"/><Relationship Id="rId35" Type="http://schemas.openxmlformats.org/officeDocument/2006/relationships/slide" Target="slides/slide20.xml"/><Relationship Id="rId36" Type="http://schemas.openxmlformats.org/officeDocument/2006/relationships/slide" Target="slides/slide21.xml"/><Relationship Id="rId37" Type="http://schemas.openxmlformats.org/officeDocument/2006/relationships/slide" Target="slides/slide22.xml"/><Relationship Id="rId38" Type="http://schemas.openxmlformats.org/officeDocument/2006/relationships/slide" Target="slides/slide23.xml"/><Relationship Id="rId39" Type="http://schemas.openxmlformats.org/officeDocument/2006/relationships/slide" Target="slides/slide24.xml"/><Relationship Id="rId70" Type="http://schemas.openxmlformats.org/officeDocument/2006/relationships/slide" Target="slides/slide55.xml"/><Relationship Id="rId71" Type="http://schemas.openxmlformats.org/officeDocument/2006/relationships/slide" Target="slides/slide56.xml"/><Relationship Id="rId72" Type="http://schemas.openxmlformats.org/officeDocument/2006/relationships/slide" Target="slides/slide57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73" Type="http://schemas.openxmlformats.org/officeDocument/2006/relationships/slide" Target="slides/slide58.xml"/><Relationship Id="rId74" Type="http://schemas.openxmlformats.org/officeDocument/2006/relationships/notesMaster" Target="notesMasters/notesMaster1.xml"/><Relationship Id="rId75" Type="http://schemas.openxmlformats.org/officeDocument/2006/relationships/printerSettings" Target="printerSettings/printerSettings1.bin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45.xml"/><Relationship Id="rId61" Type="http://schemas.openxmlformats.org/officeDocument/2006/relationships/slide" Target="slides/slide46.xml"/><Relationship Id="rId62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4.xml"/><Relationship Id="rId4" Type="http://schemas.openxmlformats.org/officeDocument/2006/relationships/slide" Target="slides/slide26.xml"/><Relationship Id="rId5" Type="http://schemas.openxmlformats.org/officeDocument/2006/relationships/slide" Target="slides/slide35.xml"/><Relationship Id="rId6" Type="http://schemas.openxmlformats.org/officeDocument/2006/relationships/slide" Target="slides/slide36.xml"/><Relationship Id="rId7" Type="http://schemas.openxmlformats.org/officeDocument/2006/relationships/slide" Target="slides/slide41.xml"/><Relationship Id="rId8" Type="http://schemas.openxmlformats.org/officeDocument/2006/relationships/slide" Target="slides/slide42.xml"/><Relationship Id="rId9" Type="http://schemas.openxmlformats.org/officeDocument/2006/relationships/slide" Target="slides/slide43.xml"/><Relationship Id="rId1" Type="http://schemas.openxmlformats.org/officeDocument/2006/relationships/slide" Target="slides/slide17.xml"/><Relationship Id="rId2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0B062F-532A-4295-8AEC-F0C1BC7F78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52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B062F-532A-4295-8AEC-F0C1BC7F78F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43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B062F-532A-4295-8AEC-F0C1BC7F78F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93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F36F746F-2631-4820-9B80-11DC875FFC84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5581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BFE78B0D-DA1C-4178-969F-F38025C50727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9778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B4C49F9E-7114-4BE6-92AD-EE377AEA5881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3093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B4C49F9E-7114-4BE6-92AD-EE377AEA5881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3093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BC678FE0-8BDC-4E13-B94A-6C07936DDDA0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6035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7BD70FA0-6E1E-4413-9430-2D3DCBAB9184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8679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23.UN01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In-text figure, incomplete dominance, p 484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9852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CB2BA1F1-0116-41A6-82EF-068225679867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1335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B2F47603-3DA8-4045-969B-EB906C3102F0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2577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</a:rPr>
              <a:t>Figure 21.1 Is this finch evolving?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7060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23.7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Selecting alleles at random from a gene pool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25145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0426FA1D-4815-42FF-BA05-336853203CAB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67813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23.UN02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In-text figure, Hardy-Weinberg equation, p. 486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445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8E215CF2-0343-4319-B246-138FFAC8CE7B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30565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/>
                <a:cs typeface="Times New Roman"/>
              </a:rPr>
              <a:t>Figure </a:t>
            </a:r>
            <a:r>
              <a:rPr lang="en-US" dirty="0" smtClean="0">
                <a:latin typeface="Times New Roman"/>
                <a:cs typeface="Times New Roman"/>
              </a:rPr>
              <a:t>23.8a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The Hardy-Weinberg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principle (part 1: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Punnett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 square)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11315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/>
                <a:cs typeface="Times New Roman"/>
              </a:rPr>
              <a:t>Figure </a:t>
            </a:r>
            <a:r>
              <a:rPr lang="en-US" dirty="0" smtClean="0">
                <a:latin typeface="Times New Roman"/>
                <a:cs typeface="Times New Roman"/>
              </a:rPr>
              <a:t>23.8b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The Hardy-Weinberg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principle (part 2: equations)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00537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23.8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The Hardy-Weinberg principle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03011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7DB71C22-584C-4EC9-8E57-B99DDDD5876C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28675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B2495EC2-16A3-4537-B1B3-362CDA458CCC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79729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DE23ACCE-E151-405C-974B-0956214A73B2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3872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A44EE469-E194-41BE-96D8-40F23523084B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60977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BFE78B0D-DA1C-4178-969F-F38025C50727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97787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9332EAAA-2816-4918-9294-443E1FCB19AF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29280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DAD28C16-CCB2-4F79-9BF6-4B41D30ABDE2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37324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78B3E01F-476B-4AB3-8C06-A80DBFE60E90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43549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23.9-1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Genetic drift (step 1)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48805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/>
                <a:cs typeface="Times New Roman"/>
              </a:rPr>
              <a:t>Figure 23.9</a:t>
            </a:r>
            <a:r>
              <a:rPr lang="en-US" dirty="0" smtClean="0">
                <a:latin typeface="Times New Roman"/>
                <a:cs typeface="Times New Roman"/>
              </a:rPr>
              <a:t>-2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Genetic drift (step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2)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51864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/>
                <a:cs typeface="Times New Roman"/>
              </a:rPr>
              <a:t>Figure 23.9</a:t>
            </a:r>
            <a:r>
              <a:rPr lang="en-US" dirty="0" smtClean="0">
                <a:latin typeface="Times New Roman"/>
                <a:cs typeface="Times New Roman"/>
              </a:rPr>
              <a:t>-3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Genetic drift (step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3)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04447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FB391600-D3BC-40EE-A281-411297A411BA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30887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FB391600-D3BC-40EE-A281-411297A411BA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30887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FB391600-D3BC-40EE-A281-411297A411BA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3088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BFE78B0D-DA1C-4178-969F-F38025C50727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97787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FB391600-D3BC-40EE-A281-411297A411BA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30887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/>
                <a:cs typeface="Times New Roman"/>
              </a:rPr>
              <a:t>Figure </a:t>
            </a:r>
            <a:r>
              <a:rPr lang="en-US" dirty="0" smtClean="0">
                <a:latin typeface="Times New Roman"/>
                <a:cs typeface="Times New Roman"/>
              </a:rPr>
              <a:t>23.10-</a:t>
            </a:r>
            <a:r>
              <a:rPr lang="en-US" dirty="0">
                <a:latin typeface="Times New Roman"/>
                <a:cs typeface="Times New Roman"/>
              </a:rPr>
              <a:t>1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The bottleneck effect (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step 1)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86120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/>
                <a:cs typeface="Times New Roman"/>
              </a:rPr>
              <a:t>Figure 23.10</a:t>
            </a:r>
            <a:r>
              <a:rPr lang="en-US" dirty="0" smtClean="0">
                <a:latin typeface="Times New Roman"/>
                <a:cs typeface="Times New Roman"/>
              </a:rPr>
              <a:t>-2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The bottleneck effect (step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2)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67820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/>
                <a:cs typeface="Times New Roman"/>
              </a:rPr>
              <a:t>Figure 23.10</a:t>
            </a:r>
            <a:r>
              <a:rPr lang="en-US" dirty="0" smtClean="0">
                <a:latin typeface="Times New Roman"/>
                <a:cs typeface="Times New Roman"/>
              </a:rPr>
              <a:t>-3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The bottleneck effect (step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3)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35506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5C8ECD9F-A3B8-491F-8CBA-594120195679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70367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B062F-532A-4295-8AEC-F0C1BC7F78F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864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86DE0799-68B8-4B66-A03B-D7F8C2D1E44B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5110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30A5B8AE-3E13-499E-B8D5-D60F55204768}" type="slidenum">
              <a:rPr lang="en-US" sz="1200"/>
              <a:pPr/>
              <a:t>47</a:t>
            </a:fld>
            <a:endParaRPr lang="en-US" sz="120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73407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) In evolution, which driving factor most consistently requires a small population as a precondition for its occurrence?</a:t>
            </a:r>
          </a:p>
          <a:p>
            <a:r>
              <a:rPr lang="en-US" smtClean="0"/>
              <a:t>https://www.polleverywhere.com/multiple_choice_polls/fIUO0gXq2PmpmxH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639B-1C0C-4ED5-866F-6F6178310B32}" type="slidenum">
              <a:rPr lang="en-US" altLang="en-US" smtClean="0">
                <a:solidFill>
                  <a:prstClr val="black"/>
                </a:solidFill>
              </a:rPr>
              <a:pPr/>
              <a:t>48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376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Over time, the movement of people on Earth has steadily increased. This has altered the course of human evolution by increasing</a:t>
            </a:r>
          </a:p>
          <a:p>
            <a:r>
              <a:rPr lang="en-US" smtClean="0"/>
              <a:t>https://www.polleverywhere.com/multiple_choice_polls/weYcIQIuXQNQSsT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639B-1C0C-4ED5-866F-6F6178310B32}" type="slidenum">
              <a:rPr lang="en-US" altLang="en-US" smtClean="0">
                <a:solidFill>
                  <a:prstClr val="black"/>
                </a:solidFill>
              </a:rPr>
              <a:pPr/>
              <a:t>49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38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BFE78B0D-DA1C-4178-969F-F38025C50727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977872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is the founder effect?</a:t>
            </a:r>
          </a:p>
          <a:p>
            <a:r>
              <a:rPr lang="en-US" smtClean="0"/>
              <a:t>https://www.polleverywhere.com/multiple_choice_polls/fTgj1YeT5iyrSSy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639B-1C0C-4ED5-866F-6F6178310B32}" type="slidenum">
              <a:rPr lang="en-US" altLang="en-US" smtClean="0">
                <a:solidFill>
                  <a:prstClr val="black"/>
                </a:solidFill>
              </a:rPr>
              <a:pPr/>
              <a:t>50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568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BFE78B0D-DA1C-4178-969F-F38025C50727}" type="slidenum">
              <a:rPr lang="en-US" sz="1200"/>
              <a:pPr/>
              <a:t>51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977872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D5B9CDB0-51F8-4305-8080-8D7E9E735E7E}" type="slidenum">
              <a:rPr lang="en-US" sz="1200"/>
              <a:pPr/>
              <a:t>52</a:t>
            </a:fld>
            <a:endParaRPr lang="en-US" sz="120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513855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2066FBF2-51CA-4E09-8633-267A08110702}" type="slidenum">
              <a:rPr lang="en-US" sz="1200"/>
              <a:pPr/>
              <a:t>53</a:t>
            </a:fld>
            <a:endParaRPr lang="en-US" sz="1200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90292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Evolution</a:t>
            </a:r>
          </a:p>
          <a:p>
            <a:r>
              <a:rPr lang="en-US" smtClean="0"/>
              <a:t>https://www.polleverywhere.com/multiple_choice_polls/zfgN5N0IFLwrsgi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639B-1C0C-4ED5-866F-6F6178310B32}" type="slidenum">
              <a:rPr lang="en-US" altLang="en-US" smtClean="0">
                <a:solidFill>
                  <a:prstClr val="black"/>
                </a:solidFill>
              </a:rPr>
              <a:pPr/>
              <a:t>54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8752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Which of the following statements best summarizes evolution as it is viewed today?</a:t>
            </a:r>
          </a:p>
          <a:p>
            <a:r>
              <a:rPr lang="en-US" smtClean="0"/>
              <a:t>https://www.polleverywhere.com/multiple_choice_polls/XZ6IgUfECFQ35c0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639B-1C0C-4ED5-866F-6F6178310B32}" type="slidenum">
              <a:rPr lang="en-US" altLang="en-US" smtClean="0">
                <a:solidFill>
                  <a:prstClr val="black"/>
                </a:solidFill>
              </a:rPr>
              <a:pPr/>
              <a:t>55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8396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is the result of adaptive evolution?</a:t>
            </a:r>
          </a:p>
          <a:p>
            <a:r>
              <a:rPr lang="en-US" smtClean="0"/>
              <a:t>https://www.polleverywhere.com/multiple_choice_polls/t35XyAoNpuzoXGG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639B-1C0C-4ED5-866F-6F6178310B32}" type="slidenum">
              <a:rPr lang="en-US" altLang="en-US" smtClean="0">
                <a:solidFill>
                  <a:prstClr val="black"/>
                </a:solidFill>
              </a:rPr>
              <a:pPr/>
              <a:t>56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7466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BFE78B0D-DA1C-4178-969F-F38025C50727}" type="slidenum">
              <a:rPr lang="en-US" sz="1200"/>
              <a:pPr/>
              <a:t>58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9778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BFE78B0D-DA1C-4178-969F-F38025C50727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9778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CE4E61C6-283D-4904-83F7-E5FFE811226A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2194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21.5 Nonheritable variation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8679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F36F746F-2631-4820-9B80-11DC875FFC84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558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jp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2.jp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38" y="162990"/>
            <a:ext cx="9144000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 smtClean="0">
                <a:solidFill>
                  <a:srgbClr val="FFFFFF"/>
                </a:solidFill>
                <a:latin typeface="+mj-lt"/>
                <a:ea typeface="+mn-ea"/>
                <a:cs typeface="Times New Roman" pitchFamily="84" charset="0"/>
              </a:rPr>
              <a:t>CAMPBELL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800" dirty="0" smtClean="0">
                <a:solidFill>
                  <a:srgbClr val="D2B239"/>
                </a:solidFill>
                <a:latin typeface="+mj-lt"/>
                <a:ea typeface="+mn-ea"/>
                <a:cs typeface="Times New Roman" pitchFamily="84" charset="0"/>
              </a:rPr>
              <a:t>BIOLOGY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0" y="113106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Reece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Urry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Cain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Wasserman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Minorsky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Jackson</a:t>
            </a:r>
            <a:endParaRPr lang="en-US" sz="16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592888"/>
            <a:ext cx="6880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CAA3C"/>
                    </a:gs>
                    <a:gs pos="100000">
                      <a:srgbClr val="5EBDBE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FFFFFF"/>
                </a:solidFill>
              </a:rPr>
              <a:t>     © 2014 Pearson Education, Inc.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6023428" y="715674"/>
            <a:ext cx="86961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TENTH</a:t>
            </a:r>
          </a:p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EDITION</a:t>
            </a:r>
            <a:endParaRPr lang="en-US" sz="1000" b="1" i="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0894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82563" y="190500"/>
            <a:ext cx="3089275" cy="1096963"/>
          </a:xfrm>
        </p:spPr>
        <p:txBody>
          <a:bodyPr anchor="ctr"/>
          <a:lstStyle>
            <a:lvl1pPr marL="0" indent="0">
              <a:defRPr sz="5000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92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51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182563"/>
            <a:ext cx="2203450" cy="6170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3" y="182563"/>
            <a:ext cx="6457950" cy="6170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56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71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8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2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91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76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10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04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4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FF6600"/>
              </a:buClr>
              <a:defRPr/>
            </a:lvl1pPr>
            <a:lvl2pPr marL="740664" indent="-283464">
              <a:buClr>
                <a:srgbClr val="FF6600"/>
              </a:buClr>
              <a:defRPr/>
            </a:lvl2pPr>
            <a:lvl3pPr marL="1143000" indent="-228600">
              <a:buClr>
                <a:srgbClr val="FF6600"/>
              </a:buClr>
              <a:defRPr/>
            </a:lvl3pPr>
            <a:lvl4pPr marL="1600200" indent="-228600">
              <a:buClr>
                <a:srgbClr val="FF6600"/>
              </a:buClr>
              <a:defRPr/>
            </a:lvl4pPr>
            <a:lvl5pPr marL="2057400" indent="-228600">
              <a:buClr>
                <a:srgbClr val="FF66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877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25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71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98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966"/>
          <a:stretch/>
        </p:blipFill>
        <p:spPr>
          <a:xfrm>
            <a:off x="0" y="1006891"/>
            <a:ext cx="9144000" cy="5308183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3000" dirty="0" smtClean="0">
                <a:solidFill>
                  <a:srgbClr val="ABA49A"/>
                </a:solidFill>
                <a:latin typeface="Times New Roman" pitchFamily="84" charset="0"/>
                <a:ea typeface="+mn-ea"/>
                <a:cs typeface="Times New Roman" pitchFamily="84" charset="0"/>
              </a:rPr>
              <a:t>CAMPBELL</a:t>
            </a:r>
            <a:r>
              <a:rPr lang="en-US" sz="3200" b="1" dirty="0" smtClean="0">
                <a:solidFill>
                  <a:srgbClr val="ABA49A"/>
                </a:solidFill>
                <a:latin typeface="Times New Roman" pitchFamily="84" charset="0"/>
                <a:ea typeface="+mn-ea"/>
                <a:cs typeface="Times New Roman" pitchFamily="84" charset="0"/>
              </a:rPr>
              <a:t> </a:t>
            </a:r>
            <a:r>
              <a:rPr lang="en-US" sz="2800" b="1" dirty="0" smtClean="0">
                <a:solidFill>
                  <a:srgbClr val="ABA49A"/>
                </a:solidFill>
                <a:latin typeface="Times New Roman" pitchFamily="84" charset="0"/>
                <a:ea typeface="+mn-ea"/>
                <a:cs typeface="Times New Roman" pitchFamily="84" charset="0"/>
              </a:rPr>
              <a:t> </a:t>
            </a:r>
            <a:r>
              <a:rPr lang="en-US" sz="3400" dirty="0" smtClean="0">
                <a:solidFill>
                  <a:srgbClr val="0060AF">
                    <a:lumMod val="40000"/>
                    <a:lumOff val="60000"/>
                  </a:srgbClr>
                </a:solidFill>
                <a:latin typeface="Times New Roman" pitchFamily="84" charset="0"/>
                <a:ea typeface="+mn-ea"/>
                <a:cs typeface="Times New Roman" pitchFamily="84" charset="0"/>
              </a:rPr>
              <a:t>BIOLOGY IN FOCUS</a:t>
            </a:r>
            <a:endParaRPr lang="en-US" sz="1200" dirty="0" smtClean="0">
              <a:solidFill>
                <a:srgbClr val="0060AF">
                  <a:lumMod val="40000"/>
                  <a:lumOff val="60000"/>
                </a:srgbClr>
              </a:solidFill>
              <a:latin typeface="Times New Roman" pitchFamily="84" charset="0"/>
              <a:ea typeface="+mn-ea"/>
              <a:cs typeface="Times New Roman" pitchFamily="8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315075"/>
            <a:ext cx="9144000" cy="5397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900" dirty="0" smtClean="0">
                <a:solidFill>
                  <a:srgbClr val="FFFFFF"/>
                </a:solidFill>
                <a:ea typeface="+mn-ea"/>
              </a:rPr>
              <a:t>     © 2016 Pearson Education, Inc.</a:t>
            </a:r>
            <a:endParaRPr lang="en-US" dirty="0" smtClean="0">
              <a:solidFill>
                <a:srgbClr val="FFFFFF"/>
              </a:solidFill>
              <a:ea typeface="+mn-ea"/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0" y="614363"/>
            <a:ext cx="9144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1600" cap="all" dirty="0" err="1" smtClean="0">
                <a:solidFill>
                  <a:srgbClr val="ABA49A"/>
                </a:solidFill>
                <a:latin typeface="Times New Roman" pitchFamily="84" charset="0"/>
                <a:ea typeface="+mn-ea"/>
                <a:cs typeface="Times New Roman" pitchFamily="84" charset="0"/>
              </a:rPr>
              <a:t>Urry</a:t>
            </a:r>
            <a:r>
              <a:rPr lang="en-US" sz="1600" cap="all" dirty="0" smtClean="0">
                <a:solidFill>
                  <a:srgbClr val="ABA49A"/>
                </a:solidFill>
                <a:latin typeface="Times New Roman" pitchFamily="84" charset="0"/>
                <a:ea typeface="+mn-ea"/>
                <a:cs typeface="Times New Roman" pitchFamily="84" charset="0"/>
              </a:rPr>
              <a:t>  •  Cain  •  Wasserman  •  </a:t>
            </a:r>
            <a:r>
              <a:rPr lang="en-US" sz="1600" cap="all" dirty="0" err="1" smtClean="0">
                <a:solidFill>
                  <a:srgbClr val="ABA49A"/>
                </a:solidFill>
                <a:latin typeface="Times New Roman" pitchFamily="84" charset="0"/>
                <a:ea typeface="+mn-ea"/>
                <a:cs typeface="Times New Roman" pitchFamily="84" charset="0"/>
              </a:rPr>
              <a:t>Minorsky</a:t>
            </a:r>
            <a:r>
              <a:rPr lang="en-US" sz="1600" cap="all" dirty="0" smtClean="0">
                <a:solidFill>
                  <a:srgbClr val="ABA49A"/>
                </a:solidFill>
                <a:latin typeface="Times New Roman" pitchFamily="84" charset="0"/>
                <a:ea typeface="+mn-ea"/>
                <a:cs typeface="Times New Roman" pitchFamily="84" charset="0"/>
              </a:rPr>
              <a:t>   •  Reece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9047" y="5370991"/>
            <a:ext cx="5381625" cy="86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Lecture Presentations by </a:t>
            </a:r>
            <a:b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</a:b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Kathleen Fitzpatrick and </a:t>
            </a:r>
          </a:p>
          <a:p>
            <a:pPr algn="l">
              <a:defRPr/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Nicole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Tunbridge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,</a:t>
            </a:r>
          </a:p>
          <a:p>
            <a:pPr algn="l">
              <a:defRPr/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Simon Fraser University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3250" y="6400284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hangingPunct="1"/>
            <a:r>
              <a:rPr lang="en-US" sz="1800" dirty="0" smtClean="0">
                <a:solidFill>
                  <a:srgbClr val="0060AF">
                    <a:lumMod val="40000"/>
                    <a:lumOff val="60000"/>
                  </a:srgbClr>
                </a:solidFill>
                <a:latin typeface="Times New Roman"/>
                <a:ea typeface="+mn-ea"/>
                <a:cs typeface="Arial" panose="020B0604020202020204" pitchFamily="34" charset="0"/>
              </a:rPr>
              <a:t>SECOND EDITION</a:t>
            </a:r>
            <a:endParaRPr lang="en-US" sz="1800" dirty="0">
              <a:solidFill>
                <a:srgbClr val="0060AF">
                  <a:lumMod val="40000"/>
                  <a:lumOff val="60000"/>
                </a:srgbClr>
              </a:solidFill>
              <a:latin typeface="Times New Roman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846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018344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82563"/>
            <a:ext cx="8775700" cy="13160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3" y="1600200"/>
            <a:ext cx="8775700" cy="47529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41896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65430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782425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067339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3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37699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966"/>
          <a:stretch/>
        </p:blipFill>
        <p:spPr>
          <a:xfrm>
            <a:off x="0" y="1006891"/>
            <a:ext cx="9144000" cy="5308183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3000" dirty="0" smtClean="0">
                <a:solidFill>
                  <a:srgbClr val="ABA49A"/>
                </a:solidFill>
                <a:latin typeface="Times New Roman" pitchFamily="84" charset="0"/>
                <a:ea typeface="+mn-ea"/>
                <a:cs typeface="Times New Roman" pitchFamily="84" charset="0"/>
              </a:rPr>
              <a:t>CAMPBELL</a:t>
            </a:r>
            <a:r>
              <a:rPr lang="en-US" sz="3200" b="1" dirty="0" smtClean="0">
                <a:solidFill>
                  <a:srgbClr val="ABA49A"/>
                </a:solidFill>
                <a:latin typeface="Times New Roman" pitchFamily="84" charset="0"/>
                <a:ea typeface="+mn-ea"/>
                <a:cs typeface="Times New Roman" pitchFamily="84" charset="0"/>
              </a:rPr>
              <a:t> </a:t>
            </a:r>
            <a:r>
              <a:rPr lang="en-US" sz="2800" b="1" dirty="0" smtClean="0">
                <a:solidFill>
                  <a:srgbClr val="ABA49A"/>
                </a:solidFill>
                <a:latin typeface="Times New Roman" pitchFamily="84" charset="0"/>
                <a:ea typeface="+mn-ea"/>
                <a:cs typeface="Times New Roman" pitchFamily="84" charset="0"/>
              </a:rPr>
              <a:t> </a:t>
            </a:r>
            <a:r>
              <a:rPr lang="en-US" sz="3400" dirty="0" smtClean="0">
                <a:solidFill>
                  <a:srgbClr val="0060AF">
                    <a:lumMod val="40000"/>
                    <a:lumOff val="60000"/>
                  </a:srgbClr>
                </a:solidFill>
                <a:latin typeface="Times New Roman" pitchFamily="84" charset="0"/>
                <a:ea typeface="+mn-ea"/>
                <a:cs typeface="Times New Roman" pitchFamily="84" charset="0"/>
              </a:rPr>
              <a:t>BIOLOGY IN FOCUS</a:t>
            </a:r>
            <a:endParaRPr lang="en-US" sz="1200" dirty="0" smtClean="0">
              <a:solidFill>
                <a:srgbClr val="0060AF">
                  <a:lumMod val="40000"/>
                  <a:lumOff val="60000"/>
                </a:srgbClr>
              </a:solidFill>
              <a:latin typeface="Times New Roman" pitchFamily="84" charset="0"/>
              <a:ea typeface="+mn-ea"/>
              <a:cs typeface="Times New Roman" pitchFamily="8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315075"/>
            <a:ext cx="9144000" cy="5397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900" dirty="0" smtClean="0">
                <a:solidFill>
                  <a:srgbClr val="FFFFFF"/>
                </a:solidFill>
                <a:ea typeface="+mn-ea"/>
              </a:rPr>
              <a:t>     © 2016 Pearson Education, Inc.</a:t>
            </a:r>
            <a:endParaRPr lang="en-US" dirty="0" smtClean="0">
              <a:solidFill>
                <a:srgbClr val="FFFFFF"/>
              </a:solidFill>
              <a:ea typeface="+mn-ea"/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0" y="614363"/>
            <a:ext cx="9144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1600" cap="all" dirty="0" err="1" smtClean="0">
                <a:solidFill>
                  <a:srgbClr val="ABA49A"/>
                </a:solidFill>
                <a:latin typeface="Times New Roman" pitchFamily="84" charset="0"/>
                <a:ea typeface="+mn-ea"/>
                <a:cs typeface="Times New Roman" pitchFamily="84" charset="0"/>
              </a:rPr>
              <a:t>Urry</a:t>
            </a:r>
            <a:r>
              <a:rPr lang="en-US" sz="1600" cap="all" dirty="0" smtClean="0">
                <a:solidFill>
                  <a:srgbClr val="ABA49A"/>
                </a:solidFill>
                <a:latin typeface="Times New Roman" pitchFamily="84" charset="0"/>
                <a:ea typeface="+mn-ea"/>
                <a:cs typeface="Times New Roman" pitchFamily="84" charset="0"/>
              </a:rPr>
              <a:t>  •  Cain  •  Wasserman  •  </a:t>
            </a:r>
            <a:r>
              <a:rPr lang="en-US" sz="1600" cap="all" dirty="0" err="1" smtClean="0">
                <a:solidFill>
                  <a:srgbClr val="ABA49A"/>
                </a:solidFill>
                <a:latin typeface="Times New Roman" pitchFamily="84" charset="0"/>
                <a:ea typeface="+mn-ea"/>
                <a:cs typeface="Times New Roman" pitchFamily="84" charset="0"/>
              </a:rPr>
              <a:t>Minorsky</a:t>
            </a:r>
            <a:r>
              <a:rPr lang="en-US" sz="1600" cap="all" dirty="0" smtClean="0">
                <a:solidFill>
                  <a:srgbClr val="ABA49A"/>
                </a:solidFill>
                <a:latin typeface="Times New Roman" pitchFamily="84" charset="0"/>
                <a:ea typeface="+mn-ea"/>
                <a:cs typeface="Times New Roman" pitchFamily="84" charset="0"/>
              </a:rPr>
              <a:t>   •  Reece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9047" y="5370991"/>
            <a:ext cx="5381625" cy="86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Lecture Presentations by </a:t>
            </a:r>
            <a:b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</a:b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Kathleen Fitzpatrick and </a:t>
            </a:r>
          </a:p>
          <a:p>
            <a:pPr algn="l">
              <a:defRPr/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Nicole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Tunbridge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,</a:t>
            </a:r>
          </a:p>
          <a:p>
            <a:pPr algn="l">
              <a:defRPr/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Simon Fraser University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3250" y="6400284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hangingPunct="1"/>
            <a:r>
              <a:rPr lang="en-US" sz="1800" dirty="0" smtClean="0">
                <a:solidFill>
                  <a:srgbClr val="0060AF">
                    <a:lumMod val="40000"/>
                    <a:lumOff val="60000"/>
                  </a:srgbClr>
                </a:solidFill>
                <a:latin typeface="Times New Roman"/>
                <a:ea typeface="+mn-ea"/>
                <a:cs typeface="Arial" panose="020B0604020202020204" pitchFamily="34" charset="0"/>
              </a:rPr>
              <a:t>SECOND EDITION</a:t>
            </a:r>
            <a:endParaRPr lang="en-US" sz="1800" dirty="0">
              <a:solidFill>
                <a:srgbClr val="0060AF">
                  <a:lumMod val="40000"/>
                  <a:lumOff val="60000"/>
                </a:srgbClr>
              </a:solidFill>
              <a:latin typeface="Times New Roman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372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887229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82563"/>
            <a:ext cx="8775700" cy="13160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3" y="1600200"/>
            <a:ext cx="8775700" cy="47529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581655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325628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819267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7435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806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966"/>
          <a:stretch/>
        </p:blipFill>
        <p:spPr>
          <a:xfrm>
            <a:off x="0" y="1006891"/>
            <a:ext cx="9144000" cy="5308183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3000" dirty="0" smtClean="0">
                <a:solidFill>
                  <a:srgbClr val="ABA49A"/>
                </a:solidFill>
                <a:latin typeface="Times New Roman" pitchFamily="84" charset="0"/>
                <a:ea typeface="+mn-ea"/>
                <a:cs typeface="Times New Roman" pitchFamily="84" charset="0"/>
              </a:rPr>
              <a:t>CAMPBELL</a:t>
            </a:r>
            <a:r>
              <a:rPr lang="en-US" sz="3200" b="1" dirty="0" smtClean="0">
                <a:solidFill>
                  <a:srgbClr val="ABA49A"/>
                </a:solidFill>
                <a:latin typeface="Times New Roman" pitchFamily="84" charset="0"/>
                <a:ea typeface="+mn-ea"/>
                <a:cs typeface="Times New Roman" pitchFamily="84" charset="0"/>
              </a:rPr>
              <a:t> </a:t>
            </a:r>
            <a:r>
              <a:rPr lang="en-US" sz="2800" b="1" dirty="0" smtClean="0">
                <a:solidFill>
                  <a:srgbClr val="ABA49A"/>
                </a:solidFill>
                <a:latin typeface="Times New Roman" pitchFamily="84" charset="0"/>
                <a:ea typeface="+mn-ea"/>
                <a:cs typeface="Times New Roman" pitchFamily="84" charset="0"/>
              </a:rPr>
              <a:t> </a:t>
            </a:r>
            <a:r>
              <a:rPr lang="en-US" sz="3400" dirty="0" smtClean="0">
                <a:solidFill>
                  <a:srgbClr val="0060AF">
                    <a:lumMod val="40000"/>
                    <a:lumOff val="60000"/>
                  </a:srgbClr>
                </a:solidFill>
                <a:latin typeface="Times New Roman" pitchFamily="84" charset="0"/>
                <a:ea typeface="+mn-ea"/>
                <a:cs typeface="Times New Roman" pitchFamily="84" charset="0"/>
              </a:rPr>
              <a:t>BIOLOGY IN FOCUS</a:t>
            </a:r>
            <a:endParaRPr lang="en-US" sz="1200" dirty="0" smtClean="0">
              <a:solidFill>
                <a:srgbClr val="0060AF">
                  <a:lumMod val="40000"/>
                  <a:lumOff val="60000"/>
                </a:srgbClr>
              </a:solidFill>
              <a:latin typeface="Times New Roman" pitchFamily="84" charset="0"/>
              <a:ea typeface="+mn-ea"/>
              <a:cs typeface="Times New Roman" pitchFamily="8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315075"/>
            <a:ext cx="9144000" cy="5397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900" dirty="0" smtClean="0">
                <a:solidFill>
                  <a:srgbClr val="FFFFFF"/>
                </a:solidFill>
                <a:ea typeface="+mn-ea"/>
              </a:rPr>
              <a:t>     © 2016 Pearson Education, Inc.</a:t>
            </a:r>
            <a:endParaRPr lang="en-US" dirty="0" smtClean="0">
              <a:solidFill>
                <a:srgbClr val="FFFFFF"/>
              </a:solidFill>
              <a:ea typeface="+mn-ea"/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0" y="614363"/>
            <a:ext cx="9144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1600" cap="all" dirty="0" err="1" smtClean="0">
                <a:solidFill>
                  <a:srgbClr val="ABA49A"/>
                </a:solidFill>
                <a:latin typeface="Times New Roman" pitchFamily="84" charset="0"/>
                <a:ea typeface="+mn-ea"/>
                <a:cs typeface="Times New Roman" pitchFamily="84" charset="0"/>
              </a:rPr>
              <a:t>Urry</a:t>
            </a:r>
            <a:r>
              <a:rPr lang="en-US" sz="1600" cap="all" dirty="0" smtClean="0">
                <a:solidFill>
                  <a:srgbClr val="ABA49A"/>
                </a:solidFill>
                <a:latin typeface="Times New Roman" pitchFamily="84" charset="0"/>
                <a:ea typeface="+mn-ea"/>
                <a:cs typeface="Times New Roman" pitchFamily="84" charset="0"/>
              </a:rPr>
              <a:t>  •  Cain  •  Wasserman  •  </a:t>
            </a:r>
            <a:r>
              <a:rPr lang="en-US" sz="1600" cap="all" dirty="0" err="1" smtClean="0">
                <a:solidFill>
                  <a:srgbClr val="ABA49A"/>
                </a:solidFill>
                <a:latin typeface="Times New Roman" pitchFamily="84" charset="0"/>
                <a:ea typeface="+mn-ea"/>
                <a:cs typeface="Times New Roman" pitchFamily="84" charset="0"/>
              </a:rPr>
              <a:t>Minorsky</a:t>
            </a:r>
            <a:r>
              <a:rPr lang="en-US" sz="1600" cap="all" dirty="0" smtClean="0">
                <a:solidFill>
                  <a:srgbClr val="ABA49A"/>
                </a:solidFill>
                <a:latin typeface="Times New Roman" pitchFamily="84" charset="0"/>
                <a:ea typeface="+mn-ea"/>
                <a:cs typeface="Times New Roman" pitchFamily="84" charset="0"/>
              </a:rPr>
              <a:t>   •  Reece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9047" y="5370991"/>
            <a:ext cx="5381625" cy="86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Lecture Presentations by </a:t>
            </a:r>
            <a:b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</a:b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Kathleen Fitzpatrick and </a:t>
            </a:r>
          </a:p>
          <a:p>
            <a:pPr algn="l">
              <a:defRPr/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Nicole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Tunbridge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,</a:t>
            </a:r>
          </a:p>
          <a:p>
            <a:pPr algn="l">
              <a:defRPr/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Simon Fraser University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3250" y="6400284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hangingPunct="1"/>
            <a:r>
              <a:rPr lang="en-US" sz="1800" dirty="0" smtClean="0">
                <a:solidFill>
                  <a:srgbClr val="0060AF">
                    <a:lumMod val="40000"/>
                    <a:lumOff val="60000"/>
                  </a:srgbClr>
                </a:solidFill>
                <a:latin typeface="Times New Roman"/>
                <a:ea typeface="+mn-ea"/>
                <a:cs typeface="Arial" panose="020B0604020202020204" pitchFamily="34" charset="0"/>
              </a:rPr>
              <a:t>SECOND EDITION</a:t>
            </a:r>
            <a:endParaRPr lang="en-US" sz="1800" dirty="0">
              <a:solidFill>
                <a:srgbClr val="0060AF">
                  <a:lumMod val="40000"/>
                  <a:lumOff val="60000"/>
                </a:srgbClr>
              </a:solidFill>
              <a:latin typeface="Times New Roman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2619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578807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82563"/>
            <a:ext cx="8775700" cy="13160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3" y="1600200"/>
            <a:ext cx="8775700" cy="47529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1235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46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015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96221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526404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730917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21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6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94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87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527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578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theme" Target="../theme/theme1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theme" Target="../theme/theme14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theme" Target="../theme/theme15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0913" y="1272910"/>
            <a:ext cx="8499249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0" y="1"/>
            <a:ext cx="9144000" cy="290286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  <a:gs pos="25000">
                <a:srgbClr val="FF6600">
                  <a:alpha val="75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2986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b="0" dirty="0">
                <a:solidFill>
                  <a:srgbClr val="000000"/>
                </a:solidFill>
                <a:latin typeface="Arial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4163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/>
          <a:ea typeface="Geneva" charset="0"/>
          <a:cs typeface="Arial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47472" indent="-347472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800">
          <a:solidFill>
            <a:schemeClr val="tx1"/>
          </a:solidFill>
          <a:latin typeface="Arial" charset="0"/>
          <a:ea typeface="Geneva" charset="0"/>
          <a:cs typeface="+mn-cs"/>
        </a:defRPr>
      </a:lvl1pPr>
      <a:lvl2pPr marL="740664" indent="-283464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7794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9507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15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82563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123950"/>
            <a:ext cx="87757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9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marL="0" indent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400050" indent="-342900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800100" indent="-34131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257300" indent="-339725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7145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tabLst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1717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82563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123950"/>
            <a:ext cx="87757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53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marL="0" indent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400050" indent="-342900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800100" indent="-34131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257300" indent="-339725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7145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tabLst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1717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82563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123950"/>
            <a:ext cx="87757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marL="0" indent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400050" indent="-342900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800100" indent="-34131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257300" indent="-339725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7145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tabLst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1717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7278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2136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6188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75938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7589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888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9123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0811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0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28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-23373" y="1633538"/>
            <a:ext cx="158651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00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FC33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600" dirty="0" smtClean="0">
                <a:solidFill>
                  <a:srgbClr val="D2B239"/>
                </a:solidFill>
              </a:rPr>
              <a:t>23</a:t>
            </a:r>
            <a:endParaRPr lang="en-US" sz="9600" dirty="0">
              <a:solidFill>
                <a:srgbClr val="D2B239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0638" y="3044675"/>
            <a:ext cx="3713162" cy="13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D0016">
                    <a:alpha val="2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AF8E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7472" indent="-347472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Arial" charset="0"/>
                <a:ea typeface="Geneva" charset="0"/>
                <a:cs typeface="+mn-cs"/>
              </a:defRPr>
            </a:lvl1pPr>
            <a:lvl2pPr marL="740664" indent="-283464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6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3162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734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306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78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indent="0">
              <a:buClr>
                <a:schemeClr val="tx2"/>
              </a:buClr>
              <a:buFont typeface="Wingdings" charset="0"/>
              <a:buNone/>
            </a:pPr>
            <a:r>
              <a:rPr lang="en-US" sz="3600" b="1" kern="0" dirty="0" smtClean="0">
                <a:solidFill>
                  <a:schemeClr val="bg1"/>
                </a:solidFill>
                <a:latin typeface="Arial"/>
                <a:cs typeface="Arial"/>
              </a:rPr>
              <a:t>The Evolution of Populations</a:t>
            </a:r>
            <a:endParaRPr lang="en-US" sz="3600" b="1" kern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127000" y="3054060"/>
            <a:ext cx="1314380" cy="24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2B2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66790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507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0"/>
            <a:ext cx="6690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27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23.1: Genetic variation makes evolution </a:t>
            </a:r>
            <a:r>
              <a:rPr lang="en-US" dirty="0" smtClean="0"/>
              <a:t>possible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Sources of Variation 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72910"/>
            <a:ext cx="8499249" cy="5073650"/>
          </a:xfrm>
        </p:spPr>
        <p:txBody>
          <a:bodyPr/>
          <a:lstStyle/>
          <a:p>
            <a:r>
              <a:rPr lang="en-US" sz="2600" dirty="0"/>
              <a:t>Sexual reproduction can </a:t>
            </a:r>
            <a:r>
              <a:rPr lang="en-US" sz="2600" i="1" dirty="0"/>
              <a:t>shuffle</a:t>
            </a:r>
            <a:r>
              <a:rPr lang="en-US" sz="2600" dirty="0"/>
              <a:t> existing alleles into </a:t>
            </a:r>
            <a:r>
              <a:rPr lang="en-US" sz="2600" dirty="0" smtClean="0"/>
              <a:t>new combinations via </a:t>
            </a:r>
            <a:r>
              <a:rPr lang="en-US" sz="2600" b="1" dirty="0" smtClean="0"/>
              <a:t>genetic recombination</a:t>
            </a:r>
            <a:endParaRPr lang="en-US" sz="2600" dirty="0"/>
          </a:p>
          <a:p>
            <a:pPr lvl="1"/>
            <a:r>
              <a:rPr lang="en-US" sz="2400" dirty="0" smtClean="0"/>
              <a:t>Gamete formation </a:t>
            </a:r>
            <a:r>
              <a:rPr lang="en-US" sz="2400" dirty="0" smtClean="0">
                <a:sym typeface="Wingdings"/>
              </a:rPr>
              <a:t> m</a:t>
            </a:r>
            <a:r>
              <a:rPr lang="en-US" sz="2400" dirty="0" smtClean="0"/>
              <a:t>eiosis </a:t>
            </a:r>
            <a:r>
              <a:rPr lang="en-US" sz="2400" dirty="0" smtClean="0">
                <a:sym typeface="Wingdings"/>
              </a:rPr>
              <a:t> meiosis I  prophase I  </a:t>
            </a:r>
            <a:r>
              <a:rPr lang="en-US" sz="2400" b="1" dirty="0" smtClean="0">
                <a:sym typeface="Wingdings"/>
              </a:rPr>
              <a:t>synapsis/crossing over/recombination</a:t>
            </a:r>
            <a:r>
              <a:rPr lang="en-US" sz="2400" dirty="0" smtClean="0">
                <a:sym typeface="Wingdings"/>
              </a:rPr>
              <a:t> between </a:t>
            </a:r>
            <a:r>
              <a:rPr lang="en-US" sz="2400" i="1" dirty="0" smtClean="0">
                <a:sym typeface="Wingdings"/>
              </a:rPr>
              <a:t>non-sister </a:t>
            </a:r>
            <a:r>
              <a:rPr lang="en-US" sz="2400" dirty="0" smtClean="0">
                <a:sym typeface="Wingdings"/>
              </a:rPr>
              <a:t>chromatids of tetrad</a:t>
            </a:r>
            <a:endParaRPr lang="en-US" sz="2400" b="1" dirty="0" smtClean="0">
              <a:sym typeface="Wingdings"/>
            </a:endParaRPr>
          </a:p>
          <a:p>
            <a:r>
              <a:rPr lang="en-US" sz="2600" b="1" dirty="0" smtClean="0">
                <a:sym typeface="Wingdings"/>
              </a:rPr>
              <a:t>Random</a:t>
            </a:r>
            <a:r>
              <a:rPr lang="en-US" sz="2600" dirty="0" smtClean="0">
                <a:sym typeface="Wingdings"/>
              </a:rPr>
              <a:t> </a:t>
            </a:r>
            <a:r>
              <a:rPr lang="en-US" sz="2600" b="1" dirty="0" smtClean="0">
                <a:sym typeface="Wingdings"/>
              </a:rPr>
              <a:t>fertilization</a:t>
            </a:r>
            <a:r>
              <a:rPr lang="en-US" sz="2600" dirty="0" smtClean="0">
                <a:sym typeface="Wingdings"/>
              </a:rPr>
              <a:t> of random egg + random sperm</a:t>
            </a:r>
            <a:endParaRPr lang="en-US" sz="2600" dirty="0" smtClean="0"/>
          </a:p>
          <a:p>
            <a:r>
              <a:rPr lang="en-US" sz="2600" dirty="0" smtClean="0"/>
              <a:t>In sexually-reproducing organisms</a:t>
            </a:r>
            <a:r>
              <a:rPr lang="mr-IN" sz="2600" dirty="0" smtClean="0"/>
              <a:t>…</a:t>
            </a:r>
            <a:endParaRPr lang="en-US" sz="2600" dirty="0" smtClean="0"/>
          </a:p>
          <a:p>
            <a:pPr lvl="1"/>
            <a:r>
              <a:rPr lang="en-US" dirty="0"/>
              <a:t>R</a:t>
            </a:r>
            <a:r>
              <a:rPr lang="en-US" sz="2600" dirty="0" smtClean="0"/>
              <a:t>ecombination </a:t>
            </a:r>
            <a:r>
              <a:rPr lang="en-US" sz="2600" dirty="0"/>
              <a:t>of alleles </a:t>
            </a:r>
            <a:r>
              <a:rPr lang="en-US" dirty="0"/>
              <a:t>+</a:t>
            </a:r>
            <a:r>
              <a:rPr lang="en-US" sz="2600" dirty="0" smtClean="0"/>
              <a:t> </a:t>
            </a:r>
            <a:r>
              <a:rPr lang="en-US" sz="2600" smtClean="0"/>
              <a:t>mutation produce the </a:t>
            </a:r>
            <a:r>
              <a:rPr lang="en-US" sz="2600" u="sng" dirty="0" smtClean="0"/>
              <a:t>heritable</a:t>
            </a:r>
            <a:r>
              <a:rPr lang="en-US" sz="2600" dirty="0" smtClean="0"/>
              <a:t> </a:t>
            </a:r>
            <a:r>
              <a:rPr lang="en-US" sz="2600" u="sng" dirty="0" smtClean="0"/>
              <a:t>genetic</a:t>
            </a:r>
            <a:r>
              <a:rPr lang="en-US" sz="2600" dirty="0" smtClean="0"/>
              <a:t> </a:t>
            </a:r>
            <a:r>
              <a:rPr lang="en-US" sz="2600" u="sng" dirty="0" smtClean="0"/>
              <a:t>differences</a:t>
            </a:r>
            <a:r>
              <a:rPr lang="en-US" sz="2600" dirty="0" smtClean="0"/>
              <a:t>/</a:t>
            </a:r>
            <a:r>
              <a:rPr lang="en-US" sz="2600" u="sng" dirty="0" smtClean="0"/>
              <a:t>variation</a:t>
            </a:r>
            <a:r>
              <a:rPr lang="en-US" sz="2600" dirty="0" smtClean="0"/>
              <a:t> </a:t>
            </a:r>
            <a:r>
              <a:rPr lang="en-US" sz="2600" dirty="0"/>
              <a:t>that make </a:t>
            </a:r>
            <a:r>
              <a:rPr lang="en-US" sz="2600" dirty="0" smtClean="0"/>
              <a:t>adaptation, and thus evolution, </a:t>
            </a:r>
            <a:r>
              <a:rPr lang="en-US" sz="2600" dirty="0"/>
              <a:t>possible</a:t>
            </a:r>
          </a:p>
          <a:p>
            <a:endParaRPr lang="en-US" dirty="0" smtClean="0"/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8315325" y="5905500"/>
            <a:ext cx="1841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pPr algn="ctr"/>
            <a:endParaRPr kumimoji="1" lang="en-US" sz="290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89887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</p:txBody>
      </p:sp>
      <p:sp>
        <p:nvSpPr>
          <p:cNvPr id="24577" name="Rectangle 2"/>
          <p:cNvSpPr>
            <a:spLocks noGrp="1" noChangeArrowheads="1"/>
          </p:cNvSpPr>
          <p:nvPr>
            <p:ph idx="1"/>
          </p:nvPr>
        </p:nvSpPr>
        <p:spPr>
          <a:xfrm>
            <a:off x="420913" y="990600"/>
            <a:ext cx="8499249" cy="5073650"/>
          </a:xfrm>
        </p:spPr>
        <p:txBody>
          <a:bodyPr/>
          <a:lstStyle/>
          <a:p>
            <a:r>
              <a:rPr lang="en-US" strike="sngStrike" dirty="0"/>
              <a:t>Concept 23.1: Genetic variation makes evolution </a:t>
            </a:r>
            <a:r>
              <a:rPr lang="en-US" strike="sngStrike" dirty="0" smtClean="0"/>
              <a:t>possible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Concept 23.2: The Hardy-Weinberg equation can be used to test whether a population is </a:t>
            </a:r>
            <a:r>
              <a:rPr lang="en-US" sz="3200" b="1" dirty="0" smtClean="0">
                <a:solidFill>
                  <a:srgbClr val="FF0000"/>
                </a:solidFill>
              </a:rPr>
              <a:t>evolving</a:t>
            </a:r>
          </a:p>
          <a:p>
            <a:r>
              <a:rPr lang="en-US" dirty="0"/>
              <a:t>Concept 23.3: Natural selection, genetic drift, and gene flow can alter allele frequencies in a </a:t>
            </a:r>
            <a:r>
              <a:rPr lang="en-US" dirty="0" smtClean="0"/>
              <a:t>population</a:t>
            </a:r>
          </a:p>
          <a:p>
            <a:r>
              <a:rPr lang="en-US" dirty="0"/>
              <a:t>Concept 23.4: Natural selection is the only mechanism that consistently causes adaptive evolution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7628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23.2: The Hardy-Weinberg equation can be used to test whether a population is evolving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1730640"/>
            <a:ext cx="8499249" cy="4593960"/>
          </a:xfrm>
        </p:spPr>
        <p:txBody>
          <a:bodyPr/>
          <a:lstStyle/>
          <a:p>
            <a:r>
              <a:rPr lang="en-US" dirty="0" smtClean="0"/>
              <a:t>The first step in </a:t>
            </a:r>
            <a:r>
              <a:rPr lang="en-US" i="1" dirty="0" smtClean="0"/>
              <a:t>testing</a:t>
            </a:r>
            <a:r>
              <a:rPr lang="en-US" dirty="0" smtClean="0"/>
              <a:t> whether evolution is occurring in a population is to clarify what we mean by a “population”</a:t>
            </a:r>
          </a:p>
          <a:p>
            <a:pPr lvl="1"/>
            <a:r>
              <a:rPr lang="en-US" b="1" dirty="0" smtClean="0"/>
              <a:t>Population: </a:t>
            </a:r>
            <a:r>
              <a:rPr lang="en-US" dirty="0" smtClean="0"/>
              <a:t>localized </a:t>
            </a:r>
            <a:r>
              <a:rPr lang="en-US" dirty="0"/>
              <a:t>group of individuals capable of interbreeding and producing fertile </a:t>
            </a:r>
            <a:r>
              <a:rPr lang="en-US" dirty="0" smtClean="0"/>
              <a:t>offspring</a:t>
            </a:r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23.2: The Hardy-Weinberg equation can be used to test whether a population is evolving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1730640"/>
            <a:ext cx="8499249" cy="4593960"/>
          </a:xfrm>
        </p:spPr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/>
              <a:t>gene pool </a:t>
            </a:r>
            <a:r>
              <a:rPr lang="en-US" sz="2600" dirty="0"/>
              <a:t>consists of </a:t>
            </a:r>
            <a:r>
              <a:rPr lang="en-US" sz="2600" dirty="0" smtClean="0"/>
              <a:t>ALL the </a:t>
            </a:r>
            <a:r>
              <a:rPr lang="en-US" sz="2600" dirty="0"/>
              <a:t>alleles for </a:t>
            </a:r>
            <a:r>
              <a:rPr lang="en-US" sz="2600" dirty="0" smtClean="0"/>
              <a:t>ALL loci </a:t>
            </a:r>
            <a:r>
              <a:rPr lang="en-US" sz="2600" dirty="0"/>
              <a:t>in a population</a:t>
            </a:r>
          </a:p>
          <a:p>
            <a:r>
              <a:rPr lang="en-US" sz="2600" dirty="0"/>
              <a:t>A locus is </a:t>
            </a:r>
            <a:r>
              <a:rPr lang="en-US" sz="2600" dirty="0" smtClean="0"/>
              <a:t>“</a:t>
            </a:r>
            <a:r>
              <a:rPr lang="en-US" sz="2600" b="1" dirty="0" smtClean="0"/>
              <a:t>fixed</a:t>
            </a:r>
            <a:r>
              <a:rPr lang="en-US" sz="2600" dirty="0" smtClean="0"/>
              <a:t>” if ALL individuals </a:t>
            </a:r>
            <a:r>
              <a:rPr lang="en-US" sz="2600" dirty="0"/>
              <a:t>in a population are homozygous for the same </a:t>
            </a:r>
            <a:r>
              <a:rPr lang="en-US" sz="2600" dirty="0" smtClean="0"/>
              <a:t>allele </a:t>
            </a:r>
          </a:p>
          <a:p>
            <a:r>
              <a:rPr lang="en-US" sz="2600" dirty="0" smtClean="0"/>
              <a:t>If </a:t>
            </a:r>
            <a:r>
              <a:rPr lang="en-US" sz="2600" dirty="0"/>
              <a:t>there are two or more alleles for a locus, diploid individuals may be </a:t>
            </a:r>
            <a:r>
              <a:rPr lang="en-US" sz="2600" dirty="0" smtClean="0"/>
              <a:t>EITHER homozygous </a:t>
            </a:r>
            <a:r>
              <a:rPr lang="en-US" sz="2600" dirty="0"/>
              <a:t>or </a:t>
            </a:r>
            <a:r>
              <a:rPr lang="en-US" sz="2600" dirty="0" smtClean="0"/>
              <a:t>heterozygous</a:t>
            </a:r>
            <a:endParaRPr lang="en-US" sz="2600" dirty="0"/>
          </a:p>
          <a:p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876398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frequency</a:t>
            </a:r>
            <a:r>
              <a:rPr lang="en-US" dirty="0" smtClean="0"/>
              <a:t> of an allele in a population can be calculated</a:t>
            </a:r>
            <a:r>
              <a:rPr lang="mr-IN" dirty="0" smtClean="0"/>
              <a:t>…</a:t>
            </a:r>
            <a:r>
              <a:rPr lang="en-US" dirty="0" smtClean="0"/>
              <a:t>for diploid (2n) organisms: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otal # alleles at locus = (total number of individuals x 2)</a:t>
            </a:r>
          </a:p>
          <a:p>
            <a:pPr lvl="2"/>
            <a:r>
              <a:rPr lang="en-US" dirty="0" smtClean="0"/>
              <a:t>Total # dominant alleles at locus = (2 alleles for each homozygous dominant individual + 1 allele for each heterozygous individual)</a:t>
            </a:r>
          </a:p>
          <a:p>
            <a:pPr lvl="2"/>
            <a:r>
              <a:rPr lang="en-US" dirty="0"/>
              <a:t>Total # </a:t>
            </a:r>
            <a:r>
              <a:rPr lang="en-US" dirty="0" smtClean="0"/>
              <a:t>recessive alleles </a:t>
            </a:r>
            <a:r>
              <a:rPr lang="en-US" dirty="0"/>
              <a:t>at locus = </a:t>
            </a:r>
            <a:r>
              <a:rPr lang="en-US" dirty="0" smtClean="0"/>
              <a:t>(2 </a:t>
            </a:r>
            <a:r>
              <a:rPr lang="en-US" dirty="0"/>
              <a:t>alleles for each homozygous </a:t>
            </a:r>
            <a:r>
              <a:rPr lang="en-US" dirty="0" smtClean="0"/>
              <a:t>recessive individual </a:t>
            </a:r>
            <a:r>
              <a:rPr lang="en-US" dirty="0"/>
              <a:t>+ 1 allele for each heterozygous </a:t>
            </a:r>
            <a:r>
              <a:rPr lang="en-US" dirty="0" smtClean="0"/>
              <a:t>individual)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23.2: The HW equation can </a:t>
            </a:r>
            <a:r>
              <a:rPr lang="en-US" dirty="0"/>
              <a:t>be used to test whether a population is evolving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convention, if there are two alleles (dominant and recessive) at a locus, </a:t>
            </a:r>
            <a:r>
              <a:rPr lang="en-US" i="1" dirty="0" smtClean="0"/>
              <a:t>p</a:t>
            </a:r>
            <a:r>
              <a:rPr lang="en-US" dirty="0" smtClean="0"/>
              <a:t> and </a:t>
            </a:r>
            <a:r>
              <a:rPr lang="en-US" i="1" dirty="0" smtClean="0"/>
              <a:t>q</a:t>
            </a:r>
            <a:r>
              <a:rPr lang="en-US" dirty="0" smtClean="0"/>
              <a:t> are used to represent their frequencies</a:t>
            </a:r>
          </a:p>
          <a:p>
            <a:pPr lvl="1"/>
            <a:r>
              <a:rPr lang="en-US" i="1" dirty="0" smtClean="0"/>
              <a:t>p </a:t>
            </a:r>
            <a:r>
              <a:rPr lang="en-US" dirty="0" smtClean="0"/>
              <a:t>typically represents the dominant allele</a:t>
            </a:r>
          </a:p>
          <a:p>
            <a:pPr lvl="1"/>
            <a:r>
              <a:rPr lang="en-US" i="1" dirty="0" smtClean="0"/>
              <a:t>q</a:t>
            </a:r>
            <a:r>
              <a:rPr lang="en-US" dirty="0" smtClean="0"/>
              <a:t> typically represents the recessive allele</a:t>
            </a:r>
            <a:endParaRPr lang="en-US" i="1" dirty="0" smtClean="0"/>
          </a:p>
          <a:p>
            <a:r>
              <a:rPr lang="en-US" dirty="0" smtClean="0"/>
              <a:t>The frequency of ALL alleles in a population adds up to 1</a:t>
            </a:r>
            <a:r>
              <a:rPr lang="mr-IN" dirty="0" smtClean="0"/>
              <a:t>…</a:t>
            </a:r>
            <a:r>
              <a:rPr lang="en-US" dirty="0"/>
              <a:t>t</a:t>
            </a:r>
            <a:r>
              <a:rPr lang="en-US" dirty="0" smtClean="0"/>
              <a:t>herefore, </a:t>
            </a:r>
            <a:r>
              <a:rPr lang="en-US" b="1" i="1" dirty="0" smtClean="0"/>
              <a:t>p</a:t>
            </a:r>
            <a:r>
              <a:rPr lang="en-US" b="1" dirty="0" smtClean="0"/>
              <a:t> </a:t>
            </a:r>
            <a:r>
              <a:rPr lang="en-US" b="1" dirty="0" smtClean="0">
                <a:latin typeface="Symbol" panose="05050102010706020507" pitchFamily="18" charset="2"/>
              </a:rPr>
              <a:t>+</a:t>
            </a:r>
            <a:r>
              <a:rPr lang="en-US" b="1" dirty="0" smtClean="0"/>
              <a:t> </a:t>
            </a:r>
            <a:r>
              <a:rPr lang="en-US" b="1" i="1" dirty="0" smtClean="0"/>
              <a:t>q</a:t>
            </a:r>
            <a:r>
              <a:rPr lang="en-US" b="1" dirty="0" smtClean="0"/>
              <a:t> </a:t>
            </a:r>
            <a:r>
              <a:rPr lang="en-US" b="1" dirty="0" smtClean="0">
                <a:latin typeface="Symbol" panose="05050102010706020507" pitchFamily="18" charset="2"/>
              </a:rPr>
              <a:t>=</a:t>
            </a:r>
            <a:r>
              <a:rPr lang="en-US" b="1" dirty="0" smtClean="0"/>
              <a:t> 1 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>
                <a:latin typeface="Symbol" panose="05050102010706020507" pitchFamily="18" charset="2"/>
              </a:rPr>
              <a:t>+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dirty="0">
                <a:latin typeface="Symbol" panose="05050102010706020507" pitchFamily="18" charset="2"/>
              </a:rPr>
              <a:t>=</a:t>
            </a:r>
            <a:r>
              <a:rPr lang="en-US" dirty="0"/>
              <a:t> 1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b="1" dirty="0" smtClean="0"/>
              <a:t>allele frequency equation </a:t>
            </a:r>
          </a:p>
          <a:p>
            <a:endParaRPr lang="en-US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23.2: The HW equation can </a:t>
            </a:r>
            <a:r>
              <a:rPr lang="en-US" dirty="0"/>
              <a:t>be used to test whether a population is evolving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_UN01FlowerGenoPheno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256" y="1302246"/>
            <a:ext cx="1999488" cy="410260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23.UN01</a:t>
            </a:r>
            <a:endParaRPr lang="en-US" sz="1200" dirty="0">
              <a:latin typeface="Arial" charset="0"/>
            </a:endParaRP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4561738" y="1620144"/>
            <a:ext cx="1108811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i="1" baseline="30000" dirty="0" smtClean="0">
                <a:solidFill>
                  <a:srgbClr val="000000"/>
                </a:solidFill>
                <a:latin typeface="Arial" charset="0"/>
              </a:rPr>
              <a:t>R 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4549038" y="4515744"/>
            <a:ext cx="1108811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i="1" baseline="30000" dirty="0" smtClean="0">
                <a:solidFill>
                  <a:srgbClr val="000000"/>
                </a:solidFill>
                <a:latin typeface="Arial" charset="0"/>
              </a:rPr>
              <a:t>R 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4549038" y="3093344"/>
            <a:ext cx="1108811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i="1" baseline="30000" dirty="0" smtClean="0">
                <a:solidFill>
                  <a:srgbClr val="000000"/>
                </a:solidFill>
                <a:latin typeface="Arial" charset="0"/>
              </a:rPr>
              <a:t>W 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i="1" baseline="30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81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Ex: Consider a population of wildflowers </a:t>
            </a:r>
          </a:p>
          <a:p>
            <a:pPr lvl="1"/>
            <a:r>
              <a:rPr lang="en-US" sz="2400" dirty="0" smtClean="0"/>
              <a:t>320 red flowers (</a:t>
            </a:r>
            <a:r>
              <a:rPr lang="en-US" sz="2400" i="1" dirty="0" smtClean="0"/>
              <a:t>C</a:t>
            </a:r>
            <a:r>
              <a:rPr lang="en-US" sz="2400" i="1" baseline="30000" dirty="0" smtClean="0"/>
              <a:t>R</a:t>
            </a:r>
            <a:r>
              <a:rPr lang="en-US" sz="2400" i="1" dirty="0" smtClean="0"/>
              <a:t>C</a:t>
            </a:r>
            <a:r>
              <a:rPr lang="en-US" sz="2400" i="1" baseline="30000" dirty="0" smtClean="0"/>
              <a:t>R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160 pink flowers (</a:t>
            </a:r>
            <a:r>
              <a:rPr lang="en-US" sz="2400" i="1" dirty="0" smtClean="0"/>
              <a:t>C</a:t>
            </a:r>
            <a:r>
              <a:rPr lang="en-US" sz="2400" i="1" baseline="30000" dirty="0" smtClean="0"/>
              <a:t>R</a:t>
            </a:r>
            <a:r>
              <a:rPr lang="en-US" sz="2400" dirty="0" smtClean="0"/>
              <a:t>C</a:t>
            </a:r>
            <a:r>
              <a:rPr lang="en-US" sz="2400" baseline="30000" dirty="0" smtClean="0"/>
              <a:t>W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20 white flowers (</a:t>
            </a:r>
            <a:r>
              <a:rPr lang="en-US" sz="2400" i="1" dirty="0" smtClean="0"/>
              <a:t>C</a:t>
            </a:r>
            <a:r>
              <a:rPr lang="en-US" sz="2400" i="1" baseline="30000" dirty="0" smtClean="0"/>
              <a:t>W</a:t>
            </a:r>
            <a:r>
              <a:rPr lang="en-US" sz="2400" i="1" dirty="0" smtClean="0"/>
              <a:t>C</a:t>
            </a:r>
            <a:r>
              <a:rPr lang="en-US" sz="2400" i="1" baseline="30000" dirty="0" smtClean="0"/>
              <a:t>W</a:t>
            </a:r>
            <a:r>
              <a:rPr lang="en-US" sz="2400" dirty="0" smtClean="0"/>
              <a:t>) </a:t>
            </a:r>
          </a:p>
          <a:p>
            <a:r>
              <a:rPr lang="en-US" sz="2600" dirty="0" smtClean="0"/>
              <a:t>To calculate the </a:t>
            </a:r>
            <a:r>
              <a:rPr lang="en-US" sz="2600" b="1" dirty="0" smtClean="0"/>
              <a:t>number of copies </a:t>
            </a:r>
            <a:r>
              <a:rPr lang="en-US" sz="2600" dirty="0" smtClean="0"/>
              <a:t>of</a:t>
            </a:r>
            <a:r>
              <a:rPr lang="en-US" sz="2600" b="1" dirty="0" smtClean="0"/>
              <a:t> </a:t>
            </a:r>
            <a:r>
              <a:rPr lang="en-US" sz="2600" dirty="0" smtClean="0"/>
              <a:t>each allele:</a:t>
            </a:r>
          </a:p>
          <a:p>
            <a:pPr lvl="1"/>
            <a:r>
              <a:rPr lang="en-US" sz="2400" i="1" dirty="0" smtClean="0"/>
              <a:t>C</a:t>
            </a:r>
            <a:r>
              <a:rPr lang="en-US" sz="2400" i="1" baseline="30000" dirty="0" smtClean="0"/>
              <a:t>R</a:t>
            </a:r>
            <a:r>
              <a:rPr lang="en-US" sz="2400" dirty="0" smtClean="0"/>
              <a:t> </a:t>
            </a:r>
            <a:r>
              <a:rPr lang="en-US" sz="2400" dirty="0">
                <a:latin typeface="Symbol" panose="05050102010706020507" pitchFamily="18" charset="2"/>
                <a:sym typeface="Symbol" panose="05050102010706020507" pitchFamily="18" charset="2"/>
              </a:rPr>
              <a:t></a:t>
            </a:r>
            <a:r>
              <a:rPr lang="en-US" sz="2400" dirty="0" smtClean="0"/>
              <a:t> (320 </a:t>
            </a:r>
            <a:r>
              <a:rPr lang="en-US" sz="2400" dirty="0" smtClean="0">
                <a:latin typeface="Symbol" panose="05050102010706020507" pitchFamily="18" charset="2"/>
                <a:sym typeface="Symbol" panose="05050102010706020507" pitchFamily="18" charset="2"/>
              </a:rPr>
              <a:t></a:t>
            </a:r>
            <a:r>
              <a:rPr lang="en-US" sz="2400" dirty="0" smtClean="0"/>
              <a:t> 2) </a:t>
            </a:r>
            <a:r>
              <a:rPr lang="en-US" sz="2400" dirty="0" smtClean="0">
                <a:latin typeface="Symbol" panose="05050102010706020507" pitchFamily="18" charset="2"/>
                <a:sym typeface="Symbol" panose="05050102010706020507" pitchFamily="18" charset="2"/>
              </a:rPr>
              <a:t></a:t>
            </a:r>
            <a:r>
              <a:rPr lang="en-US" sz="2400" dirty="0" smtClean="0"/>
              <a:t> 160 </a:t>
            </a:r>
            <a:r>
              <a:rPr lang="en-US" sz="2400" dirty="0" smtClean="0">
                <a:latin typeface="Symbol" panose="05050102010706020507" pitchFamily="18" charset="2"/>
                <a:sym typeface="Symbol" panose="05050102010706020507" pitchFamily="18" charset="2"/>
              </a:rPr>
              <a:t></a:t>
            </a:r>
            <a:r>
              <a:rPr lang="en-US" sz="2400" dirty="0" smtClean="0"/>
              <a:t> 800 dominant </a:t>
            </a:r>
            <a:r>
              <a:rPr lang="en-US" sz="2400" i="1" dirty="0" smtClean="0"/>
              <a:t>C</a:t>
            </a:r>
            <a:r>
              <a:rPr lang="en-US" sz="2400" i="1" baseline="30000" dirty="0" smtClean="0"/>
              <a:t>R </a:t>
            </a:r>
            <a:r>
              <a:rPr lang="en-US" sz="2400" dirty="0" smtClean="0"/>
              <a:t>alleles in the gene pool</a:t>
            </a:r>
          </a:p>
          <a:p>
            <a:pPr lvl="1"/>
            <a:r>
              <a:rPr lang="en-US" sz="2400" i="1" dirty="0" smtClean="0"/>
              <a:t>C</a:t>
            </a:r>
            <a:r>
              <a:rPr lang="en-US" sz="2400" i="1" baseline="30000" dirty="0" smtClean="0"/>
              <a:t>W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panose="05050102010706020507" pitchFamily="18" charset="2"/>
                <a:sym typeface="Symbol" panose="05050102010706020507" pitchFamily="18" charset="2"/>
              </a:rPr>
              <a:t></a:t>
            </a:r>
            <a:r>
              <a:rPr lang="en-US" sz="2400" dirty="0" smtClean="0"/>
              <a:t> (20 </a:t>
            </a:r>
            <a:r>
              <a:rPr lang="en-US" sz="2400" dirty="0" smtClean="0">
                <a:latin typeface="Symbol" panose="05050102010706020507" pitchFamily="18" charset="2"/>
                <a:sym typeface="Symbol" panose="05050102010706020507" pitchFamily="18" charset="2"/>
              </a:rPr>
              <a:t></a:t>
            </a:r>
            <a:r>
              <a:rPr lang="en-US" sz="2400" dirty="0" smtClean="0"/>
              <a:t> 2) </a:t>
            </a:r>
            <a:r>
              <a:rPr lang="en-US" sz="2400" dirty="0" smtClean="0">
                <a:sym typeface="Symbol" panose="05050102010706020507" pitchFamily="18" charset="2"/>
              </a:rPr>
              <a:t></a:t>
            </a:r>
            <a:r>
              <a:rPr lang="en-US" sz="2400" dirty="0" smtClean="0"/>
              <a:t> 160 </a:t>
            </a:r>
            <a:r>
              <a:rPr lang="en-US" sz="2400" dirty="0" smtClean="0">
                <a:latin typeface="Symbol" panose="05050102010706020507" pitchFamily="18" charset="2"/>
                <a:sym typeface="Symbol" panose="05050102010706020507" pitchFamily="18" charset="2"/>
              </a:rPr>
              <a:t></a:t>
            </a:r>
            <a:r>
              <a:rPr lang="en-US" sz="2400" dirty="0"/>
              <a:t> 200 </a:t>
            </a:r>
            <a:r>
              <a:rPr lang="en-US" sz="2400" dirty="0" smtClean="0"/>
              <a:t>recessive </a:t>
            </a:r>
            <a:r>
              <a:rPr lang="en-US" sz="2400" i="1" dirty="0" smtClean="0"/>
              <a:t>C</a:t>
            </a:r>
            <a:r>
              <a:rPr lang="en-US" sz="2400" i="1" baseline="30000" dirty="0" smtClean="0"/>
              <a:t>W </a:t>
            </a:r>
            <a:r>
              <a:rPr lang="en-US" sz="2400" dirty="0"/>
              <a:t>alleles in the gene pool</a:t>
            </a:r>
          </a:p>
          <a:p>
            <a:pPr lvl="1"/>
            <a:endParaRPr lang="en-US" dirty="0" smtClean="0"/>
          </a:p>
          <a:p>
            <a:endParaRPr lang="en-US" sz="2600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23.2: The HW equation can </a:t>
            </a:r>
            <a:r>
              <a:rPr lang="en-US" dirty="0"/>
              <a:t>be used to test whether a population is evolving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calculate </a:t>
            </a:r>
            <a:r>
              <a:rPr lang="en-US" b="1" dirty="0" smtClean="0"/>
              <a:t>allelic</a:t>
            </a:r>
            <a:r>
              <a:rPr lang="en-US" dirty="0" smtClean="0"/>
              <a:t> </a:t>
            </a:r>
            <a:r>
              <a:rPr lang="en-US" b="1" dirty="0" smtClean="0"/>
              <a:t>frequencies </a:t>
            </a:r>
            <a:r>
              <a:rPr lang="en-US" dirty="0" smtClean="0"/>
              <a:t>(AFs):</a:t>
            </a:r>
          </a:p>
          <a:p>
            <a:pPr lvl="1"/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</a:t>
            </a:r>
            <a:r>
              <a:rPr lang="en-US" dirty="0" smtClean="0"/>
              <a:t> </a:t>
            </a:r>
            <a:r>
              <a:rPr lang="en-US" dirty="0" err="1" smtClean="0"/>
              <a:t>freq</a:t>
            </a:r>
            <a:r>
              <a:rPr lang="en-US" dirty="0" smtClean="0"/>
              <a:t> </a:t>
            </a:r>
            <a:r>
              <a:rPr lang="en-US" i="1" dirty="0" smtClean="0"/>
              <a:t>C</a:t>
            </a:r>
            <a:r>
              <a:rPr lang="en-US" i="1" baseline="30000" dirty="0" smtClean="0"/>
              <a:t>R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 </a:t>
            </a:r>
            <a:r>
              <a:rPr lang="en-US" dirty="0" smtClean="0"/>
              <a:t>800 </a:t>
            </a:r>
            <a:r>
              <a:rPr lang="en-US" dirty="0" smtClean="0">
                <a:sym typeface="Symbol" panose="05050102010706020507" pitchFamily="18" charset="2"/>
              </a:rPr>
              <a:t>/ (800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</a:t>
            </a:r>
            <a:r>
              <a:rPr lang="en-US" dirty="0" smtClean="0"/>
              <a:t> 200) </a:t>
            </a:r>
            <a:r>
              <a:rPr lang="en-US" dirty="0" smtClean="0">
                <a:sym typeface="Symbol" panose="05050102010706020507" pitchFamily="18" charset="2"/>
              </a:rPr>
              <a:t></a:t>
            </a:r>
            <a:r>
              <a:rPr lang="en-US" dirty="0" smtClean="0"/>
              <a:t> 0.8 = 80% of gene pool is </a:t>
            </a:r>
            <a:r>
              <a:rPr lang="en-US" i="1" dirty="0"/>
              <a:t>C</a:t>
            </a:r>
            <a:r>
              <a:rPr lang="en-US" i="1" baseline="30000" dirty="0"/>
              <a:t>R</a:t>
            </a:r>
            <a:endParaRPr lang="en-US" dirty="0" smtClean="0"/>
          </a:p>
          <a:p>
            <a:pPr lvl="1"/>
            <a:r>
              <a:rPr lang="en-US" i="1" dirty="0" smtClean="0"/>
              <a:t>q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</a:t>
            </a:r>
            <a:r>
              <a:rPr lang="en-US" dirty="0" smtClean="0"/>
              <a:t> </a:t>
            </a:r>
            <a:r>
              <a:rPr lang="en-US" dirty="0" err="1" smtClean="0"/>
              <a:t>freq</a:t>
            </a:r>
            <a:r>
              <a:rPr lang="en-US" dirty="0" smtClean="0"/>
              <a:t> </a:t>
            </a:r>
            <a:r>
              <a:rPr lang="en-US" i="1" dirty="0" smtClean="0"/>
              <a:t>C</a:t>
            </a:r>
            <a:r>
              <a:rPr lang="en-US" i="1" baseline="30000" dirty="0" smtClean="0"/>
              <a:t>W</a:t>
            </a:r>
            <a:r>
              <a:rPr lang="en-US" i="1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 </a:t>
            </a:r>
            <a:r>
              <a:rPr lang="en-US" dirty="0" smtClean="0"/>
              <a:t>200 </a:t>
            </a:r>
            <a:r>
              <a:rPr lang="en-US" dirty="0" smtClean="0">
                <a:sym typeface="Symbol" panose="05050102010706020507" pitchFamily="18" charset="2"/>
              </a:rPr>
              <a:t>/ (800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</a:t>
            </a:r>
            <a:r>
              <a:rPr lang="en-US" dirty="0" smtClean="0"/>
              <a:t> 200) </a:t>
            </a:r>
            <a:r>
              <a:rPr lang="en-US" dirty="0" smtClean="0">
                <a:sym typeface="Symbol" panose="05050102010706020507" pitchFamily="18" charset="2"/>
              </a:rPr>
              <a:t></a:t>
            </a:r>
            <a:r>
              <a:rPr lang="en-US" dirty="0" smtClean="0"/>
              <a:t> 0.2 = 20% </a:t>
            </a:r>
            <a:r>
              <a:rPr lang="en-US" dirty="0"/>
              <a:t>of gene pool is </a:t>
            </a:r>
            <a:r>
              <a:rPr lang="en-US" i="1" dirty="0" smtClean="0"/>
              <a:t>C</a:t>
            </a:r>
            <a:r>
              <a:rPr lang="en-US" i="1" baseline="30000" dirty="0" smtClean="0"/>
              <a:t>W</a:t>
            </a:r>
            <a:endParaRPr lang="en-US" dirty="0" smtClean="0"/>
          </a:p>
          <a:p>
            <a:pPr lvl="1"/>
            <a:r>
              <a:rPr lang="en-US" i="1" dirty="0" smtClean="0"/>
              <a:t>Note that allele frequencies are always decimals/percentages </a:t>
            </a:r>
          </a:p>
          <a:p>
            <a:r>
              <a:rPr lang="en-US" dirty="0" smtClean="0"/>
              <a:t>The sum of alleles is always 1 because 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latin typeface="Symbol" panose="05050102010706020507" pitchFamily="18" charset="2"/>
              </a:rPr>
              <a:t>+</a:t>
            </a:r>
            <a:r>
              <a:rPr lang="en-US" dirty="0" smtClean="0"/>
              <a:t> </a:t>
            </a:r>
            <a:r>
              <a:rPr lang="en-US" i="1" dirty="0" smtClean="0"/>
              <a:t>q</a:t>
            </a:r>
            <a:r>
              <a:rPr lang="en-US" dirty="0" smtClean="0"/>
              <a:t> </a:t>
            </a:r>
            <a:r>
              <a:rPr lang="en-US" dirty="0" smtClean="0">
                <a:latin typeface="Symbol" panose="05050102010706020507" pitchFamily="18" charset="2"/>
              </a:rPr>
              <a:t>=</a:t>
            </a:r>
            <a:r>
              <a:rPr lang="en-US" dirty="0" smtClean="0"/>
              <a:t> 1 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0.8 </a:t>
            </a:r>
            <a:r>
              <a:rPr lang="en-US" dirty="0" smtClean="0"/>
              <a:t> 0.2 </a:t>
            </a:r>
            <a:r>
              <a:rPr lang="en-US" dirty="0" smtClean="0">
                <a:sym typeface="Symbol" panose="05050102010706020507" pitchFamily="18" charset="2"/>
              </a:rPr>
              <a:t></a:t>
            </a:r>
            <a:r>
              <a:rPr lang="en-US" dirty="0" smtClean="0"/>
              <a:t> 1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23.2: The HW equation can </a:t>
            </a:r>
            <a:r>
              <a:rPr lang="en-US" dirty="0"/>
              <a:t>be used to test whether a population is evolving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" y="318"/>
            <a:ext cx="4495437" cy="374586"/>
          </a:xfrm>
        </p:spPr>
        <p:txBody>
          <a:bodyPr/>
          <a:lstStyle/>
          <a:p>
            <a:r>
              <a:rPr lang="en-US" sz="2000" b="1" dirty="0">
                <a:latin typeface="Arial"/>
              </a:rPr>
              <a:t>Is this finch evolving?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515112"/>
            <a:ext cx="8546592" cy="582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30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_07RandomAlleleSelect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232" y="134862"/>
            <a:ext cx="3907536" cy="64373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 smtClean="0">
                <a:latin typeface="Arial" charset="0"/>
              </a:rPr>
              <a:t>Figure 23.7</a:t>
            </a:r>
            <a:endParaRPr lang="en-US" sz="1200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878" y="3060890"/>
            <a:ext cx="1485900" cy="279400"/>
          </a:xfrm>
          <a:prstGeom prst="rect">
            <a:avLst/>
          </a:prstGeom>
        </p:spPr>
      </p:pic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3334072" y="127005"/>
            <a:ext cx="2423262" cy="30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Frequencies of alleles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716007" y="482594"/>
            <a:ext cx="3608595" cy="28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=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frequency of </a:t>
            </a:r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8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allele      </a:t>
            </a:r>
            <a:r>
              <a:rPr lang="en-US" sz="1800" dirty="0">
                <a:solidFill>
                  <a:srgbClr val="000000"/>
                </a:solidFill>
                <a:latin typeface="Symbol" charset="2"/>
                <a:cs typeface="Symbol" charset="2"/>
              </a:rPr>
              <a:t>=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0.8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2732943" y="965193"/>
            <a:ext cx="3608595" cy="28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q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=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frequency of </a:t>
            </a:r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8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allele      </a:t>
            </a:r>
            <a:r>
              <a:rPr lang="en-US" sz="1800" dirty="0">
                <a:solidFill>
                  <a:srgbClr val="000000"/>
                </a:solidFill>
                <a:latin typeface="Symbol" charset="2"/>
                <a:cs typeface="Symbol" charset="2"/>
              </a:rPr>
              <a:t>=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0.2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215538" y="1837270"/>
            <a:ext cx="2660328" cy="25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Alleles in the population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503405" y="4953004"/>
            <a:ext cx="2084595" cy="24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Gametes produced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080073" y="5291669"/>
            <a:ext cx="1136329" cy="27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Each egg: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4951205" y="5283202"/>
            <a:ext cx="1364929" cy="2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Each sperm: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2682138" y="6036738"/>
            <a:ext cx="848462" cy="60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80%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chance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4781873" y="6036738"/>
            <a:ext cx="848462" cy="60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80%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chance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638871" y="6036738"/>
            <a:ext cx="848462" cy="60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20%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chance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5679338" y="6036739"/>
            <a:ext cx="848462" cy="60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20%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chance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486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calculate </a:t>
            </a:r>
            <a:r>
              <a:rPr lang="en-US" b="1" dirty="0" smtClean="0"/>
              <a:t>genotypic frequencies </a:t>
            </a:r>
            <a:r>
              <a:rPr lang="en-US" dirty="0" smtClean="0"/>
              <a:t>(GFs):</a:t>
            </a:r>
          </a:p>
          <a:p>
            <a:pPr lvl="1"/>
            <a:r>
              <a:rPr lang="en-US" dirty="0" smtClean="0"/>
              <a:t>Use (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>
                <a:latin typeface="Symbol" panose="05050102010706020507" pitchFamily="18" charset="2"/>
              </a:rPr>
              <a:t>+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dirty="0">
                <a:latin typeface="Symbol" panose="05050102010706020507" pitchFamily="18" charset="2"/>
              </a:rPr>
              <a:t>=</a:t>
            </a:r>
            <a:r>
              <a:rPr lang="en-US" dirty="0"/>
              <a:t> </a:t>
            </a:r>
            <a:r>
              <a:rPr lang="en-US" dirty="0" smtClean="0"/>
              <a:t>1)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i="1" dirty="0" smtClean="0"/>
              <a:t>p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</a:t>
            </a:r>
            <a:r>
              <a:rPr lang="en-US" dirty="0" smtClean="0"/>
              <a:t> 2</a:t>
            </a:r>
            <a:r>
              <a:rPr lang="en-US" i="1" dirty="0" smtClean="0"/>
              <a:t>pq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</a:t>
            </a:r>
            <a:r>
              <a:rPr lang="en-US" dirty="0" smtClean="0"/>
              <a:t> </a:t>
            </a:r>
            <a:r>
              <a:rPr lang="en-US" i="1" dirty="0" smtClean="0"/>
              <a:t>q</a:t>
            </a:r>
            <a:r>
              <a:rPr lang="en-US" baseline="30000" dirty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</a:t>
            </a:r>
            <a:r>
              <a:rPr lang="en-US" dirty="0" smtClean="0"/>
              <a:t> 1 because </a:t>
            </a:r>
            <a:r>
              <a:rPr lang="en-US" i="1" dirty="0" smtClean="0"/>
              <a:t>genotypes</a:t>
            </a:r>
            <a:r>
              <a:rPr lang="en-US" dirty="0" smtClean="0"/>
              <a:t> are always DIPLOID (ex: </a:t>
            </a:r>
            <a:r>
              <a:rPr lang="en-US" sz="2800" i="1" dirty="0" smtClean="0"/>
              <a:t>C</a:t>
            </a:r>
            <a:r>
              <a:rPr lang="en-US" sz="2800" i="1" baseline="30000" dirty="0" smtClean="0"/>
              <a:t>R</a:t>
            </a:r>
            <a:r>
              <a:rPr lang="en-US" sz="2800" i="1" dirty="0" smtClean="0"/>
              <a:t>C</a:t>
            </a:r>
            <a:r>
              <a:rPr lang="en-US" sz="2800" i="1" baseline="30000" dirty="0" smtClean="0"/>
              <a:t>R</a:t>
            </a:r>
            <a:r>
              <a:rPr lang="en-US" sz="2800" i="1" dirty="0" smtClean="0"/>
              <a:t>)</a:t>
            </a:r>
            <a:endParaRPr lang="en-US" dirty="0" smtClean="0"/>
          </a:p>
          <a:p>
            <a:pPr lvl="2"/>
            <a:r>
              <a:rPr lang="en-US" sz="2300" i="1" dirty="0" smtClean="0"/>
              <a:t>p</a:t>
            </a:r>
            <a:r>
              <a:rPr lang="en-US" sz="2300" baseline="30000" dirty="0" smtClean="0"/>
              <a:t>2</a:t>
            </a:r>
            <a:r>
              <a:rPr lang="en-US" sz="2300" dirty="0" smtClean="0"/>
              <a:t> = </a:t>
            </a:r>
            <a:r>
              <a:rPr lang="en-US" sz="2300" b="1" dirty="0" smtClean="0"/>
              <a:t>homozygous dominant genotypic frequency </a:t>
            </a:r>
            <a:r>
              <a:rPr lang="en-US" sz="2300" dirty="0" smtClean="0"/>
              <a:t>= % of individuals in population who </a:t>
            </a:r>
            <a:r>
              <a:rPr lang="en-US" sz="2300" dirty="0"/>
              <a:t>are homozygous dominant </a:t>
            </a:r>
            <a:endParaRPr lang="en-US" sz="2300" dirty="0" smtClean="0"/>
          </a:p>
          <a:p>
            <a:pPr lvl="2"/>
            <a:r>
              <a:rPr lang="en-US" sz="2300" i="1" dirty="0" smtClean="0"/>
              <a:t>q</a:t>
            </a:r>
            <a:r>
              <a:rPr lang="en-US" sz="2300" baseline="30000" dirty="0" smtClean="0"/>
              <a:t>2</a:t>
            </a:r>
            <a:r>
              <a:rPr lang="en-US" sz="2300" dirty="0" smtClean="0"/>
              <a:t> = </a:t>
            </a:r>
            <a:r>
              <a:rPr lang="en-US" sz="2300" b="1" dirty="0" smtClean="0"/>
              <a:t>homozygous recessive genotypic </a:t>
            </a:r>
            <a:r>
              <a:rPr lang="en-US" sz="2300" b="1" dirty="0"/>
              <a:t>frequency</a:t>
            </a:r>
            <a:r>
              <a:rPr lang="en-US" sz="2300" dirty="0"/>
              <a:t> </a:t>
            </a:r>
            <a:r>
              <a:rPr lang="en-US" sz="2300" dirty="0" smtClean="0"/>
              <a:t>= % </a:t>
            </a:r>
            <a:r>
              <a:rPr lang="en-US" sz="2300" dirty="0"/>
              <a:t>of individuals in population who are homozygous </a:t>
            </a:r>
            <a:r>
              <a:rPr lang="en-US" sz="2300" dirty="0" smtClean="0"/>
              <a:t>recessive</a:t>
            </a:r>
          </a:p>
          <a:p>
            <a:pPr lvl="2"/>
            <a:r>
              <a:rPr lang="en-US" sz="2300" dirty="0" smtClean="0"/>
              <a:t>2</a:t>
            </a:r>
            <a:r>
              <a:rPr lang="en-US" sz="2300" i="1" dirty="0" smtClean="0"/>
              <a:t>pq</a:t>
            </a:r>
            <a:r>
              <a:rPr lang="en-US" sz="2300" dirty="0" smtClean="0"/>
              <a:t> = </a:t>
            </a:r>
            <a:r>
              <a:rPr lang="en-US" sz="2300" b="1" dirty="0" smtClean="0"/>
              <a:t>heterozygous genotypic frequency</a:t>
            </a:r>
            <a:r>
              <a:rPr lang="en-US" sz="2300" dirty="0" smtClean="0"/>
              <a:t> = </a:t>
            </a:r>
            <a:r>
              <a:rPr lang="en-US" sz="2300" dirty="0"/>
              <a:t>% of individuals in population who are </a:t>
            </a:r>
            <a:r>
              <a:rPr lang="en-US" sz="2300" dirty="0" smtClean="0"/>
              <a:t>heterozygous</a:t>
            </a:r>
            <a:endParaRPr lang="en-US" sz="2300" dirty="0"/>
          </a:p>
          <a:p>
            <a:pPr lvl="2"/>
            <a:endParaRPr lang="en-US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/>
              <a:t>Concept 23.2: The HW equation can be used to test whether a population is evolving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_UN02HWEquation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88" y="2436102"/>
            <a:ext cx="7431024" cy="183489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 smtClean="0">
                <a:latin typeface="Arial" charset="0"/>
              </a:rPr>
              <a:t>Figure</a:t>
            </a:r>
            <a:r>
              <a:rPr lang="en-US" sz="1200" baseline="0" dirty="0" smtClean="0">
                <a:latin typeface="Arial" charset="0"/>
              </a:rPr>
              <a:t> </a:t>
            </a:r>
            <a:r>
              <a:rPr lang="en-US" sz="1200" dirty="0" smtClean="0">
                <a:latin typeface="Arial" charset="0"/>
              </a:rPr>
              <a:t>23.UN02</a:t>
            </a:r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269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the flower color example, the </a:t>
            </a:r>
            <a:r>
              <a:rPr lang="en-US" b="1" dirty="0" smtClean="0"/>
              <a:t>genotypic frequencies </a:t>
            </a:r>
            <a:r>
              <a:rPr lang="en-US" dirty="0" smtClean="0"/>
              <a:t>can be calculated:</a:t>
            </a:r>
          </a:p>
          <a:p>
            <a:pPr lvl="1"/>
            <a:r>
              <a:rPr lang="en-US" i="1" dirty="0" smtClean="0"/>
              <a:t>C</a:t>
            </a:r>
            <a:r>
              <a:rPr lang="en-US" i="1" baseline="30000" dirty="0" smtClean="0"/>
              <a:t>R</a:t>
            </a:r>
            <a:r>
              <a:rPr lang="en-US" i="1" dirty="0"/>
              <a:t>C</a:t>
            </a:r>
            <a:r>
              <a:rPr lang="en-US" i="1" baseline="30000" dirty="0"/>
              <a:t>R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</a:t>
            </a:r>
            <a:r>
              <a:rPr lang="en-US" dirty="0" smtClean="0"/>
              <a:t> </a:t>
            </a:r>
            <a:r>
              <a:rPr lang="en-US" i="1" dirty="0" smtClean="0"/>
              <a:t>p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</a:t>
            </a:r>
            <a:r>
              <a:rPr lang="en-US" dirty="0" smtClean="0"/>
              <a:t> (0.8)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</a:t>
            </a:r>
            <a:r>
              <a:rPr lang="en-US" dirty="0" smtClean="0"/>
              <a:t> 0.64</a:t>
            </a:r>
          </a:p>
          <a:p>
            <a:pPr lvl="1"/>
            <a:r>
              <a:rPr lang="en-US" i="1" dirty="0" smtClean="0"/>
              <a:t>C</a:t>
            </a:r>
            <a:r>
              <a:rPr lang="en-US" i="1" baseline="30000" dirty="0" smtClean="0"/>
              <a:t>R</a:t>
            </a:r>
            <a:r>
              <a:rPr lang="en-US" i="1" dirty="0" smtClean="0"/>
              <a:t>C</a:t>
            </a:r>
            <a:r>
              <a:rPr lang="en-US" i="1" baseline="30000" dirty="0" smtClean="0"/>
              <a:t>W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</a:t>
            </a:r>
            <a:r>
              <a:rPr lang="en-US" dirty="0" smtClean="0"/>
              <a:t> 2</a:t>
            </a:r>
            <a:r>
              <a:rPr lang="en-US" i="1" dirty="0" smtClean="0"/>
              <a:t>pq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</a:t>
            </a:r>
            <a:r>
              <a:rPr lang="en-US" dirty="0" smtClean="0"/>
              <a:t> 2(0.8)(0.2) </a:t>
            </a:r>
            <a:r>
              <a:rPr lang="en-US" dirty="0" smtClean="0">
                <a:sym typeface="Symbol" panose="05050102010706020507" pitchFamily="18" charset="2"/>
              </a:rPr>
              <a:t></a:t>
            </a:r>
            <a:r>
              <a:rPr lang="en-US" dirty="0" smtClean="0"/>
              <a:t> 0.32</a:t>
            </a:r>
          </a:p>
          <a:p>
            <a:pPr lvl="1"/>
            <a:r>
              <a:rPr lang="en-US" i="1" dirty="0" smtClean="0"/>
              <a:t>C</a:t>
            </a:r>
            <a:r>
              <a:rPr lang="en-US" i="1" baseline="30000" dirty="0" smtClean="0"/>
              <a:t>W</a:t>
            </a:r>
            <a:r>
              <a:rPr lang="en-US" i="1" dirty="0" smtClean="0"/>
              <a:t>C</a:t>
            </a:r>
            <a:r>
              <a:rPr lang="en-US" i="1" baseline="30000" dirty="0" smtClean="0"/>
              <a:t>W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</a:t>
            </a:r>
            <a:r>
              <a:rPr lang="en-US" dirty="0" smtClean="0"/>
              <a:t> </a:t>
            </a:r>
            <a:r>
              <a:rPr lang="en-US" i="1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</a:t>
            </a:r>
            <a:r>
              <a:rPr lang="en-US" dirty="0" smtClean="0"/>
              <a:t> (0.2)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</a:t>
            </a:r>
            <a:r>
              <a:rPr lang="en-US" dirty="0" smtClean="0"/>
              <a:t> 0.04</a:t>
            </a:r>
          </a:p>
          <a:p>
            <a:r>
              <a:rPr lang="en-US" dirty="0" smtClean="0"/>
              <a:t>The frequency of genotypes can be confirmed using a </a:t>
            </a:r>
            <a:r>
              <a:rPr lang="en-US" dirty="0" err="1" smtClean="0"/>
              <a:t>Punnett</a:t>
            </a:r>
            <a:r>
              <a:rPr lang="en-US" dirty="0" smtClean="0"/>
              <a:t> square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/>
              <a:t>Concept 23.2: The HW equation can be used to test whether a population is evolving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_08aHardyWeinberg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76" y="427470"/>
            <a:ext cx="7394448" cy="585216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 smtClean="0">
                <a:latin typeface="Arial" charset="0"/>
              </a:rPr>
              <a:t>Figure 23.8a</a:t>
            </a:r>
            <a:endParaRPr lang="en-US" sz="1200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878" y="3060890"/>
            <a:ext cx="1485900" cy="279400"/>
          </a:xfrm>
          <a:prstGeom prst="rect">
            <a:avLst/>
          </a:prstGeom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1490878" y="456824"/>
            <a:ext cx="2039722" cy="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80% 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2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=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0.8)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5341518" y="444124"/>
            <a:ext cx="2039722" cy="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20% 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2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q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=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0.2)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4919878" y="1726825"/>
            <a:ext cx="755548" cy="22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Sperm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101998" y="1993525"/>
            <a:ext cx="861304" cy="21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p </a:t>
            </a:r>
            <a:r>
              <a:rPr lang="en-US" sz="22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=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0.8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6568338" y="2006225"/>
            <a:ext cx="755548" cy="19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q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=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0.2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5996838" y="1996065"/>
            <a:ext cx="438282" cy="23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2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500018" y="1970664"/>
            <a:ext cx="500482" cy="36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200" i="1" dirty="0" smtClean="0">
                <a:solidFill>
                  <a:srgbClr val="FFFFFF"/>
                </a:solidFill>
                <a:latin typeface="Arial" charset="0"/>
              </a:rPr>
              <a:t>C</a:t>
            </a:r>
            <a:r>
              <a:rPr lang="en-US" sz="2200" i="1" baseline="30000" dirty="0" smtClean="0">
                <a:solidFill>
                  <a:srgbClr val="FFFFFF"/>
                </a:solidFill>
                <a:latin typeface="Arial" charset="0"/>
              </a:rPr>
              <a:t>R</a:t>
            </a:r>
            <a:endParaRPr lang="en-US" sz="2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1231798" y="3075565"/>
            <a:ext cx="377850" cy="19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200" i="1" dirty="0" smtClean="0">
                <a:solidFill>
                  <a:srgbClr val="FFFFFF"/>
                </a:solidFill>
                <a:latin typeface="Arial" charset="0"/>
              </a:rPr>
              <a:t>C</a:t>
            </a:r>
            <a:r>
              <a:rPr lang="en-US" sz="2200" i="1" baseline="30000" dirty="0" smtClean="0">
                <a:solidFill>
                  <a:srgbClr val="FFFFFF"/>
                </a:solidFill>
                <a:latin typeface="Arial" charset="0"/>
              </a:rPr>
              <a:t>R</a:t>
            </a:r>
            <a:endParaRPr lang="en-US" sz="2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1214018" y="5252345"/>
            <a:ext cx="438282" cy="23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2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990498" y="3545465"/>
            <a:ext cx="861304" cy="21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p </a:t>
            </a:r>
            <a:r>
              <a:rPr lang="en-US" sz="22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=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0.8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003198" y="5699385"/>
            <a:ext cx="755548" cy="19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q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=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0.2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904138" y="4302385"/>
            <a:ext cx="755548" cy="22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Eggs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2956457" y="4043304"/>
            <a:ext cx="1285343" cy="68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10000"/>
              </a:lnSpc>
              <a:spcAft>
                <a:spcPts val="2400"/>
              </a:spcAft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0.64 (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2200" baseline="3000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)</a:t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2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2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2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4041037" y="5272664"/>
            <a:ext cx="1165963" cy="77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10000"/>
              </a:lnSpc>
              <a:spcAft>
                <a:spcPts val="2400"/>
              </a:spcAft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0.16 (</a:t>
            </a:r>
            <a:r>
              <a:rPr lang="en-US" sz="2200" i="1" dirty="0" err="1" smtClean="0">
                <a:solidFill>
                  <a:srgbClr val="000000"/>
                </a:solidFill>
                <a:latin typeface="Arial" charset="0"/>
              </a:rPr>
              <a:t>qp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)</a:t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2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2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2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7048397" y="5257424"/>
            <a:ext cx="1232003" cy="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10000"/>
              </a:lnSpc>
              <a:spcAft>
                <a:spcPts val="2400"/>
              </a:spcAft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0.04 (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q</a:t>
            </a:r>
            <a:r>
              <a:rPr lang="en-US" sz="2200" baseline="3000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)</a:t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2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2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2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5603137" y="4071244"/>
            <a:ext cx="1153263" cy="70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10000"/>
              </a:lnSpc>
              <a:spcAft>
                <a:spcPts val="2400"/>
              </a:spcAft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0.16 (</a:t>
            </a:r>
            <a:r>
              <a:rPr lang="en-US" sz="2200" i="1" dirty="0" err="1" smtClean="0">
                <a:solidFill>
                  <a:srgbClr val="000000"/>
                </a:solidFill>
                <a:latin typeface="Arial" charset="0"/>
              </a:rPr>
              <a:t>pq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)</a:t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2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2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2200" i="1" baseline="30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209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_08bHardyWeinberg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628638"/>
            <a:ext cx="8546592" cy="544982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 smtClean="0">
                <a:latin typeface="Arial" charset="0"/>
              </a:rPr>
              <a:t>Figure 23.8b</a:t>
            </a:r>
            <a:endParaRPr lang="en-US" sz="1200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878" y="3060890"/>
            <a:ext cx="1485900" cy="279400"/>
          </a:xfrm>
          <a:prstGeom prst="rect">
            <a:avLst/>
          </a:prstGeom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2171598" y="604145"/>
            <a:ext cx="4978502" cy="36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64% 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2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2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, 32% 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2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2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, and 4% 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2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2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2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55498" y="2272925"/>
            <a:ext cx="2578202" cy="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64% 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2200" i="1" baseline="30000" dirty="0" smtClean="0">
                <a:solidFill>
                  <a:srgbClr val="000000"/>
                </a:solidFill>
                <a:latin typeface="Arial" charset="0"/>
              </a:rPr>
              <a:t>R 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200" i="1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(from 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2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2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plants)</a:t>
            </a:r>
            <a:endParaRPr lang="en-US" sz="2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454298" y="2280545"/>
            <a:ext cx="2603602" cy="76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16% 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2200" i="1" baseline="30000" dirty="0" smtClean="0">
                <a:solidFill>
                  <a:srgbClr val="000000"/>
                </a:solidFill>
                <a:latin typeface="Arial" charset="0"/>
              </a:rPr>
              <a:t>R 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200" i="1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(from 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2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2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plants)</a:t>
            </a:r>
            <a:endParaRPr lang="en-US" sz="2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55498" y="3121285"/>
            <a:ext cx="2679802" cy="67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4% 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2200" i="1" baseline="30000" dirty="0" smtClean="0">
                <a:solidFill>
                  <a:srgbClr val="000000"/>
                </a:solidFill>
                <a:latin typeface="Arial" charset="0"/>
              </a:rPr>
              <a:t>W 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200" i="1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(from 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2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2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plants)</a:t>
            </a:r>
            <a:endParaRPr lang="en-US" sz="2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466998" y="3126365"/>
            <a:ext cx="2603602" cy="73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16% 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2200" i="1" baseline="30000" dirty="0" smtClean="0">
                <a:solidFill>
                  <a:srgbClr val="000000"/>
                </a:solidFill>
                <a:latin typeface="Arial" charset="0"/>
              </a:rPr>
              <a:t>W 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200" i="1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(from 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2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2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plants)</a:t>
            </a:r>
            <a:endParaRPr lang="en-US" sz="2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6189878" y="2402465"/>
            <a:ext cx="266202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22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=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  80% 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2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=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0.8 </a:t>
            </a:r>
            <a:r>
              <a:rPr lang="en-US" sz="22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=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p</a:t>
            </a:r>
            <a:endParaRPr lang="en-US" sz="2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6167018" y="3250825"/>
            <a:ext cx="2684882" cy="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22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=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  20% 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2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=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0.2 </a:t>
            </a:r>
            <a:r>
              <a:rPr lang="en-US" sz="22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=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q</a:t>
            </a:r>
            <a:endParaRPr lang="en-US" sz="2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3058058" y="2379605"/>
            <a:ext cx="243942" cy="37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spcAft>
                <a:spcPts val="2400"/>
              </a:spcAft>
            </a:pPr>
            <a:r>
              <a:rPr lang="en-US" sz="22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+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  </a:t>
            </a:r>
            <a:endParaRPr lang="en-US" sz="2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035198" y="3227965"/>
            <a:ext cx="254102" cy="36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spcAft>
                <a:spcPts val="2400"/>
              </a:spcAft>
            </a:pPr>
            <a:r>
              <a:rPr lang="en-US" sz="22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+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  </a:t>
            </a:r>
            <a:endParaRPr lang="en-US" sz="2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1732178" y="5673985"/>
            <a:ext cx="5938622" cy="29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64% 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2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2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, 32% 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2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2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, and 4% 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2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2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plants </a:t>
            </a:r>
            <a:endParaRPr lang="en-US" sz="2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2793898" y="1780165"/>
            <a:ext cx="3746602" cy="39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Gametes of this generation: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774700" y="3944245"/>
            <a:ext cx="7747000" cy="72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With random mating, these gametes will result in the same</a:t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mix of genotypes in the next generation: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379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_08_HardyWeinberg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416" y="134862"/>
            <a:ext cx="4773168" cy="64373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 smtClean="0">
                <a:latin typeface="Arial" charset="0"/>
              </a:rPr>
              <a:t>Figure 23.8</a:t>
            </a:r>
            <a:endParaRPr lang="en-US" sz="1200" dirty="0">
              <a:latin typeface="Arial" charset="0"/>
            </a:endParaRP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3027578" y="164725"/>
            <a:ext cx="1371702" cy="27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80% 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=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 0.8)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5151018" y="164725"/>
            <a:ext cx="1371702" cy="27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20% 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q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=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 0.2)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4907178" y="875925"/>
            <a:ext cx="508102" cy="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Sperm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470298" y="1028325"/>
            <a:ext cx="579222" cy="18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p </a:t>
            </a:r>
            <a:r>
              <a:rPr lang="en-US" sz="12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=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 0.8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831738" y="1028325"/>
            <a:ext cx="508102" cy="17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q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=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 0.2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5526938" y="1018165"/>
            <a:ext cx="294742" cy="20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4135018" y="1018165"/>
            <a:ext cx="254102" cy="17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200" i="1" dirty="0" smtClean="0">
                <a:solidFill>
                  <a:srgbClr val="FFFFFF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FFFFFF"/>
                </a:solidFill>
                <a:latin typeface="Arial" charset="0"/>
              </a:rPr>
              <a:t>R</a:t>
            </a:r>
            <a:endParaRPr lang="en-US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2844698" y="1627765"/>
            <a:ext cx="254102" cy="17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200" i="1" dirty="0" smtClean="0">
                <a:solidFill>
                  <a:srgbClr val="FFFFFF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FFFFFF"/>
                </a:solidFill>
                <a:latin typeface="Arial" charset="0"/>
              </a:rPr>
              <a:t>R</a:t>
            </a:r>
            <a:endParaRPr lang="en-US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2865018" y="2826645"/>
            <a:ext cx="294742" cy="20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2743098" y="1881765"/>
            <a:ext cx="579222" cy="18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p </a:t>
            </a:r>
            <a:r>
              <a:rPr lang="en-US" sz="12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=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 0.8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2743098" y="3070485"/>
            <a:ext cx="508102" cy="17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q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=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 0.2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2682138" y="2308485"/>
            <a:ext cx="508102" cy="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Eggs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820058" y="2176405"/>
            <a:ext cx="701142" cy="43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10000"/>
              </a:lnSpc>
              <a:spcAft>
                <a:spcPts val="240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0.64 (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1200" baseline="3000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)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409338" y="2846965"/>
            <a:ext cx="701142" cy="43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10000"/>
              </a:lnSpc>
              <a:spcAft>
                <a:spcPts val="240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0.16 (</a:t>
            </a:r>
            <a:r>
              <a:rPr lang="en-US" sz="1200" i="1" dirty="0" err="1" smtClean="0">
                <a:solidFill>
                  <a:srgbClr val="000000"/>
                </a:solidFill>
                <a:latin typeface="Arial" charset="0"/>
              </a:rPr>
              <a:t>qp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)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6095898" y="2857125"/>
            <a:ext cx="701142" cy="43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10000"/>
              </a:lnSpc>
              <a:spcAft>
                <a:spcPts val="240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0.04 (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q</a:t>
            </a:r>
            <a:r>
              <a:rPr lang="en-US" sz="1200" baseline="3000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)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5272938" y="2166245"/>
            <a:ext cx="701142" cy="43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10000"/>
              </a:lnSpc>
              <a:spcAft>
                <a:spcPts val="240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0.16 (</a:t>
            </a:r>
            <a:r>
              <a:rPr lang="en-US" sz="1200" i="1" dirty="0" err="1" smtClean="0">
                <a:solidFill>
                  <a:srgbClr val="000000"/>
                </a:solidFill>
                <a:latin typeface="Arial" charset="0"/>
              </a:rPr>
              <a:t>pq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)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3251098" y="3537845"/>
            <a:ext cx="2641702" cy="25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64% 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, 32% 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, and 4% 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2235098" y="4431925"/>
            <a:ext cx="1432662" cy="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64% 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 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200" i="1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(from 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 plants)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962298" y="4452245"/>
            <a:ext cx="1432662" cy="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16% 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 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200" i="1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(from 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 plants)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2235098" y="4899285"/>
            <a:ext cx="1432662" cy="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4% 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 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200" i="1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(from 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 plants)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962298" y="4929765"/>
            <a:ext cx="1432662" cy="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16% 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 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200" i="1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(from 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 plants)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5465978" y="4523365"/>
            <a:ext cx="1371702" cy="20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=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   80% 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=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 0.8 </a:t>
            </a:r>
            <a:r>
              <a:rPr lang="en-US" sz="12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=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p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5455818" y="4990725"/>
            <a:ext cx="1371702" cy="20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=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   20% 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=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 0.2 </a:t>
            </a:r>
            <a:r>
              <a:rPr lang="en-US" sz="12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=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q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3718458" y="4513205"/>
            <a:ext cx="172822" cy="18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spcAft>
                <a:spcPts val="2400"/>
              </a:spcAft>
            </a:pPr>
            <a:r>
              <a:rPr lang="en-US" sz="12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+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   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3708298" y="4980565"/>
            <a:ext cx="172822" cy="18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spcAft>
                <a:spcPts val="2400"/>
              </a:spcAft>
            </a:pPr>
            <a:r>
              <a:rPr lang="en-US" sz="12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+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   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027578" y="6321685"/>
            <a:ext cx="3789782" cy="23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64% 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, 32% 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, and 4% 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 plants 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3606698" y="4167765"/>
            <a:ext cx="2032102" cy="20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Gametes of this generation: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2286000" y="5366645"/>
            <a:ext cx="4622800" cy="56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With random mating, these gametes will result in the same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mix of genotypes in the next generation: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365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5 conditions for non-evolving populations within HW equilibrium are: </a:t>
            </a:r>
          </a:p>
          <a:p>
            <a:pPr marL="907542" lvl="1" indent="-514350">
              <a:buFont typeface="+mj-lt"/>
              <a:buAutoNum type="arabicPeriod"/>
            </a:pPr>
            <a:r>
              <a:rPr lang="en-US" dirty="0" smtClean="0"/>
              <a:t>No mutations </a:t>
            </a:r>
          </a:p>
          <a:p>
            <a:pPr marL="907542" lvl="1" indent="-514350">
              <a:buFont typeface="+mj-lt"/>
              <a:buAutoNum type="arabicPeriod"/>
            </a:pPr>
            <a:r>
              <a:rPr lang="en-US" dirty="0" smtClean="0"/>
              <a:t>Random mating </a:t>
            </a:r>
          </a:p>
          <a:p>
            <a:pPr marL="907542" lvl="1" indent="-514350">
              <a:buFont typeface="+mj-lt"/>
              <a:buAutoNum type="arabicPeriod"/>
            </a:pPr>
            <a:r>
              <a:rPr lang="en-US" dirty="0" smtClean="0"/>
              <a:t>No natural selection </a:t>
            </a:r>
          </a:p>
          <a:p>
            <a:pPr marL="907542" lvl="1" indent="-514350">
              <a:buFont typeface="+mj-lt"/>
              <a:buAutoNum type="arabicPeriod"/>
            </a:pPr>
            <a:r>
              <a:rPr lang="en-US" dirty="0" smtClean="0"/>
              <a:t>Extremely large population size</a:t>
            </a:r>
          </a:p>
          <a:p>
            <a:pPr marL="907542" lvl="1" indent="-514350">
              <a:buFont typeface="+mj-lt"/>
              <a:buAutoNum type="arabicPeriod"/>
            </a:pPr>
            <a:r>
              <a:rPr lang="en-US" dirty="0" smtClean="0"/>
              <a:t>No gene flow</a:t>
            </a:r>
          </a:p>
          <a:p>
            <a:pPr marL="457200" indent="-457200"/>
            <a:r>
              <a:rPr lang="en-US" dirty="0" smtClean="0"/>
              <a:t>These are rarely </a:t>
            </a:r>
            <a:r>
              <a:rPr lang="en-US" dirty="0"/>
              <a:t>met in </a:t>
            </a:r>
            <a:r>
              <a:rPr lang="en-US" dirty="0" smtClean="0"/>
              <a:t>nature!!!</a:t>
            </a:r>
            <a:endParaRPr lang="en-US" dirty="0"/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/>
              <a:t>Concept 23.2: The HW equation can be used to test whether a population is evolving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Conditions for Hardy-Weinberg Equilibrium</a:t>
            </a:r>
            <a:endParaRPr lang="en-US" u="sng" dirty="0" smtClean="0"/>
          </a:p>
          <a:p>
            <a:r>
              <a:rPr lang="en-US" sz="2400" dirty="0"/>
              <a:t>The Hardy-Weinberg equation describes the genetic makeup we expect for a population that is </a:t>
            </a:r>
            <a:r>
              <a:rPr lang="en-US" sz="2400" b="1" u="sng" dirty="0"/>
              <a:t>NOT</a:t>
            </a:r>
            <a:r>
              <a:rPr lang="en-US" sz="2400" dirty="0"/>
              <a:t> evolving at a particular </a:t>
            </a:r>
            <a:r>
              <a:rPr lang="en-US" sz="2400" dirty="0" smtClean="0"/>
              <a:t>locus</a:t>
            </a:r>
          </a:p>
          <a:p>
            <a:pPr eaLnBrk="1" hangingPunct="1"/>
            <a:r>
              <a:rPr lang="en-US" sz="2400" dirty="0" smtClean="0"/>
              <a:t>Thus, the Hardy-Weinberg theorem describes a HYPOTHETICAL population that is </a:t>
            </a:r>
            <a:r>
              <a:rPr lang="en-US" sz="2400" b="1" u="sng" dirty="0" smtClean="0"/>
              <a:t>NOT EVOLVING</a:t>
            </a:r>
          </a:p>
          <a:p>
            <a:pPr lvl="1"/>
            <a:r>
              <a:rPr lang="en-US" sz="2200" dirty="0" smtClean="0"/>
              <a:t>In real populations, allele and genotype frequencies </a:t>
            </a:r>
            <a:r>
              <a:rPr lang="en-US" sz="2200" i="1" dirty="0" smtClean="0"/>
              <a:t>change over time</a:t>
            </a:r>
            <a:r>
              <a:rPr lang="mr-IN" sz="2200" dirty="0" smtClean="0"/>
              <a:t>…</a:t>
            </a:r>
            <a:r>
              <a:rPr lang="en-US" sz="2200" dirty="0" smtClean="0"/>
              <a:t>aka populations </a:t>
            </a:r>
            <a:r>
              <a:rPr lang="en-US" sz="2200" i="1" dirty="0" smtClean="0"/>
              <a:t>evolve</a:t>
            </a:r>
          </a:p>
          <a:p>
            <a:r>
              <a:rPr lang="en-US" sz="2400" dirty="0" smtClean="0"/>
              <a:t>So you’re </a:t>
            </a:r>
            <a:r>
              <a:rPr lang="en-US" sz="2400" dirty="0" err="1" smtClean="0"/>
              <a:t>prob</a:t>
            </a:r>
            <a:r>
              <a:rPr lang="en-US" sz="2400" dirty="0" smtClean="0"/>
              <a:t> wondering</a:t>
            </a:r>
            <a:r>
              <a:rPr lang="mr-IN" sz="2400" dirty="0" smtClean="0"/>
              <a:t>…</a:t>
            </a:r>
            <a:r>
              <a:rPr lang="en-US" sz="2400" dirty="0" smtClean="0"/>
              <a:t>why am I learning about something so hypothetical? </a:t>
            </a:r>
            <a:endParaRPr lang="en-US" sz="24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/>
              <a:t>Concept 23.2: The HW equation can be used to test whether a population is evolving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The </a:t>
            </a:r>
            <a:r>
              <a:rPr lang="en-US" sz="2600" dirty="0"/>
              <a:t>HW equation can be used to </a:t>
            </a:r>
            <a:r>
              <a:rPr lang="en-US" sz="2600" b="1" u="sng" dirty="0" smtClean="0"/>
              <a:t>TEST</a:t>
            </a:r>
            <a:r>
              <a:rPr lang="en-US" sz="2600" dirty="0" smtClean="0"/>
              <a:t> whether </a:t>
            </a:r>
            <a:r>
              <a:rPr lang="en-US" sz="2600" dirty="0"/>
              <a:t>a population is </a:t>
            </a:r>
            <a:r>
              <a:rPr lang="en-US" sz="2600" dirty="0" smtClean="0"/>
              <a:t>evolving</a:t>
            </a:r>
            <a:endParaRPr lang="en-US" sz="2600" dirty="0"/>
          </a:p>
          <a:p>
            <a:pPr eaLnBrk="1" hangingPunct="1"/>
            <a:r>
              <a:rPr lang="en-US" sz="2600" dirty="0"/>
              <a:t>I</a:t>
            </a:r>
            <a:r>
              <a:rPr lang="en-US" sz="2600" dirty="0" smtClean="0"/>
              <a:t>f the observed genetic makeup of the population </a:t>
            </a:r>
            <a:r>
              <a:rPr lang="en-US" sz="2600" i="1" dirty="0" smtClean="0"/>
              <a:t>differs from expectations </a:t>
            </a:r>
            <a:r>
              <a:rPr lang="en-US" sz="2600" dirty="0" smtClean="0"/>
              <a:t>under Hardy-Weinberg (non-evolving expectations), it suggests that the population may be evolving</a:t>
            </a:r>
          </a:p>
          <a:p>
            <a:pPr eaLnBrk="1" hangingPunct="1"/>
            <a:r>
              <a:rPr lang="en-US" sz="2600" dirty="0" smtClean="0"/>
              <a:t>HWE = diagnostic tool! </a:t>
            </a:r>
          </a:p>
          <a:p>
            <a:pPr eaLnBrk="1" hangingPunct="1"/>
            <a:endParaRPr lang="en-US" sz="260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23.2: The HW equation can </a:t>
            </a:r>
            <a:r>
              <a:rPr lang="en-US" dirty="0"/>
              <a:t>be used to test whether a population is evolving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Microevolution = The Smallest Unit of Evolution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21000"/>
            <a:ext cx="8499249" cy="5073650"/>
          </a:xfrm>
        </p:spPr>
        <p:txBody>
          <a:bodyPr/>
          <a:lstStyle/>
          <a:p>
            <a:r>
              <a:rPr lang="en-US" dirty="0" smtClean="0"/>
              <a:t>A common misconception is that organisms (aka individuals) evolve </a:t>
            </a:r>
            <a:r>
              <a:rPr lang="en-US" i="1" dirty="0" smtClean="0"/>
              <a:t>during</a:t>
            </a:r>
            <a:r>
              <a:rPr lang="en-US" dirty="0" smtClean="0"/>
              <a:t> their lifetimes (</a:t>
            </a:r>
            <a:r>
              <a:rPr lang="en-US" b="1" dirty="0" smtClean="0"/>
              <a:t>NO!</a:t>
            </a:r>
            <a:r>
              <a:rPr lang="en-US" dirty="0" smtClean="0"/>
              <a:t>) </a:t>
            </a:r>
          </a:p>
          <a:p>
            <a:r>
              <a:rPr lang="en-US" dirty="0" smtClean="0"/>
              <a:t>Natural selection “acts” on individuals, but ONLY </a:t>
            </a:r>
            <a:r>
              <a:rPr lang="en-US" b="1" dirty="0" smtClean="0"/>
              <a:t>populations</a:t>
            </a:r>
            <a:r>
              <a:rPr lang="en-US" dirty="0" smtClean="0"/>
              <a:t> evolve</a:t>
            </a:r>
          </a:p>
          <a:p>
            <a:r>
              <a:rPr lang="en-US" b="1" dirty="0" smtClean="0"/>
              <a:t>Microevolution</a:t>
            </a:r>
            <a:r>
              <a:rPr lang="en-US" dirty="0" smtClean="0"/>
              <a:t>: change </a:t>
            </a:r>
            <a:r>
              <a:rPr lang="en-US" dirty="0"/>
              <a:t>in allele frequencies in a </a:t>
            </a:r>
            <a:r>
              <a:rPr lang="en-US" i="1" dirty="0"/>
              <a:t>population</a:t>
            </a:r>
            <a:r>
              <a:rPr lang="en-US" dirty="0"/>
              <a:t> over </a:t>
            </a:r>
            <a:r>
              <a:rPr lang="en-US" dirty="0" smtClean="0"/>
              <a:t>generations (</a:t>
            </a:r>
            <a:r>
              <a:rPr lang="en-US" i="1" dirty="0" smtClean="0"/>
              <a:t>change over time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</p:txBody>
      </p:sp>
      <p:sp>
        <p:nvSpPr>
          <p:cNvPr id="24577" name="Rectangle 2"/>
          <p:cNvSpPr>
            <a:spLocks noGrp="1" noChangeArrowheads="1"/>
          </p:cNvSpPr>
          <p:nvPr>
            <p:ph idx="1"/>
          </p:nvPr>
        </p:nvSpPr>
        <p:spPr>
          <a:xfrm>
            <a:off x="420913" y="990600"/>
            <a:ext cx="8499249" cy="5073650"/>
          </a:xfrm>
        </p:spPr>
        <p:txBody>
          <a:bodyPr/>
          <a:lstStyle/>
          <a:p>
            <a:r>
              <a:rPr lang="en-US" strike="sngStrike" dirty="0"/>
              <a:t>Concept 23.1: Genetic variation makes evolution </a:t>
            </a:r>
            <a:r>
              <a:rPr lang="en-US" strike="sngStrike" dirty="0" smtClean="0"/>
              <a:t>possible</a:t>
            </a:r>
          </a:p>
          <a:p>
            <a:r>
              <a:rPr lang="en-US" strike="sngStrike" dirty="0"/>
              <a:t>Concept 23.2: The Hardy-Weinberg equation can be used to test whether a population is </a:t>
            </a:r>
            <a:r>
              <a:rPr lang="en-US" strike="sngStrike" dirty="0" smtClean="0"/>
              <a:t>evolving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Concept 23.3: Natural selection, genetic drift, and gene flow can alter allele frequencies in a </a:t>
            </a:r>
            <a:r>
              <a:rPr lang="en-US" sz="3200" b="1" dirty="0" smtClean="0">
                <a:solidFill>
                  <a:srgbClr val="FF0000"/>
                </a:solidFill>
              </a:rPr>
              <a:t>population</a:t>
            </a:r>
          </a:p>
          <a:p>
            <a:r>
              <a:rPr lang="en-US" dirty="0"/>
              <a:t>Concept 23.4: Natural selection is the only mechanism that consistently causes adaptive evolution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7628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23.3: Natural selection, genetic drift, and gene flow can alter allele frequencies in a population</a:t>
            </a:r>
          </a:p>
        </p:txBody>
      </p:sp>
      <p:sp>
        <p:nvSpPr>
          <p:cNvPr id="100353" name="Rectangle 2"/>
          <p:cNvSpPr>
            <a:spLocks noGrp="1" noChangeArrowheads="1"/>
          </p:cNvSpPr>
          <p:nvPr>
            <p:ph idx="1"/>
          </p:nvPr>
        </p:nvSpPr>
        <p:spPr>
          <a:xfrm>
            <a:off x="420913" y="1730640"/>
            <a:ext cx="8499249" cy="4670160"/>
          </a:xfrm>
        </p:spPr>
        <p:txBody>
          <a:bodyPr/>
          <a:lstStyle/>
          <a:p>
            <a:r>
              <a:rPr lang="en-US" dirty="0" smtClean="0"/>
              <a:t>Three major factors alter allele frequencies and bring about evolutionary change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Natural </a:t>
            </a:r>
            <a:r>
              <a:rPr lang="en-US" dirty="0"/>
              <a:t>selection (</a:t>
            </a:r>
            <a:r>
              <a:rPr lang="en-US" b="1" dirty="0"/>
              <a:t>adaptive</a:t>
            </a:r>
            <a:r>
              <a:rPr lang="en-US" dirty="0"/>
              <a:t> </a:t>
            </a:r>
            <a:r>
              <a:rPr lang="en-US" b="1" dirty="0"/>
              <a:t>evolution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Genetic drift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Gene flow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23.3: </a:t>
            </a:r>
            <a:r>
              <a:rPr lang="en-US" dirty="0">
                <a:solidFill>
                  <a:srgbClr val="FF0000"/>
                </a:solidFill>
              </a:rPr>
              <a:t>Natural </a:t>
            </a:r>
            <a:r>
              <a:rPr lang="en-US" dirty="0" smtClean="0">
                <a:solidFill>
                  <a:srgbClr val="FF0000"/>
                </a:solidFill>
              </a:rPr>
              <a:t>selection</a:t>
            </a:r>
            <a:r>
              <a:rPr lang="en-US" dirty="0"/>
              <a:t> </a:t>
            </a:r>
            <a:r>
              <a:rPr lang="en-US" dirty="0" smtClean="0"/>
              <a:t>can </a:t>
            </a:r>
            <a:r>
              <a:rPr lang="en-US" dirty="0"/>
              <a:t>alter allele frequencies in a population</a:t>
            </a:r>
            <a:endParaRPr lang="en-US" dirty="0" smtClean="0"/>
          </a:p>
        </p:txBody>
      </p:sp>
      <p:sp>
        <p:nvSpPr>
          <p:cNvPr id="102402" name="Rectangle 3"/>
          <p:cNvSpPr>
            <a:spLocks noGrp="1" noChangeArrowheads="1"/>
          </p:cNvSpPr>
          <p:nvPr>
            <p:ph idx="1"/>
          </p:nvPr>
        </p:nvSpPr>
        <p:spPr>
          <a:xfrm>
            <a:off x="408213" y="1371600"/>
            <a:ext cx="8499249" cy="5073650"/>
          </a:xfrm>
        </p:spPr>
        <p:txBody>
          <a:bodyPr/>
          <a:lstStyle/>
          <a:p>
            <a:r>
              <a:rPr lang="en-US" b="1" dirty="0" smtClean="0"/>
              <a:t>Differential reproductive success</a:t>
            </a:r>
            <a:r>
              <a:rPr lang="en-US" dirty="0" smtClean="0"/>
              <a:t> (aka fitness winners and fitness losers)</a:t>
            </a:r>
            <a:r>
              <a:rPr lang="en-US" b="1" dirty="0" smtClean="0"/>
              <a:t> </a:t>
            </a:r>
            <a:r>
              <a:rPr lang="en-US" dirty="0" smtClean="0"/>
              <a:t>results in certain alleles being passed to the next generation in </a:t>
            </a:r>
            <a:r>
              <a:rPr lang="en-US" i="1" dirty="0" smtClean="0"/>
              <a:t>greater</a:t>
            </a:r>
            <a:r>
              <a:rPr lang="en-US" dirty="0" smtClean="0"/>
              <a:t> proportions (variation)</a:t>
            </a:r>
          </a:p>
          <a:p>
            <a:r>
              <a:rPr lang="en-US" dirty="0"/>
              <a:t>Natural selection can cause </a:t>
            </a:r>
            <a:r>
              <a:rPr lang="en-US" b="1" dirty="0"/>
              <a:t>adaptive evolution</a:t>
            </a:r>
            <a:r>
              <a:rPr lang="en-US" dirty="0"/>
              <a:t>, an improvement in the </a:t>
            </a:r>
            <a:r>
              <a:rPr lang="en-US" b="1" dirty="0"/>
              <a:t>match</a:t>
            </a:r>
            <a:r>
              <a:rPr lang="en-US" dirty="0"/>
              <a:t> between organisms and their </a:t>
            </a:r>
            <a:r>
              <a:rPr lang="en-US" dirty="0" smtClean="0"/>
              <a:t>environment</a:t>
            </a:r>
          </a:p>
          <a:p>
            <a:pPr lvl="1"/>
            <a:r>
              <a:rPr lang="en-US" dirty="0" smtClean="0"/>
              <a:t>Ex: Allele that confers resistance to DDT pesticide in fruit flies INCREASED in frequency </a:t>
            </a:r>
            <a:r>
              <a:rPr lang="en-US" i="1" dirty="0" smtClean="0"/>
              <a:t>after</a:t>
            </a:r>
            <a:r>
              <a:rPr lang="en-US" dirty="0" smtClean="0"/>
              <a:t> DDT pesticide began to widely be used in agriculture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23.3: 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enetic drift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can </a:t>
            </a:r>
            <a:r>
              <a:rPr lang="en-US" dirty="0"/>
              <a:t>alter allele frequencies in a population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64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/>
              <a:t>Genetic drift </a:t>
            </a:r>
            <a:r>
              <a:rPr lang="en-US" sz="2800" dirty="0" smtClean="0"/>
              <a:t>describes how allele frequencies fluctuate </a:t>
            </a:r>
            <a:r>
              <a:rPr lang="en-US" sz="2800" i="1" dirty="0" smtClean="0"/>
              <a:t>unpredictably</a:t>
            </a:r>
            <a:r>
              <a:rPr lang="en-US" sz="2800" dirty="0" smtClean="0"/>
              <a:t> from one generation to the next</a:t>
            </a:r>
          </a:p>
          <a:p>
            <a:pPr eaLnBrk="1" hangingPunct="1"/>
            <a:r>
              <a:rPr lang="en-US" dirty="0" smtClean="0"/>
              <a:t>Genetic drift = s</a:t>
            </a:r>
            <a:r>
              <a:rPr lang="en-US" sz="2800" dirty="0" smtClean="0"/>
              <a:t>tochastically driven = randomly driven</a:t>
            </a:r>
            <a:endParaRPr lang="en-US" sz="2600" dirty="0" smtClean="0"/>
          </a:p>
          <a:p>
            <a:r>
              <a:rPr lang="en-US" sz="2800" dirty="0" smtClean="0"/>
              <a:t>Genetic drift tends to REDUCE genetic variation through LOSSES of </a:t>
            </a:r>
            <a:r>
              <a:rPr lang="en-US" dirty="0" smtClean="0"/>
              <a:t>alleles</a:t>
            </a:r>
          </a:p>
          <a:p>
            <a:r>
              <a:rPr lang="en-US" dirty="0" smtClean="0"/>
              <a:t>The smaller the population size, the greater the effect of genetic drift</a:t>
            </a:r>
          </a:p>
          <a:p>
            <a:pPr marL="0" indent="0" eaLnBrk="1" hangingPunct="1"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_09GeneticDrift_1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262622"/>
            <a:ext cx="8546592" cy="418185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 smtClean="0">
                <a:latin typeface="Arial" charset="0"/>
              </a:rPr>
              <a:t>Figure 23.9–1</a:t>
            </a:r>
            <a:endParaRPr lang="en-US" sz="1200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878" y="3060890"/>
            <a:ext cx="1485900" cy="279400"/>
          </a:xfrm>
          <a:prstGeom prst="rect">
            <a:avLst/>
          </a:prstGeom>
        </p:spPr>
      </p:pic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307238" y="4528444"/>
            <a:ext cx="2829662" cy="91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Generation 1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(frequency of </a:t>
            </a:r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8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) </a:t>
            </a:r>
            <a:r>
              <a:rPr lang="en-US" sz="18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=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0.7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q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(frequency of </a:t>
            </a:r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8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) </a:t>
            </a:r>
            <a:r>
              <a:rPr lang="en-US" sz="18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=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0.3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1422298" y="1993525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2304948" y="2939675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1365148" y="2723775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799998" y="3962025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768248" y="2393575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1911248" y="2349125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2031898" y="3701675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219098" y="3409575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1441348" y="4184275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545998" y="3263525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097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_09GeneticDrift_2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262622"/>
            <a:ext cx="8546592" cy="418185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 smtClean="0">
                <a:latin typeface="Arial" charset="0"/>
              </a:rPr>
              <a:t>Figure 23.9–2</a:t>
            </a:r>
            <a:endParaRPr lang="en-US" sz="1200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878" y="3060890"/>
            <a:ext cx="1485900" cy="279400"/>
          </a:xfrm>
          <a:prstGeom prst="rect">
            <a:avLst/>
          </a:prstGeom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307238" y="4528444"/>
            <a:ext cx="2829662" cy="91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Generation 1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(frequency of </a:t>
            </a:r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8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) </a:t>
            </a:r>
            <a:r>
              <a:rPr lang="en-US" sz="18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=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0.7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q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(frequency of </a:t>
            </a:r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8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) </a:t>
            </a:r>
            <a:r>
              <a:rPr lang="en-US" sz="18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=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0.3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3812438" y="4539027"/>
            <a:ext cx="1508862" cy="90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Generation 2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=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0.5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q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=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0.5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4400448" y="2035858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5251348" y="3070908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559198" y="2829608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663848" y="3782108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3835298" y="2251758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4978298" y="2378758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940198" y="3851958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4121048" y="3375708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4336948" y="4194858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543198" y="2975658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2580538" y="1237027"/>
            <a:ext cx="1058012" cy="85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5 plants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leave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offspring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1422298" y="1993525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365148" y="2723775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799998" y="3962025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768248" y="2393575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911248" y="2349125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2031898" y="3701675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1219098" y="3409575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1441348" y="4184275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545998" y="3263525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2304948" y="2939675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74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_09GeneticDrift_3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262622"/>
            <a:ext cx="8546592" cy="418185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 smtClean="0">
                <a:latin typeface="Arial" charset="0"/>
              </a:rPr>
              <a:t>Figure 23.9–3</a:t>
            </a:r>
            <a:endParaRPr lang="en-US" sz="1200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878" y="3060890"/>
            <a:ext cx="1485900" cy="279400"/>
          </a:xfrm>
          <a:prstGeom prst="rect">
            <a:avLst/>
          </a:prstGeom>
        </p:spPr>
      </p:pic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3812438" y="4539027"/>
            <a:ext cx="1508862" cy="90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Generation 2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=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0.5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q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=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0.5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2580538" y="1237027"/>
            <a:ext cx="1058012" cy="85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5 plants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leave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offspring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6815988" y="4532677"/>
            <a:ext cx="1508862" cy="90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Generation 3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=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1.0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q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=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0.0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7353198" y="2042208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8216798" y="3559858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6622948" y="2486708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5577738" y="1256077"/>
            <a:ext cx="1058012" cy="85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2 plants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leave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offspring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8153298" y="2594658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7435748" y="2740708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6470548" y="3350308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7061098" y="3255058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7772298" y="3318558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6965848" y="4029758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7632598" y="4213908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307238" y="4528444"/>
            <a:ext cx="2829662" cy="91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Generation 1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(frequency of </a:t>
            </a:r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8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) </a:t>
            </a:r>
            <a:r>
              <a:rPr lang="en-US" sz="18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=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0.7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q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(frequency of </a:t>
            </a:r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8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) </a:t>
            </a:r>
            <a:r>
              <a:rPr lang="en-US" sz="18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=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0.3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4400448" y="2035858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5251348" y="3070908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" name="Text Box 31"/>
          <p:cNvSpPr txBox="1">
            <a:spLocks noChangeArrowheads="1"/>
          </p:cNvSpPr>
          <p:nvPr/>
        </p:nvSpPr>
        <p:spPr bwMode="auto">
          <a:xfrm>
            <a:off x="4559198" y="2829608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" name="Text Box 31"/>
          <p:cNvSpPr txBox="1">
            <a:spLocks noChangeArrowheads="1"/>
          </p:cNvSpPr>
          <p:nvPr/>
        </p:nvSpPr>
        <p:spPr bwMode="auto">
          <a:xfrm>
            <a:off x="3663848" y="3782108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" name="Text Box 31"/>
          <p:cNvSpPr txBox="1">
            <a:spLocks noChangeArrowheads="1"/>
          </p:cNvSpPr>
          <p:nvPr/>
        </p:nvSpPr>
        <p:spPr bwMode="auto">
          <a:xfrm>
            <a:off x="3835298" y="2251758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3" name="Text Box 31"/>
          <p:cNvSpPr txBox="1">
            <a:spLocks noChangeArrowheads="1"/>
          </p:cNvSpPr>
          <p:nvPr/>
        </p:nvSpPr>
        <p:spPr bwMode="auto">
          <a:xfrm>
            <a:off x="4978298" y="2378758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4" name="Text Box 31"/>
          <p:cNvSpPr txBox="1">
            <a:spLocks noChangeArrowheads="1"/>
          </p:cNvSpPr>
          <p:nvPr/>
        </p:nvSpPr>
        <p:spPr bwMode="auto">
          <a:xfrm>
            <a:off x="4940198" y="3851958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" name="Text Box 31"/>
          <p:cNvSpPr txBox="1">
            <a:spLocks noChangeArrowheads="1"/>
          </p:cNvSpPr>
          <p:nvPr/>
        </p:nvSpPr>
        <p:spPr bwMode="auto">
          <a:xfrm>
            <a:off x="4121048" y="3375708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6" name="Text Box 31"/>
          <p:cNvSpPr txBox="1">
            <a:spLocks noChangeArrowheads="1"/>
          </p:cNvSpPr>
          <p:nvPr/>
        </p:nvSpPr>
        <p:spPr bwMode="auto">
          <a:xfrm>
            <a:off x="4336948" y="4194858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3543198" y="2975658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1422298" y="1993525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" name="Text Box 31"/>
          <p:cNvSpPr txBox="1">
            <a:spLocks noChangeArrowheads="1"/>
          </p:cNvSpPr>
          <p:nvPr/>
        </p:nvSpPr>
        <p:spPr bwMode="auto">
          <a:xfrm>
            <a:off x="1365148" y="2723775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0" name="Text Box 31"/>
          <p:cNvSpPr txBox="1">
            <a:spLocks noChangeArrowheads="1"/>
          </p:cNvSpPr>
          <p:nvPr/>
        </p:nvSpPr>
        <p:spPr bwMode="auto">
          <a:xfrm>
            <a:off x="799998" y="3962025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" name="Text Box 31"/>
          <p:cNvSpPr txBox="1">
            <a:spLocks noChangeArrowheads="1"/>
          </p:cNvSpPr>
          <p:nvPr/>
        </p:nvSpPr>
        <p:spPr bwMode="auto">
          <a:xfrm>
            <a:off x="768248" y="2393575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" name="Text Box 31"/>
          <p:cNvSpPr txBox="1">
            <a:spLocks noChangeArrowheads="1"/>
          </p:cNvSpPr>
          <p:nvPr/>
        </p:nvSpPr>
        <p:spPr bwMode="auto">
          <a:xfrm>
            <a:off x="1911248" y="2349125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3" name="Text Box 31"/>
          <p:cNvSpPr txBox="1">
            <a:spLocks noChangeArrowheads="1"/>
          </p:cNvSpPr>
          <p:nvPr/>
        </p:nvSpPr>
        <p:spPr bwMode="auto">
          <a:xfrm>
            <a:off x="2031898" y="3701675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4" name="Text Box 31"/>
          <p:cNvSpPr txBox="1">
            <a:spLocks noChangeArrowheads="1"/>
          </p:cNvSpPr>
          <p:nvPr/>
        </p:nvSpPr>
        <p:spPr bwMode="auto">
          <a:xfrm>
            <a:off x="1219098" y="3409575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5" name="Text Box 31"/>
          <p:cNvSpPr txBox="1">
            <a:spLocks noChangeArrowheads="1"/>
          </p:cNvSpPr>
          <p:nvPr/>
        </p:nvSpPr>
        <p:spPr bwMode="auto">
          <a:xfrm>
            <a:off x="1441348" y="4184275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6" name="Text Box 31"/>
          <p:cNvSpPr txBox="1">
            <a:spLocks noChangeArrowheads="1"/>
          </p:cNvSpPr>
          <p:nvPr/>
        </p:nvSpPr>
        <p:spPr bwMode="auto">
          <a:xfrm>
            <a:off x="545998" y="3263525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" name="Text Box 31"/>
          <p:cNvSpPr txBox="1">
            <a:spLocks noChangeArrowheads="1"/>
          </p:cNvSpPr>
          <p:nvPr/>
        </p:nvSpPr>
        <p:spPr bwMode="auto">
          <a:xfrm>
            <a:off x="2304948" y="2939675"/>
            <a:ext cx="558902" cy="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12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2387" y="5829974"/>
            <a:ext cx="2635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Reduced variation through the loss of </a:t>
            </a:r>
            <a:r>
              <a:rPr lang="en-US" sz="1800" i="1" dirty="0" smtClean="0"/>
              <a:t>q</a:t>
            </a:r>
            <a:r>
              <a:rPr lang="en-US" sz="1800" dirty="0" smtClean="0"/>
              <a:t> allele via genetic drift</a:t>
            </a:r>
            <a:endParaRPr lang="en-US" sz="1800" dirty="0"/>
          </a:p>
        </p:txBody>
      </p:sp>
      <p:sp>
        <p:nvSpPr>
          <p:cNvPr id="5" name="Up Arrow 4"/>
          <p:cNvSpPr/>
          <p:nvPr/>
        </p:nvSpPr>
        <p:spPr bwMode="auto">
          <a:xfrm>
            <a:off x="7461148" y="5435600"/>
            <a:ext cx="342900" cy="394374"/>
          </a:xfrm>
          <a:prstGeom prst="upArrow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643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23.3: </a:t>
            </a:r>
            <a:r>
              <a:rPr lang="en-US" dirty="0">
                <a:solidFill>
                  <a:srgbClr val="FF0000"/>
                </a:solidFill>
              </a:rPr>
              <a:t>Genetic drift </a:t>
            </a:r>
            <a:r>
              <a:rPr lang="en-US" dirty="0"/>
              <a:t>can alter allele frequencies in a </a:t>
            </a:r>
            <a:r>
              <a:rPr lang="en-US" dirty="0" smtClean="0"/>
              <a:t>population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105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Genetic drift </a:t>
            </a:r>
            <a:r>
              <a:rPr lang="en-US" dirty="0" smtClean="0"/>
              <a:t>describes how allele frequencies fluctuate </a:t>
            </a:r>
            <a:r>
              <a:rPr lang="en-US" i="1" dirty="0" smtClean="0"/>
              <a:t>unpredictably</a:t>
            </a:r>
            <a:r>
              <a:rPr lang="en-US" dirty="0" smtClean="0"/>
              <a:t> from one generation to the next</a:t>
            </a:r>
            <a:r>
              <a:rPr lang="mr-IN" dirty="0" smtClean="0"/>
              <a:t>…</a:t>
            </a:r>
            <a:r>
              <a:rPr lang="en-US" dirty="0" smtClean="0"/>
              <a:t>there are two types: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Founder effect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Bottleneck </a:t>
            </a:r>
            <a:r>
              <a:rPr lang="en-US" dirty="0" smtClean="0"/>
              <a:t>effect</a:t>
            </a:r>
          </a:p>
        </p:txBody>
      </p:sp>
    </p:spTree>
    <p:extLst>
      <p:ext uri="{BB962C8B-B14F-4D97-AF65-F5344CB8AC3E}">
        <p14:creationId xmlns:p14="http://schemas.microsoft.com/office/powerpoint/2010/main" val="3356391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23.3: </a:t>
            </a:r>
            <a:r>
              <a:rPr lang="en-US" dirty="0">
                <a:solidFill>
                  <a:srgbClr val="FF0000"/>
                </a:solidFill>
              </a:rPr>
              <a:t>Genetic drift </a:t>
            </a:r>
            <a:r>
              <a:rPr lang="en-US" dirty="0"/>
              <a:t>can alter allele frequencies in a </a:t>
            </a:r>
            <a:r>
              <a:rPr lang="en-US" dirty="0" smtClean="0"/>
              <a:t>population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Founder Effect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50838" indent="-350838" eaLnBrk="1" hangingPunct="1"/>
            <a:r>
              <a:rPr lang="en-US" sz="2800" dirty="0" smtClean="0"/>
              <a:t>The </a:t>
            </a:r>
            <a:r>
              <a:rPr lang="en-US" sz="2800" b="1" dirty="0" smtClean="0"/>
              <a:t>founder effect </a:t>
            </a:r>
            <a:r>
              <a:rPr lang="en-US" sz="2800" dirty="0" smtClean="0"/>
              <a:t>occurs when a </a:t>
            </a:r>
            <a:r>
              <a:rPr lang="en-US" sz="2800" i="1" dirty="0" smtClean="0"/>
              <a:t>few</a:t>
            </a:r>
            <a:r>
              <a:rPr lang="en-US" sz="2800" dirty="0" smtClean="0"/>
              <a:t> individuals become ISOLATED from a larger population</a:t>
            </a:r>
          </a:p>
          <a:p>
            <a:pPr marL="350838" indent="-350838" eaLnBrk="1" hangingPunct="1"/>
            <a:r>
              <a:rPr lang="en-US" sz="2800" dirty="0" smtClean="0"/>
              <a:t>Allele frequencies in the small “founder” population can be quite different from those in the larger parent population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23.3: </a:t>
            </a:r>
            <a:r>
              <a:rPr lang="en-US" dirty="0">
                <a:solidFill>
                  <a:srgbClr val="FF0000"/>
                </a:solidFill>
              </a:rPr>
              <a:t>Genetic drift </a:t>
            </a:r>
            <a:r>
              <a:rPr lang="en-US" dirty="0"/>
              <a:t>can alter allele frequencies in a </a:t>
            </a:r>
            <a:r>
              <a:rPr lang="en-US" dirty="0" smtClean="0"/>
              <a:t>population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Founder Effect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600199"/>
            <a:ext cx="6553200" cy="447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11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</p:txBody>
      </p:sp>
      <p:sp>
        <p:nvSpPr>
          <p:cNvPr id="24577" name="Rectangle 2"/>
          <p:cNvSpPr>
            <a:spLocks noGrp="1" noChangeArrowheads="1"/>
          </p:cNvSpPr>
          <p:nvPr>
            <p:ph idx="1"/>
          </p:nvPr>
        </p:nvSpPr>
        <p:spPr>
          <a:xfrm>
            <a:off x="420913" y="990600"/>
            <a:ext cx="8499249" cy="5073650"/>
          </a:xfrm>
        </p:spPr>
        <p:txBody>
          <a:bodyPr/>
          <a:lstStyle/>
          <a:p>
            <a:r>
              <a:rPr lang="en-US" dirty="0"/>
              <a:t>Concept 23.1: Genetic variation makes evolution </a:t>
            </a:r>
            <a:r>
              <a:rPr lang="en-US" dirty="0" smtClean="0"/>
              <a:t>possible</a:t>
            </a:r>
          </a:p>
          <a:p>
            <a:r>
              <a:rPr lang="en-US" dirty="0"/>
              <a:t>Concept 23.2: The Hardy-Weinberg equation can be used to test whether a population is </a:t>
            </a:r>
            <a:r>
              <a:rPr lang="en-US" dirty="0" smtClean="0"/>
              <a:t>evolving</a:t>
            </a:r>
          </a:p>
          <a:p>
            <a:r>
              <a:rPr lang="en-US" dirty="0"/>
              <a:t>Concept 23.3: Natural selection, genetic drift, and gene flow can alter allele frequencies in a </a:t>
            </a:r>
            <a:r>
              <a:rPr lang="en-US" dirty="0" smtClean="0"/>
              <a:t>population</a:t>
            </a:r>
          </a:p>
          <a:p>
            <a:r>
              <a:rPr lang="en-US" dirty="0"/>
              <a:t>Concept 23.4: Natural selection is the only mechanism that consistently causes adaptive evolution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083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23.3: </a:t>
            </a:r>
            <a:r>
              <a:rPr lang="en-US" dirty="0">
                <a:solidFill>
                  <a:srgbClr val="FF0000"/>
                </a:solidFill>
              </a:rPr>
              <a:t>Genetic drift </a:t>
            </a:r>
            <a:r>
              <a:rPr lang="en-US" dirty="0"/>
              <a:t>can alter allele frequencies in a </a:t>
            </a:r>
            <a:r>
              <a:rPr lang="en-US" dirty="0" smtClean="0"/>
              <a:t>population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Bottleneck Effect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50838" indent="-350838"/>
            <a:r>
              <a:rPr lang="en-US" dirty="0"/>
              <a:t>The </a:t>
            </a:r>
            <a:r>
              <a:rPr lang="en-US" b="1" dirty="0"/>
              <a:t>bottleneck effect </a:t>
            </a:r>
            <a:r>
              <a:rPr lang="en-US" dirty="0"/>
              <a:t>is a sudden </a:t>
            </a:r>
            <a:r>
              <a:rPr lang="en-US" dirty="0" smtClean="0"/>
              <a:t>REDUCTION in </a:t>
            </a:r>
            <a:r>
              <a:rPr lang="en-US" dirty="0"/>
              <a:t>population size due to </a:t>
            </a:r>
            <a:r>
              <a:rPr lang="en-US" dirty="0" smtClean="0"/>
              <a:t>a random </a:t>
            </a:r>
            <a:r>
              <a:rPr lang="en-US" dirty="0"/>
              <a:t>change in the environment </a:t>
            </a:r>
            <a:r>
              <a:rPr lang="en-US" dirty="0" smtClean="0"/>
              <a:t>(ex: tornado)</a:t>
            </a:r>
            <a:endParaRPr lang="en-US" dirty="0"/>
          </a:p>
          <a:p>
            <a:pPr marL="350838" indent="-350838"/>
            <a:r>
              <a:rPr lang="en-US" dirty="0"/>
              <a:t>The resulting gene pool may no longer be reflective of the original population</a:t>
            </a:r>
            <a:r>
              <a:rPr lang="ja-JP" altLang="en-US" dirty="0"/>
              <a:t>’</a:t>
            </a:r>
            <a:r>
              <a:rPr lang="en-US" altLang="ja-JP" dirty="0"/>
              <a:t>s gene pool</a:t>
            </a:r>
          </a:p>
          <a:p>
            <a:pPr marL="350838" indent="-350838"/>
            <a:r>
              <a:rPr lang="en-US" dirty="0"/>
              <a:t>If the population remains small, it may be further affected by genetic drift</a:t>
            </a:r>
          </a:p>
        </p:txBody>
      </p:sp>
    </p:spTree>
    <p:extLst>
      <p:ext uri="{BB962C8B-B14F-4D97-AF65-F5344CB8AC3E}">
        <p14:creationId xmlns:p14="http://schemas.microsoft.com/office/powerpoint/2010/main" val="214144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_10BottleneckEffect_1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741414"/>
            <a:ext cx="8546592" cy="522427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 smtClean="0">
                <a:latin typeface="Arial" charset="0"/>
              </a:rPr>
              <a:t>Figure 23.10–1</a:t>
            </a:r>
            <a:endParaRPr lang="en-US" sz="1200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878" y="3060890"/>
            <a:ext cx="1485900" cy="279400"/>
          </a:xfrm>
          <a:prstGeom prst="rect">
            <a:avLst/>
          </a:prstGeom>
        </p:spPr>
      </p:pic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281838" y="5201544"/>
            <a:ext cx="1673962" cy="86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Original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population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92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_10BottleneckEffect_2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741414"/>
            <a:ext cx="8546592" cy="522427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 smtClean="0">
                <a:latin typeface="Arial" charset="0"/>
              </a:rPr>
              <a:t>Figure 23.10–2</a:t>
            </a:r>
            <a:endParaRPr lang="en-US" sz="1200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878" y="3060890"/>
            <a:ext cx="1485900" cy="279400"/>
          </a:xfrm>
          <a:prstGeom prst="rect">
            <a:avLst/>
          </a:prstGeom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281838" y="5201544"/>
            <a:ext cx="1673962" cy="86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Original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population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571138" y="5201544"/>
            <a:ext cx="2067662" cy="80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Bottlenecking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event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268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_10BottleneckEffect_3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741414"/>
            <a:ext cx="8546592" cy="522427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 smtClean="0">
                <a:latin typeface="Arial" charset="0"/>
              </a:rPr>
              <a:t>Figure 23.10–3</a:t>
            </a:r>
            <a:endParaRPr lang="en-US" sz="1200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878" y="3060890"/>
            <a:ext cx="1485900" cy="279400"/>
          </a:xfrm>
          <a:prstGeom prst="rect">
            <a:avLst/>
          </a:prstGeom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281838" y="5201544"/>
            <a:ext cx="1673962" cy="86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Original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population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571138" y="5201544"/>
            <a:ext cx="2067662" cy="80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Bottlenecking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event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7190638" y="5214244"/>
            <a:ext cx="1673962" cy="86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Surviving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population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3300" y="6265564"/>
            <a:ext cx="21637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Quite different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8" name="Bent-Up Arrow 7"/>
          <p:cNvSpPr/>
          <p:nvPr/>
        </p:nvSpPr>
        <p:spPr bwMode="auto">
          <a:xfrm>
            <a:off x="5668962" y="5965686"/>
            <a:ext cx="2484437" cy="604678"/>
          </a:xfrm>
          <a:prstGeom prst="bentUpArrow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12" name="Bent-Up Arrow 11"/>
          <p:cNvSpPr/>
          <p:nvPr/>
        </p:nvSpPr>
        <p:spPr bwMode="auto">
          <a:xfrm rot="10800000" flipV="1">
            <a:off x="995363" y="5965686"/>
            <a:ext cx="2484437" cy="592436"/>
          </a:xfrm>
          <a:prstGeom prst="bentUpArrow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910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23.3: </a:t>
            </a:r>
            <a:r>
              <a:rPr lang="en-US" dirty="0">
                <a:solidFill>
                  <a:srgbClr val="FF0000"/>
                </a:solidFill>
              </a:rPr>
              <a:t>Genetic drift </a:t>
            </a:r>
            <a:r>
              <a:rPr lang="en-US" dirty="0"/>
              <a:t>can alter allele frequencies in a </a:t>
            </a:r>
            <a:r>
              <a:rPr lang="en-US" dirty="0" smtClean="0"/>
              <a:t>population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Summary </a:t>
            </a: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1249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Genetic drift is significant in </a:t>
            </a:r>
            <a:r>
              <a:rPr lang="en-US" u="sng" dirty="0" smtClean="0"/>
              <a:t>small</a:t>
            </a:r>
            <a:r>
              <a:rPr lang="en-US" dirty="0" smtClean="0"/>
              <a:t> populations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Genetic drift can cause allele frequencies to change at </a:t>
            </a:r>
            <a:r>
              <a:rPr lang="en-US" u="sng" dirty="0" smtClean="0"/>
              <a:t>random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Genetic drift can lead to a </a:t>
            </a:r>
            <a:r>
              <a:rPr lang="en-US" u="sng" dirty="0" smtClean="0"/>
              <a:t>loss</a:t>
            </a:r>
            <a:r>
              <a:rPr lang="en-US" dirty="0" smtClean="0"/>
              <a:t> of genetic variation within populations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Genetic drift can cause harmful alleles to become </a:t>
            </a:r>
            <a:r>
              <a:rPr lang="en-US" u="sng" dirty="0" smtClean="0"/>
              <a:t>fixed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IMG_539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409" y="0"/>
            <a:ext cx="6690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53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23.3: </a:t>
            </a:r>
            <a:r>
              <a:rPr lang="en-US" dirty="0" smtClean="0">
                <a:solidFill>
                  <a:srgbClr val="FF0000"/>
                </a:solidFill>
              </a:rPr>
              <a:t>Gene flow </a:t>
            </a:r>
            <a:r>
              <a:rPr lang="en-US" dirty="0" smtClean="0"/>
              <a:t>can </a:t>
            </a:r>
            <a:r>
              <a:rPr lang="en-US" dirty="0"/>
              <a:t>alter allele frequencies in a population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69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/>
              <a:t>Gene flow </a:t>
            </a:r>
            <a:r>
              <a:rPr lang="en-US" sz="2800" dirty="0" smtClean="0"/>
              <a:t>consists of the movement of alleles </a:t>
            </a:r>
            <a:r>
              <a:rPr lang="en-US" sz="2800" i="1" dirty="0" smtClean="0"/>
              <a:t>between</a:t>
            </a:r>
            <a:r>
              <a:rPr lang="en-US" sz="2800" dirty="0" smtClean="0"/>
              <a:t> populations</a:t>
            </a:r>
          </a:p>
          <a:p>
            <a:pPr eaLnBrk="1" hangingPunct="1"/>
            <a:r>
              <a:rPr lang="en-US" sz="2800" dirty="0" smtClean="0"/>
              <a:t>Alleles can be transferred through the movement of fertile individuals or gametes </a:t>
            </a:r>
          </a:p>
          <a:p>
            <a:pPr lvl="1"/>
            <a:r>
              <a:rPr lang="en-US" sz="2600" dirty="0" smtClean="0"/>
              <a:t>Ex: pollen that travels hundreds of miles to a new population </a:t>
            </a:r>
          </a:p>
          <a:p>
            <a:pPr eaLnBrk="1" hangingPunct="1"/>
            <a:r>
              <a:rPr lang="en-US" sz="2800" dirty="0" smtClean="0"/>
              <a:t>Gene flow tends to REDUCE variation between two otherwise isolated populations over time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/>
              <a:t>Concept 23.3: </a:t>
            </a:r>
            <a:r>
              <a:rPr lang="en-US" dirty="0" smtClean="0">
                <a:solidFill>
                  <a:srgbClr val="FF0000"/>
                </a:solidFill>
              </a:rPr>
              <a:t>Gene flow </a:t>
            </a:r>
            <a:r>
              <a:rPr lang="en-US" dirty="0" smtClean="0"/>
              <a:t>can </a:t>
            </a:r>
            <a:r>
              <a:rPr lang="en-US" dirty="0"/>
              <a:t>alter allele frequencies in a population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4" y="1447800"/>
            <a:ext cx="8950476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1804A8F-8C45-4209-9CD5-B81948AC847C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43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9118ED86-223E-43E6-9164-101A2A5FECC5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3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</p:txBody>
      </p:sp>
      <p:sp>
        <p:nvSpPr>
          <p:cNvPr id="24577" name="Rectangle 2"/>
          <p:cNvSpPr>
            <a:spLocks noGrp="1" noChangeArrowheads="1"/>
          </p:cNvSpPr>
          <p:nvPr>
            <p:ph idx="1"/>
          </p:nvPr>
        </p:nvSpPr>
        <p:spPr>
          <a:xfrm>
            <a:off x="420913" y="990600"/>
            <a:ext cx="8499249" cy="507365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Concept 23.1: Genetic variation makes evolution </a:t>
            </a:r>
            <a:r>
              <a:rPr lang="en-US" sz="3200" b="1" dirty="0" smtClean="0">
                <a:solidFill>
                  <a:srgbClr val="FF0000"/>
                </a:solidFill>
              </a:rPr>
              <a:t>possible</a:t>
            </a:r>
          </a:p>
          <a:p>
            <a:r>
              <a:rPr lang="en-US" dirty="0"/>
              <a:t>Concept 23.2: The Hardy-Weinberg equation can be used to test whether a population is </a:t>
            </a:r>
            <a:r>
              <a:rPr lang="en-US" dirty="0" smtClean="0"/>
              <a:t>evolving</a:t>
            </a:r>
          </a:p>
          <a:p>
            <a:r>
              <a:rPr lang="en-US" dirty="0"/>
              <a:t>Concept 23.3: Natural selection, genetic drift, and gene flow can alter allele frequencies in a </a:t>
            </a:r>
            <a:r>
              <a:rPr lang="en-US" dirty="0" smtClean="0"/>
              <a:t>population</a:t>
            </a:r>
          </a:p>
          <a:p>
            <a:r>
              <a:rPr lang="en-US" dirty="0"/>
              <a:t>Concept 23.4: Natural selection is the only mechanism that consistently causes adaptive evolution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9091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965F2AA-740E-4438-B588-BE83D89FB8CC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44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</p:txBody>
      </p:sp>
      <p:sp>
        <p:nvSpPr>
          <p:cNvPr id="24577" name="Rectangle 2"/>
          <p:cNvSpPr>
            <a:spLocks noGrp="1" noChangeArrowheads="1"/>
          </p:cNvSpPr>
          <p:nvPr>
            <p:ph idx="1"/>
          </p:nvPr>
        </p:nvSpPr>
        <p:spPr>
          <a:xfrm>
            <a:off x="420913" y="990600"/>
            <a:ext cx="8499249" cy="5073650"/>
          </a:xfrm>
        </p:spPr>
        <p:txBody>
          <a:bodyPr/>
          <a:lstStyle/>
          <a:p>
            <a:r>
              <a:rPr lang="en-US" strike="sngStrike" dirty="0"/>
              <a:t>Concept 23.1: Genetic variation makes evolution </a:t>
            </a:r>
            <a:r>
              <a:rPr lang="en-US" strike="sngStrike" dirty="0" smtClean="0"/>
              <a:t>possible</a:t>
            </a:r>
          </a:p>
          <a:p>
            <a:r>
              <a:rPr lang="en-US" strike="sngStrike" dirty="0"/>
              <a:t>Concept 23.2: The Hardy-Weinberg equation can be used to test whether a population is </a:t>
            </a:r>
            <a:r>
              <a:rPr lang="en-US" strike="sngStrike" dirty="0" smtClean="0"/>
              <a:t>evolving</a:t>
            </a:r>
          </a:p>
          <a:p>
            <a:r>
              <a:rPr lang="en-US" strike="sngStrike" dirty="0"/>
              <a:t>Concept 23.3: Natural selection, genetic drift, and gene flow can alter allele frequencies in a </a:t>
            </a:r>
            <a:r>
              <a:rPr lang="en-US" strike="sngStrike" dirty="0" smtClean="0"/>
              <a:t>population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Concept 23.4: Natural selection is the only mechanism that consistently causes adaptive evolution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7628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23.4: Natural selection is the only mechanism that consistently causes adaptive evolution</a:t>
            </a:r>
          </a:p>
        </p:txBody>
      </p:sp>
      <p:sp>
        <p:nvSpPr>
          <p:cNvPr id="137217" name="Rectangle 2"/>
          <p:cNvSpPr>
            <a:spLocks noGrp="1" noChangeArrowheads="1"/>
          </p:cNvSpPr>
          <p:nvPr>
            <p:ph idx="1"/>
          </p:nvPr>
        </p:nvSpPr>
        <p:spPr>
          <a:xfrm>
            <a:off x="420913" y="1730640"/>
            <a:ext cx="8499249" cy="4670160"/>
          </a:xfrm>
        </p:spPr>
        <p:txBody>
          <a:bodyPr/>
          <a:lstStyle/>
          <a:p>
            <a:r>
              <a:rPr lang="en-US" dirty="0" smtClean="0"/>
              <a:t>Evolution by natural selection involves both chance and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sorting</a:t>
            </a:r>
            <a:r>
              <a:rPr lang="ja-JP" altLang="en-US" dirty="0" smtClean="0"/>
              <a:t>”</a:t>
            </a:r>
            <a:endParaRPr lang="en-US" altLang="ja-JP" dirty="0" smtClean="0"/>
          </a:p>
          <a:p>
            <a:pPr lvl="1"/>
            <a:r>
              <a:rPr lang="en-US" dirty="0" smtClean="0"/>
              <a:t>New genetic variations arise by chance (mutations)</a:t>
            </a:r>
          </a:p>
          <a:p>
            <a:pPr lvl="1"/>
            <a:r>
              <a:rPr lang="en-US" dirty="0" smtClean="0"/>
              <a:t>Beneficial alleles are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sorted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and favored by natural selection</a:t>
            </a:r>
          </a:p>
          <a:p>
            <a:r>
              <a:rPr lang="en-US" dirty="0" smtClean="0"/>
              <a:t>Only natural selection </a:t>
            </a:r>
            <a:r>
              <a:rPr lang="en-US" i="1" dirty="0" smtClean="0"/>
              <a:t>consistently</a:t>
            </a:r>
            <a:r>
              <a:rPr lang="en-US" dirty="0" smtClean="0"/>
              <a:t> INCREASES the frequencies of alleles that provide reproductive advantage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1676400"/>
            <a:ext cx="8499249" cy="5073650"/>
          </a:xfrm>
        </p:spPr>
        <p:txBody>
          <a:bodyPr/>
          <a:lstStyle/>
          <a:p>
            <a:r>
              <a:rPr lang="en-US" sz="2600" dirty="0" smtClean="0"/>
              <a:t>Natural selection increases the frequencies of alleles that ENHANCE S+R (</a:t>
            </a:r>
            <a:r>
              <a:rPr lang="en-US" sz="2600" smtClean="0"/>
              <a:t>S+R = purpose </a:t>
            </a:r>
            <a:r>
              <a:rPr lang="en-US" sz="2600" dirty="0" smtClean="0"/>
              <a:t>of life) </a:t>
            </a:r>
          </a:p>
          <a:p>
            <a:pPr lvl="1"/>
            <a:r>
              <a:rPr lang="en-US" sz="2400" dirty="0" smtClean="0"/>
              <a:t>Adaptive evolution occurs as the </a:t>
            </a:r>
            <a:r>
              <a:rPr lang="en-US" sz="2400" b="1" dirty="0" smtClean="0"/>
              <a:t>match</a:t>
            </a:r>
            <a:r>
              <a:rPr lang="en-US" sz="2400" dirty="0" smtClean="0"/>
              <a:t> between a species and its environment INCREASES</a:t>
            </a:r>
          </a:p>
          <a:p>
            <a:pPr lvl="1"/>
            <a:r>
              <a:rPr lang="en-US" sz="2400" dirty="0" smtClean="0"/>
              <a:t>Because the environment can change, adaptive evolution is a CONTINUOUS process</a:t>
            </a:r>
          </a:p>
          <a:p>
            <a:r>
              <a:rPr lang="en-US" sz="2600" dirty="0"/>
              <a:t>Genetic drift and gene flow do </a:t>
            </a:r>
            <a:r>
              <a:rPr lang="en-US" sz="2600" dirty="0" smtClean="0"/>
              <a:t>NOT consistently </a:t>
            </a:r>
            <a:r>
              <a:rPr lang="en-US" sz="2600" dirty="0"/>
              <a:t>lead to </a:t>
            </a:r>
            <a:r>
              <a:rPr lang="en-US" sz="2600" i="1" dirty="0"/>
              <a:t>adaptive</a:t>
            </a:r>
            <a:r>
              <a:rPr lang="en-US" sz="2600" dirty="0"/>
              <a:t> </a:t>
            </a:r>
            <a:r>
              <a:rPr lang="en-US" sz="2600" dirty="0" smtClean="0"/>
              <a:t>evolution—they </a:t>
            </a:r>
            <a:r>
              <a:rPr lang="en-US" sz="2600" dirty="0"/>
              <a:t>can increase </a:t>
            </a:r>
            <a:r>
              <a:rPr lang="en-US" sz="2600" dirty="0" smtClean="0"/>
              <a:t>OR </a:t>
            </a:r>
            <a:r>
              <a:rPr lang="en-US" sz="2600" b="1" dirty="0" smtClean="0"/>
              <a:t>decrease</a:t>
            </a:r>
            <a:r>
              <a:rPr lang="en-US" sz="2600" dirty="0" smtClean="0"/>
              <a:t> </a:t>
            </a:r>
            <a:r>
              <a:rPr lang="en-US" sz="2600" dirty="0"/>
              <a:t>the match between an organism and its </a:t>
            </a:r>
            <a:r>
              <a:rPr lang="en-US" sz="2600" dirty="0" smtClean="0"/>
              <a:t>environment (random and unpredictable changes)</a:t>
            </a:r>
            <a:endParaRPr lang="en-US" sz="2600" dirty="0"/>
          </a:p>
          <a:p>
            <a:endParaRPr lang="en-US" sz="2600" dirty="0" smtClean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23.4: Natural selection is the only mechanism that consistently causes adaptive evolution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301A672-0E58-4651-ABCE-C5499FC0707A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77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0713A90-C2FC-4755-A1A4-B1219A66D90C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70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62617B7B-C734-41F1-8C42-190BC55E114B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01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5660131_1415752315262398_5667078121498006970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85" y="0"/>
            <a:ext cx="5099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193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</p:txBody>
      </p:sp>
      <p:sp>
        <p:nvSpPr>
          <p:cNvPr id="24577" name="Rectangle 2"/>
          <p:cNvSpPr>
            <a:spLocks noGrp="1" noChangeArrowheads="1"/>
          </p:cNvSpPr>
          <p:nvPr>
            <p:ph idx="1"/>
          </p:nvPr>
        </p:nvSpPr>
        <p:spPr>
          <a:xfrm>
            <a:off x="420913" y="990600"/>
            <a:ext cx="8499249" cy="5073650"/>
          </a:xfrm>
        </p:spPr>
        <p:txBody>
          <a:bodyPr/>
          <a:lstStyle/>
          <a:p>
            <a:r>
              <a:rPr lang="en-US" strike="sngStrike" dirty="0"/>
              <a:t>Concept 23.1: Genetic variation makes evolution </a:t>
            </a:r>
            <a:r>
              <a:rPr lang="en-US" strike="sngStrike" dirty="0" smtClean="0"/>
              <a:t>possible</a:t>
            </a:r>
          </a:p>
          <a:p>
            <a:r>
              <a:rPr lang="en-US" strike="sngStrike" dirty="0"/>
              <a:t>Concept 23.2: The Hardy-Weinberg equation can be used to test whether a population is </a:t>
            </a:r>
            <a:r>
              <a:rPr lang="en-US" strike="sngStrike" dirty="0" smtClean="0"/>
              <a:t>evolving</a:t>
            </a:r>
          </a:p>
          <a:p>
            <a:r>
              <a:rPr lang="en-US" strike="sngStrike" dirty="0"/>
              <a:t>Concept 23.3: Natural selection, genetic drift, and gene flow can alter allele frequencies in a </a:t>
            </a:r>
            <a:r>
              <a:rPr lang="en-US" strike="sngStrike" dirty="0" smtClean="0"/>
              <a:t>population</a:t>
            </a:r>
          </a:p>
          <a:p>
            <a:r>
              <a:rPr lang="en-US" strike="sngStrike" dirty="0"/>
              <a:t>Concept 23.4: Natural selection is the only mechanism that consistently causes adaptive evolution</a:t>
            </a:r>
            <a:endParaRPr lang="en-US" strike="sngStrike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7628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23.1: Genetic variation makes evolution possible</a:t>
            </a:r>
          </a:p>
        </p:txBody>
      </p:sp>
      <p:sp>
        <p:nvSpPr>
          <p:cNvPr id="2457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Variation in HERITABLE traits is a prerequisite for evolution</a:t>
            </a:r>
            <a:r>
              <a:rPr lang="mr-IN" dirty="0" smtClean="0"/>
              <a:t>…</a:t>
            </a:r>
            <a:r>
              <a:rPr lang="en-US" dirty="0" smtClean="0"/>
              <a:t>without variation, there is no evolution</a:t>
            </a:r>
          </a:p>
          <a:p>
            <a:pPr lvl="1"/>
            <a:r>
              <a:rPr lang="en-US" dirty="0" smtClean="0"/>
              <a:t>Individuals/organisms within a population MUST be different from one another in some way/shape/form</a:t>
            </a:r>
          </a:p>
          <a:p>
            <a:pPr lvl="1"/>
            <a:r>
              <a:rPr lang="en-US" dirty="0" smtClean="0"/>
              <a:t>These differences MUST be heritable</a:t>
            </a:r>
          </a:p>
          <a:p>
            <a:r>
              <a:rPr lang="en-US" dirty="0" smtClean="0"/>
              <a:t>Mendel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work on pea plants provided evidence of discrete heritable units (genes)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23.1: Genetic variation makes evolution possible</a:t>
            </a:r>
            <a:endParaRPr lang="en-US" dirty="0" smtClean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Genetic variation</a:t>
            </a:r>
            <a:r>
              <a:rPr lang="en-US" dirty="0" smtClean="0"/>
              <a:t> among individuals is ultimately caused by DIFFERENCES in genes or other DNA segments</a:t>
            </a:r>
          </a:p>
          <a:p>
            <a:r>
              <a:rPr lang="en-US" dirty="0" smtClean="0"/>
              <a:t>Phenotype = inherited genotype + environmental influences (NATURE + NURTURE)</a:t>
            </a:r>
          </a:p>
          <a:p>
            <a:pPr lvl="1"/>
            <a:r>
              <a:rPr lang="en-US" dirty="0" smtClean="0"/>
              <a:t>However, </a:t>
            </a:r>
            <a:r>
              <a:rPr lang="en-US" dirty="0"/>
              <a:t>n</a:t>
            </a:r>
            <a:r>
              <a:rPr lang="en-US" dirty="0" smtClean="0"/>
              <a:t>atural selection can ONLY act on phenotypic variation with a </a:t>
            </a:r>
            <a:r>
              <a:rPr lang="en-US" i="1" dirty="0" smtClean="0"/>
              <a:t>genotypic </a:t>
            </a:r>
            <a:r>
              <a:rPr lang="en-US" dirty="0" smtClean="0"/>
              <a:t>component</a:t>
            </a:r>
          </a:p>
          <a:p>
            <a:pPr lvl="1"/>
            <a:r>
              <a:rPr lang="en-US" dirty="0" smtClean="0"/>
              <a:t>Therefore, only </a:t>
            </a:r>
            <a:r>
              <a:rPr lang="en-US" i="1" dirty="0" smtClean="0"/>
              <a:t>genetically </a:t>
            </a:r>
            <a:r>
              <a:rPr lang="en-US" dirty="0" smtClean="0"/>
              <a:t>determined </a:t>
            </a:r>
            <a:r>
              <a:rPr lang="en-US" dirty="0"/>
              <a:t>variation can have evolutionary consequences</a:t>
            </a:r>
          </a:p>
          <a:p>
            <a:pPr marL="0" indent="0">
              <a:buNone/>
            </a:pPr>
            <a:endParaRPr lang="en-US" i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776984"/>
            <a:ext cx="8546592" cy="330403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18"/>
            <a:ext cx="7543800" cy="374586"/>
          </a:xfrm>
        </p:spPr>
        <p:txBody>
          <a:bodyPr/>
          <a:lstStyle/>
          <a:p>
            <a:r>
              <a:rPr lang="en-US" sz="1600" b="1" dirty="0" smtClean="0"/>
              <a:t>Can natural selection act on this kind of variation?</a:t>
            </a:r>
            <a:endParaRPr lang="en-US" sz="16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15477" y="1845059"/>
            <a:ext cx="282129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ＭＳ Ｐゴシック" charset="0"/>
                <a:cs typeface="Arial" panose="020B0604020202020204" pitchFamily="34" charset="0"/>
              </a:rPr>
              <a:t>(a)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779514" y="1845059"/>
            <a:ext cx="294953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>
                <a:solidFill>
                  <a:srgbClr val="FFFFFF"/>
                </a:solidFill>
                <a:latin typeface="Arial"/>
                <a:ea typeface="ＭＳ Ｐゴシック" charset="0"/>
                <a:cs typeface="Arial" panose="020B0604020202020204" pitchFamily="34" charset="0"/>
              </a:rPr>
              <a:t>(b)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47214" y="4558096"/>
            <a:ext cx="3654847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56616" indent="-356616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 panose="020B0604020202020204" pitchFamily="34" charset="0"/>
              </a:rPr>
              <a:t>(a)	Caterpillars raised on a diet of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 panose="020B0604020202020204" pitchFamily="34" charset="0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 panose="020B0604020202020204" pitchFamily="34" charset="0"/>
              </a:rPr>
              <a:t>oak flowers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685058" y="4562859"/>
            <a:ext cx="3667671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56616" indent="-356616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 panose="020B0604020202020204" pitchFamily="34" charset="0"/>
              </a:rPr>
              <a:t>(b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 panose="020B0604020202020204" pitchFamily="34" charset="0"/>
              </a:rPr>
              <a:t>)	Caterpillars 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 panose="020B0604020202020204" pitchFamily="34" charset="0"/>
              </a:rPr>
              <a:t>raised on a diet of</a:t>
            </a:r>
            <a:b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 panose="020B0604020202020204" pitchFamily="34" charset="0"/>
              </a:rPr>
              <a:t>oak leaves</a:t>
            </a:r>
          </a:p>
        </p:txBody>
      </p:sp>
    </p:spTree>
    <p:extLst>
      <p:ext uri="{BB962C8B-B14F-4D97-AF65-F5344CB8AC3E}">
        <p14:creationId xmlns:p14="http://schemas.microsoft.com/office/powerpoint/2010/main" val="1637276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23.1: Genetic variation makes evolution </a:t>
            </a:r>
            <a:r>
              <a:rPr lang="en-US" dirty="0" smtClean="0"/>
              <a:t>possible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Sources of Variation 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72910"/>
            <a:ext cx="8499249" cy="5073650"/>
          </a:xfrm>
        </p:spPr>
        <p:txBody>
          <a:bodyPr/>
          <a:lstStyle/>
          <a:p>
            <a:r>
              <a:rPr lang="en-US" sz="2600" dirty="0" smtClean="0"/>
              <a:t>New genes and alleles can arise by</a:t>
            </a:r>
            <a:r>
              <a:rPr lang="en-US" sz="2600" dirty="0"/>
              <a:t> </a:t>
            </a:r>
            <a:r>
              <a:rPr lang="en-US" sz="2600" dirty="0" smtClean="0"/>
              <a:t>genetic </a:t>
            </a:r>
            <a:r>
              <a:rPr lang="en-US" sz="2600" b="1" dirty="0" smtClean="0"/>
              <a:t>mutations </a:t>
            </a:r>
            <a:r>
              <a:rPr lang="en-US" sz="2600" dirty="0" smtClean="0">
                <a:sym typeface="Wingdings"/>
              </a:rPr>
              <a:t> formation of new alleles  the “start” of evolution</a:t>
            </a:r>
            <a:endParaRPr lang="en-US" sz="2600" dirty="0" smtClean="0"/>
          </a:p>
          <a:p>
            <a:r>
              <a:rPr lang="en-US" sz="2600" b="1" dirty="0" smtClean="0"/>
              <a:t>Mutation</a:t>
            </a:r>
            <a:r>
              <a:rPr lang="en-US" sz="2600" dirty="0"/>
              <a:t>: RANDOM CHANGE in nucleotide sequence of DNA </a:t>
            </a:r>
            <a:r>
              <a:rPr lang="en-US" sz="2600" dirty="0" smtClean="0"/>
              <a:t>(aka genetic variation</a:t>
            </a:r>
            <a:r>
              <a:rPr lang="en-US" sz="2600" dirty="0"/>
              <a:t>) </a:t>
            </a:r>
          </a:p>
          <a:p>
            <a:pPr marL="744030" lvl="1" indent="-350838"/>
            <a:r>
              <a:rPr lang="en-US" sz="2400" dirty="0"/>
              <a:t>Only mutations in cells that </a:t>
            </a:r>
            <a:r>
              <a:rPr lang="en-US" sz="2400" i="1" dirty="0"/>
              <a:t>produce gametes </a:t>
            </a:r>
            <a:r>
              <a:rPr lang="en-US" sz="2400" dirty="0"/>
              <a:t>can be passed to </a:t>
            </a:r>
            <a:r>
              <a:rPr lang="en-US" sz="2400" dirty="0" smtClean="0"/>
              <a:t>offspring and thus, acted upon by evolution </a:t>
            </a:r>
            <a:r>
              <a:rPr lang="en-US" sz="2400" dirty="0"/>
              <a:t>(HERITABLE genetic variation</a:t>
            </a:r>
            <a:r>
              <a:rPr lang="en-US" sz="2400" dirty="0" smtClean="0"/>
              <a:t>) </a:t>
            </a:r>
          </a:p>
          <a:p>
            <a:pPr marL="744030" lvl="1" indent="-350838"/>
            <a:r>
              <a:rPr lang="en-US" sz="2400" dirty="0" smtClean="0"/>
              <a:t>Mutations </a:t>
            </a:r>
            <a:r>
              <a:rPr lang="en-US" sz="2400" dirty="0"/>
              <a:t>in somatic cells are NOT passed </a:t>
            </a:r>
            <a:r>
              <a:rPr lang="en-US" sz="2400" dirty="0" smtClean="0"/>
              <a:t>to offspring and thus, </a:t>
            </a:r>
            <a:r>
              <a:rPr lang="en-US" sz="2400" dirty="0"/>
              <a:t>are NOT acted upon by evolution (NON-heritable variation)</a:t>
            </a:r>
          </a:p>
          <a:p>
            <a:endParaRPr lang="en-US" dirty="0" smtClean="0"/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8315325" y="5905500"/>
            <a:ext cx="1841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pPr algn="ctr"/>
            <a:endParaRPr kumimoji="1" lang="en-US" sz="2900"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ampbell_10e_Lecture_Template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Campbell_10e_Lecture_Template" id="{B7CA0FD3-0B5A-470C-99F9-94A1C46060BB}" vid="{188D9A04-B586-4946-AF2D-BBC11ACBD6BB}"/>
    </a:ext>
  </a:extLst>
</a:theme>
</file>

<file path=ppt/theme/theme10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BIF2e_Lecture_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Custom 2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BIF2e_Lecture_Design" id="{B0E6D828-9B85-4718-9282-A007272011D2}" vid="{E31D12D0-4DE0-4655-8738-44DE4B3CF91E}"/>
    </a:ext>
  </a:extLst>
</a:theme>
</file>

<file path=ppt/theme/theme14.xml><?xml version="1.0" encoding="utf-8"?>
<a:theme xmlns:a="http://schemas.openxmlformats.org/drawingml/2006/main" name="1_BIF2e_Lecture_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Custom 2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BIF2e_Lecture_Design" id="{B0E6D828-9B85-4718-9282-A007272011D2}" vid="{E31D12D0-4DE0-4655-8738-44DE4B3CF91E}"/>
    </a:ext>
  </a:extLst>
</a:theme>
</file>

<file path=ppt/theme/theme15.xml><?xml version="1.0" encoding="utf-8"?>
<a:theme xmlns:a="http://schemas.openxmlformats.org/drawingml/2006/main" name="2_BIF2e_Lecture_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Custom 2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BIF2e_Lecture_Design" id="{B0E6D828-9B85-4718-9282-A007272011D2}" vid="{E31D12D0-4DE0-4655-8738-44DE4B3CF91E}"/>
    </a:ext>
  </a:ext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Campbell_10e_Lecture_Template</Template>
  <TotalTime>2074</TotalTime>
  <Words>2996</Words>
  <Application>Microsoft Macintosh PowerPoint</Application>
  <PresentationFormat>On-screen Show (4:3)</PresentationFormat>
  <Paragraphs>417</Paragraphs>
  <Slides>58</Slides>
  <Notes>57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58</vt:i4>
      </vt:variant>
    </vt:vector>
  </HeadingPairs>
  <TitlesOfParts>
    <vt:vector size="73" baseType="lpstr">
      <vt:lpstr>Campbell_10e_Lecture_Template</vt:lpstr>
      <vt:lpstr>10_Blank</vt:lpstr>
      <vt:lpstr>11_Blank</vt:lpstr>
      <vt:lpstr>13_Blank</vt:lpstr>
      <vt:lpstr>14_Blank</vt:lpstr>
      <vt:lpstr>15_Blank</vt:lpstr>
      <vt:lpstr>16_Blank</vt:lpstr>
      <vt:lpstr>17_Blank</vt:lpstr>
      <vt:lpstr>18_Blank</vt:lpstr>
      <vt:lpstr>19_Blank</vt:lpstr>
      <vt:lpstr>20_Blank</vt:lpstr>
      <vt:lpstr>121_Blank</vt:lpstr>
      <vt:lpstr>BIF2e_Lecture_Design</vt:lpstr>
      <vt:lpstr>1_BIF2e_Lecture_Design</vt:lpstr>
      <vt:lpstr>2_BIF2e_Lecture_Design</vt:lpstr>
      <vt:lpstr>PowerPoint Presentation</vt:lpstr>
      <vt:lpstr>Is this finch evolving?</vt:lpstr>
      <vt:lpstr>Microevolution = The Smallest Unit of Evolution</vt:lpstr>
      <vt:lpstr>Overview</vt:lpstr>
      <vt:lpstr>Overview</vt:lpstr>
      <vt:lpstr>Concept 23.1: Genetic variation makes evolution possible</vt:lpstr>
      <vt:lpstr>Concept 23.1: Genetic variation makes evolution possible</vt:lpstr>
      <vt:lpstr>Can natural selection act on this kind of variation?</vt:lpstr>
      <vt:lpstr>Concept 23.1: Genetic variation makes evolution possible – Sources of Variation </vt:lpstr>
      <vt:lpstr>PowerPoint Presentation</vt:lpstr>
      <vt:lpstr>Concept 23.1: Genetic variation makes evolution possible – Sources of Variation </vt:lpstr>
      <vt:lpstr>Overview</vt:lpstr>
      <vt:lpstr>Concept 23.2: The Hardy-Weinberg equation can be used to test whether a population is evolving</vt:lpstr>
      <vt:lpstr>Concept 23.2: The Hardy-Weinberg equation can be used to test whether a population is evolving</vt:lpstr>
      <vt:lpstr>Concept 23.2: The HW equation can be used to test whether a population is evolving</vt:lpstr>
      <vt:lpstr>Concept 23.2: The HW equation can be used to test whether a population is evolving</vt:lpstr>
      <vt:lpstr>Figure 23.UN01</vt:lpstr>
      <vt:lpstr>Concept 23.2: The HW equation can be used to test whether a population is evolving</vt:lpstr>
      <vt:lpstr>Concept 23.2: The HW equation can be used to test whether a population is evolving</vt:lpstr>
      <vt:lpstr>Figure 23.7</vt:lpstr>
      <vt:lpstr>Concept 23.2: The HW equation can be used to test whether a population is evolving</vt:lpstr>
      <vt:lpstr>Figure 23.UN02</vt:lpstr>
      <vt:lpstr>Concept 23.2: The HW equation can be used to test whether a population is evolving</vt:lpstr>
      <vt:lpstr>Figure 23.8a</vt:lpstr>
      <vt:lpstr>Figure 23.8b</vt:lpstr>
      <vt:lpstr>Figure 23.8</vt:lpstr>
      <vt:lpstr>Concept 23.2: The HW equation can be used to test whether a population is evolving</vt:lpstr>
      <vt:lpstr>Concept 23.2: The HW equation can be used to test whether a population is evolving</vt:lpstr>
      <vt:lpstr>Concept 23.2: The HW equation can be used to test whether a population is evolving</vt:lpstr>
      <vt:lpstr>Overview</vt:lpstr>
      <vt:lpstr>Concept 23.3: Natural selection, genetic drift, and gene flow can alter allele frequencies in a population</vt:lpstr>
      <vt:lpstr>Concept 23.3: Natural selection can alter allele frequencies in a population</vt:lpstr>
      <vt:lpstr>Concept 23.3: Genetic drift can alter allele frequencies in a population</vt:lpstr>
      <vt:lpstr>Figure 23.9–1</vt:lpstr>
      <vt:lpstr>Figure 23.9–2</vt:lpstr>
      <vt:lpstr>Figure 23.9–3</vt:lpstr>
      <vt:lpstr>Concept 23.3: Genetic drift can alter allele frequencies in a population</vt:lpstr>
      <vt:lpstr>Concept 23.3: Genetic drift can alter allele frequencies in a population – Founder Effect</vt:lpstr>
      <vt:lpstr>Concept 23.3: Genetic drift can alter allele frequencies in a population – Founder Effect</vt:lpstr>
      <vt:lpstr>Concept 23.3: Genetic drift can alter allele frequencies in a population – Bottleneck Effect</vt:lpstr>
      <vt:lpstr>Figure 23.10–1</vt:lpstr>
      <vt:lpstr>Figure 23.10–2</vt:lpstr>
      <vt:lpstr>Figure 23.10–3</vt:lpstr>
      <vt:lpstr>Concept 23.3: Genetic drift can alter allele frequencies in a population – Summary </vt:lpstr>
      <vt:lpstr>PowerPoint Presentation</vt:lpstr>
      <vt:lpstr>Concept 23.3: Gene flow can alter allele frequencies in a population</vt:lpstr>
      <vt:lpstr>Concept 23.3: Gene flow can alter allele frequencies in a population</vt:lpstr>
      <vt:lpstr>PowerPoint Presentation</vt:lpstr>
      <vt:lpstr>PowerPoint Presentation</vt:lpstr>
      <vt:lpstr>PowerPoint Presentation</vt:lpstr>
      <vt:lpstr>Overview</vt:lpstr>
      <vt:lpstr>Concept 23.4: Natural selection is the only mechanism that consistently causes adaptive evolution</vt:lpstr>
      <vt:lpstr>Concept 23.4: Natural selection is the only mechanism that consistently causes adaptive evolution</vt:lpstr>
      <vt:lpstr>PowerPoint Presentation</vt:lpstr>
      <vt:lpstr>PowerPoint Presentation</vt:lpstr>
      <vt:lpstr>PowerPoint Presentation</vt:lpstr>
      <vt:lpstr>PowerPoint Presentation</vt:lpstr>
      <vt:lpstr>Overview</vt:lpstr>
    </vt:vector>
  </TitlesOfParts>
  <Company>Jerome 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Burg</dc:creator>
  <cp:lastModifiedBy>HaiderAli Bhatti</cp:lastModifiedBy>
  <cp:revision>100</cp:revision>
  <dcterms:created xsi:type="dcterms:W3CDTF">2010-08-06T18:35:02Z</dcterms:created>
  <dcterms:modified xsi:type="dcterms:W3CDTF">2018-03-12T16:08:36Z</dcterms:modified>
</cp:coreProperties>
</file>