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  <p:sldMasterId id="2147483804" r:id="rId2"/>
  </p:sldMasterIdLst>
  <p:notesMasterIdLst>
    <p:notesMasterId r:id="rId30"/>
  </p:notesMasterIdLst>
  <p:sldIdLst>
    <p:sldId id="256" r:id="rId3"/>
    <p:sldId id="257" r:id="rId4"/>
    <p:sldId id="352" r:id="rId5"/>
    <p:sldId id="282" r:id="rId6"/>
    <p:sldId id="258" r:id="rId7"/>
    <p:sldId id="284" r:id="rId8"/>
    <p:sldId id="340" r:id="rId9"/>
    <p:sldId id="341" r:id="rId10"/>
    <p:sldId id="342" r:id="rId11"/>
    <p:sldId id="343" r:id="rId12"/>
    <p:sldId id="264" r:id="rId13"/>
    <p:sldId id="344" r:id="rId14"/>
    <p:sldId id="265" r:id="rId15"/>
    <p:sldId id="266" r:id="rId16"/>
    <p:sldId id="347" r:id="rId17"/>
    <p:sldId id="345" r:id="rId18"/>
    <p:sldId id="346" r:id="rId19"/>
    <p:sldId id="270" r:id="rId20"/>
    <p:sldId id="348" r:id="rId21"/>
    <p:sldId id="349" r:id="rId22"/>
    <p:sldId id="335" r:id="rId23"/>
    <p:sldId id="350" r:id="rId24"/>
    <p:sldId id="323" r:id="rId25"/>
    <p:sldId id="351" r:id="rId26"/>
    <p:sldId id="279" r:id="rId27"/>
    <p:sldId id="280" r:id="rId28"/>
    <p:sldId id="28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03FE6-5E7A-4118-B890-A13424878B35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46CB7A-9EF1-431B-8E8C-C076BCE2E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152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fld id="{9148A38A-B184-0341-BDEB-CE893D63E018}" type="slidenum">
              <a:rPr lang="en-US" sz="1200" b="0">
                <a:solidFill>
                  <a:srgbClr val="000000"/>
                </a:solidFill>
              </a:rPr>
              <a:pPr/>
              <a:t>10</a:t>
            </a:fld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r>
              <a:rPr lang="en-US" dirty="0">
                <a:latin typeface="Times New Roman"/>
                <a:cs typeface="Times New Roman"/>
              </a:rPr>
              <a:t>Figure 20.8b</a:t>
            </a:r>
            <a:r>
              <a:rPr lang="en-US" dirty="0" smtClean="0">
                <a:latin typeface="Times New Roman"/>
                <a:cs typeface="Times New Roman"/>
              </a:rPr>
              <a:t>-3 </a:t>
            </a:r>
            <a:r>
              <a:rPr lang="en-US" dirty="0">
                <a:latin typeface="Times New Roman"/>
                <a:cs typeface="Times New Roman"/>
              </a:rPr>
              <a:t>Research method: the polymerase chain reaction (PCR) (part 2, step </a:t>
            </a:r>
            <a:r>
              <a:rPr lang="en-US" dirty="0" smtClean="0">
                <a:latin typeface="Times New Roman"/>
                <a:cs typeface="Times New Roman"/>
              </a:rPr>
              <a:t>3)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22247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fld id="{9148A38A-B184-0341-BDEB-CE893D63E018}" type="slidenum">
              <a:rPr lang="en-US" sz="1200" b="0">
                <a:solidFill>
                  <a:srgbClr val="000000"/>
                </a:solidFill>
              </a:rPr>
              <a:pPr/>
              <a:t>20</a:t>
            </a:fld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r>
              <a:rPr lang="en-US" dirty="0" smtClean="0">
                <a:latin typeface="Times New Roman"/>
                <a:cs typeface="Times New Roman"/>
              </a:rPr>
              <a:t>Figure 20.6 Using a restriction enzyme DNA ligase to make a recombinant DNA plasmid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59281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3EA8-59BC-4C1E-8071-6ECC9CFFC65B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F609-E7D1-445F-AB20-768C11F8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38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3EA8-59BC-4C1E-8071-6ECC9CFFC65B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F609-E7D1-445F-AB20-768C11F8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695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3EA8-59BC-4C1E-8071-6ECC9CFFC65B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F609-E7D1-445F-AB20-768C11F8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637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335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3EA8-59BC-4C1E-8071-6ECC9CFFC65B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F609-E7D1-445F-AB20-768C11F8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224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3EA8-59BC-4C1E-8071-6ECC9CFFC65B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F609-E7D1-445F-AB20-768C11F8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65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3EA8-59BC-4C1E-8071-6ECC9CFFC65B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F609-E7D1-445F-AB20-768C11F8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98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3EA8-59BC-4C1E-8071-6ECC9CFFC65B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F609-E7D1-445F-AB20-768C11F8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876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3EA8-59BC-4C1E-8071-6ECC9CFFC65B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F609-E7D1-445F-AB20-768C11F8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1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3EA8-59BC-4C1E-8071-6ECC9CFFC65B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F609-E7D1-445F-AB20-768C11F8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26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3EA8-59BC-4C1E-8071-6ECC9CFFC65B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F609-E7D1-445F-AB20-768C11F8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271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3EA8-59BC-4C1E-8071-6ECC9CFFC65B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F609-E7D1-445F-AB20-768C11F8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92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B3EA8-59BC-4C1E-8071-6ECC9CFFC65B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DF609-E7D1-445F-AB20-768C11F8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07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66973" y="6582040"/>
            <a:ext cx="2895600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© 2014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2591863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8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8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8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8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8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8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8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8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024" y="2130425"/>
            <a:ext cx="8750808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AP Biology – Ch. </a:t>
            </a:r>
            <a:r>
              <a:rPr lang="en-US" sz="4000" dirty="0" smtClean="0"/>
              <a:t>19+20+21 </a:t>
            </a:r>
            <a:r>
              <a:rPr lang="en-US" sz="4000" dirty="0" smtClean="0"/>
              <a:t>– </a:t>
            </a:r>
            <a:br>
              <a:rPr lang="en-US" sz="4000" dirty="0" smtClean="0"/>
            </a:br>
            <a:r>
              <a:rPr lang="en-US" sz="4000" dirty="0" smtClean="0"/>
              <a:t>Viruses + Biotechnology + Genome </a:t>
            </a:r>
            <a:r>
              <a:rPr lang="en-US" sz="4000" dirty="0" err="1" smtClean="0"/>
              <a:t>Evo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 Exam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41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_08bPCR_3-U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04" y="399288"/>
            <a:ext cx="8546592" cy="5907024"/>
          </a:xfrm>
          <a:prstGeom prst="rect">
            <a:avLst/>
          </a:prstGeom>
        </p:spPr>
      </p:pic>
      <p:sp>
        <p:nvSpPr>
          <p:cNvPr id="9217" name="Rectangle 3"/>
          <p:cNvSpPr>
            <a:spLocks noGrp="1" noChangeArrowheads="1"/>
          </p:cNvSpPr>
          <p:nvPr>
            <p:ph type="ctrTitle"/>
          </p:nvPr>
        </p:nvSpPr>
        <p:spPr bwMode="auto">
          <a:xfrm>
            <a:off x="20638" y="0"/>
            <a:ext cx="5648325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200" dirty="0">
                <a:latin typeface="Arial" charset="0"/>
              </a:rPr>
              <a:t>Figure </a:t>
            </a:r>
            <a:r>
              <a:rPr lang="en-US" sz="1200" dirty="0" smtClean="0">
                <a:latin typeface="Arial" charset="0"/>
              </a:rPr>
              <a:t>20.8b-3</a:t>
            </a:r>
            <a:endParaRPr lang="en-US" sz="1200" dirty="0">
              <a:latin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6481565" y="3161833"/>
            <a:ext cx="503435" cy="4873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" name="Group 6"/>
          <p:cNvGrpSpPr/>
          <p:nvPr/>
        </p:nvGrpSpPr>
        <p:grpSpPr>
          <a:xfrm>
            <a:off x="2851777" y="982405"/>
            <a:ext cx="340157" cy="332258"/>
            <a:chOff x="2851777" y="982405"/>
            <a:chExt cx="340157" cy="332258"/>
          </a:xfrm>
        </p:grpSpPr>
        <p:sp>
          <p:nvSpPr>
            <p:cNvPr id="8" name="Oval 7"/>
            <p:cNvSpPr/>
            <p:nvPr/>
          </p:nvSpPr>
          <p:spPr bwMode="auto">
            <a:xfrm>
              <a:off x="2866593" y="993273"/>
              <a:ext cx="321390" cy="321390"/>
            </a:xfrm>
            <a:prstGeom prst="ellipse">
              <a:avLst/>
            </a:prstGeom>
            <a:solidFill>
              <a:srgbClr val="0093C5"/>
            </a:solidFill>
            <a:ln w="9525" cap="flat" cmpd="sng" algn="ctr">
              <a:solidFill>
                <a:srgbClr val="0093C5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9" name="Text Box 31"/>
            <p:cNvSpPr txBox="1">
              <a:spLocks noChangeArrowheads="1"/>
            </p:cNvSpPr>
            <p:nvPr/>
          </p:nvSpPr>
          <p:spPr bwMode="auto">
            <a:xfrm>
              <a:off x="2851777" y="982405"/>
              <a:ext cx="340157" cy="321462"/>
            </a:xfrm>
            <a:prstGeom prst="rect">
              <a:avLst/>
            </a:prstGeom>
            <a:noFill/>
            <a:ln w="6350" cmpd="sng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solidFill>
                    <a:srgbClr val="FFFFFF"/>
                  </a:solidFill>
                  <a:latin typeface="Arial" charset="0"/>
                </a:rPr>
                <a:t>1</a:t>
              </a:r>
              <a:endParaRPr lang="en-US" sz="2000" dirty="0">
                <a:solidFill>
                  <a:srgbClr val="FFFFFF"/>
                </a:solidFill>
                <a:latin typeface="Arial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856010" y="2548738"/>
            <a:ext cx="340157" cy="332258"/>
            <a:chOff x="2851777" y="982405"/>
            <a:chExt cx="340157" cy="332258"/>
          </a:xfrm>
        </p:grpSpPr>
        <p:sp>
          <p:nvSpPr>
            <p:cNvPr id="11" name="Oval 10"/>
            <p:cNvSpPr/>
            <p:nvPr/>
          </p:nvSpPr>
          <p:spPr bwMode="auto">
            <a:xfrm>
              <a:off x="2866593" y="993273"/>
              <a:ext cx="321390" cy="321390"/>
            </a:xfrm>
            <a:prstGeom prst="ellipse">
              <a:avLst/>
            </a:prstGeom>
            <a:solidFill>
              <a:srgbClr val="0093C5"/>
            </a:solidFill>
            <a:ln w="9525" cap="flat" cmpd="sng" algn="ctr">
              <a:solidFill>
                <a:srgbClr val="0093C5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2" name="Text Box 31"/>
            <p:cNvSpPr txBox="1">
              <a:spLocks noChangeArrowheads="1"/>
            </p:cNvSpPr>
            <p:nvPr/>
          </p:nvSpPr>
          <p:spPr bwMode="auto">
            <a:xfrm>
              <a:off x="2851777" y="982405"/>
              <a:ext cx="340157" cy="321462"/>
            </a:xfrm>
            <a:prstGeom prst="rect">
              <a:avLst/>
            </a:prstGeom>
            <a:noFill/>
            <a:ln w="6350" cmpd="sng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solidFill>
                    <a:srgbClr val="FFFFFF"/>
                  </a:solidFill>
                  <a:latin typeface="Arial" charset="0"/>
                </a:rPr>
                <a:t>2</a:t>
              </a:r>
              <a:endParaRPr lang="en-US" sz="2000" dirty="0">
                <a:solidFill>
                  <a:srgbClr val="FFFFFF"/>
                </a:solidFill>
                <a:latin typeface="Arial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843310" y="4309805"/>
            <a:ext cx="340157" cy="332258"/>
            <a:chOff x="2851777" y="982405"/>
            <a:chExt cx="340157" cy="332258"/>
          </a:xfrm>
        </p:grpSpPr>
        <p:sp>
          <p:nvSpPr>
            <p:cNvPr id="14" name="Oval 13"/>
            <p:cNvSpPr/>
            <p:nvPr/>
          </p:nvSpPr>
          <p:spPr bwMode="auto">
            <a:xfrm>
              <a:off x="2866593" y="993273"/>
              <a:ext cx="321390" cy="321390"/>
            </a:xfrm>
            <a:prstGeom prst="ellipse">
              <a:avLst/>
            </a:prstGeom>
            <a:solidFill>
              <a:srgbClr val="0093C5"/>
            </a:solidFill>
            <a:ln w="9525" cap="flat" cmpd="sng" algn="ctr">
              <a:solidFill>
                <a:srgbClr val="0093C5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" name="Text Box 31"/>
            <p:cNvSpPr txBox="1">
              <a:spLocks noChangeArrowheads="1"/>
            </p:cNvSpPr>
            <p:nvPr/>
          </p:nvSpPr>
          <p:spPr bwMode="auto">
            <a:xfrm>
              <a:off x="2851777" y="982405"/>
              <a:ext cx="340157" cy="321462"/>
            </a:xfrm>
            <a:prstGeom prst="rect">
              <a:avLst/>
            </a:prstGeom>
            <a:noFill/>
            <a:ln w="6350" cmpd="sng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solidFill>
                    <a:srgbClr val="FFFFFF"/>
                  </a:solidFill>
                  <a:latin typeface="Arial" charset="0"/>
                </a:rPr>
                <a:t>3</a:t>
              </a:r>
              <a:endParaRPr lang="en-US" sz="2000" dirty="0">
                <a:solidFill>
                  <a:srgbClr val="FFFFFF"/>
                </a:solidFill>
                <a:latin typeface="Arial" charset="0"/>
              </a:endParaRPr>
            </a:p>
          </p:txBody>
        </p:sp>
      </p:grpSp>
      <p:sp>
        <p:nvSpPr>
          <p:cNvPr id="16" name="Text Box 31"/>
          <p:cNvSpPr txBox="1">
            <a:spLocks noChangeArrowheads="1"/>
          </p:cNvSpPr>
          <p:nvPr/>
        </p:nvSpPr>
        <p:spPr bwMode="auto">
          <a:xfrm>
            <a:off x="3274529" y="996049"/>
            <a:ext cx="1797006" cy="307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100" dirty="0" smtClean="0">
                <a:solidFill>
                  <a:srgbClr val="000000"/>
                </a:solidFill>
                <a:latin typeface="Arial" charset="0"/>
              </a:rPr>
              <a:t>Denaturation</a:t>
            </a:r>
            <a:endParaRPr lang="en-US" sz="21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" name="Text Box 31"/>
          <p:cNvSpPr txBox="1">
            <a:spLocks noChangeArrowheads="1"/>
          </p:cNvSpPr>
          <p:nvPr/>
        </p:nvSpPr>
        <p:spPr bwMode="auto">
          <a:xfrm>
            <a:off x="370458" y="369517"/>
            <a:ext cx="1416008" cy="350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FF6600"/>
                </a:solidFill>
                <a:latin typeface="Arial" charset="0"/>
              </a:rPr>
              <a:t>Technique</a:t>
            </a:r>
            <a:endParaRPr lang="en-US" sz="2200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18" name="Text Box 31"/>
          <p:cNvSpPr txBox="1">
            <a:spLocks noChangeArrowheads="1"/>
          </p:cNvSpPr>
          <p:nvPr/>
        </p:nvSpPr>
        <p:spPr bwMode="auto">
          <a:xfrm>
            <a:off x="5187991" y="936784"/>
            <a:ext cx="226441" cy="295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5</a:t>
            </a:r>
            <a:r>
              <a:rPr lang="en-US" sz="2000" dirty="0" smtClean="0">
                <a:solidFill>
                  <a:srgbClr val="000000"/>
                </a:solidFill>
                <a:latin typeface="Symbol Std"/>
                <a:cs typeface="Symbol Std"/>
              </a:rPr>
              <a:t>′</a:t>
            </a:r>
            <a:endParaRPr lang="en-US" sz="2000" dirty="0">
              <a:solidFill>
                <a:srgbClr val="000000"/>
              </a:solidFill>
              <a:latin typeface="Symbol Std"/>
              <a:cs typeface="Symbol Std"/>
            </a:endParaRPr>
          </a:p>
        </p:txBody>
      </p:sp>
      <p:sp>
        <p:nvSpPr>
          <p:cNvPr id="19" name="Text Box 31"/>
          <p:cNvSpPr txBox="1">
            <a:spLocks noChangeArrowheads="1"/>
          </p:cNvSpPr>
          <p:nvPr/>
        </p:nvSpPr>
        <p:spPr bwMode="auto">
          <a:xfrm>
            <a:off x="6640066" y="2117904"/>
            <a:ext cx="226441" cy="295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5</a:t>
            </a:r>
            <a:r>
              <a:rPr lang="en-US" sz="2000" dirty="0" smtClean="0">
                <a:solidFill>
                  <a:srgbClr val="000000"/>
                </a:solidFill>
                <a:latin typeface="Symbol Std"/>
                <a:cs typeface="Symbol Std"/>
              </a:rPr>
              <a:t>′</a:t>
            </a:r>
            <a:endParaRPr lang="en-US" sz="2000" dirty="0">
              <a:solidFill>
                <a:srgbClr val="000000"/>
              </a:solidFill>
              <a:latin typeface="Symbol Std"/>
              <a:cs typeface="Symbol Std"/>
            </a:endParaRPr>
          </a:p>
        </p:txBody>
      </p:sp>
      <p:sp>
        <p:nvSpPr>
          <p:cNvPr id="20" name="Text Box 31"/>
          <p:cNvSpPr txBox="1">
            <a:spLocks noChangeArrowheads="1"/>
          </p:cNvSpPr>
          <p:nvPr/>
        </p:nvSpPr>
        <p:spPr bwMode="auto">
          <a:xfrm>
            <a:off x="6644303" y="941018"/>
            <a:ext cx="226441" cy="295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3</a:t>
            </a:r>
            <a:r>
              <a:rPr lang="en-US" sz="2000" dirty="0" smtClean="0">
                <a:solidFill>
                  <a:srgbClr val="000000"/>
                </a:solidFill>
                <a:latin typeface="Symbol Std"/>
                <a:cs typeface="Symbol Std"/>
              </a:rPr>
              <a:t>′</a:t>
            </a:r>
            <a:endParaRPr lang="en-US" sz="2000" dirty="0">
              <a:solidFill>
                <a:srgbClr val="000000"/>
              </a:solidFill>
              <a:latin typeface="Symbol Std"/>
              <a:cs typeface="Symbol Std"/>
            </a:endParaRPr>
          </a:p>
        </p:txBody>
      </p: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5192224" y="2122139"/>
            <a:ext cx="226441" cy="295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3</a:t>
            </a:r>
            <a:r>
              <a:rPr lang="en-US" sz="2000" dirty="0" smtClean="0">
                <a:solidFill>
                  <a:srgbClr val="000000"/>
                </a:solidFill>
                <a:latin typeface="Symbol Std"/>
                <a:cs typeface="Symbol Std"/>
              </a:rPr>
              <a:t>′</a:t>
            </a:r>
            <a:endParaRPr lang="en-US" sz="2000" dirty="0">
              <a:solidFill>
                <a:srgbClr val="000000"/>
              </a:solidFill>
              <a:latin typeface="Symbol Std"/>
              <a:cs typeface="Symbol Std"/>
            </a:endParaRPr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861530" y="2947619"/>
            <a:ext cx="1322869" cy="1268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100" dirty="0" smtClean="0">
                <a:solidFill>
                  <a:srgbClr val="000000"/>
                </a:solidFill>
                <a:latin typeface="Arial" charset="0"/>
              </a:rPr>
              <a:t>Cycle 1</a:t>
            </a:r>
            <a:br>
              <a:rPr lang="en-US" sz="2100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sz="2100" dirty="0" smtClean="0">
                <a:solidFill>
                  <a:srgbClr val="000000"/>
                </a:solidFill>
                <a:latin typeface="Arial" charset="0"/>
              </a:rPr>
              <a:t>yields</a:t>
            </a:r>
            <a:br>
              <a:rPr lang="en-US" sz="2100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sz="2100" dirty="0" smtClean="0">
                <a:solidFill>
                  <a:srgbClr val="000000"/>
                </a:solidFill>
                <a:latin typeface="Arial" charset="0"/>
              </a:rPr>
              <a:t>2</a:t>
            </a:r>
            <a:br>
              <a:rPr lang="en-US" sz="2100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sz="2100" dirty="0" smtClean="0">
                <a:solidFill>
                  <a:srgbClr val="000000"/>
                </a:solidFill>
                <a:latin typeface="Arial" charset="0"/>
              </a:rPr>
              <a:t>molecules</a:t>
            </a:r>
            <a:endParaRPr lang="en-US" sz="2100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 flipV="1">
            <a:off x="5626432" y="3649133"/>
            <a:ext cx="1367035" cy="20696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 flipV="1">
            <a:off x="5626432" y="5096933"/>
            <a:ext cx="1367035" cy="1477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Connector 27"/>
          <p:cNvCxnSpPr/>
          <p:nvPr/>
        </p:nvCxnSpPr>
        <p:spPr bwMode="auto">
          <a:xfrm flipV="1">
            <a:off x="6659365" y="5101167"/>
            <a:ext cx="317168" cy="14346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3274529" y="2562383"/>
            <a:ext cx="1441404" cy="29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100" dirty="0" smtClean="0">
                <a:solidFill>
                  <a:srgbClr val="000000"/>
                </a:solidFill>
                <a:latin typeface="Arial" charset="0"/>
              </a:rPr>
              <a:t>Annealing</a:t>
            </a:r>
            <a:endParaRPr lang="en-US" sz="21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3240663" y="4331916"/>
            <a:ext cx="1356737" cy="299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100" dirty="0" smtClean="0">
                <a:solidFill>
                  <a:srgbClr val="000000"/>
                </a:solidFill>
                <a:latin typeface="Arial" charset="0"/>
              </a:rPr>
              <a:t>Extension</a:t>
            </a:r>
            <a:endParaRPr lang="en-US" sz="21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7050662" y="3493715"/>
            <a:ext cx="1085805" cy="307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100" dirty="0" smtClean="0">
                <a:solidFill>
                  <a:srgbClr val="000000"/>
                </a:solidFill>
                <a:latin typeface="Arial" charset="0"/>
              </a:rPr>
              <a:t>Primers</a:t>
            </a:r>
            <a:endParaRPr lang="en-US" sz="21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7033730" y="4924582"/>
            <a:ext cx="1661537" cy="697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100" dirty="0" smtClean="0">
                <a:solidFill>
                  <a:srgbClr val="000000"/>
                </a:solidFill>
                <a:latin typeface="Arial" charset="0"/>
              </a:rPr>
              <a:t>New</a:t>
            </a:r>
            <a:br>
              <a:rPr lang="en-US" sz="2100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sz="2100" dirty="0" smtClean="0">
                <a:solidFill>
                  <a:srgbClr val="000000"/>
                </a:solidFill>
                <a:latin typeface="Arial" charset="0"/>
              </a:rPr>
              <a:t>nucleotides</a:t>
            </a:r>
            <a:endParaRPr lang="en-US" sz="21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51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comparison between the number of human genes and those of other animal species has led to many conclusions, including that _____.</a:t>
            </a:r>
          </a:p>
          <a:p>
            <a:pPr marL="0" indent="0">
              <a:buNone/>
            </a:pPr>
            <a:r>
              <a:rPr lang="en-US" dirty="0"/>
              <a:t>A) the density of the human genome is far higher than in most other animals</a:t>
            </a:r>
          </a:p>
          <a:p>
            <a:pPr marL="0" indent="0">
              <a:buNone/>
            </a:pPr>
            <a:r>
              <a:rPr lang="en-US" dirty="0"/>
              <a:t>B) the number of proteins expressed by the human genome is far more than the number of its genes</a:t>
            </a:r>
          </a:p>
          <a:p>
            <a:pPr marL="0" indent="0">
              <a:buNone/>
            </a:pPr>
            <a:r>
              <a:rPr lang="en-US" dirty="0"/>
              <a:t>C) most human DNA consists of genes for protein, </a:t>
            </a:r>
            <a:r>
              <a:rPr lang="en-US" dirty="0" err="1"/>
              <a:t>tRNA</a:t>
            </a:r>
            <a:r>
              <a:rPr lang="en-US" dirty="0"/>
              <a:t>, </a:t>
            </a:r>
            <a:r>
              <a:rPr lang="en-US" dirty="0" err="1"/>
              <a:t>rRNA</a:t>
            </a:r>
            <a:r>
              <a:rPr lang="en-US" dirty="0"/>
              <a:t>, and </a:t>
            </a:r>
            <a:r>
              <a:rPr lang="en-US" dirty="0" err="1"/>
              <a:t>miRNA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D) the genomes of most other organisms are significantly smaller than the human genome</a:t>
            </a:r>
          </a:p>
          <a:p>
            <a:pPr marL="0" indent="0">
              <a:buNone/>
            </a:pPr>
            <a:r>
              <a:rPr lang="en-US" dirty="0" smtClean="0"/>
              <a:t>Bloom's </a:t>
            </a:r>
            <a:r>
              <a:rPr lang="en-US" dirty="0"/>
              <a:t>Taxonomy:  Synthesis/Evaluation</a:t>
            </a:r>
          </a:p>
          <a:p>
            <a:pPr marL="0" indent="0">
              <a:buNone/>
            </a:pPr>
            <a:r>
              <a:rPr lang="en-US" dirty="0"/>
              <a:t>Section:  21.3</a:t>
            </a:r>
          </a:p>
        </p:txBody>
      </p:sp>
    </p:spTree>
    <p:extLst>
      <p:ext uri="{BB962C8B-B14F-4D97-AF65-F5344CB8AC3E}">
        <p14:creationId xmlns:p14="http://schemas.microsoft.com/office/powerpoint/2010/main" val="169175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comparison between the number of human genes and those of other animal species has led to many conclusions, including that _____.</a:t>
            </a:r>
          </a:p>
          <a:p>
            <a:pPr marL="0" indent="0">
              <a:buNone/>
            </a:pPr>
            <a:r>
              <a:rPr lang="en-US" dirty="0"/>
              <a:t>A) the density of the human genome is far higher than in most other animals</a:t>
            </a:r>
          </a:p>
          <a:p>
            <a:pPr marL="0" indent="0">
              <a:buNone/>
            </a:pPr>
            <a:r>
              <a:rPr lang="en-US" b="1" dirty="0"/>
              <a:t>B) the number of proteins expressed by the human genome is far more than the number of its genes</a:t>
            </a:r>
          </a:p>
          <a:p>
            <a:pPr marL="0" indent="0">
              <a:buNone/>
            </a:pPr>
            <a:r>
              <a:rPr lang="en-US" dirty="0"/>
              <a:t>C) most human DNA consists of genes for protein, </a:t>
            </a:r>
            <a:r>
              <a:rPr lang="en-US" dirty="0" err="1"/>
              <a:t>tRNA</a:t>
            </a:r>
            <a:r>
              <a:rPr lang="en-US" dirty="0"/>
              <a:t>, </a:t>
            </a:r>
            <a:r>
              <a:rPr lang="en-US" dirty="0" err="1"/>
              <a:t>rRNA</a:t>
            </a:r>
            <a:r>
              <a:rPr lang="en-US" dirty="0"/>
              <a:t>, and </a:t>
            </a:r>
            <a:r>
              <a:rPr lang="en-US" dirty="0" err="1"/>
              <a:t>miRNA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D) the genomes of most other organisms are significantly smaller than the human genome</a:t>
            </a:r>
          </a:p>
          <a:p>
            <a:pPr marL="0" indent="0">
              <a:buNone/>
            </a:pPr>
            <a:r>
              <a:rPr lang="en-US" dirty="0" smtClean="0"/>
              <a:t>Bloom's </a:t>
            </a:r>
            <a:r>
              <a:rPr lang="en-US" dirty="0"/>
              <a:t>Taxonomy:  Synthesis/Evaluation</a:t>
            </a:r>
          </a:p>
          <a:p>
            <a:pPr marL="0" indent="0">
              <a:buNone/>
            </a:pPr>
            <a:r>
              <a:rPr lang="en-US" dirty="0"/>
              <a:t>Section:  21.3</a:t>
            </a:r>
          </a:p>
        </p:txBody>
      </p:sp>
    </p:spTree>
    <p:extLst>
      <p:ext uri="{BB962C8B-B14F-4D97-AF65-F5344CB8AC3E}">
        <p14:creationId xmlns:p14="http://schemas.microsoft.com/office/powerpoint/2010/main" val="337672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the next 5 questions…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in your groups to come up with ONE consensus answer</a:t>
            </a:r>
          </a:p>
          <a:p>
            <a:r>
              <a:rPr lang="en-US" dirty="0" smtClean="0"/>
              <a:t>Be prepared to explain your reasoning! (one “volunteer”)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53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Which </a:t>
            </a:r>
            <a:r>
              <a:rPr lang="en-US" sz="2800" dirty="0"/>
              <a:t>of the following is characteristic of the lytic cycle?</a:t>
            </a:r>
          </a:p>
          <a:p>
            <a:pPr marL="0" indent="0">
              <a:buNone/>
            </a:pPr>
            <a:r>
              <a:rPr lang="en-US" sz="2800" dirty="0"/>
              <a:t>A) Viral DNA is incorporated into the host genome.</a:t>
            </a:r>
          </a:p>
          <a:p>
            <a:pPr marL="0" indent="0">
              <a:buNone/>
            </a:pPr>
            <a:r>
              <a:rPr lang="en-US" sz="2800" dirty="0"/>
              <a:t>B) The viral genome replicates without destroying the host.</a:t>
            </a:r>
          </a:p>
          <a:p>
            <a:pPr marL="0" indent="0">
              <a:buNone/>
            </a:pPr>
            <a:r>
              <a:rPr lang="en-US" sz="2800" dirty="0"/>
              <a:t>C) A large number of phages are released at a time.</a:t>
            </a:r>
          </a:p>
          <a:p>
            <a:pPr marL="0" indent="0">
              <a:buNone/>
            </a:pPr>
            <a:r>
              <a:rPr lang="en-US" sz="2800" dirty="0"/>
              <a:t>D) The virus—host relationship usually lasts for generations.</a:t>
            </a:r>
          </a:p>
          <a:p>
            <a:pPr marL="0" indent="0">
              <a:buNone/>
            </a:pPr>
            <a:r>
              <a:rPr lang="en-US" sz="2800" dirty="0" smtClean="0"/>
              <a:t>Bloom's </a:t>
            </a:r>
            <a:r>
              <a:rPr lang="en-US" sz="2800" dirty="0"/>
              <a:t>Taxonomy:  Knowledge/Comprehension</a:t>
            </a:r>
          </a:p>
          <a:p>
            <a:pPr marL="0" indent="0">
              <a:buNone/>
            </a:pPr>
            <a:r>
              <a:rPr lang="en-US" sz="2800" dirty="0"/>
              <a:t>Section:  19.2</a:t>
            </a:r>
          </a:p>
        </p:txBody>
      </p:sp>
    </p:spTree>
    <p:extLst>
      <p:ext uri="{BB962C8B-B14F-4D97-AF65-F5344CB8AC3E}">
        <p14:creationId xmlns:p14="http://schemas.microsoft.com/office/powerpoint/2010/main" val="378427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Which </a:t>
            </a:r>
            <a:r>
              <a:rPr lang="en-US" sz="2800" dirty="0"/>
              <a:t>of the following is characteristic of the lytic cycle?</a:t>
            </a:r>
          </a:p>
          <a:p>
            <a:pPr marL="0" indent="0">
              <a:buNone/>
            </a:pPr>
            <a:r>
              <a:rPr lang="en-US" sz="2800" dirty="0"/>
              <a:t>A) Viral DNA is incorporated into the host genome.</a:t>
            </a:r>
          </a:p>
          <a:p>
            <a:pPr marL="0" indent="0">
              <a:buNone/>
            </a:pPr>
            <a:r>
              <a:rPr lang="en-US" sz="2800" dirty="0"/>
              <a:t>B) The viral genome replicates without destroying the host.</a:t>
            </a:r>
          </a:p>
          <a:p>
            <a:pPr marL="0" indent="0">
              <a:buNone/>
            </a:pPr>
            <a:r>
              <a:rPr lang="en-US" sz="2800" b="1" dirty="0"/>
              <a:t>C) A large number of phages are released at a time.</a:t>
            </a:r>
          </a:p>
          <a:p>
            <a:pPr marL="0" indent="0">
              <a:buNone/>
            </a:pPr>
            <a:r>
              <a:rPr lang="en-US" sz="2800" dirty="0"/>
              <a:t>D) The virus—host relationship usually lasts for generations.</a:t>
            </a:r>
          </a:p>
          <a:p>
            <a:pPr marL="0" indent="0">
              <a:buNone/>
            </a:pPr>
            <a:r>
              <a:rPr lang="en-US" sz="2800" dirty="0" smtClean="0"/>
              <a:t>Bloom's </a:t>
            </a:r>
            <a:r>
              <a:rPr lang="en-US" sz="2800" dirty="0"/>
              <a:t>Taxonomy:  Knowledge/Comprehension</a:t>
            </a:r>
          </a:p>
          <a:p>
            <a:pPr marL="0" indent="0">
              <a:buNone/>
            </a:pPr>
            <a:r>
              <a:rPr lang="en-US" sz="2800" dirty="0"/>
              <a:t>Section:  19.2</a:t>
            </a:r>
          </a:p>
        </p:txBody>
      </p:sp>
    </p:spTree>
    <p:extLst>
      <p:ext uri="{BB962C8B-B14F-4D97-AF65-F5344CB8AC3E}">
        <p14:creationId xmlns:p14="http://schemas.microsoft.com/office/powerpoint/2010/main" val="31385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Question 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700" dirty="0" smtClean="0"/>
              <a:t>In </a:t>
            </a:r>
            <a:r>
              <a:rPr lang="en-US" sz="2700" dirty="0"/>
              <a:t>many ways, the regulation of the genes of a particular group of viruses will be similar to the regulation of the host genes. Therefore, which of the following would you expect of the genes of a bacteriophage?</a:t>
            </a:r>
          </a:p>
          <a:p>
            <a:pPr marL="0" indent="0">
              <a:buNone/>
            </a:pPr>
            <a:r>
              <a:rPr lang="en-US" sz="2700" dirty="0"/>
              <a:t>A) regulation via acetylation of histones</a:t>
            </a:r>
          </a:p>
          <a:p>
            <a:pPr marL="0" indent="0">
              <a:buNone/>
            </a:pPr>
            <a:r>
              <a:rPr lang="en-US" sz="2700" dirty="0"/>
              <a:t>B) positive control mechanisms rather than negative</a:t>
            </a:r>
          </a:p>
          <a:p>
            <a:pPr marL="0" indent="0">
              <a:buNone/>
            </a:pPr>
            <a:r>
              <a:rPr lang="en-US" sz="2700" dirty="0"/>
              <a:t>C) control of more than one gene in an operon</a:t>
            </a:r>
          </a:p>
          <a:p>
            <a:pPr marL="0" indent="0">
              <a:buNone/>
            </a:pPr>
            <a:r>
              <a:rPr lang="en-US" sz="2700" dirty="0"/>
              <a:t>D) reliance on transcription activators</a:t>
            </a:r>
          </a:p>
          <a:p>
            <a:pPr marL="0" indent="0">
              <a:buNone/>
            </a:pPr>
            <a:r>
              <a:rPr lang="en-US" sz="2700" dirty="0" smtClean="0"/>
              <a:t>Bloom's </a:t>
            </a:r>
            <a:r>
              <a:rPr lang="en-US" sz="2700" dirty="0"/>
              <a:t>Taxonomy:  Synthesis/Evaluation</a:t>
            </a:r>
          </a:p>
          <a:p>
            <a:pPr marL="0" indent="0">
              <a:buNone/>
            </a:pPr>
            <a:r>
              <a:rPr lang="en-US" sz="2700" dirty="0"/>
              <a:t>Section:  19.2</a:t>
            </a:r>
          </a:p>
        </p:txBody>
      </p:sp>
    </p:spTree>
    <p:extLst>
      <p:ext uri="{BB962C8B-B14F-4D97-AF65-F5344CB8AC3E}">
        <p14:creationId xmlns:p14="http://schemas.microsoft.com/office/powerpoint/2010/main" val="190368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Question 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700" dirty="0" smtClean="0"/>
              <a:t>In </a:t>
            </a:r>
            <a:r>
              <a:rPr lang="en-US" sz="2700" dirty="0"/>
              <a:t>many ways, the regulation of the genes of a particular group of viruses will be similar to the regulation of the host genes. Therefore, which of the following would you expect of the genes of a bacteriophage?</a:t>
            </a:r>
          </a:p>
          <a:p>
            <a:pPr marL="0" indent="0">
              <a:buNone/>
            </a:pPr>
            <a:r>
              <a:rPr lang="en-US" sz="2700" dirty="0"/>
              <a:t>A) regulation via acetylation of histones</a:t>
            </a:r>
          </a:p>
          <a:p>
            <a:pPr marL="0" indent="0">
              <a:buNone/>
            </a:pPr>
            <a:r>
              <a:rPr lang="en-US" sz="2700" dirty="0"/>
              <a:t>B) positive control mechanisms rather than negative</a:t>
            </a:r>
          </a:p>
          <a:p>
            <a:pPr marL="0" indent="0">
              <a:buNone/>
            </a:pPr>
            <a:r>
              <a:rPr lang="en-US" sz="2700" b="1" dirty="0"/>
              <a:t>C) control of more than one gene in an operon</a:t>
            </a:r>
          </a:p>
          <a:p>
            <a:pPr marL="0" indent="0">
              <a:buNone/>
            </a:pPr>
            <a:r>
              <a:rPr lang="en-US" sz="2700" dirty="0"/>
              <a:t>D) reliance on transcription activators</a:t>
            </a:r>
          </a:p>
          <a:p>
            <a:pPr marL="0" indent="0">
              <a:buNone/>
            </a:pPr>
            <a:r>
              <a:rPr lang="en-US" sz="2700" dirty="0" smtClean="0"/>
              <a:t>Bloom's </a:t>
            </a:r>
            <a:r>
              <a:rPr lang="en-US" sz="2700" dirty="0"/>
              <a:t>Taxonomy:  Synthesis/Evaluation</a:t>
            </a:r>
          </a:p>
          <a:p>
            <a:pPr marL="0" indent="0">
              <a:buNone/>
            </a:pPr>
            <a:r>
              <a:rPr lang="en-US" sz="2700" dirty="0"/>
              <a:t>Section:  19.2</a:t>
            </a:r>
          </a:p>
        </p:txBody>
      </p:sp>
    </p:spTree>
    <p:extLst>
      <p:ext uri="{BB962C8B-B14F-4D97-AF65-F5344CB8AC3E}">
        <p14:creationId xmlns:p14="http://schemas.microsoft.com/office/powerpoint/2010/main" val="342328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534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100" dirty="0" smtClean="0"/>
              <a:t>What </a:t>
            </a:r>
            <a:r>
              <a:rPr lang="en-US" sz="2100" dirty="0"/>
              <a:t>is the most logical sequence of steps for splicing foreign DNA into a plasmid and inserting the plasmid into a bacterium? </a:t>
            </a:r>
          </a:p>
          <a:p>
            <a:pPr marL="400050" lvl="1" indent="0">
              <a:buNone/>
            </a:pPr>
            <a:r>
              <a:rPr lang="en-US" sz="2100" dirty="0"/>
              <a:t>I.	Transform bacteria with a recombinant DNA molecule.</a:t>
            </a:r>
          </a:p>
          <a:p>
            <a:pPr marL="400050" lvl="1" indent="0">
              <a:buNone/>
            </a:pPr>
            <a:r>
              <a:rPr lang="en-US" sz="2100" dirty="0"/>
              <a:t>II.	Cut the plasmid DNA using restriction enzymes (endonucleases).</a:t>
            </a:r>
          </a:p>
          <a:p>
            <a:pPr marL="400050" lvl="1" indent="0">
              <a:buNone/>
            </a:pPr>
            <a:r>
              <a:rPr lang="en-US" sz="2100" dirty="0"/>
              <a:t>III.	Extract plasmid DNA from bacterial cells.</a:t>
            </a:r>
          </a:p>
          <a:p>
            <a:pPr marL="400050" lvl="1" indent="0">
              <a:buNone/>
            </a:pPr>
            <a:r>
              <a:rPr lang="en-US" sz="2100" dirty="0"/>
              <a:t>IV.	Hydrogen-bond the plasmid DNA to </a:t>
            </a:r>
            <a:r>
              <a:rPr lang="en-US" sz="2100" dirty="0" err="1"/>
              <a:t>nonplasmid</a:t>
            </a:r>
            <a:r>
              <a:rPr lang="en-US" sz="2100" dirty="0"/>
              <a:t> DNA fragments.</a:t>
            </a:r>
          </a:p>
          <a:p>
            <a:pPr marL="400050" lvl="1" indent="0">
              <a:buNone/>
            </a:pPr>
            <a:r>
              <a:rPr lang="en-US" sz="2100" dirty="0"/>
              <a:t>V.	Use ligase to seal plasmid DNA to </a:t>
            </a:r>
            <a:r>
              <a:rPr lang="en-US" sz="2100" dirty="0" err="1"/>
              <a:t>nonplasmid</a:t>
            </a:r>
            <a:r>
              <a:rPr lang="en-US" sz="2100" dirty="0"/>
              <a:t> DNA.</a:t>
            </a:r>
          </a:p>
          <a:p>
            <a:pPr marL="0" indent="0">
              <a:buNone/>
            </a:pPr>
            <a:r>
              <a:rPr lang="en-US" sz="2100" dirty="0"/>
              <a:t>A) II, III, V, IV, I</a:t>
            </a:r>
          </a:p>
          <a:p>
            <a:pPr marL="0" indent="0">
              <a:buNone/>
            </a:pPr>
            <a:r>
              <a:rPr lang="en-US" sz="2100" dirty="0"/>
              <a:t>B) III, II, IV, V, I</a:t>
            </a:r>
          </a:p>
          <a:p>
            <a:pPr marL="0" indent="0">
              <a:buNone/>
            </a:pPr>
            <a:r>
              <a:rPr lang="en-US" sz="2100" dirty="0"/>
              <a:t>C) III, IV, V, I, II</a:t>
            </a:r>
          </a:p>
          <a:p>
            <a:pPr marL="0" indent="0">
              <a:buNone/>
            </a:pPr>
            <a:r>
              <a:rPr lang="en-US" sz="2100" dirty="0"/>
              <a:t>D) IV, V, I, II, III</a:t>
            </a:r>
          </a:p>
          <a:p>
            <a:pPr marL="0" indent="0">
              <a:buNone/>
            </a:pPr>
            <a:r>
              <a:rPr lang="en-US" sz="2100" dirty="0" smtClean="0"/>
              <a:t>Bloom's </a:t>
            </a:r>
            <a:r>
              <a:rPr lang="en-US" sz="2100" dirty="0"/>
              <a:t>Taxonomy:  Knowledge/Comprehension</a:t>
            </a:r>
          </a:p>
          <a:p>
            <a:pPr marL="0" indent="0">
              <a:buNone/>
            </a:pPr>
            <a:r>
              <a:rPr lang="en-US" sz="2100" dirty="0"/>
              <a:t>Section:  20.1</a:t>
            </a:r>
          </a:p>
        </p:txBody>
      </p:sp>
    </p:spTree>
    <p:extLst>
      <p:ext uri="{BB962C8B-B14F-4D97-AF65-F5344CB8AC3E}">
        <p14:creationId xmlns:p14="http://schemas.microsoft.com/office/powerpoint/2010/main" val="417342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534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100" dirty="0" smtClean="0"/>
              <a:t>What </a:t>
            </a:r>
            <a:r>
              <a:rPr lang="en-US" sz="2100" dirty="0"/>
              <a:t>is the most logical sequence of steps for splicing foreign DNA into a plasmid and inserting the plasmid into a bacterium? </a:t>
            </a:r>
          </a:p>
          <a:p>
            <a:pPr marL="400050" lvl="1" indent="0">
              <a:buNone/>
            </a:pPr>
            <a:r>
              <a:rPr lang="en-US" sz="2100" dirty="0"/>
              <a:t>I.	Transform bacteria with a recombinant DNA molecule.</a:t>
            </a:r>
          </a:p>
          <a:p>
            <a:pPr marL="400050" lvl="1" indent="0">
              <a:buNone/>
            </a:pPr>
            <a:r>
              <a:rPr lang="en-US" sz="2100" dirty="0"/>
              <a:t>II.	Cut the plasmid DNA using restriction enzymes (endonucleases).</a:t>
            </a:r>
          </a:p>
          <a:p>
            <a:pPr marL="400050" lvl="1" indent="0">
              <a:buNone/>
            </a:pPr>
            <a:r>
              <a:rPr lang="en-US" sz="2100" dirty="0"/>
              <a:t>III.	Extract plasmid DNA from bacterial cells.</a:t>
            </a:r>
          </a:p>
          <a:p>
            <a:pPr marL="400050" lvl="1" indent="0">
              <a:buNone/>
            </a:pPr>
            <a:r>
              <a:rPr lang="en-US" sz="2100" dirty="0"/>
              <a:t>IV.	Hydrogen-bond the plasmid DNA to </a:t>
            </a:r>
            <a:r>
              <a:rPr lang="en-US" sz="2100" dirty="0" err="1"/>
              <a:t>nonplasmid</a:t>
            </a:r>
            <a:r>
              <a:rPr lang="en-US" sz="2100" dirty="0"/>
              <a:t> DNA fragments.</a:t>
            </a:r>
          </a:p>
          <a:p>
            <a:pPr marL="400050" lvl="1" indent="0">
              <a:buNone/>
            </a:pPr>
            <a:r>
              <a:rPr lang="en-US" sz="2100" dirty="0"/>
              <a:t>V.	Use ligase to seal plasmid DNA to </a:t>
            </a:r>
            <a:r>
              <a:rPr lang="en-US" sz="2100" dirty="0" err="1"/>
              <a:t>nonplasmid</a:t>
            </a:r>
            <a:r>
              <a:rPr lang="en-US" sz="2100" dirty="0"/>
              <a:t> DNA.</a:t>
            </a:r>
          </a:p>
          <a:p>
            <a:pPr marL="0" indent="0">
              <a:buNone/>
            </a:pPr>
            <a:r>
              <a:rPr lang="en-US" sz="2100" dirty="0"/>
              <a:t>A) II, III, V, IV, I</a:t>
            </a:r>
          </a:p>
          <a:p>
            <a:pPr marL="0" indent="0">
              <a:buNone/>
            </a:pPr>
            <a:r>
              <a:rPr lang="en-US" sz="2100" b="1" dirty="0"/>
              <a:t>B) III, II, IV, V, I</a:t>
            </a:r>
          </a:p>
          <a:p>
            <a:pPr marL="0" indent="0">
              <a:buNone/>
            </a:pPr>
            <a:r>
              <a:rPr lang="en-US" sz="2100" dirty="0"/>
              <a:t>C) III, IV, V, I, II</a:t>
            </a:r>
          </a:p>
          <a:p>
            <a:pPr marL="0" indent="0">
              <a:buNone/>
            </a:pPr>
            <a:r>
              <a:rPr lang="en-US" sz="2100" dirty="0"/>
              <a:t>D) IV, V, I, II, III</a:t>
            </a:r>
          </a:p>
          <a:p>
            <a:pPr marL="0" indent="0">
              <a:buNone/>
            </a:pPr>
            <a:r>
              <a:rPr lang="en-US" sz="2100" dirty="0" smtClean="0"/>
              <a:t>Bloom's </a:t>
            </a:r>
            <a:r>
              <a:rPr lang="en-US" sz="2100" dirty="0"/>
              <a:t>Taxonomy:  Knowledge/Comprehension</a:t>
            </a:r>
          </a:p>
          <a:p>
            <a:pPr marL="0" indent="0">
              <a:buNone/>
            </a:pPr>
            <a:r>
              <a:rPr lang="en-US" sz="2100" dirty="0"/>
              <a:t>Section:  20.1</a:t>
            </a:r>
          </a:p>
        </p:txBody>
      </p:sp>
    </p:spTree>
    <p:extLst>
      <p:ext uri="{BB962C8B-B14F-4D97-AF65-F5344CB8AC3E}">
        <p14:creationId xmlns:p14="http://schemas.microsoft.com/office/powerpoint/2010/main" val="332958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have in common with a virus?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059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_06_RecombinantDNA-U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904" y="140462"/>
            <a:ext cx="4584192" cy="6437376"/>
          </a:xfrm>
          <a:prstGeom prst="rect">
            <a:avLst/>
          </a:prstGeom>
        </p:spPr>
      </p:pic>
      <p:sp>
        <p:nvSpPr>
          <p:cNvPr id="9217" name="Rectangle 3"/>
          <p:cNvSpPr>
            <a:spLocks noGrp="1" noChangeArrowheads="1"/>
          </p:cNvSpPr>
          <p:nvPr>
            <p:ph type="ctrTitle"/>
          </p:nvPr>
        </p:nvSpPr>
        <p:spPr bwMode="auto">
          <a:xfrm>
            <a:off x="20638" y="0"/>
            <a:ext cx="5648325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200" dirty="0">
                <a:latin typeface="Arial" charset="0"/>
              </a:rPr>
              <a:t>Figure </a:t>
            </a:r>
            <a:r>
              <a:rPr lang="en-US" sz="1200" dirty="0" smtClean="0">
                <a:latin typeface="Arial" charset="0"/>
              </a:rPr>
              <a:t>20.6</a:t>
            </a:r>
            <a:endParaRPr lang="en-US" sz="1200" dirty="0">
              <a:latin typeface="Arial" charset="0"/>
            </a:endParaRPr>
          </a:p>
        </p:txBody>
      </p:sp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3338034" y="306016"/>
            <a:ext cx="590500" cy="320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Bacterial</a:t>
            </a:r>
            <a:br>
              <a:rPr lang="en-US" sz="1000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plasmid</a:t>
            </a:r>
            <a:endParaRPr lang="en-US" sz="1000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6" name="Straight Connector 5"/>
          <p:cNvCxnSpPr>
            <a:stCxn id="8" idx="1"/>
          </p:cNvCxnSpPr>
          <p:nvPr/>
        </p:nvCxnSpPr>
        <p:spPr bwMode="auto">
          <a:xfrm>
            <a:off x="4520229" y="2523377"/>
            <a:ext cx="972" cy="11822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Left Brace 3"/>
          <p:cNvSpPr/>
          <p:nvPr/>
        </p:nvSpPr>
        <p:spPr bwMode="auto">
          <a:xfrm rot="5400000">
            <a:off x="4180415" y="920749"/>
            <a:ext cx="143933" cy="503767"/>
          </a:xfrm>
          <a:prstGeom prst="leftBrace">
            <a:avLst>
              <a:gd name="adj1" fmla="val 28592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8" name="Left Brace 7"/>
          <p:cNvSpPr/>
          <p:nvPr/>
        </p:nvSpPr>
        <p:spPr bwMode="auto">
          <a:xfrm rot="16757452" flipV="1">
            <a:off x="4477996" y="2318263"/>
            <a:ext cx="100730" cy="310819"/>
          </a:xfrm>
          <a:prstGeom prst="leftBrace">
            <a:avLst>
              <a:gd name="adj1" fmla="val 28592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10" name="Text Box 31"/>
          <p:cNvSpPr txBox="1">
            <a:spLocks noChangeArrowheads="1"/>
          </p:cNvSpPr>
          <p:nvPr/>
        </p:nvSpPr>
        <p:spPr bwMode="auto">
          <a:xfrm>
            <a:off x="3812166" y="966417"/>
            <a:ext cx="963033" cy="17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Restriction site</a:t>
            </a:r>
            <a:endParaRPr lang="en-US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" name="Text Box 31"/>
          <p:cNvSpPr txBox="1">
            <a:spLocks noChangeArrowheads="1"/>
          </p:cNvSpPr>
          <p:nvPr/>
        </p:nvSpPr>
        <p:spPr bwMode="auto">
          <a:xfrm>
            <a:off x="3045934" y="1341067"/>
            <a:ext cx="344966" cy="17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DNA</a:t>
            </a:r>
            <a:endParaRPr lang="en-US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" name="Text Box 31"/>
          <p:cNvSpPr txBox="1">
            <a:spLocks noChangeArrowheads="1"/>
          </p:cNvSpPr>
          <p:nvPr/>
        </p:nvSpPr>
        <p:spPr bwMode="auto">
          <a:xfrm>
            <a:off x="2516767" y="1669150"/>
            <a:ext cx="1598034" cy="489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Restriction enzyme cuts</a:t>
            </a:r>
            <a:br>
              <a:rPr lang="en-US" sz="1000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the sugar-phosphate</a:t>
            </a:r>
            <a:br>
              <a:rPr lang="en-US" sz="1000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backbones at each arrow.</a:t>
            </a:r>
            <a:endParaRPr lang="en-US" sz="10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292975" y="1693607"/>
            <a:ext cx="206074" cy="160595"/>
            <a:chOff x="1327767" y="5829572"/>
            <a:chExt cx="206074" cy="160595"/>
          </a:xfrm>
        </p:grpSpPr>
        <p:sp>
          <p:nvSpPr>
            <p:cNvPr id="14" name="Oval 13"/>
            <p:cNvSpPr/>
            <p:nvPr/>
          </p:nvSpPr>
          <p:spPr bwMode="auto">
            <a:xfrm>
              <a:off x="1374333" y="5844678"/>
              <a:ext cx="129364" cy="129364"/>
            </a:xfrm>
            <a:prstGeom prst="ellipse">
              <a:avLst/>
            </a:prstGeom>
            <a:solidFill>
              <a:srgbClr val="0093C5"/>
            </a:solidFill>
            <a:ln w="9525" cap="flat" cmpd="sng" algn="ctr">
              <a:solidFill>
                <a:srgbClr val="0093C5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" name="Text Box 31"/>
            <p:cNvSpPr txBox="1">
              <a:spLocks noChangeArrowheads="1"/>
            </p:cNvSpPr>
            <p:nvPr/>
          </p:nvSpPr>
          <p:spPr bwMode="auto">
            <a:xfrm>
              <a:off x="1327767" y="5829572"/>
              <a:ext cx="206074" cy="160595"/>
            </a:xfrm>
            <a:prstGeom prst="rect">
              <a:avLst/>
            </a:prstGeom>
            <a:noFill/>
            <a:ln w="6350" cmpd="sng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900" dirty="0" smtClean="0">
                  <a:solidFill>
                    <a:srgbClr val="FFFFFF"/>
                  </a:solidFill>
                  <a:latin typeface="Arial" charset="0"/>
                </a:rPr>
                <a:t>1</a:t>
              </a:r>
              <a:endParaRPr lang="en-US" sz="900" dirty="0">
                <a:solidFill>
                  <a:srgbClr val="FFFFFF"/>
                </a:solidFill>
                <a:latin typeface="Arial" charset="0"/>
              </a:endParaRPr>
            </a:p>
          </p:txBody>
        </p:sp>
      </p:grpSp>
      <p:sp>
        <p:nvSpPr>
          <p:cNvPr id="16" name="Text Box 31"/>
          <p:cNvSpPr txBox="1">
            <a:spLocks noChangeArrowheads="1"/>
          </p:cNvSpPr>
          <p:nvPr/>
        </p:nvSpPr>
        <p:spPr bwMode="auto">
          <a:xfrm>
            <a:off x="2516767" y="3057682"/>
            <a:ext cx="1598034" cy="489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Base pairing of sticky</a:t>
            </a:r>
            <a:br>
              <a:rPr lang="en-US" sz="1000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ends produces various</a:t>
            </a:r>
            <a:br>
              <a:rPr lang="en-US" sz="1000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combinations.</a:t>
            </a:r>
            <a:endParaRPr lang="en-US" sz="10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292975" y="3082139"/>
            <a:ext cx="206074" cy="160595"/>
            <a:chOff x="1327767" y="5829572"/>
            <a:chExt cx="206074" cy="160595"/>
          </a:xfrm>
        </p:grpSpPr>
        <p:sp>
          <p:nvSpPr>
            <p:cNvPr id="18" name="Oval 17"/>
            <p:cNvSpPr/>
            <p:nvPr/>
          </p:nvSpPr>
          <p:spPr bwMode="auto">
            <a:xfrm>
              <a:off x="1374333" y="5844678"/>
              <a:ext cx="129364" cy="129364"/>
            </a:xfrm>
            <a:prstGeom prst="ellipse">
              <a:avLst/>
            </a:prstGeom>
            <a:solidFill>
              <a:srgbClr val="0093C5"/>
            </a:solidFill>
            <a:ln w="9525" cap="flat" cmpd="sng" algn="ctr">
              <a:solidFill>
                <a:srgbClr val="0093C5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9" name="Text Box 31"/>
            <p:cNvSpPr txBox="1">
              <a:spLocks noChangeArrowheads="1"/>
            </p:cNvSpPr>
            <p:nvPr/>
          </p:nvSpPr>
          <p:spPr bwMode="auto">
            <a:xfrm>
              <a:off x="1327767" y="5829572"/>
              <a:ext cx="206074" cy="160595"/>
            </a:xfrm>
            <a:prstGeom prst="rect">
              <a:avLst/>
            </a:prstGeom>
            <a:noFill/>
            <a:ln w="6350" cmpd="sng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900" dirty="0" smtClean="0">
                  <a:solidFill>
                    <a:srgbClr val="FFFFFF"/>
                  </a:solidFill>
                  <a:latin typeface="Arial" charset="0"/>
                </a:rPr>
                <a:t>2</a:t>
              </a:r>
              <a:endParaRPr lang="en-US" sz="900" dirty="0">
                <a:solidFill>
                  <a:srgbClr val="FFFFFF"/>
                </a:solidFill>
                <a:latin typeface="Arial" charset="0"/>
              </a:endParaRPr>
            </a:p>
          </p:txBody>
        </p:sp>
      </p:grpSp>
      <p:sp>
        <p:nvSpPr>
          <p:cNvPr id="20" name="Text Box 31"/>
          <p:cNvSpPr txBox="1">
            <a:spLocks noChangeArrowheads="1"/>
          </p:cNvSpPr>
          <p:nvPr/>
        </p:nvSpPr>
        <p:spPr bwMode="auto">
          <a:xfrm>
            <a:off x="2516767" y="4463150"/>
            <a:ext cx="1598034" cy="489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DNA ligase</a:t>
            </a:r>
            <a:br>
              <a:rPr lang="en-US" sz="1000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seals the strands.</a:t>
            </a:r>
            <a:endParaRPr lang="en-US" sz="10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2292975" y="4487607"/>
            <a:ext cx="206074" cy="160595"/>
            <a:chOff x="1327767" y="5829572"/>
            <a:chExt cx="206074" cy="160595"/>
          </a:xfrm>
        </p:grpSpPr>
        <p:sp>
          <p:nvSpPr>
            <p:cNvPr id="22" name="Oval 21"/>
            <p:cNvSpPr/>
            <p:nvPr/>
          </p:nvSpPr>
          <p:spPr bwMode="auto">
            <a:xfrm>
              <a:off x="1374333" y="5844678"/>
              <a:ext cx="129364" cy="129364"/>
            </a:xfrm>
            <a:prstGeom prst="ellipse">
              <a:avLst/>
            </a:prstGeom>
            <a:solidFill>
              <a:srgbClr val="0093C5"/>
            </a:solidFill>
            <a:ln w="9525" cap="flat" cmpd="sng" algn="ctr">
              <a:solidFill>
                <a:srgbClr val="0093C5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23" name="Text Box 31"/>
            <p:cNvSpPr txBox="1">
              <a:spLocks noChangeArrowheads="1"/>
            </p:cNvSpPr>
            <p:nvPr/>
          </p:nvSpPr>
          <p:spPr bwMode="auto">
            <a:xfrm>
              <a:off x="1327767" y="5829572"/>
              <a:ext cx="206074" cy="160595"/>
            </a:xfrm>
            <a:prstGeom prst="rect">
              <a:avLst/>
            </a:prstGeom>
            <a:noFill/>
            <a:ln w="6350" cmpd="sng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900" dirty="0" smtClean="0">
                  <a:solidFill>
                    <a:srgbClr val="FFFFFF"/>
                  </a:solidFill>
                  <a:latin typeface="Arial" charset="0"/>
                </a:rPr>
                <a:t>3</a:t>
              </a:r>
              <a:endParaRPr lang="en-US" sz="900" dirty="0">
                <a:solidFill>
                  <a:srgbClr val="FFFFFF"/>
                </a:solidFill>
                <a:latin typeface="Arial" charset="0"/>
              </a:endParaRPr>
            </a:p>
          </p:txBody>
        </p:sp>
      </p:grp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207984" y="2636467"/>
            <a:ext cx="694216" cy="17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Sticky end</a:t>
            </a:r>
            <a:endParaRPr lang="en-US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500084" y="3468316"/>
            <a:ext cx="2364266" cy="328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Fragment from different DNA molecule</a:t>
            </a:r>
            <a:br>
              <a:rPr lang="en-US" sz="1000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cut by the same restriction enzyme</a:t>
            </a:r>
            <a:endParaRPr lang="en-US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" name="Text Box 31"/>
          <p:cNvSpPr txBox="1">
            <a:spLocks noChangeArrowheads="1"/>
          </p:cNvSpPr>
          <p:nvPr/>
        </p:nvSpPr>
        <p:spPr bwMode="auto">
          <a:xfrm>
            <a:off x="3471384" y="4363666"/>
            <a:ext cx="1621316" cy="221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One possible combination</a:t>
            </a:r>
            <a:endParaRPr lang="en-US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" name="Text Box 31"/>
          <p:cNvSpPr txBox="1">
            <a:spLocks noChangeArrowheads="1"/>
          </p:cNvSpPr>
          <p:nvPr/>
        </p:nvSpPr>
        <p:spPr bwMode="auto">
          <a:xfrm>
            <a:off x="3458684" y="5227266"/>
            <a:ext cx="1780066" cy="208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Recombinant DNA molecule</a:t>
            </a:r>
            <a:endParaRPr lang="en-US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 rot="470234">
            <a:off x="4694512" y="2439305"/>
            <a:ext cx="124831" cy="119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G</a:t>
            </a: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2" name="Text Box 31"/>
          <p:cNvSpPr txBox="1">
            <a:spLocks noChangeArrowheads="1"/>
          </p:cNvSpPr>
          <p:nvPr/>
        </p:nvSpPr>
        <p:spPr bwMode="auto">
          <a:xfrm rot="21273966">
            <a:off x="3674884" y="2315331"/>
            <a:ext cx="124831" cy="119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G</a:t>
            </a: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" name="Text Box 31"/>
          <p:cNvSpPr txBox="1">
            <a:spLocks noChangeArrowheads="1"/>
          </p:cNvSpPr>
          <p:nvPr/>
        </p:nvSpPr>
        <p:spPr bwMode="auto">
          <a:xfrm flipH="1">
            <a:off x="4982628" y="1541842"/>
            <a:ext cx="137284" cy="12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5</a:t>
            </a:r>
            <a:r>
              <a:rPr lang="en-US" sz="800" dirty="0" smtClean="0">
                <a:solidFill>
                  <a:srgbClr val="000000"/>
                </a:solidFill>
                <a:latin typeface="Symbol Std"/>
                <a:cs typeface="Symbol Std"/>
              </a:rPr>
              <a:t>′</a:t>
            </a:r>
            <a:endParaRPr lang="en-US" sz="800" dirty="0">
              <a:solidFill>
                <a:srgbClr val="000000"/>
              </a:solidFill>
              <a:latin typeface="Symbol Std"/>
              <a:cs typeface="Symbol Std"/>
            </a:endParaRPr>
          </a:p>
        </p:txBody>
      </p:sp>
      <p:sp>
        <p:nvSpPr>
          <p:cNvPr id="64" name="Text Box 31"/>
          <p:cNvSpPr txBox="1">
            <a:spLocks noChangeArrowheads="1"/>
          </p:cNvSpPr>
          <p:nvPr/>
        </p:nvSpPr>
        <p:spPr bwMode="auto">
          <a:xfrm rot="212824">
            <a:off x="5420227" y="3080958"/>
            <a:ext cx="124831" cy="119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G</a:t>
            </a: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" name="Text Box 31"/>
          <p:cNvSpPr txBox="1">
            <a:spLocks noChangeArrowheads="1"/>
          </p:cNvSpPr>
          <p:nvPr/>
        </p:nvSpPr>
        <p:spPr bwMode="auto">
          <a:xfrm rot="592186">
            <a:off x="4814257" y="3139014"/>
            <a:ext cx="124831" cy="119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G</a:t>
            </a: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6" name="Text Box 31"/>
          <p:cNvSpPr txBox="1">
            <a:spLocks noChangeArrowheads="1"/>
          </p:cNvSpPr>
          <p:nvPr/>
        </p:nvSpPr>
        <p:spPr bwMode="auto">
          <a:xfrm flipH="1">
            <a:off x="3451372" y="1200755"/>
            <a:ext cx="137284" cy="12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5</a:t>
            </a:r>
            <a:r>
              <a:rPr lang="en-US" sz="800" dirty="0" smtClean="0">
                <a:solidFill>
                  <a:srgbClr val="000000"/>
                </a:solidFill>
                <a:latin typeface="Symbol Std"/>
                <a:cs typeface="Symbol Std"/>
              </a:rPr>
              <a:t>′</a:t>
            </a:r>
            <a:endParaRPr lang="en-US" sz="800" dirty="0">
              <a:solidFill>
                <a:srgbClr val="000000"/>
              </a:solidFill>
              <a:latin typeface="Symbol Std"/>
              <a:cs typeface="Symbol Std"/>
            </a:endParaRPr>
          </a:p>
        </p:txBody>
      </p:sp>
      <p:sp>
        <p:nvSpPr>
          <p:cNvPr id="77" name="Text Box 31"/>
          <p:cNvSpPr txBox="1">
            <a:spLocks noChangeArrowheads="1"/>
          </p:cNvSpPr>
          <p:nvPr/>
        </p:nvSpPr>
        <p:spPr bwMode="auto">
          <a:xfrm flipH="1">
            <a:off x="3171972" y="2267555"/>
            <a:ext cx="137284" cy="12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5</a:t>
            </a:r>
            <a:r>
              <a:rPr lang="en-US" sz="800" dirty="0" smtClean="0">
                <a:solidFill>
                  <a:srgbClr val="000000"/>
                </a:solidFill>
                <a:latin typeface="Symbol Std"/>
                <a:cs typeface="Symbol Std"/>
              </a:rPr>
              <a:t>′</a:t>
            </a:r>
            <a:endParaRPr lang="en-US" sz="800" dirty="0">
              <a:solidFill>
                <a:srgbClr val="000000"/>
              </a:solidFill>
              <a:latin typeface="Symbol Std"/>
              <a:cs typeface="Symbol Std"/>
            </a:endParaRPr>
          </a:p>
        </p:txBody>
      </p:sp>
      <p:sp>
        <p:nvSpPr>
          <p:cNvPr id="78" name="Text Box 31"/>
          <p:cNvSpPr txBox="1">
            <a:spLocks noChangeArrowheads="1"/>
          </p:cNvSpPr>
          <p:nvPr/>
        </p:nvSpPr>
        <p:spPr bwMode="auto">
          <a:xfrm flipH="1">
            <a:off x="4391174" y="2158696"/>
            <a:ext cx="137284" cy="12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5</a:t>
            </a:r>
            <a:r>
              <a:rPr lang="en-US" sz="800" dirty="0" smtClean="0">
                <a:solidFill>
                  <a:srgbClr val="000000"/>
                </a:solidFill>
                <a:latin typeface="Symbol Std"/>
                <a:cs typeface="Symbol Std"/>
              </a:rPr>
              <a:t>′</a:t>
            </a:r>
            <a:endParaRPr lang="en-US" sz="800" dirty="0">
              <a:solidFill>
                <a:srgbClr val="000000"/>
              </a:solidFill>
              <a:latin typeface="Symbol Std"/>
              <a:cs typeface="Symbol Std"/>
            </a:endParaRPr>
          </a:p>
        </p:txBody>
      </p:sp>
      <p:sp>
        <p:nvSpPr>
          <p:cNvPr id="79" name="Text Box 31"/>
          <p:cNvSpPr txBox="1">
            <a:spLocks noChangeArrowheads="1"/>
          </p:cNvSpPr>
          <p:nvPr/>
        </p:nvSpPr>
        <p:spPr bwMode="auto">
          <a:xfrm flipH="1">
            <a:off x="5211230" y="2612269"/>
            <a:ext cx="137284" cy="12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5</a:t>
            </a:r>
            <a:r>
              <a:rPr lang="en-US" sz="800" dirty="0" smtClean="0">
                <a:solidFill>
                  <a:srgbClr val="000000"/>
                </a:solidFill>
                <a:latin typeface="Symbol Std"/>
                <a:cs typeface="Symbol Std"/>
              </a:rPr>
              <a:t>′</a:t>
            </a:r>
            <a:endParaRPr lang="en-US" sz="800" dirty="0">
              <a:solidFill>
                <a:srgbClr val="000000"/>
              </a:solidFill>
              <a:latin typeface="Symbol Std"/>
              <a:cs typeface="Symbol Std"/>
            </a:endParaRPr>
          </a:p>
        </p:txBody>
      </p:sp>
      <p:sp>
        <p:nvSpPr>
          <p:cNvPr id="80" name="Text Box 31"/>
          <p:cNvSpPr txBox="1">
            <a:spLocks noChangeArrowheads="1"/>
          </p:cNvSpPr>
          <p:nvPr/>
        </p:nvSpPr>
        <p:spPr bwMode="auto">
          <a:xfrm flipH="1">
            <a:off x="4064601" y="2503411"/>
            <a:ext cx="137284" cy="12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5</a:t>
            </a:r>
            <a:r>
              <a:rPr lang="en-US" sz="800" dirty="0" smtClean="0">
                <a:solidFill>
                  <a:srgbClr val="000000"/>
                </a:solidFill>
                <a:latin typeface="Symbol Std"/>
                <a:cs typeface="Symbol Std"/>
              </a:rPr>
              <a:t>′</a:t>
            </a:r>
            <a:endParaRPr lang="en-US" sz="800" dirty="0">
              <a:solidFill>
                <a:srgbClr val="000000"/>
              </a:solidFill>
              <a:latin typeface="Symbol Std"/>
              <a:cs typeface="Symbol Std"/>
            </a:endParaRPr>
          </a:p>
        </p:txBody>
      </p:sp>
      <p:sp>
        <p:nvSpPr>
          <p:cNvPr id="81" name="Text Box 31"/>
          <p:cNvSpPr txBox="1">
            <a:spLocks noChangeArrowheads="1"/>
          </p:cNvSpPr>
          <p:nvPr/>
        </p:nvSpPr>
        <p:spPr bwMode="auto">
          <a:xfrm flipH="1">
            <a:off x="4518174" y="2866268"/>
            <a:ext cx="137284" cy="12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5</a:t>
            </a:r>
            <a:r>
              <a:rPr lang="en-US" sz="800" dirty="0" smtClean="0">
                <a:solidFill>
                  <a:srgbClr val="000000"/>
                </a:solidFill>
                <a:latin typeface="Symbol Std"/>
                <a:cs typeface="Symbol Std"/>
              </a:rPr>
              <a:t>′</a:t>
            </a:r>
            <a:endParaRPr lang="en-US" sz="800" dirty="0">
              <a:solidFill>
                <a:srgbClr val="000000"/>
              </a:solidFill>
              <a:latin typeface="Symbol Std"/>
              <a:cs typeface="Symbol Std"/>
            </a:endParaRPr>
          </a:p>
        </p:txBody>
      </p:sp>
      <p:sp>
        <p:nvSpPr>
          <p:cNvPr id="82" name="Text Box 31"/>
          <p:cNvSpPr txBox="1">
            <a:spLocks noChangeArrowheads="1"/>
          </p:cNvSpPr>
          <p:nvPr/>
        </p:nvSpPr>
        <p:spPr bwMode="auto">
          <a:xfrm flipH="1">
            <a:off x="5773659" y="3348878"/>
            <a:ext cx="137284" cy="12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5</a:t>
            </a:r>
            <a:r>
              <a:rPr lang="en-US" sz="800" dirty="0" smtClean="0">
                <a:solidFill>
                  <a:srgbClr val="000000"/>
                </a:solidFill>
                <a:latin typeface="Symbol Std"/>
                <a:cs typeface="Symbol Std"/>
              </a:rPr>
              <a:t>′</a:t>
            </a:r>
            <a:endParaRPr lang="en-US" sz="800" dirty="0">
              <a:solidFill>
                <a:srgbClr val="000000"/>
              </a:solidFill>
              <a:latin typeface="Symbol Std"/>
              <a:cs typeface="Symbol Std"/>
            </a:endParaRPr>
          </a:p>
        </p:txBody>
      </p:sp>
      <p:sp>
        <p:nvSpPr>
          <p:cNvPr id="83" name="Text Box 31"/>
          <p:cNvSpPr txBox="1">
            <a:spLocks noChangeArrowheads="1"/>
          </p:cNvSpPr>
          <p:nvPr/>
        </p:nvSpPr>
        <p:spPr bwMode="auto">
          <a:xfrm flipH="1">
            <a:off x="4986258" y="1200755"/>
            <a:ext cx="137284" cy="12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3</a:t>
            </a:r>
            <a:r>
              <a:rPr lang="en-US" sz="800" dirty="0" smtClean="0">
                <a:solidFill>
                  <a:srgbClr val="000000"/>
                </a:solidFill>
                <a:latin typeface="Symbol Std"/>
                <a:cs typeface="Symbol Std"/>
              </a:rPr>
              <a:t>′</a:t>
            </a:r>
            <a:endParaRPr lang="en-US" sz="800" dirty="0">
              <a:solidFill>
                <a:srgbClr val="000000"/>
              </a:solidFill>
              <a:latin typeface="Symbol Std"/>
              <a:cs typeface="Symbol Std"/>
            </a:endParaRPr>
          </a:p>
        </p:txBody>
      </p:sp>
      <p:sp>
        <p:nvSpPr>
          <p:cNvPr id="84" name="Text Box 31"/>
          <p:cNvSpPr txBox="1">
            <a:spLocks noChangeArrowheads="1"/>
          </p:cNvSpPr>
          <p:nvPr/>
        </p:nvSpPr>
        <p:spPr bwMode="auto">
          <a:xfrm flipH="1">
            <a:off x="3458631" y="1541840"/>
            <a:ext cx="137284" cy="12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3</a:t>
            </a:r>
            <a:r>
              <a:rPr lang="en-US" sz="800" dirty="0" smtClean="0">
                <a:solidFill>
                  <a:srgbClr val="000000"/>
                </a:solidFill>
                <a:latin typeface="Symbol Std"/>
                <a:cs typeface="Symbol Std"/>
              </a:rPr>
              <a:t>′</a:t>
            </a:r>
            <a:endParaRPr lang="en-US" sz="800" dirty="0">
              <a:solidFill>
                <a:srgbClr val="000000"/>
              </a:solidFill>
              <a:latin typeface="Symbol Std"/>
              <a:cs typeface="Symbol Std"/>
            </a:endParaRPr>
          </a:p>
        </p:txBody>
      </p:sp>
      <p:sp>
        <p:nvSpPr>
          <p:cNvPr id="85" name="Text Box 31"/>
          <p:cNvSpPr txBox="1">
            <a:spLocks noChangeArrowheads="1"/>
          </p:cNvSpPr>
          <p:nvPr/>
        </p:nvSpPr>
        <p:spPr bwMode="auto">
          <a:xfrm flipH="1">
            <a:off x="3730776" y="2194983"/>
            <a:ext cx="137284" cy="12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3</a:t>
            </a:r>
            <a:r>
              <a:rPr lang="en-US" sz="800" dirty="0" smtClean="0">
                <a:solidFill>
                  <a:srgbClr val="000000"/>
                </a:solidFill>
                <a:latin typeface="Symbol Std"/>
                <a:cs typeface="Symbol Std"/>
              </a:rPr>
              <a:t>′</a:t>
            </a:r>
            <a:endParaRPr lang="en-US" sz="800" dirty="0">
              <a:solidFill>
                <a:srgbClr val="000000"/>
              </a:solidFill>
              <a:latin typeface="Symbol Std"/>
              <a:cs typeface="Symbol Std"/>
            </a:endParaRPr>
          </a:p>
        </p:txBody>
      </p:sp>
      <p:sp>
        <p:nvSpPr>
          <p:cNvPr id="86" name="Text Box 31"/>
          <p:cNvSpPr txBox="1">
            <a:spLocks noChangeArrowheads="1"/>
          </p:cNvSpPr>
          <p:nvPr/>
        </p:nvSpPr>
        <p:spPr bwMode="auto">
          <a:xfrm flipH="1">
            <a:off x="3201003" y="2608640"/>
            <a:ext cx="137284" cy="12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3</a:t>
            </a:r>
            <a:r>
              <a:rPr lang="en-US" sz="800" dirty="0" smtClean="0">
                <a:solidFill>
                  <a:srgbClr val="000000"/>
                </a:solidFill>
                <a:latin typeface="Symbol Std"/>
                <a:cs typeface="Symbol Std"/>
              </a:rPr>
              <a:t>′</a:t>
            </a:r>
            <a:endParaRPr lang="en-US" sz="800" dirty="0">
              <a:solidFill>
                <a:srgbClr val="000000"/>
              </a:solidFill>
              <a:latin typeface="Symbol Std"/>
              <a:cs typeface="Symbol Std"/>
            </a:endParaRPr>
          </a:p>
        </p:txBody>
      </p:sp>
      <p:sp>
        <p:nvSpPr>
          <p:cNvPr id="87" name="Text Box 31"/>
          <p:cNvSpPr txBox="1">
            <a:spLocks noChangeArrowheads="1"/>
          </p:cNvSpPr>
          <p:nvPr/>
        </p:nvSpPr>
        <p:spPr bwMode="auto">
          <a:xfrm flipH="1">
            <a:off x="4666945" y="2546955"/>
            <a:ext cx="137284" cy="12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3</a:t>
            </a:r>
            <a:r>
              <a:rPr lang="en-US" sz="800" dirty="0" smtClean="0">
                <a:solidFill>
                  <a:srgbClr val="000000"/>
                </a:solidFill>
                <a:latin typeface="Symbol Std"/>
                <a:cs typeface="Symbol Std"/>
              </a:rPr>
              <a:t>′</a:t>
            </a:r>
            <a:endParaRPr lang="en-US" sz="800" dirty="0">
              <a:solidFill>
                <a:srgbClr val="000000"/>
              </a:solidFill>
              <a:latin typeface="Symbol Std"/>
              <a:cs typeface="Symbol Std"/>
            </a:endParaRPr>
          </a:p>
        </p:txBody>
      </p:sp>
      <p:sp>
        <p:nvSpPr>
          <p:cNvPr id="88" name="Text Box 31"/>
          <p:cNvSpPr txBox="1">
            <a:spLocks noChangeArrowheads="1"/>
          </p:cNvSpPr>
          <p:nvPr/>
        </p:nvSpPr>
        <p:spPr bwMode="auto">
          <a:xfrm flipH="1">
            <a:off x="5508773" y="2971497"/>
            <a:ext cx="137284" cy="12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3</a:t>
            </a:r>
            <a:r>
              <a:rPr lang="en-US" sz="800" dirty="0" smtClean="0">
                <a:solidFill>
                  <a:srgbClr val="000000"/>
                </a:solidFill>
                <a:latin typeface="Symbol Std"/>
                <a:cs typeface="Symbol Std"/>
              </a:rPr>
              <a:t>′</a:t>
            </a:r>
            <a:endParaRPr lang="en-US" sz="800" dirty="0">
              <a:solidFill>
                <a:srgbClr val="000000"/>
              </a:solidFill>
              <a:latin typeface="Symbol Std"/>
              <a:cs typeface="Symbol Std"/>
            </a:endParaRPr>
          </a:p>
        </p:txBody>
      </p:sp>
      <p:sp>
        <p:nvSpPr>
          <p:cNvPr id="89" name="Text Box 31"/>
          <p:cNvSpPr txBox="1">
            <a:spLocks noChangeArrowheads="1"/>
          </p:cNvSpPr>
          <p:nvPr/>
        </p:nvSpPr>
        <p:spPr bwMode="auto">
          <a:xfrm flipH="1">
            <a:off x="4793941" y="3243643"/>
            <a:ext cx="137284" cy="12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3</a:t>
            </a:r>
            <a:r>
              <a:rPr lang="en-US" sz="800" dirty="0" smtClean="0">
                <a:solidFill>
                  <a:srgbClr val="000000"/>
                </a:solidFill>
                <a:latin typeface="Symbol Std"/>
                <a:cs typeface="Symbol Std"/>
              </a:rPr>
              <a:t>′</a:t>
            </a:r>
            <a:endParaRPr lang="en-US" sz="800" dirty="0">
              <a:solidFill>
                <a:srgbClr val="000000"/>
              </a:solidFill>
              <a:latin typeface="Symbol Std"/>
              <a:cs typeface="Symbol Std"/>
            </a:endParaRPr>
          </a:p>
        </p:txBody>
      </p:sp>
      <p:sp>
        <p:nvSpPr>
          <p:cNvPr id="90" name="Text Box 31"/>
          <p:cNvSpPr txBox="1">
            <a:spLocks noChangeArrowheads="1"/>
          </p:cNvSpPr>
          <p:nvPr/>
        </p:nvSpPr>
        <p:spPr bwMode="auto">
          <a:xfrm flipH="1">
            <a:off x="5276547" y="2256669"/>
            <a:ext cx="137284" cy="12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3</a:t>
            </a:r>
            <a:r>
              <a:rPr lang="en-US" sz="800" dirty="0" smtClean="0">
                <a:solidFill>
                  <a:srgbClr val="000000"/>
                </a:solidFill>
                <a:latin typeface="Symbol Std"/>
                <a:cs typeface="Symbol Std"/>
              </a:rPr>
              <a:t>′</a:t>
            </a:r>
            <a:endParaRPr lang="en-US" sz="800" dirty="0">
              <a:solidFill>
                <a:srgbClr val="000000"/>
              </a:solidFill>
              <a:latin typeface="Symbol Std"/>
              <a:cs typeface="Symbol Std"/>
            </a:endParaRPr>
          </a:p>
        </p:txBody>
      </p:sp>
      <p:sp>
        <p:nvSpPr>
          <p:cNvPr id="91" name="Text Box 31"/>
          <p:cNvSpPr txBox="1">
            <a:spLocks noChangeArrowheads="1"/>
          </p:cNvSpPr>
          <p:nvPr/>
        </p:nvSpPr>
        <p:spPr bwMode="auto">
          <a:xfrm flipH="1">
            <a:off x="3567487" y="3885897"/>
            <a:ext cx="137284" cy="12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3</a:t>
            </a:r>
            <a:r>
              <a:rPr lang="en-US" sz="800" dirty="0" smtClean="0">
                <a:solidFill>
                  <a:srgbClr val="000000"/>
                </a:solidFill>
                <a:latin typeface="Symbol Std"/>
                <a:cs typeface="Symbol Std"/>
              </a:rPr>
              <a:t>′</a:t>
            </a:r>
            <a:endParaRPr lang="en-US" sz="800" dirty="0">
              <a:solidFill>
                <a:srgbClr val="000000"/>
              </a:solidFill>
              <a:latin typeface="Symbol Std"/>
              <a:cs typeface="Symbol Std"/>
            </a:endParaRPr>
          </a:p>
        </p:txBody>
      </p:sp>
      <p:sp>
        <p:nvSpPr>
          <p:cNvPr id="92" name="Text Box 31"/>
          <p:cNvSpPr txBox="1">
            <a:spLocks noChangeArrowheads="1"/>
          </p:cNvSpPr>
          <p:nvPr/>
        </p:nvSpPr>
        <p:spPr bwMode="auto">
          <a:xfrm flipH="1">
            <a:off x="3044975" y="4248755"/>
            <a:ext cx="137284" cy="12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3</a:t>
            </a:r>
            <a:r>
              <a:rPr lang="en-US" sz="800" dirty="0" smtClean="0">
                <a:solidFill>
                  <a:srgbClr val="000000"/>
                </a:solidFill>
                <a:latin typeface="Symbol Std"/>
                <a:cs typeface="Symbol Std"/>
              </a:rPr>
              <a:t>′</a:t>
            </a:r>
            <a:endParaRPr lang="en-US" sz="800" dirty="0">
              <a:solidFill>
                <a:srgbClr val="000000"/>
              </a:solidFill>
              <a:latin typeface="Symbol Std"/>
              <a:cs typeface="Symbol Std"/>
            </a:endParaRPr>
          </a:p>
        </p:txBody>
      </p:sp>
      <p:sp>
        <p:nvSpPr>
          <p:cNvPr id="93" name="Text Box 31"/>
          <p:cNvSpPr txBox="1">
            <a:spLocks noChangeArrowheads="1"/>
          </p:cNvSpPr>
          <p:nvPr/>
        </p:nvSpPr>
        <p:spPr bwMode="auto">
          <a:xfrm flipH="1">
            <a:off x="4053719" y="4245127"/>
            <a:ext cx="137284" cy="12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3</a:t>
            </a:r>
            <a:r>
              <a:rPr lang="en-US" sz="800" dirty="0" smtClean="0">
                <a:solidFill>
                  <a:srgbClr val="000000"/>
                </a:solidFill>
                <a:latin typeface="Symbol Std"/>
                <a:cs typeface="Symbol Std"/>
              </a:rPr>
              <a:t>′</a:t>
            </a:r>
            <a:endParaRPr lang="en-US" sz="800" dirty="0">
              <a:solidFill>
                <a:srgbClr val="000000"/>
              </a:solidFill>
              <a:latin typeface="Symbol Std"/>
              <a:cs typeface="Symbol Std"/>
            </a:endParaRPr>
          </a:p>
        </p:txBody>
      </p:sp>
      <p:sp>
        <p:nvSpPr>
          <p:cNvPr id="94" name="Text Box 31"/>
          <p:cNvSpPr txBox="1">
            <a:spLocks noChangeArrowheads="1"/>
          </p:cNvSpPr>
          <p:nvPr/>
        </p:nvSpPr>
        <p:spPr bwMode="auto">
          <a:xfrm flipH="1">
            <a:off x="4572604" y="3882268"/>
            <a:ext cx="137284" cy="12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3</a:t>
            </a:r>
            <a:r>
              <a:rPr lang="en-US" sz="800" dirty="0" smtClean="0">
                <a:solidFill>
                  <a:srgbClr val="000000"/>
                </a:solidFill>
                <a:latin typeface="Symbol Std"/>
                <a:cs typeface="Symbol Std"/>
              </a:rPr>
              <a:t>′</a:t>
            </a:r>
            <a:endParaRPr lang="en-US" sz="800" dirty="0">
              <a:solidFill>
                <a:srgbClr val="000000"/>
              </a:solidFill>
              <a:latin typeface="Symbol Std"/>
              <a:cs typeface="Symbol Std"/>
            </a:endParaRPr>
          </a:p>
        </p:txBody>
      </p:sp>
      <p:sp>
        <p:nvSpPr>
          <p:cNvPr id="95" name="Text Box 31"/>
          <p:cNvSpPr txBox="1">
            <a:spLocks noChangeArrowheads="1"/>
          </p:cNvSpPr>
          <p:nvPr/>
        </p:nvSpPr>
        <p:spPr bwMode="auto">
          <a:xfrm flipH="1">
            <a:off x="5047948" y="4248754"/>
            <a:ext cx="137284" cy="12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3</a:t>
            </a:r>
            <a:r>
              <a:rPr lang="en-US" sz="800" dirty="0" smtClean="0">
                <a:solidFill>
                  <a:srgbClr val="000000"/>
                </a:solidFill>
                <a:latin typeface="Symbol Std"/>
                <a:cs typeface="Symbol Std"/>
              </a:rPr>
              <a:t>′</a:t>
            </a:r>
            <a:endParaRPr lang="en-US" sz="800" dirty="0">
              <a:solidFill>
                <a:srgbClr val="000000"/>
              </a:solidFill>
              <a:latin typeface="Symbol Std"/>
              <a:cs typeface="Symbol Std"/>
            </a:endParaRPr>
          </a:p>
        </p:txBody>
      </p:sp>
      <p:sp>
        <p:nvSpPr>
          <p:cNvPr id="96" name="Text Box 31"/>
          <p:cNvSpPr txBox="1">
            <a:spLocks noChangeArrowheads="1"/>
          </p:cNvSpPr>
          <p:nvPr/>
        </p:nvSpPr>
        <p:spPr bwMode="auto">
          <a:xfrm flipH="1">
            <a:off x="5574090" y="3882270"/>
            <a:ext cx="137284" cy="12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3</a:t>
            </a:r>
            <a:r>
              <a:rPr lang="en-US" sz="800" dirty="0" smtClean="0">
                <a:solidFill>
                  <a:srgbClr val="000000"/>
                </a:solidFill>
                <a:latin typeface="Symbol Std"/>
                <a:cs typeface="Symbol Std"/>
              </a:rPr>
              <a:t>′</a:t>
            </a:r>
            <a:endParaRPr lang="en-US" sz="800" dirty="0">
              <a:solidFill>
                <a:srgbClr val="000000"/>
              </a:solidFill>
              <a:latin typeface="Symbol Std"/>
              <a:cs typeface="Symbol Std"/>
            </a:endParaRPr>
          </a:p>
        </p:txBody>
      </p:sp>
      <p:sp>
        <p:nvSpPr>
          <p:cNvPr id="97" name="Text Box 31"/>
          <p:cNvSpPr txBox="1">
            <a:spLocks noChangeArrowheads="1"/>
          </p:cNvSpPr>
          <p:nvPr/>
        </p:nvSpPr>
        <p:spPr bwMode="auto">
          <a:xfrm flipH="1">
            <a:off x="5545062" y="4861984"/>
            <a:ext cx="137284" cy="12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3</a:t>
            </a:r>
            <a:r>
              <a:rPr lang="en-US" sz="800" dirty="0" smtClean="0">
                <a:solidFill>
                  <a:srgbClr val="000000"/>
                </a:solidFill>
                <a:latin typeface="Symbol Std"/>
                <a:cs typeface="Symbol Std"/>
              </a:rPr>
              <a:t>′</a:t>
            </a:r>
            <a:endParaRPr lang="en-US" sz="800" dirty="0">
              <a:solidFill>
                <a:srgbClr val="000000"/>
              </a:solidFill>
              <a:latin typeface="Symbol Std"/>
              <a:cs typeface="Symbol Std"/>
            </a:endParaRPr>
          </a:p>
        </p:txBody>
      </p:sp>
      <p:sp>
        <p:nvSpPr>
          <p:cNvPr id="98" name="Text Box 31"/>
          <p:cNvSpPr txBox="1">
            <a:spLocks noChangeArrowheads="1"/>
          </p:cNvSpPr>
          <p:nvPr/>
        </p:nvSpPr>
        <p:spPr bwMode="auto">
          <a:xfrm flipH="1">
            <a:off x="3052234" y="5221212"/>
            <a:ext cx="137284" cy="12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3</a:t>
            </a:r>
            <a:r>
              <a:rPr lang="en-US" sz="800" dirty="0" smtClean="0">
                <a:solidFill>
                  <a:srgbClr val="000000"/>
                </a:solidFill>
                <a:latin typeface="Symbol Std"/>
                <a:cs typeface="Symbol Std"/>
              </a:rPr>
              <a:t>′</a:t>
            </a:r>
            <a:endParaRPr lang="en-US" sz="800" dirty="0">
              <a:solidFill>
                <a:srgbClr val="000000"/>
              </a:solidFill>
              <a:latin typeface="Symbol Std"/>
              <a:cs typeface="Symbol Std"/>
            </a:endParaRPr>
          </a:p>
        </p:txBody>
      </p:sp>
      <p:sp>
        <p:nvSpPr>
          <p:cNvPr id="99" name="Text Box 31"/>
          <p:cNvSpPr txBox="1">
            <a:spLocks noChangeArrowheads="1"/>
          </p:cNvSpPr>
          <p:nvPr/>
        </p:nvSpPr>
        <p:spPr bwMode="auto">
          <a:xfrm flipH="1">
            <a:off x="3041347" y="3885900"/>
            <a:ext cx="137284" cy="12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5</a:t>
            </a:r>
            <a:r>
              <a:rPr lang="en-US" sz="800" dirty="0" smtClean="0">
                <a:solidFill>
                  <a:srgbClr val="000000"/>
                </a:solidFill>
                <a:latin typeface="Symbol Std"/>
                <a:cs typeface="Symbol Std"/>
              </a:rPr>
              <a:t>′</a:t>
            </a:r>
            <a:endParaRPr lang="en-US" sz="800" dirty="0">
              <a:solidFill>
                <a:srgbClr val="000000"/>
              </a:solidFill>
              <a:latin typeface="Symbol Std"/>
              <a:cs typeface="Symbol Std"/>
            </a:endParaRPr>
          </a:p>
        </p:txBody>
      </p:sp>
      <p:sp>
        <p:nvSpPr>
          <p:cNvPr id="100" name="Text Box 31"/>
          <p:cNvSpPr txBox="1">
            <a:spLocks noChangeArrowheads="1"/>
          </p:cNvSpPr>
          <p:nvPr/>
        </p:nvSpPr>
        <p:spPr bwMode="auto">
          <a:xfrm flipH="1">
            <a:off x="3683608" y="3882268"/>
            <a:ext cx="137284" cy="12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5</a:t>
            </a:r>
            <a:r>
              <a:rPr lang="en-US" sz="800" dirty="0" smtClean="0">
                <a:solidFill>
                  <a:srgbClr val="000000"/>
                </a:solidFill>
                <a:latin typeface="Symbol Std"/>
                <a:cs typeface="Symbol Std"/>
              </a:rPr>
              <a:t>′</a:t>
            </a:r>
            <a:endParaRPr lang="en-US" sz="800" dirty="0">
              <a:solidFill>
                <a:srgbClr val="000000"/>
              </a:solidFill>
              <a:latin typeface="Symbol Std"/>
              <a:cs typeface="Symbol Std"/>
            </a:endParaRPr>
          </a:p>
        </p:txBody>
      </p:sp>
      <p:sp>
        <p:nvSpPr>
          <p:cNvPr id="101" name="Text Box 31"/>
          <p:cNvSpPr txBox="1">
            <a:spLocks noChangeArrowheads="1"/>
          </p:cNvSpPr>
          <p:nvPr/>
        </p:nvSpPr>
        <p:spPr bwMode="auto">
          <a:xfrm flipH="1">
            <a:off x="4685090" y="3885897"/>
            <a:ext cx="137284" cy="12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5</a:t>
            </a:r>
            <a:r>
              <a:rPr lang="en-US" sz="800" dirty="0" smtClean="0">
                <a:solidFill>
                  <a:srgbClr val="000000"/>
                </a:solidFill>
                <a:latin typeface="Symbol Std"/>
                <a:cs typeface="Symbol Std"/>
              </a:rPr>
              <a:t>′</a:t>
            </a:r>
            <a:endParaRPr lang="en-US" sz="800" dirty="0">
              <a:solidFill>
                <a:srgbClr val="000000"/>
              </a:solidFill>
              <a:latin typeface="Symbol Std"/>
              <a:cs typeface="Symbol Std"/>
            </a:endParaRPr>
          </a:p>
        </p:txBody>
      </p:sp>
      <p:sp>
        <p:nvSpPr>
          <p:cNvPr id="102" name="Text Box 31"/>
          <p:cNvSpPr txBox="1">
            <a:spLocks noChangeArrowheads="1"/>
          </p:cNvSpPr>
          <p:nvPr/>
        </p:nvSpPr>
        <p:spPr bwMode="auto">
          <a:xfrm flipH="1">
            <a:off x="4931830" y="4248753"/>
            <a:ext cx="137284" cy="12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5</a:t>
            </a:r>
            <a:r>
              <a:rPr lang="en-US" sz="800" dirty="0" smtClean="0">
                <a:solidFill>
                  <a:srgbClr val="000000"/>
                </a:solidFill>
                <a:latin typeface="Symbol Std"/>
                <a:cs typeface="Symbol Std"/>
              </a:rPr>
              <a:t>′</a:t>
            </a:r>
            <a:endParaRPr lang="en-US" sz="800" dirty="0">
              <a:solidFill>
                <a:srgbClr val="000000"/>
              </a:solidFill>
              <a:latin typeface="Symbol Std"/>
              <a:cs typeface="Symbol Std"/>
            </a:endParaRPr>
          </a:p>
        </p:txBody>
      </p:sp>
      <p:sp>
        <p:nvSpPr>
          <p:cNvPr id="103" name="Text Box 31"/>
          <p:cNvSpPr txBox="1">
            <a:spLocks noChangeArrowheads="1"/>
          </p:cNvSpPr>
          <p:nvPr/>
        </p:nvSpPr>
        <p:spPr bwMode="auto">
          <a:xfrm flipH="1">
            <a:off x="3937604" y="4248755"/>
            <a:ext cx="137284" cy="12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5</a:t>
            </a:r>
            <a:r>
              <a:rPr lang="en-US" sz="800" dirty="0" smtClean="0">
                <a:solidFill>
                  <a:srgbClr val="000000"/>
                </a:solidFill>
                <a:latin typeface="Symbol Std"/>
                <a:cs typeface="Symbol Std"/>
              </a:rPr>
              <a:t>′</a:t>
            </a:r>
            <a:endParaRPr lang="en-US" sz="800" dirty="0">
              <a:solidFill>
                <a:srgbClr val="000000"/>
              </a:solidFill>
              <a:latin typeface="Symbol Std"/>
              <a:cs typeface="Symbol Std"/>
            </a:endParaRPr>
          </a:p>
        </p:txBody>
      </p:sp>
      <p:sp>
        <p:nvSpPr>
          <p:cNvPr id="104" name="Text Box 31"/>
          <p:cNvSpPr txBox="1">
            <a:spLocks noChangeArrowheads="1"/>
          </p:cNvSpPr>
          <p:nvPr/>
        </p:nvSpPr>
        <p:spPr bwMode="auto">
          <a:xfrm flipH="1">
            <a:off x="5574089" y="4248755"/>
            <a:ext cx="137284" cy="12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5</a:t>
            </a:r>
            <a:r>
              <a:rPr lang="en-US" sz="800" dirty="0" smtClean="0">
                <a:solidFill>
                  <a:srgbClr val="000000"/>
                </a:solidFill>
                <a:latin typeface="Symbol Std"/>
                <a:cs typeface="Symbol Std"/>
              </a:rPr>
              <a:t>′</a:t>
            </a:r>
            <a:endParaRPr lang="en-US" sz="800" dirty="0">
              <a:solidFill>
                <a:srgbClr val="000000"/>
              </a:solidFill>
              <a:latin typeface="Symbol Std"/>
              <a:cs typeface="Symbol Std"/>
            </a:endParaRPr>
          </a:p>
        </p:txBody>
      </p:sp>
      <p:sp>
        <p:nvSpPr>
          <p:cNvPr id="105" name="Text Box 31"/>
          <p:cNvSpPr txBox="1">
            <a:spLocks noChangeArrowheads="1"/>
          </p:cNvSpPr>
          <p:nvPr/>
        </p:nvSpPr>
        <p:spPr bwMode="auto">
          <a:xfrm flipH="1">
            <a:off x="3048604" y="4861985"/>
            <a:ext cx="137284" cy="12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5</a:t>
            </a:r>
            <a:r>
              <a:rPr lang="en-US" sz="800" dirty="0" smtClean="0">
                <a:solidFill>
                  <a:srgbClr val="000000"/>
                </a:solidFill>
                <a:latin typeface="Symbol Std"/>
                <a:cs typeface="Symbol Std"/>
              </a:rPr>
              <a:t>′</a:t>
            </a:r>
            <a:endParaRPr lang="en-US" sz="800" dirty="0">
              <a:solidFill>
                <a:srgbClr val="000000"/>
              </a:solidFill>
              <a:latin typeface="Symbol Std"/>
              <a:cs typeface="Symbol Std"/>
            </a:endParaRPr>
          </a:p>
        </p:txBody>
      </p:sp>
      <p:sp>
        <p:nvSpPr>
          <p:cNvPr id="106" name="Text Box 31"/>
          <p:cNvSpPr txBox="1">
            <a:spLocks noChangeArrowheads="1"/>
          </p:cNvSpPr>
          <p:nvPr/>
        </p:nvSpPr>
        <p:spPr bwMode="auto">
          <a:xfrm flipH="1">
            <a:off x="5545061" y="5221212"/>
            <a:ext cx="137284" cy="12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5</a:t>
            </a:r>
            <a:r>
              <a:rPr lang="en-US" sz="800" dirty="0" smtClean="0">
                <a:solidFill>
                  <a:srgbClr val="000000"/>
                </a:solidFill>
                <a:latin typeface="Symbol Std"/>
                <a:cs typeface="Symbol Std"/>
              </a:rPr>
              <a:t>′</a:t>
            </a:r>
            <a:endParaRPr lang="en-US" sz="800" dirty="0">
              <a:solidFill>
                <a:srgbClr val="000000"/>
              </a:solidFill>
              <a:latin typeface="Symbol Std"/>
              <a:cs typeface="Symbol Std"/>
            </a:endParaRPr>
          </a:p>
        </p:txBody>
      </p:sp>
      <p:sp>
        <p:nvSpPr>
          <p:cNvPr id="108" name="Text Box 31"/>
          <p:cNvSpPr txBox="1">
            <a:spLocks noChangeArrowheads="1"/>
          </p:cNvSpPr>
          <p:nvPr/>
        </p:nvSpPr>
        <p:spPr bwMode="auto">
          <a:xfrm>
            <a:off x="3538817" y="4001718"/>
            <a:ext cx="124831" cy="119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G</a:t>
            </a: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9" name="Text Box 31"/>
          <p:cNvSpPr txBox="1">
            <a:spLocks noChangeArrowheads="1"/>
          </p:cNvSpPr>
          <p:nvPr/>
        </p:nvSpPr>
        <p:spPr bwMode="auto">
          <a:xfrm>
            <a:off x="3671262" y="4001116"/>
            <a:ext cx="124831" cy="119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A</a:t>
            </a: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0" name="Text Box 31"/>
          <p:cNvSpPr txBox="1">
            <a:spLocks noChangeArrowheads="1"/>
          </p:cNvSpPr>
          <p:nvPr/>
        </p:nvSpPr>
        <p:spPr bwMode="auto">
          <a:xfrm>
            <a:off x="3752301" y="4001116"/>
            <a:ext cx="124831" cy="119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A</a:t>
            </a: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1" name="Text Box 31"/>
          <p:cNvSpPr txBox="1">
            <a:spLocks noChangeArrowheads="1"/>
          </p:cNvSpPr>
          <p:nvPr/>
        </p:nvSpPr>
        <p:spPr bwMode="auto">
          <a:xfrm>
            <a:off x="3825783" y="4001719"/>
            <a:ext cx="124831" cy="119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T</a:t>
            </a: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2" name="Text Box 31"/>
          <p:cNvSpPr txBox="1">
            <a:spLocks noChangeArrowheads="1"/>
          </p:cNvSpPr>
          <p:nvPr/>
        </p:nvSpPr>
        <p:spPr bwMode="auto">
          <a:xfrm>
            <a:off x="3904098" y="4002173"/>
            <a:ext cx="124831" cy="119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T</a:t>
            </a: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3" name="Text Box 31"/>
          <p:cNvSpPr txBox="1">
            <a:spLocks noChangeArrowheads="1"/>
          </p:cNvSpPr>
          <p:nvPr/>
        </p:nvSpPr>
        <p:spPr bwMode="auto">
          <a:xfrm>
            <a:off x="4029531" y="4001719"/>
            <a:ext cx="131234" cy="119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C</a:t>
            </a: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4" name="Text Box 31"/>
          <p:cNvSpPr txBox="1">
            <a:spLocks noChangeArrowheads="1"/>
          </p:cNvSpPr>
          <p:nvPr/>
        </p:nvSpPr>
        <p:spPr bwMode="auto">
          <a:xfrm>
            <a:off x="5032574" y="4132339"/>
            <a:ext cx="124831" cy="119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G</a:t>
            </a: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5" name="Text Box 31"/>
          <p:cNvSpPr txBox="1">
            <a:spLocks noChangeArrowheads="1"/>
          </p:cNvSpPr>
          <p:nvPr/>
        </p:nvSpPr>
        <p:spPr bwMode="auto">
          <a:xfrm>
            <a:off x="4907999" y="4127505"/>
            <a:ext cx="124831" cy="119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A</a:t>
            </a: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6" name="Text Box 31"/>
          <p:cNvSpPr txBox="1">
            <a:spLocks noChangeArrowheads="1"/>
          </p:cNvSpPr>
          <p:nvPr/>
        </p:nvSpPr>
        <p:spPr bwMode="auto">
          <a:xfrm>
            <a:off x="4828170" y="4128712"/>
            <a:ext cx="124831" cy="119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A</a:t>
            </a: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7" name="Text Box 31"/>
          <p:cNvSpPr txBox="1">
            <a:spLocks noChangeArrowheads="1"/>
          </p:cNvSpPr>
          <p:nvPr/>
        </p:nvSpPr>
        <p:spPr bwMode="auto">
          <a:xfrm>
            <a:off x="4757110" y="4128708"/>
            <a:ext cx="124831" cy="119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T</a:t>
            </a: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8" name="Text Box 31"/>
          <p:cNvSpPr txBox="1">
            <a:spLocks noChangeArrowheads="1"/>
          </p:cNvSpPr>
          <p:nvPr/>
        </p:nvSpPr>
        <p:spPr bwMode="auto">
          <a:xfrm>
            <a:off x="4687258" y="4128709"/>
            <a:ext cx="124831" cy="119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T</a:t>
            </a: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9" name="Text Box 31"/>
          <p:cNvSpPr txBox="1">
            <a:spLocks noChangeArrowheads="1"/>
          </p:cNvSpPr>
          <p:nvPr/>
        </p:nvSpPr>
        <p:spPr bwMode="auto">
          <a:xfrm>
            <a:off x="4544782" y="4129315"/>
            <a:ext cx="131234" cy="119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C</a:t>
            </a: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1" name="Text Box 31"/>
          <p:cNvSpPr txBox="1">
            <a:spLocks noChangeArrowheads="1"/>
          </p:cNvSpPr>
          <p:nvPr/>
        </p:nvSpPr>
        <p:spPr bwMode="auto">
          <a:xfrm>
            <a:off x="4546351" y="4001719"/>
            <a:ext cx="124831" cy="119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G</a:t>
            </a: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2" name="Text Box 31"/>
          <p:cNvSpPr txBox="1">
            <a:spLocks noChangeArrowheads="1"/>
          </p:cNvSpPr>
          <p:nvPr/>
        </p:nvSpPr>
        <p:spPr bwMode="auto">
          <a:xfrm>
            <a:off x="4683029" y="4001114"/>
            <a:ext cx="124831" cy="119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A</a:t>
            </a: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3" name="Text Box 31"/>
          <p:cNvSpPr txBox="1">
            <a:spLocks noChangeArrowheads="1"/>
          </p:cNvSpPr>
          <p:nvPr/>
        </p:nvSpPr>
        <p:spPr bwMode="auto">
          <a:xfrm>
            <a:off x="4764068" y="4001114"/>
            <a:ext cx="124831" cy="119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A</a:t>
            </a: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4" name="Text Box 31"/>
          <p:cNvSpPr txBox="1">
            <a:spLocks noChangeArrowheads="1"/>
          </p:cNvSpPr>
          <p:nvPr/>
        </p:nvSpPr>
        <p:spPr bwMode="auto">
          <a:xfrm>
            <a:off x="4841783" y="4001717"/>
            <a:ext cx="124831" cy="119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T</a:t>
            </a: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5" name="Text Box 31"/>
          <p:cNvSpPr txBox="1">
            <a:spLocks noChangeArrowheads="1"/>
          </p:cNvSpPr>
          <p:nvPr/>
        </p:nvSpPr>
        <p:spPr bwMode="auto">
          <a:xfrm>
            <a:off x="4915865" y="4001113"/>
            <a:ext cx="124831" cy="119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T</a:t>
            </a: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6" name="Text Box 31"/>
          <p:cNvSpPr txBox="1">
            <a:spLocks noChangeArrowheads="1"/>
          </p:cNvSpPr>
          <p:nvPr/>
        </p:nvSpPr>
        <p:spPr bwMode="auto">
          <a:xfrm>
            <a:off x="5041299" y="4001719"/>
            <a:ext cx="131234" cy="119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C</a:t>
            </a: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7" name="Text Box 31"/>
          <p:cNvSpPr txBox="1">
            <a:spLocks noChangeArrowheads="1"/>
          </p:cNvSpPr>
          <p:nvPr/>
        </p:nvSpPr>
        <p:spPr bwMode="auto">
          <a:xfrm>
            <a:off x="4029276" y="4127047"/>
            <a:ext cx="124831" cy="119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G</a:t>
            </a: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8" name="Text Box 31"/>
          <p:cNvSpPr txBox="1">
            <a:spLocks noChangeArrowheads="1"/>
          </p:cNvSpPr>
          <p:nvPr/>
        </p:nvSpPr>
        <p:spPr bwMode="auto">
          <a:xfrm>
            <a:off x="3900464" y="4127504"/>
            <a:ext cx="124831" cy="119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A</a:t>
            </a: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9" name="Text Box 31"/>
          <p:cNvSpPr txBox="1">
            <a:spLocks noChangeArrowheads="1"/>
          </p:cNvSpPr>
          <p:nvPr/>
        </p:nvSpPr>
        <p:spPr bwMode="auto">
          <a:xfrm>
            <a:off x="3812169" y="4128711"/>
            <a:ext cx="124831" cy="119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A</a:t>
            </a: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0" name="Text Box 31"/>
          <p:cNvSpPr txBox="1">
            <a:spLocks noChangeArrowheads="1"/>
          </p:cNvSpPr>
          <p:nvPr/>
        </p:nvSpPr>
        <p:spPr bwMode="auto">
          <a:xfrm>
            <a:off x="3745342" y="4128707"/>
            <a:ext cx="124831" cy="119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T</a:t>
            </a: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1" name="Text Box 31"/>
          <p:cNvSpPr txBox="1">
            <a:spLocks noChangeArrowheads="1"/>
          </p:cNvSpPr>
          <p:nvPr/>
        </p:nvSpPr>
        <p:spPr bwMode="auto">
          <a:xfrm>
            <a:off x="3675490" y="4127650"/>
            <a:ext cx="124831" cy="119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T</a:t>
            </a: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2" name="Text Box 31"/>
          <p:cNvSpPr txBox="1">
            <a:spLocks noChangeArrowheads="1"/>
          </p:cNvSpPr>
          <p:nvPr/>
        </p:nvSpPr>
        <p:spPr bwMode="auto">
          <a:xfrm>
            <a:off x="3541484" y="4125081"/>
            <a:ext cx="131234" cy="119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C</a:t>
            </a: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3" name="Text Box 31"/>
          <p:cNvSpPr txBox="1">
            <a:spLocks noChangeArrowheads="1"/>
          </p:cNvSpPr>
          <p:nvPr/>
        </p:nvSpPr>
        <p:spPr bwMode="auto">
          <a:xfrm>
            <a:off x="3094620" y="6099333"/>
            <a:ext cx="825449" cy="343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Recombinant </a:t>
            </a:r>
            <a:br>
              <a:rPr lang="en-US" sz="1000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plasmid</a:t>
            </a:r>
            <a:endParaRPr lang="en-US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4" name="Text Box 31"/>
          <p:cNvSpPr txBox="1">
            <a:spLocks noChangeArrowheads="1"/>
          </p:cNvSpPr>
          <p:nvPr/>
        </p:nvSpPr>
        <p:spPr bwMode="auto">
          <a:xfrm>
            <a:off x="4014813" y="1312032"/>
            <a:ext cx="502153" cy="119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kern="0" spc="90" dirty="0" smtClean="0">
                <a:solidFill>
                  <a:srgbClr val="000000"/>
                </a:solidFill>
                <a:latin typeface="Arial" charset="0"/>
              </a:rPr>
              <a:t>GAATTC</a:t>
            </a:r>
            <a:endParaRPr lang="en-US" sz="800" kern="0" spc="9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5" name="Text Box 31"/>
          <p:cNvSpPr txBox="1">
            <a:spLocks noChangeArrowheads="1"/>
          </p:cNvSpPr>
          <p:nvPr/>
        </p:nvSpPr>
        <p:spPr bwMode="auto">
          <a:xfrm>
            <a:off x="4022200" y="1434800"/>
            <a:ext cx="502153" cy="119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kern="0" spc="90" dirty="0" smtClean="0">
                <a:solidFill>
                  <a:srgbClr val="000000"/>
                </a:solidFill>
                <a:latin typeface="Arial" charset="0"/>
              </a:rPr>
              <a:t>CTTAAG</a:t>
            </a:r>
            <a:endParaRPr lang="en-US" sz="800" kern="0" spc="9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6" name="Text Box 31"/>
          <p:cNvSpPr txBox="1">
            <a:spLocks noChangeArrowheads="1"/>
          </p:cNvSpPr>
          <p:nvPr/>
        </p:nvSpPr>
        <p:spPr bwMode="auto">
          <a:xfrm rot="21205928">
            <a:off x="3721291" y="2413298"/>
            <a:ext cx="418301" cy="108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kern="0" spc="90" dirty="0" smtClean="0">
                <a:solidFill>
                  <a:srgbClr val="000000"/>
                </a:solidFill>
                <a:latin typeface="Arial" charset="0"/>
              </a:rPr>
              <a:t>CTTAA</a:t>
            </a:r>
            <a:endParaRPr lang="en-US" sz="800" kern="0" spc="9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7" name="Text Box 31"/>
          <p:cNvSpPr txBox="1">
            <a:spLocks noChangeArrowheads="1"/>
          </p:cNvSpPr>
          <p:nvPr/>
        </p:nvSpPr>
        <p:spPr bwMode="auto">
          <a:xfrm rot="384752">
            <a:off x="4412746" y="2302632"/>
            <a:ext cx="413254" cy="12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kern="0" spc="90" dirty="0" smtClean="0">
                <a:solidFill>
                  <a:srgbClr val="000000"/>
                </a:solidFill>
                <a:latin typeface="Arial" charset="0"/>
              </a:rPr>
              <a:t>AATTC</a:t>
            </a:r>
            <a:endParaRPr lang="en-US" sz="800" kern="0" spc="9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8" name="Text Box 31"/>
          <p:cNvSpPr txBox="1">
            <a:spLocks noChangeArrowheads="1"/>
          </p:cNvSpPr>
          <p:nvPr/>
        </p:nvSpPr>
        <p:spPr bwMode="auto">
          <a:xfrm rot="349580">
            <a:off x="4531279" y="3001133"/>
            <a:ext cx="413254" cy="12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kern="0" spc="90" dirty="0" smtClean="0">
                <a:solidFill>
                  <a:srgbClr val="000000"/>
                </a:solidFill>
                <a:latin typeface="Arial" charset="0"/>
              </a:rPr>
              <a:t>AATTC</a:t>
            </a:r>
            <a:endParaRPr lang="en-US" sz="800" kern="0" spc="9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9" name="Text Box 31"/>
          <p:cNvSpPr txBox="1">
            <a:spLocks noChangeArrowheads="1"/>
          </p:cNvSpPr>
          <p:nvPr/>
        </p:nvSpPr>
        <p:spPr bwMode="auto">
          <a:xfrm rot="321352">
            <a:off x="5435789" y="3217632"/>
            <a:ext cx="418301" cy="108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kern="0" spc="90" dirty="0" smtClean="0">
                <a:solidFill>
                  <a:srgbClr val="000000"/>
                </a:solidFill>
                <a:latin typeface="Arial" charset="0"/>
              </a:rPr>
              <a:t>CTTAA</a:t>
            </a:r>
            <a:endParaRPr lang="en-US" sz="800" kern="0" spc="9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65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534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300" dirty="0" smtClean="0"/>
              <a:t>What </a:t>
            </a:r>
            <a:r>
              <a:rPr lang="en-US" sz="2300" dirty="0"/>
              <a:t>information is critical to the success of polymerase chain reaction (PCR) itself?</a:t>
            </a:r>
          </a:p>
          <a:p>
            <a:pPr marL="0" indent="0">
              <a:buNone/>
            </a:pPr>
            <a:r>
              <a:rPr lang="en-US" sz="2300" dirty="0"/>
              <a:t>A) The DNA sequence of the ends of the DNA to be amplified must be known.</a:t>
            </a:r>
          </a:p>
          <a:p>
            <a:pPr marL="0" indent="0">
              <a:buNone/>
            </a:pPr>
            <a:r>
              <a:rPr lang="en-US" sz="2300" dirty="0"/>
              <a:t>B) The complete DNA sequence of the DNA to be amplified must be known.</a:t>
            </a:r>
          </a:p>
          <a:p>
            <a:pPr marL="0" indent="0">
              <a:buNone/>
            </a:pPr>
            <a:r>
              <a:rPr lang="en-US" sz="2300" dirty="0"/>
              <a:t>C) The sequence of restriction-enzyme recognition sites in the DNA to be amplified must be known.</a:t>
            </a:r>
          </a:p>
          <a:p>
            <a:pPr marL="0" indent="0">
              <a:buNone/>
            </a:pPr>
            <a:r>
              <a:rPr lang="en-US" sz="2300" dirty="0"/>
              <a:t>D) The sequence of restriction-enzyme recognition sites in the DNA to be amplified and in the plasmid where the amplified DNA fragment will be cloned must be known.</a:t>
            </a:r>
          </a:p>
          <a:p>
            <a:pPr marL="0" indent="0">
              <a:buNone/>
            </a:pPr>
            <a:r>
              <a:rPr lang="en-US" sz="2300" dirty="0" smtClean="0"/>
              <a:t>Bloom's </a:t>
            </a:r>
            <a:r>
              <a:rPr lang="en-US" sz="2300" dirty="0"/>
              <a:t>Taxonomy:  Application/Analysis</a:t>
            </a:r>
          </a:p>
          <a:p>
            <a:pPr marL="0" indent="0">
              <a:buNone/>
            </a:pPr>
            <a:r>
              <a:rPr lang="en-US" sz="2300" dirty="0"/>
              <a:t>Section:  20.1</a:t>
            </a:r>
          </a:p>
        </p:txBody>
      </p:sp>
    </p:spTree>
    <p:extLst>
      <p:ext uri="{BB962C8B-B14F-4D97-AF65-F5344CB8AC3E}">
        <p14:creationId xmlns:p14="http://schemas.microsoft.com/office/powerpoint/2010/main" val="17051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534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300" dirty="0" smtClean="0"/>
              <a:t>What </a:t>
            </a:r>
            <a:r>
              <a:rPr lang="en-US" sz="2300" dirty="0"/>
              <a:t>information is critical to the success of polymerase chain reaction (PCR) itself?</a:t>
            </a:r>
          </a:p>
          <a:p>
            <a:pPr marL="0" indent="0">
              <a:buNone/>
            </a:pPr>
            <a:r>
              <a:rPr lang="en-US" sz="2300" b="1" dirty="0"/>
              <a:t>A) The DNA sequence of the ends of the DNA to be amplified must be known.</a:t>
            </a:r>
          </a:p>
          <a:p>
            <a:pPr marL="0" indent="0">
              <a:buNone/>
            </a:pPr>
            <a:r>
              <a:rPr lang="en-US" sz="2300" dirty="0"/>
              <a:t>B) The complete DNA sequence of the DNA to be amplified must be known.</a:t>
            </a:r>
          </a:p>
          <a:p>
            <a:pPr marL="0" indent="0">
              <a:buNone/>
            </a:pPr>
            <a:r>
              <a:rPr lang="en-US" sz="2300" dirty="0"/>
              <a:t>C) The sequence of restriction-enzyme recognition sites in the DNA to be amplified must be known.</a:t>
            </a:r>
          </a:p>
          <a:p>
            <a:pPr marL="0" indent="0">
              <a:buNone/>
            </a:pPr>
            <a:r>
              <a:rPr lang="en-US" sz="2300" dirty="0"/>
              <a:t>D) The sequence of restriction-enzyme recognition sites in the DNA to be amplified and in the plasmid where the amplified DNA fragment will be cloned must be known.</a:t>
            </a:r>
          </a:p>
          <a:p>
            <a:pPr marL="0" indent="0">
              <a:buNone/>
            </a:pPr>
            <a:r>
              <a:rPr lang="en-US" sz="2300" dirty="0" smtClean="0"/>
              <a:t>Bloom's </a:t>
            </a:r>
            <a:r>
              <a:rPr lang="en-US" sz="2300" dirty="0"/>
              <a:t>Taxonomy:  Application/Analysis</a:t>
            </a:r>
          </a:p>
          <a:p>
            <a:pPr marL="0" indent="0">
              <a:buNone/>
            </a:pPr>
            <a:r>
              <a:rPr lang="en-US" sz="2300" dirty="0"/>
              <a:t>Section:  20.1</a:t>
            </a:r>
          </a:p>
        </p:txBody>
      </p:sp>
    </p:spTree>
    <p:extLst>
      <p:ext uri="{BB962C8B-B14F-4D97-AF65-F5344CB8AC3E}">
        <p14:creationId xmlns:p14="http://schemas.microsoft.com/office/powerpoint/2010/main" val="359374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r>
              <a:rPr lang="en-US" dirty="0"/>
              <a:t>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534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Several </a:t>
            </a:r>
            <a:r>
              <a:rPr lang="en-US" sz="2800" dirty="0"/>
              <a:t>of the different globin genes are expressed in humans, but at different times in development. What mechanism could allow for this?</a:t>
            </a:r>
          </a:p>
          <a:p>
            <a:pPr marL="0" indent="0">
              <a:buNone/>
            </a:pPr>
            <a:r>
              <a:rPr lang="en-US" sz="2800" dirty="0"/>
              <a:t>A) exon shuffling</a:t>
            </a:r>
          </a:p>
          <a:p>
            <a:pPr marL="0" indent="0">
              <a:buNone/>
            </a:pPr>
            <a:r>
              <a:rPr lang="en-US" sz="2800" dirty="0"/>
              <a:t>B) </a:t>
            </a:r>
            <a:r>
              <a:rPr lang="en-US" sz="2800" dirty="0" err="1"/>
              <a:t>pseudogene</a:t>
            </a:r>
            <a:r>
              <a:rPr lang="en-US" sz="2800" dirty="0"/>
              <a:t> activation</a:t>
            </a:r>
          </a:p>
          <a:p>
            <a:pPr marL="0" indent="0">
              <a:buNone/>
            </a:pPr>
            <a:r>
              <a:rPr lang="en-US" sz="2800" dirty="0"/>
              <a:t>C) differential translation of mRNAs</a:t>
            </a:r>
          </a:p>
          <a:p>
            <a:pPr marL="0" indent="0">
              <a:buNone/>
            </a:pPr>
            <a:r>
              <a:rPr lang="en-US" sz="2800" dirty="0"/>
              <a:t>D) differential gene regulation over time</a:t>
            </a:r>
          </a:p>
          <a:p>
            <a:pPr marL="0" indent="0">
              <a:buNone/>
            </a:pPr>
            <a:r>
              <a:rPr lang="en-US" sz="2800" dirty="0" smtClean="0"/>
              <a:t>Bloom's </a:t>
            </a:r>
            <a:r>
              <a:rPr lang="en-US" sz="2800" dirty="0"/>
              <a:t>Taxonomy:  Synthesis/Evaluation</a:t>
            </a:r>
          </a:p>
          <a:p>
            <a:pPr marL="0" indent="0">
              <a:buNone/>
            </a:pPr>
            <a:r>
              <a:rPr lang="en-US" sz="2800" dirty="0"/>
              <a:t>Section:  21.6</a:t>
            </a:r>
          </a:p>
        </p:txBody>
      </p:sp>
    </p:spTree>
    <p:extLst>
      <p:ext uri="{BB962C8B-B14F-4D97-AF65-F5344CB8AC3E}">
        <p14:creationId xmlns:p14="http://schemas.microsoft.com/office/powerpoint/2010/main" val="314894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r>
              <a:rPr lang="en-US" dirty="0"/>
              <a:t>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534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Several </a:t>
            </a:r>
            <a:r>
              <a:rPr lang="en-US" sz="2800" dirty="0"/>
              <a:t>of the different globin genes are expressed in humans, but at different times in development. What mechanism could allow for this?</a:t>
            </a:r>
          </a:p>
          <a:p>
            <a:pPr marL="0" indent="0">
              <a:buNone/>
            </a:pPr>
            <a:r>
              <a:rPr lang="en-US" sz="2800" dirty="0"/>
              <a:t>A) exon shuffling</a:t>
            </a:r>
          </a:p>
          <a:p>
            <a:pPr marL="0" indent="0">
              <a:buNone/>
            </a:pPr>
            <a:r>
              <a:rPr lang="en-US" sz="2800" dirty="0"/>
              <a:t>B) </a:t>
            </a:r>
            <a:r>
              <a:rPr lang="en-US" sz="2800" dirty="0" err="1"/>
              <a:t>pseudogene</a:t>
            </a:r>
            <a:r>
              <a:rPr lang="en-US" sz="2800" dirty="0"/>
              <a:t> activation</a:t>
            </a:r>
          </a:p>
          <a:p>
            <a:pPr marL="0" indent="0">
              <a:buNone/>
            </a:pPr>
            <a:r>
              <a:rPr lang="en-US" sz="2800" dirty="0"/>
              <a:t>C) differential translation of mRNAs</a:t>
            </a:r>
          </a:p>
          <a:p>
            <a:pPr marL="0" indent="0">
              <a:buNone/>
            </a:pPr>
            <a:r>
              <a:rPr lang="en-US" sz="2800" b="1" dirty="0"/>
              <a:t>D) differential gene regulation over time</a:t>
            </a:r>
          </a:p>
          <a:p>
            <a:pPr marL="0" indent="0">
              <a:buNone/>
            </a:pPr>
            <a:r>
              <a:rPr lang="en-US" sz="2800" dirty="0" smtClean="0"/>
              <a:t>Bloom's </a:t>
            </a:r>
            <a:r>
              <a:rPr lang="en-US" sz="2800" dirty="0"/>
              <a:t>Taxonomy:  Synthesis/Evaluation</a:t>
            </a:r>
          </a:p>
          <a:p>
            <a:pPr marL="0" indent="0">
              <a:buNone/>
            </a:pPr>
            <a:r>
              <a:rPr lang="en-US" sz="2800" dirty="0"/>
              <a:t>Section:  21.6</a:t>
            </a:r>
          </a:p>
        </p:txBody>
      </p:sp>
    </p:spTree>
    <p:extLst>
      <p:ext uri="{BB962C8B-B14F-4D97-AF65-F5344CB8AC3E}">
        <p14:creationId xmlns:p14="http://schemas.microsoft.com/office/powerpoint/2010/main" val="364592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9-20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Independently complete these questions. Be sure to use the strategies we’ve discussed!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52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9-20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9. </a:t>
            </a:r>
            <a:r>
              <a:rPr lang="en-US" dirty="0" smtClean="0"/>
              <a:t>C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10. </a:t>
            </a:r>
            <a:r>
              <a:rPr lang="en-US" dirty="0" smtClean="0"/>
              <a:t>D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11. </a:t>
            </a:r>
            <a:r>
              <a:rPr lang="en-US" dirty="0" smtClean="0"/>
              <a:t>C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12. </a:t>
            </a:r>
            <a:r>
              <a:rPr lang="en-US" dirty="0" smtClean="0"/>
              <a:t>C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13. </a:t>
            </a:r>
            <a:r>
              <a:rPr lang="en-US" dirty="0" smtClean="0"/>
              <a:t>C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14. </a:t>
            </a:r>
            <a:r>
              <a:rPr lang="en-US" dirty="0" smtClean="0"/>
              <a:t>B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15. </a:t>
            </a:r>
            <a:r>
              <a:rPr lang="en-US" dirty="0" smtClean="0"/>
              <a:t>B</a:t>
            </a:r>
            <a:endParaRPr lang="en-US" dirty="0" smtClean="0"/>
          </a:p>
          <a:p>
            <a:pPr marL="514350" indent="-514350">
              <a:buAutoNum type="arabicPeriod" startAt="11"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51832" y="1600200"/>
            <a:ext cx="411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16. </a:t>
            </a:r>
            <a:r>
              <a:rPr lang="en-US" dirty="0" smtClean="0"/>
              <a:t>C </a:t>
            </a:r>
            <a:endParaRPr lang="en-US" dirty="0" smtClean="0"/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17. </a:t>
            </a:r>
            <a:r>
              <a:rPr lang="en-US" dirty="0" smtClean="0"/>
              <a:t>B</a:t>
            </a:r>
            <a:endParaRPr lang="en-US" dirty="0" smtClean="0"/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18. </a:t>
            </a:r>
            <a:r>
              <a:rPr lang="en-US" dirty="0" smtClean="0"/>
              <a:t>D</a:t>
            </a:r>
            <a:endParaRPr lang="en-US" dirty="0" smtClean="0"/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19. </a:t>
            </a:r>
            <a:r>
              <a:rPr lang="en-US" dirty="0" smtClean="0"/>
              <a:t>D</a:t>
            </a:r>
            <a:endParaRPr lang="en-US" dirty="0" smtClean="0"/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20. </a:t>
            </a:r>
            <a:r>
              <a:rPr lang="en-US" dirty="0" smtClean="0"/>
              <a:t>C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09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groups, come up with your own multiple choice question/answer from any topic covered thus far.</a:t>
            </a:r>
          </a:p>
          <a:p>
            <a:r>
              <a:rPr lang="en-US" dirty="0" smtClean="0"/>
              <a:t>Be sure to appropriately classify it using Bloom’s taxonomy. </a:t>
            </a:r>
          </a:p>
          <a:p>
            <a:pPr lvl="1"/>
            <a:r>
              <a:rPr lang="en-US" dirty="0" smtClean="0"/>
              <a:t>Level 1: Knowledge/comprehension</a:t>
            </a:r>
          </a:p>
          <a:p>
            <a:pPr lvl="1"/>
            <a:r>
              <a:rPr lang="en-US" dirty="0" smtClean="0"/>
              <a:t>Level 2: Application/analysis</a:t>
            </a:r>
          </a:p>
          <a:p>
            <a:pPr lvl="1"/>
            <a:r>
              <a:rPr lang="en-US" dirty="0" smtClean="0"/>
              <a:t>Level 3: Synthesis/evaluation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12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have in common with a virus?</a:t>
            </a:r>
          </a:p>
          <a:p>
            <a:pPr lvl="1"/>
            <a:r>
              <a:rPr lang="en-US" dirty="0" smtClean="0"/>
              <a:t>Nucleic acids</a:t>
            </a:r>
          </a:p>
          <a:p>
            <a:pPr lvl="1"/>
            <a:r>
              <a:rPr lang="en-US" dirty="0" smtClean="0"/>
              <a:t>Proteins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389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Today, we’ll be answering and analyzing real AP biology multiple choice exam questions on </a:t>
            </a:r>
            <a:r>
              <a:rPr lang="en-US" dirty="0" smtClean="0"/>
              <a:t>Viruses (Ch</a:t>
            </a:r>
            <a:r>
              <a:rPr lang="en-US" dirty="0" smtClean="0"/>
              <a:t>. </a:t>
            </a:r>
            <a:r>
              <a:rPr lang="en-US" dirty="0" smtClean="0"/>
              <a:t>19.1-19.2), Biotechnology (Ch</a:t>
            </a:r>
            <a:r>
              <a:rPr lang="en-US" dirty="0"/>
              <a:t>. </a:t>
            </a:r>
            <a:r>
              <a:rPr lang="en-US" dirty="0" smtClean="0"/>
              <a:t>20</a:t>
            </a:r>
            <a:r>
              <a:rPr lang="en-US" dirty="0" smtClean="0"/>
              <a:t>.1, 20.4</a:t>
            </a:r>
            <a:r>
              <a:rPr lang="en-US" dirty="0" smtClean="0"/>
              <a:t>), and </a:t>
            </a:r>
            <a:r>
              <a:rPr lang="en-US" dirty="0" smtClean="0"/>
              <a:t>Genome </a:t>
            </a:r>
            <a:r>
              <a:rPr lang="en-US" dirty="0" err="1" smtClean="0"/>
              <a:t>Evo</a:t>
            </a:r>
            <a:r>
              <a:rPr lang="en-US" dirty="0" smtClean="0"/>
              <a:t> (Ch</a:t>
            </a:r>
            <a:r>
              <a:rPr lang="en-US" dirty="0" smtClean="0"/>
              <a:t>. </a:t>
            </a:r>
            <a:r>
              <a:rPr lang="en-US" dirty="0" smtClean="0"/>
              <a:t>21.2-21.6). </a:t>
            </a:r>
            <a:endParaRPr lang="en-US" dirty="0" smtClean="0"/>
          </a:p>
          <a:p>
            <a:pPr lvl="1"/>
            <a:r>
              <a:rPr lang="en-US" dirty="0" smtClean="0"/>
              <a:t>I will walk us through questions 1-3.</a:t>
            </a:r>
          </a:p>
          <a:p>
            <a:pPr lvl="1"/>
            <a:r>
              <a:rPr lang="en-US" dirty="0" smtClean="0"/>
              <a:t>We will complete questions 4-8 as a class in groups.</a:t>
            </a:r>
          </a:p>
          <a:p>
            <a:pPr lvl="1"/>
            <a:r>
              <a:rPr lang="en-US" dirty="0" smtClean="0"/>
              <a:t>You will complete questions 9-20 independently using the strategies learned today.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825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Bloom’s taxonomy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Levels of Questions</a:t>
            </a:r>
          </a:p>
          <a:p>
            <a:pPr lvl="1"/>
            <a:r>
              <a:rPr lang="en-US" dirty="0" smtClean="0"/>
              <a:t>Level 1: Knowledge/comprehension</a:t>
            </a:r>
          </a:p>
          <a:p>
            <a:pPr lvl="1"/>
            <a:r>
              <a:rPr lang="en-US" dirty="0" smtClean="0"/>
              <a:t>Level 2: Application/analysis</a:t>
            </a:r>
          </a:p>
          <a:p>
            <a:pPr lvl="1"/>
            <a:r>
              <a:rPr lang="en-US" dirty="0" smtClean="0"/>
              <a:t>Level 3: Synthesis/evaluation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33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Which </a:t>
            </a:r>
            <a:r>
              <a:rPr lang="en-US" dirty="0"/>
              <a:t>of the following supports the argument that viruses are nonliving?</a:t>
            </a:r>
          </a:p>
          <a:p>
            <a:pPr marL="0" indent="0">
              <a:buNone/>
            </a:pPr>
            <a:r>
              <a:rPr lang="en-US" dirty="0"/>
              <a:t>A) They are not cellular.</a:t>
            </a:r>
          </a:p>
          <a:p>
            <a:pPr marL="0" indent="0">
              <a:buNone/>
            </a:pPr>
            <a:r>
              <a:rPr lang="en-US" dirty="0"/>
              <a:t>B) Their DNA does not encode proteins.</a:t>
            </a:r>
          </a:p>
          <a:p>
            <a:pPr marL="0" indent="0">
              <a:buNone/>
            </a:pPr>
            <a:r>
              <a:rPr lang="en-US" dirty="0"/>
              <a:t>C) They have RNA rather than DNA.</a:t>
            </a:r>
          </a:p>
          <a:p>
            <a:pPr marL="0" indent="0">
              <a:buNone/>
            </a:pPr>
            <a:r>
              <a:rPr lang="en-US" dirty="0"/>
              <a:t>D) They do not evolve.</a:t>
            </a:r>
          </a:p>
          <a:p>
            <a:pPr marL="0" indent="0">
              <a:buNone/>
            </a:pPr>
            <a:r>
              <a:rPr lang="en-US" dirty="0" smtClean="0"/>
              <a:t>Bloom's </a:t>
            </a:r>
            <a:r>
              <a:rPr lang="en-US" dirty="0"/>
              <a:t>Taxonomy:  Knowledge/Comprehension</a:t>
            </a:r>
          </a:p>
          <a:p>
            <a:pPr marL="0" indent="0">
              <a:buNone/>
            </a:pPr>
            <a:r>
              <a:rPr lang="en-US" dirty="0"/>
              <a:t>Section:  19.1</a:t>
            </a:r>
          </a:p>
        </p:txBody>
      </p:sp>
    </p:spTree>
    <p:extLst>
      <p:ext uri="{BB962C8B-B14F-4D97-AF65-F5344CB8AC3E}">
        <p14:creationId xmlns:p14="http://schemas.microsoft.com/office/powerpoint/2010/main" val="99594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Which </a:t>
            </a:r>
            <a:r>
              <a:rPr lang="en-US" dirty="0"/>
              <a:t>of the following supports the argument that viruses are nonliving?</a:t>
            </a:r>
          </a:p>
          <a:p>
            <a:pPr marL="0" indent="0">
              <a:buNone/>
            </a:pPr>
            <a:r>
              <a:rPr lang="en-US" b="1" dirty="0"/>
              <a:t>A) They are not cellular.</a:t>
            </a:r>
          </a:p>
          <a:p>
            <a:pPr marL="0" indent="0">
              <a:buNone/>
            </a:pPr>
            <a:r>
              <a:rPr lang="en-US" dirty="0"/>
              <a:t>B) Their DNA does not encode proteins.</a:t>
            </a:r>
          </a:p>
          <a:p>
            <a:pPr marL="0" indent="0">
              <a:buNone/>
            </a:pPr>
            <a:r>
              <a:rPr lang="en-US" dirty="0"/>
              <a:t>C) They have RNA rather than DNA.</a:t>
            </a:r>
          </a:p>
          <a:p>
            <a:pPr marL="0" indent="0">
              <a:buNone/>
            </a:pPr>
            <a:r>
              <a:rPr lang="en-US" dirty="0"/>
              <a:t>D) They do not evolve.</a:t>
            </a:r>
          </a:p>
          <a:p>
            <a:pPr marL="0" indent="0">
              <a:buNone/>
            </a:pPr>
            <a:r>
              <a:rPr lang="en-US" dirty="0" smtClean="0"/>
              <a:t>Bloom's </a:t>
            </a:r>
            <a:r>
              <a:rPr lang="en-US" dirty="0"/>
              <a:t>Taxonomy:  Knowledge/Comprehension</a:t>
            </a:r>
          </a:p>
          <a:p>
            <a:pPr marL="0" indent="0">
              <a:buNone/>
            </a:pPr>
            <a:r>
              <a:rPr lang="en-US" dirty="0"/>
              <a:t>Section:  19.1</a:t>
            </a:r>
          </a:p>
        </p:txBody>
      </p:sp>
    </p:spTree>
    <p:extLst>
      <p:ext uri="{BB962C8B-B14F-4D97-AF65-F5344CB8AC3E}">
        <p14:creationId xmlns:p14="http://schemas.microsoft.com/office/powerpoint/2010/main" val="167002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Which </a:t>
            </a:r>
            <a:r>
              <a:rPr lang="en-US" dirty="0"/>
              <a:t>of the following is in the correct order for one cycle of polymerase chain reaction (PCR)?</a:t>
            </a:r>
          </a:p>
          <a:p>
            <a:pPr marL="0" indent="0">
              <a:buNone/>
            </a:pPr>
            <a:r>
              <a:rPr lang="en-US" dirty="0"/>
              <a:t>A) Denature DNA; add fresh enzyme; anneal primers; add </a:t>
            </a:r>
            <a:r>
              <a:rPr lang="en-US" dirty="0" err="1"/>
              <a:t>dNTPs</a:t>
            </a:r>
            <a:r>
              <a:rPr lang="en-US" dirty="0"/>
              <a:t>; extend primers.</a:t>
            </a:r>
          </a:p>
          <a:p>
            <a:pPr marL="0" indent="0">
              <a:buNone/>
            </a:pPr>
            <a:r>
              <a:rPr lang="en-US" dirty="0"/>
              <a:t>B) Anneal primers; denature DNA; extend primers.</a:t>
            </a:r>
          </a:p>
          <a:p>
            <a:pPr marL="0" indent="0">
              <a:buNone/>
            </a:pPr>
            <a:r>
              <a:rPr lang="en-US" dirty="0"/>
              <a:t>C) Extend primers; anneal primers; denature DNA.</a:t>
            </a:r>
          </a:p>
          <a:p>
            <a:pPr marL="0" indent="0">
              <a:buNone/>
            </a:pPr>
            <a:r>
              <a:rPr lang="en-US" dirty="0"/>
              <a:t>D) Denature DNA; anneal primers; extend primers.</a:t>
            </a:r>
          </a:p>
          <a:p>
            <a:pPr marL="0" indent="0">
              <a:buNone/>
            </a:pPr>
            <a:r>
              <a:rPr lang="en-US" dirty="0" smtClean="0"/>
              <a:t>Bloom's </a:t>
            </a:r>
            <a:r>
              <a:rPr lang="en-US" dirty="0"/>
              <a:t>Taxonomy:  Application/Analysis</a:t>
            </a:r>
          </a:p>
          <a:p>
            <a:pPr marL="0" indent="0">
              <a:buNone/>
            </a:pPr>
            <a:r>
              <a:rPr lang="en-US" dirty="0"/>
              <a:t>Section:  20.1</a:t>
            </a:r>
          </a:p>
        </p:txBody>
      </p:sp>
    </p:spTree>
    <p:extLst>
      <p:ext uri="{BB962C8B-B14F-4D97-AF65-F5344CB8AC3E}">
        <p14:creationId xmlns:p14="http://schemas.microsoft.com/office/powerpoint/2010/main" val="255078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Which </a:t>
            </a:r>
            <a:r>
              <a:rPr lang="en-US" dirty="0"/>
              <a:t>of the following is in the correct order for one cycle of polymerase chain reaction (PCR)?</a:t>
            </a:r>
          </a:p>
          <a:p>
            <a:pPr marL="0" indent="0">
              <a:buNone/>
            </a:pPr>
            <a:r>
              <a:rPr lang="en-US" dirty="0"/>
              <a:t>A) Denature DNA; add fresh enzyme; anneal primers; add </a:t>
            </a:r>
            <a:r>
              <a:rPr lang="en-US" dirty="0" err="1"/>
              <a:t>dNTPs</a:t>
            </a:r>
            <a:r>
              <a:rPr lang="en-US" dirty="0"/>
              <a:t>; extend primers.</a:t>
            </a:r>
          </a:p>
          <a:p>
            <a:pPr marL="0" indent="0">
              <a:buNone/>
            </a:pPr>
            <a:r>
              <a:rPr lang="en-US" dirty="0"/>
              <a:t>B) Anneal primers; denature DNA; extend primers.</a:t>
            </a:r>
          </a:p>
          <a:p>
            <a:pPr marL="0" indent="0">
              <a:buNone/>
            </a:pPr>
            <a:r>
              <a:rPr lang="en-US" dirty="0"/>
              <a:t>C) Extend primers; anneal primers; denature DNA.</a:t>
            </a:r>
          </a:p>
          <a:p>
            <a:pPr marL="0" indent="0">
              <a:buNone/>
            </a:pPr>
            <a:r>
              <a:rPr lang="en-US" b="1" dirty="0"/>
              <a:t>D) Denature DNA; anneal primers; extend primers.</a:t>
            </a:r>
          </a:p>
          <a:p>
            <a:pPr marL="0" indent="0">
              <a:buNone/>
            </a:pPr>
            <a:r>
              <a:rPr lang="en-US" dirty="0" smtClean="0"/>
              <a:t>Bloom's </a:t>
            </a:r>
            <a:r>
              <a:rPr lang="en-US" dirty="0"/>
              <a:t>Taxonomy:  Application/Analysis</a:t>
            </a:r>
          </a:p>
          <a:p>
            <a:pPr marL="0" indent="0">
              <a:buNone/>
            </a:pPr>
            <a:r>
              <a:rPr lang="en-US" dirty="0"/>
              <a:t>Section:  20.1</a:t>
            </a:r>
          </a:p>
        </p:txBody>
      </p:sp>
    </p:spTree>
    <p:extLst>
      <p:ext uri="{BB962C8B-B14F-4D97-AF65-F5344CB8AC3E}">
        <p14:creationId xmlns:p14="http://schemas.microsoft.com/office/powerpoint/2010/main" val="280128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8_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8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84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676</TotalTime>
  <Words>1573</Words>
  <Application>Microsoft Office PowerPoint</Application>
  <PresentationFormat>On-screen Show (4:3)</PresentationFormat>
  <Paragraphs>280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Office Theme</vt:lpstr>
      <vt:lpstr>28_Blank</vt:lpstr>
      <vt:lpstr>AP Biology – Ch. 19+20+21 –  Viruses + Biotechnology + Genome Evo</vt:lpstr>
      <vt:lpstr>Do Now</vt:lpstr>
      <vt:lpstr>Do Now</vt:lpstr>
      <vt:lpstr>Overview</vt:lpstr>
      <vt:lpstr>Bloom’s taxonomy</vt:lpstr>
      <vt:lpstr>Question 1</vt:lpstr>
      <vt:lpstr>Question 1</vt:lpstr>
      <vt:lpstr>Question 2</vt:lpstr>
      <vt:lpstr>Question 2</vt:lpstr>
      <vt:lpstr>Figure 20.8b-3</vt:lpstr>
      <vt:lpstr>Question 3</vt:lpstr>
      <vt:lpstr>Question 3</vt:lpstr>
      <vt:lpstr>For the next 5 questions…</vt:lpstr>
      <vt:lpstr>Question 4</vt:lpstr>
      <vt:lpstr>Question 4</vt:lpstr>
      <vt:lpstr>Question 5</vt:lpstr>
      <vt:lpstr>Question 5</vt:lpstr>
      <vt:lpstr>Question 6</vt:lpstr>
      <vt:lpstr>Question 6</vt:lpstr>
      <vt:lpstr>Figure 20.6</vt:lpstr>
      <vt:lpstr>Question 7</vt:lpstr>
      <vt:lpstr>Question 7</vt:lpstr>
      <vt:lpstr>Question 8</vt:lpstr>
      <vt:lpstr>Question 8</vt:lpstr>
      <vt:lpstr>Questions 9-20</vt:lpstr>
      <vt:lpstr>Questions 9-20 Answers</vt:lpstr>
      <vt:lpstr>Exit Ticket</vt:lpstr>
    </vt:vector>
  </TitlesOfParts>
  <Company>epsd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Biology – Ch. 8 – Metabolism</dc:title>
  <dc:creator>Crystal DiCosmo-Ponticello</dc:creator>
  <cp:lastModifiedBy>Crystal DiCosmo-Ponticello</cp:lastModifiedBy>
  <cp:revision>51</cp:revision>
  <dcterms:created xsi:type="dcterms:W3CDTF">2016-09-27T15:59:56Z</dcterms:created>
  <dcterms:modified xsi:type="dcterms:W3CDTF">2016-12-09T15:09:48Z</dcterms:modified>
</cp:coreProperties>
</file>