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slideLayouts/slideLayout9.xml" ContentType="application/vnd.openxmlformats-officedocument.presentationml.slideLayout+xml"/>
  <Override PartName="/ppt/theme/theme5.xml" ContentType="application/vnd.openxmlformats-officedocument.theme+xml"/>
  <Override PartName="/ppt/slideLayouts/slideLayout10.xml" ContentType="application/vnd.openxmlformats-officedocument.presentationml.slideLayout+xml"/>
  <Override PartName="/ppt/theme/theme6.xml" ContentType="application/vnd.openxmlformats-officedocument.theme+xml"/>
  <Override PartName="/ppt/slideLayouts/slideLayout11.xml" ContentType="application/vnd.openxmlformats-officedocument.presentationml.slideLayout+xml"/>
  <Override PartName="/ppt/theme/theme7.xml" ContentType="application/vnd.openxmlformats-officedocument.theme+xml"/>
  <Override PartName="/ppt/slideLayouts/slideLayout12.xml" ContentType="application/vnd.openxmlformats-officedocument.presentationml.slideLayout+xml"/>
  <Override PartName="/ppt/theme/theme8.xml" ContentType="application/vnd.openxmlformats-officedocument.theme+xml"/>
  <Override PartName="/ppt/slideLayouts/slideLayout13.xml" ContentType="application/vnd.openxmlformats-officedocument.presentationml.slideLayout+xml"/>
  <Override PartName="/ppt/theme/theme9.xml" ContentType="application/vnd.openxmlformats-officedocument.theme+xml"/>
  <Override PartName="/ppt/slideLayouts/slideLayout14.xml" ContentType="application/vnd.openxmlformats-officedocument.presentationml.slideLayout+xml"/>
  <Override PartName="/ppt/theme/theme10.xml" ContentType="application/vnd.openxmlformats-officedocument.theme+xml"/>
  <Override PartName="/ppt/slideLayouts/slideLayout15.xml" ContentType="application/vnd.openxmlformats-officedocument.presentationml.slideLayout+xml"/>
  <Override PartName="/ppt/theme/theme11.xml" ContentType="application/vnd.openxmlformats-officedocument.theme+xml"/>
  <Override PartName="/ppt/slideLayouts/slideLayout16.xml" ContentType="application/vnd.openxmlformats-officedocument.presentationml.slideLayout+xml"/>
  <Override PartName="/ppt/theme/theme12.xml" ContentType="application/vnd.openxmlformats-officedocument.theme+xml"/>
  <Override PartName="/ppt/slideLayouts/slideLayout17.xml" ContentType="application/vnd.openxmlformats-officedocument.presentationml.slideLayout+xml"/>
  <Override PartName="/ppt/theme/theme13.xml" ContentType="application/vnd.openxmlformats-officedocument.theme+xml"/>
  <Override PartName="/ppt/slideLayouts/slideLayout18.xml" ContentType="application/vnd.openxmlformats-officedocument.presentationml.slideLayout+xml"/>
  <Override PartName="/ppt/theme/theme14.xml" ContentType="application/vnd.openxmlformats-officedocument.theme+xml"/>
  <Override PartName="/ppt/slideLayouts/slideLayout19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08" r:id="rId1"/>
    <p:sldMasterId id="2147483814" r:id="rId2"/>
    <p:sldMasterId id="2147483824" r:id="rId3"/>
    <p:sldMasterId id="2147483838" r:id="rId4"/>
    <p:sldMasterId id="2147483840" r:id="rId5"/>
    <p:sldMasterId id="2147483842" r:id="rId6"/>
    <p:sldMasterId id="2147483844" r:id="rId7"/>
    <p:sldMasterId id="2147483846" r:id="rId8"/>
    <p:sldMasterId id="2147483848" r:id="rId9"/>
    <p:sldMasterId id="2147483850" r:id="rId10"/>
    <p:sldMasterId id="2147483854" r:id="rId11"/>
    <p:sldMasterId id="2147483862" r:id="rId12"/>
    <p:sldMasterId id="2147483864" r:id="rId13"/>
    <p:sldMasterId id="2147483870" r:id="rId14"/>
    <p:sldMasterId id="2147483904" r:id="rId15"/>
  </p:sldMasterIdLst>
  <p:notesMasterIdLst>
    <p:notesMasterId r:id="rId63"/>
  </p:notesMasterIdLst>
  <p:sldIdLst>
    <p:sldId id="377" r:id="rId16"/>
    <p:sldId id="497" r:id="rId17"/>
    <p:sldId id="431" r:id="rId18"/>
    <p:sldId id="261" r:id="rId19"/>
    <p:sldId id="477" r:id="rId20"/>
    <p:sldId id="478" r:id="rId21"/>
    <p:sldId id="263" r:id="rId22"/>
    <p:sldId id="479" r:id="rId23"/>
    <p:sldId id="480" r:id="rId24"/>
    <p:sldId id="481" r:id="rId25"/>
    <p:sldId id="436" r:id="rId26"/>
    <p:sldId id="275" r:id="rId27"/>
    <p:sldId id="482" r:id="rId28"/>
    <p:sldId id="483" r:id="rId29"/>
    <p:sldId id="491" r:id="rId30"/>
    <p:sldId id="492" r:id="rId31"/>
    <p:sldId id="276" r:id="rId32"/>
    <p:sldId id="443" r:id="rId33"/>
    <p:sldId id="493" r:id="rId34"/>
    <p:sldId id="279" r:id="rId35"/>
    <p:sldId id="484" r:id="rId36"/>
    <p:sldId id="280" r:id="rId37"/>
    <p:sldId id="444" r:id="rId38"/>
    <p:sldId id="445" r:id="rId39"/>
    <p:sldId id="446" r:id="rId40"/>
    <p:sldId id="447" r:id="rId41"/>
    <p:sldId id="448" r:id="rId42"/>
    <p:sldId id="495" r:id="rId43"/>
    <p:sldId id="485" r:id="rId44"/>
    <p:sldId id="286" r:id="rId45"/>
    <p:sldId id="451" r:id="rId46"/>
    <p:sldId id="287" r:id="rId47"/>
    <p:sldId id="449" r:id="rId48"/>
    <p:sldId id="476" r:id="rId49"/>
    <p:sldId id="494" r:id="rId50"/>
    <p:sldId id="496" r:id="rId51"/>
    <p:sldId id="289" r:id="rId52"/>
    <p:sldId id="490" r:id="rId53"/>
    <p:sldId id="455" r:id="rId54"/>
    <p:sldId id="296" r:id="rId55"/>
    <p:sldId id="487" r:id="rId56"/>
    <p:sldId id="456" r:id="rId57"/>
    <p:sldId id="459" r:id="rId58"/>
    <p:sldId id="489" r:id="rId59"/>
    <p:sldId id="301" r:id="rId60"/>
    <p:sldId id="486" r:id="rId61"/>
    <p:sldId id="498" r:id="rId6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 pitchFamily="12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 pitchFamily="12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 pitchFamily="12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 pitchFamily="12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 pitchFamily="12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ヒラギノ角ゴ Pro W3" pitchFamily="12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ヒラギノ角ゴ Pro W3" pitchFamily="12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ヒラギノ角ゴ Pro W3" pitchFamily="12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ヒラギノ角ゴ Pro W3" pitchFamily="124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296">
          <p15:clr>
            <a:srgbClr val="A4A3A4"/>
          </p15:clr>
        </p15:guide>
        <p15:guide id="2" orient="horz" pos="2160">
          <p15:clr>
            <a:srgbClr val="A4A3A4"/>
          </p15:clr>
        </p15:guide>
        <p15:guide id="3" orient="horz" pos="3942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1887E"/>
    <a:srgbClr val="D1300D"/>
    <a:srgbClr val="B9B9B9"/>
    <a:srgbClr val="AA2B15"/>
    <a:srgbClr val="AEB9B1"/>
    <a:srgbClr val="4F6F92"/>
    <a:srgbClr val="F7F7F7"/>
    <a:srgbClr val="0047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1144" y="-336"/>
      </p:cViewPr>
      <p:guideLst>
        <p:guide orient="horz" pos="1296"/>
        <p:guide orient="horz" pos="2160"/>
        <p:guide orient="horz" pos="3942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159" d="100"/>
          <a:sy n="159" d="100"/>
        </p:scale>
        <p:origin x="-1624" y="-11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Master" Target="slideMasters/slideMaster15.xml"/><Relationship Id="rId16" Type="http://schemas.openxmlformats.org/officeDocument/2006/relationships/slide" Target="slides/slide1.xml"/><Relationship Id="rId17" Type="http://schemas.openxmlformats.org/officeDocument/2006/relationships/slide" Target="slides/slide2.xml"/><Relationship Id="rId18" Type="http://schemas.openxmlformats.org/officeDocument/2006/relationships/slide" Target="slides/slide3.xml"/><Relationship Id="rId19" Type="http://schemas.openxmlformats.org/officeDocument/2006/relationships/slide" Target="slides/slide4.xml"/><Relationship Id="rId63" Type="http://schemas.openxmlformats.org/officeDocument/2006/relationships/notesMaster" Target="notesMasters/notesMaster1.xml"/><Relationship Id="rId64" Type="http://schemas.openxmlformats.org/officeDocument/2006/relationships/printerSettings" Target="printerSettings/printerSettings1.bin"/><Relationship Id="rId65" Type="http://schemas.openxmlformats.org/officeDocument/2006/relationships/presProps" Target="presProps.xml"/><Relationship Id="rId66" Type="http://schemas.openxmlformats.org/officeDocument/2006/relationships/viewProps" Target="viewProps.xml"/><Relationship Id="rId67" Type="http://schemas.openxmlformats.org/officeDocument/2006/relationships/theme" Target="theme/theme1.xml"/><Relationship Id="rId68" Type="http://schemas.openxmlformats.org/officeDocument/2006/relationships/tableStyles" Target="tableStyles.xml"/><Relationship Id="rId50" Type="http://schemas.openxmlformats.org/officeDocument/2006/relationships/slide" Target="slides/slide35.xml"/><Relationship Id="rId51" Type="http://schemas.openxmlformats.org/officeDocument/2006/relationships/slide" Target="slides/slide36.xml"/><Relationship Id="rId52" Type="http://schemas.openxmlformats.org/officeDocument/2006/relationships/slide" Target="slides/slide37.xml"/><Relationship Id="rId53" Type="http://schemas.openxmlformats.org/officeDocument/2006/relationships/slide" Target="slides/slide38.xml"/><Relationship Id="rId54" Type="http://schemas.openxmlformats.org/officeDocument/2006/relationships/slide" Target="slides/slide39.xml"/><Relationship Id="rId55" Type="http://schemas.openxmlformats.org/officeDocument/2006/relationships/slide" Target="slides/slide40.xml"/><Relationship Id="rId56" Type="http://schemas.openxmlformats.org/officeDocument/2006/relationships/slide" Target="slides/slide41.xml"/><Relationship Id="rId57" Type="http://schemas.openxmlformats.org/officeDocument/2006/relationships/slide" Target="slides/slide42.xml"/><Relationship Id="rId58" Type="http://schemas.openxmlformats.org/officeDocument/2006/relationships/slide" Target="slides/slide43.xml"/><Relationship Id="rId59" Type="http://schemas.openxmlformats.org/officeDocument/2006/relationships/slide" Target="slides/slide44.xml"/><Relationship Id="rId40" Type="http://schemas.openxmlformats.org/officeDocument/2006/relationships/slide" Target="slides/slide25.xml"/><Relationship Id="rId41" Type="http://schemas.openxmlformats.org/officeDocument/2006/relationships/slide" Target="slides/slide26.xml"/><Relationship Id="rId42" Type="http://schemas.openxmlformats.org/officeDocument/2006/relationships/slide" Target="slides/slide27.xml"/><Relationship Id="rId43" Type="http://schemas.openxmlformats.org/officeDocument/2006/relationships/slide" Target="slides/slide28.xml"/><Relationship Id="rId44" Type="http://schemas.openxmlformats.org/officeDocument/2006/relationships/slide" Target="slides/slide29.xml"/><Relationship Id="rId45" Type="http://schemas.openxmlformats.org/officeDocument/2006/relationships/slide" Target="slides/slide30.xml"/><Relationship Id="rId46" Type="http://schemas.openxmlformats.org/officeDocument/2006/relationships/slide" Target="slides/slide31.xml"/><Relationship Id="rId47" Type="http://schemas.openxmlformats.org/officeDocument/2006/relationships/slide" Target="slides/slide32.xml"/><Relationship Id="rId48" Type="http://schemas.openxmlformats.org/officeDocument/2006/relationships/slide" Target="slides/slide33.xml"/><Relationship Id="rId49" Type="http://schemas.openxmlformats.org/officeDocument/2006/relationships/slide" Target="slides/slide34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Master" Target="slideMasters/slideMaster9.xml"/><Relationship Id="rId30" Type="http://schemas.openxmlformats.org/officeDocument/2006/relationships/slide" Target="slides/slide15.xml"/><Relationship Id="rId31" Type="http://schemas.openxmlformats.org/officeDocument/2006/relationships/slide" Target="slides/slide16.xml"/><Relationship Id="rId32" Type="http://schemas.openxmlformats.org/officeDocument/2006/relationships/slide" Target="slides/slide17.xml"/><Relationship Id="rId33" Type="http://schemas.openxmlformats.org/officeDocument/2006/relationships/slide" Target="slides/slide18.xml"/><Relationship Id="rId34" Type="http://schemas.openxmlformats.org/officeDocument/2006/relationships/slide" Target="slides/slide19.xml"/><Relationship Id="rId35" Type="http://schemas.openxmlformats.org/officeDocument/2006/relationships/slide" Target="slides/slide20.xml"/><Relationship Id="rId36" Type="http://schemas.openxmlformats.org/officeDocument/2006/relationships/slide" Target="slides/slide21.xml"/><Relationship Id="rId37" Type="http://schemas.openxmlformats.org/officeDocument/2006/relationships/slide" Target="slides/slide22.xml"/><Relationship Id="rId38" Type="http://schemas.openxmlformats.org/officeDocument/2006/relationships/slide" Target="slides/slide23.xml"/><Relationship Id="rId39" Type="http://schemas.openxmlformats.org/officeDocument/2006/relationships/slide" Target="slides/slide24.xml"/><Relationship Id="rId20" Type="http://schemas.openxmlformats.org/officeDocument/2006/relationships/slide" Target="slides/slide5.xml"/><Relationship Id="rId21" Type="http://schemas.openxmlformats.org/officeDocument/2006/relationships/slide" Target="slides/slide6.xml"/><Relationship Id="rId22" Type="http://schemas.openxmlformats.org/officeDocument/2006/relationships/slide" Target="slides/slide7.xml"/><Relationship Id="rId23" Type="http://schemas.openxmlformats.org/officeDocument/2006/relationships/slide" Target="slides/slide8.xml"/><Relationship Id="rId24" Type="http://schemas.openxmlformats.org/officeDocument/2006/relationships/slide" Target="slides/slide9.xml"/><Relationship Id="rId25" Type="http://schemas.openxmlformats.org/officeDocument/2006/relationships/slide" Target="slides/slide10.xml"/><Relationship Id="rId26" Type="http://schemas.openxmlformats.org/officeDocument/2006/relationships/slide" Target="slides/slide11.xml"/><Relationship Id="rId27" Type="http://schemas.openxmlformats.org/officeDocument/2006/relationships/slide" Target="slides/slide12.xml"/><Relationship Id="rId28" Type="http://schemas.openxmlformats.org/officeDocument/2006/relationships/slide" Target="slides/slide13.xml"/><Relationship Id="rId29" Type="http://schemas.openxmlformats.org/officeDocument/2006/relationships/slide" Target="slides/slide14.xml"/><Relationship Id="rId60" Type="http://schemas.openxmlformats.org/officeDocument/2006/relationships/slide" Target="slides/slide45.xml"/><Relationship Id="rId61" Type="http://schemas.openxmlformats.org/officeDocument/2006/relationships/slide" Target="slides/slide46.xml"/><Relationship Id="rId62" Type="http://schemas.openxmlformats.org/officeDocument/2006/relationships/slide" Target="slides/slide47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9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6F725A6-4F0C-49F1-B1B3-79E68BA0CD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01294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84" charset="0"/>
        <a:ea typeface="ヒラギノ角ゴ Pro W3" pitchFamily="84" charset="-128"/>
        <a:cs typeface="ヒラギノ角ゴ Pro W3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84" charset="0"/>
        <a:ea typeface="ヒラギノ角ゴ Pro W3" pitchFamily="84" charset="-128"/>
        <a:cs typeface="ヒラギノ角ゴ Pro W3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84" charset="0"/>
        <a:ea typeface="ヒラギノ角ゴ Pro W3" pitchFamily="84" charset="-128"/>
        <a:cs typeface="ヒラギノ角ゴ Pro W3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84" charset="0"/>
        <a:ea typeface="ヒラギノ角ゴ Pro W3" pitchFamily="84" charset="-128"/>
        <a:cs typeface="ヒラギノ角ゴ Pro W3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84" charset="0"/>
        <a:ea typeface="ヒラギノ角ゴ Pro W3" pitchFamily="84" charset="-128"/>
        <a:cs typeface="ヒラギノ角ゴ Pro W3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725A6-4F0C-49F1-B1B3-79E68BA0CD1E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65183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Times New Roman" pitchFamily="18" charset="0"/>
              <a:ea typeface="ヒラギノ角ゴ Pro W3" pitchFamily="124" charset="-128"/>
            </a:endParaRP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9pPr>
          </a:lstStyle>
          <a:p>
            <a:fld id="{CDD5C72F-1EB7-46D6-9615-B9856D5CF15B}" type="slidenum">
              <a:rPr lang="en-US" altLang="en-US" sz="1200"/>
              <a:pPr/>
              <a:t>10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7102991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</a:t>
            </a:r>
            <a:r>
              <a:rPr lang="en-US" dirty="0"/>
              <a:t>19.3 Viral structure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6121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9pPr>
          </a:lstStyle>
          <a:p>
            <a:fld id="{959AB315-A89F-4BD8-96B1-6A1DAE8B937C}" type="slidenum">
              <a:rPr lang="en-US" altLang="en-US" sz="1200"/>
              <a:pPr/>
              <a:t>12</a:t>
            </a:fld>
            <a:endParaRPr lang="en-US" altLang="en-US" sz="120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CA" altLang="en-US" smtClean="0">
              <a:latin typeface="Times New Roman" pitchFamily="18" charset="0"/>
              <a:ea typeface="ヒラギノ角ゴ Pro W3" pitchFamily="12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492802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13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Times New Roman"/>
                <a:cs typeface="Times New Roman"/>
              </a:rPr>
              <a:t>Figure 16.3 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 virus infecting a bacterial cell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628592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9pPr>
          </a:lstStyle>
          <a:p>
            <a:fld id="{610D8258-8637-4773-9E0B-50D6CCEA4926}" type="slidenum">
              <a:rPr lang="en-US" altLang="en-US" sz="1200">
                <a:solidFill>
                  <a:prstClr val="black"/>
                </a:solidFill>
              </a:rPr>
              <a:pPr/>
              <a:t>14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CA" altLang="en-US" smtClean="0">
              <a:latin typeface="Times New Roman" pitchFamily="18" charset="0"/>
              <a:ea typeface="ヒラギノ角ゴ Pro W3" pitchFamily="12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144407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Viruses _____.</a:t>
            </a:r>
          </a:p>
          <a:p>
            <a:r>
              <a:rPr lang="en-US" smtClean="0"/>
              <a:t>https://www.polleverywhere.com/multiple_choice_polls/fO8Pg3MANOVmXlv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725A6-4F0C-49F1-B1B3-79E68BA0CD1E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9566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What is the main structural difference between enveloped and nonenveloped viruses?</a:t>
            </a:r>
          </a:p>
          <a:p>
            <a:r>
              <a:rPr lang="en-US" smtClean="0"/>
              <a:t>https://www.polleverywhere.com/multiple_choice_polls/sUtSbifTTUjYk1E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725A6-4F0C-49F1-B1B3-79E68BA0CD1E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28469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9pPr>
          </a:lstStyle>
          <a:p>
            <a:fld id="{C23F7587-6008-4F24-8DC9-E5279ED9EC73}" type="slidenum">
              <a:rPr lang="en-US" altLang="en-US" sz="1200"/>
              <a:pPr/>
              <a:t>17</a:t>
            </a:fld>
            <a:endParaRPr lang="en-US" altLang="en-US" sz="120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CA" altLang="en-US" smtClean="0">
              <a:latin typeface="Times New Roman" pitchFamily="18" charset="0"/>
              <a:ea typeface="ヒラギノ角ゴ Pro W3" pitchFamily="12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380618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</a:t>
            </a:r>
            <a:r>
              <a:rPr lang="en-US" dirty="0"/>
              <a:t>19.4 A simplified viral replicative cycle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18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6121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The host range of a virus is determined by _____.</a:t>
            </a:r>
          </a:p>
          <a:p>
            <a:r>
              <a:rPr lang="en-US" smtClean="0"/>
              <a:t>https://www.polleverywhere.com/multiple_choice_polls/sg7ozJyimVpE8hi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725A6-4F0C-49F1-B1B3-79E68BA0CD1E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24553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725A6-4F0C-49F1-B1B3-79E68BA0CD1E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6393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9pPr>
          </a:lstStyle>
          <a:p>
            <a:fld id="{2F6B8051-FCF9-45C1-B172-2B5AA66BA07A}" type="slidenum">
              <a:rPr lang="en-US" altLang="en-US" sz="1200"/>
              <a:pPr/>
              <a:t>20</a:t>
            </a:fld>
            <a:endParaRPr lang="en-US" altLang="en-US" sz="120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CA" altLang="en-US" smtClean="0">
              <a:latin typeface="Times New Roman" pitchFamily="18" charset="0"/>
              <a:ea typeface="ヒラギノ角ゴ Pro W3" pitchFamily="12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03499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9pPr>
          </a:lstStyle>
          <a:p>
            <a:fld id="{2F6B8051-FCF9-45C1-B172-2B5AA66BA07A}" type="slidenum">
              <a:rPr lang="en-US" altLang="en-US" sz="1200"/>
              <a:pPr/>
              <a:t>21</a:t>
            </a:fld>
            <a:endParaRPr lang="en-US" altLang="en-US" sz="120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CA" altLang="en-US" smtClean="0">
              <a:latin typeface="Times New Roman" pitchFamily="18" charset="0"/>
              <a:ea typeface="ヒラギノ角ゴ Pro W3" pitchFamily="12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03499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9pPr>
          </a:lstStyle>
          <a:p>
            <a:fld id="{79FF9A42-FF2A-42E2-A121-FCD23B648C43}" type="slidenum">
              <a:rPr lang="en-US" altLang="en-US" sz="1200"/>
              <a:pPr/>
              <a:t>22</a:t>
            </a:fld>
            <a:endParaRPr lang="en-US" altLang="en-US" sz="1200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CA" altLang="en-US" smtClean="0">
              <a:latin typeface="Times New Roman" pitchFamily="18" charset="0"/>
              <a:ea typeface="ヒラギノ角ゴ Pro W3" pitchFamily="12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704762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19.5-</a:t>
            </a:r>
            <a:r>
              <a:rPr lang="en-US" dirty="0"/>
              <a:t>1 The lytic cycle of phage T4, a virulent phage (step 1)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23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61211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19.5-</a:t>
            </a:r>
            <a:r>
              <a:rPr lang="en-US" dirty="0"/>
              <a:t>2 The lytic cycle of phage T4, a virulent phage (step 2)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24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61211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19.5-</a:t>
            </a:r>
            <a:r>
              <a:rPr lang="en-US" dirty="0"/>
              <a:t>3 The lytic cycle of phage T4, a virulent phage (step 3)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25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61211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19.5-</a:t>
            </a:r>
            <a:r>
              <a:rPr lang="en-US" dirty="0"/>
              <a:t>4 The lytic cycle of phage T4, a virulent phage (step 4)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26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61211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19.5-</a:t>
            </a:r>
            <a:r>
              <a:rPr lang="en-US" dirty="0"/>
              <a:t>5 The lytic cycle of phage T4, a virulent phage (step 5)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27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61211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Which of the following is characteristic of the lytic cycle?</a:t>
            </a:r>
          </a:p>
          <a:p>
            <a:r>
              <a:rPr lang="en-US" smtClean="0"/>
              <a:t>https://www.polleverywhere.com/multiple_choice_polls/vDMRsdHsPtgqXKS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725A6-4F0C-49F1-B1B3-79E68BA0CD1E}" type="slidenum">
              <a:rPr lang="en-US" altLang="en-US" smtClean="0"/>
              <a:pPr/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622503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9pPr>
          </a:lstStyle>
          <a:p>
            <a:fld id="{2F6B8051-FCF9-45C1-B172-2B5AA66BA07A}" type="slidenum">
              <a:rPr lang="en-US" altLang="en-US" sz="1200">
                <a:solidFill>
                  <a:prstClr val="black"/>
                </a:solidFill>
              </a:rPr>
              <a:pPr/>
              <a:t>29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CA" altLang="en-US" smtClean="0">
              <a:latin typeface="Times New Roman" pitchFamily="18" charset="0"/>
              <a:ea typeface="ヒラギノ角ゴ Pro W3" pitchFamily="12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03499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19.1a </a:t>
            </a:r>
            <a:r>
              <a:rPr lang="en-US" dirty="0"/>
              <a:t>Are the viruses (red) budding from this cell alive? (part 1: micrograph)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61211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9pPr>
          </a:lstStyle>
          <a:p>
            <a:fld id="{BFBECC05-88E2-4BEB-A277-3FF2A7A87863}" type="slidenum">
              <a:rPr lang="en-US" altLang="en-US" sz="1200"/>
              <a:pPr/>
              <a:t>30</a:t>
            </a:fld>
            <a:endParaRPr lang="en-US" altLang="en-US" sz="1200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CA" altLang="en-US" smtClean="0">
              <a:latin typeface="Times New Roman" pitchFamily="18" charset="0"/>
              <a:ea typeface="ヒラギノ角ゴ Pro W3" pitchFamily="12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0527658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</a:t>
            </a:r>
            <a:r>
              <a:rPr lang="en-US" dirty="0"/>
              <a:t>19.6b The lytic and lysogenic cycles of phage </a:t>
            </a:r>
            <a:r>
              <a:rPr lang="en-US" dirty="0" err="1"/>
              <a:t>λ</a:t>
            </a:r>
            <a:r>
              <a:rPr lang="en-US" dirty="0"/>
              <a:t>, a temperate phage (part 2: lysogenic)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31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61211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4274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Times New Roman" pitchFamily="18" charset="0"/>
              <a:ea typeface="ヒラギノ角ゴ Pro W3" pitchFamily="124" charset="-128"/>
            </a:endParaRPr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9pPr>
          </a:lstStyle>
          <a:p>
            <a:fld id="{566A6DCC-7875-488A-993E-DDFB57360B78}" type="slidenum">
              <a:rPr lang="en-US" altLang="en-US" sz="1200"/>
              <a:pPr/>
              <a:t>32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3484962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</a:t>
            </a:r>
            <a:r>
              <a:rPr lang="en-US" dirty="0"/>
              <a:t>19.6 The lytic and lysogenic cycles of phage </a:t>
            </a:r>
            <a:r>
              <a:rPr lang="en-US" dirty="0" err="1"/>
              <a:t>λ</a:t>
            </a:r>
            <a:r>
              <a:rPr lang="en-US" dirty="0"/>
              <a:t>, a temperate phage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33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61211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19.</a:t>
            </a:r>
            <a:r>
              <a:rPr lang="en-US" dirty="0"/>
              <a:t>UN03 Summary of key concepts: lytic and lysogenic cycles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34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61211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In many ways, the regulation of the genes of a particular group of viruses will be similar to the regulation of the host genes. Therefore, which of the following would you expect of the genes of a bacteriophage?</a:t>
            </a:r>
          </a:p>
          <a:p>
            <a:r>
              <a:rPr lang="en-US" smtClean="0"/>
              <a:t>https://www.polleverywhere.com/multiple_choice_polls/A0tHM0fAEKbVg7s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725A6-4F0C-49F1-B1B3-79E68BA0CD1E}" type="slidenum">
              <a:rPr lang="en-US" altLang="en-US" smtClean="0"/>
              <a:pPr/>
              <a:t>35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849388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Which of the following statements describes the lysogenic cycle of lambda (λ) phage?</a:t>
            </a:r>
          </a:p>
          <a:p>
            <a:r>
              <a:rPr lang="en-US" smtClean="0"/>
              <a:t>https://www.polleverywhere.com/multiple_choice_polls/qHG7xDZrCwvQROw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725A6-4F0C-49F1-B1B3-79E68BA0CD1E}" type="slidenum">
              <a:rPr lang="en-US" altLang="en-US" smtClean="0"/>
              <a:pPr/>
              <a:t>36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796679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9pPr>
          </a:lstStyle>
          <a:p>
            <a:fld id="{6F2282F7-61E3-4AE7-9A9A-D13A85033E54}" type="slidenum">
              <a:rPr lang="en-US" altLang="en-US" sz="1200"/>
              <a:pPr/>
              <a:t>37</a:t>
            </a:fld>
            <a:endParaRPr lang="en-US" altLang="en-US" sz="1200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CA" altLang="en-US" smtClean="0">
              <a:latin typeface="Times New Roman" pitchFamily="18" charset="0"/>
              <a:ea typeface="ヒラギノ角ゴ Pro W3" pitchFamily="12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4808157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Table 19.1</a:t>
            </a:r>
            <a:r>
              <a:rPr lang="en-US" baseline="0" dirty="0" smtClean="0"/>
              <a:t> </a:t>
            </a:r>
            <a:r>
              <a:rPr lang="en-US" dirty="0"/>
              <a:t>Classes of animal viruses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38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61211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</a:t>
            </a:r>
            <a:r>
              <a:rPr lang="en-US" dirty="0"/>
              <a:t>19.7 The replicative cycle of an enveloped RNA virus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39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6121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9pPr>
          </a:lstStyle>
          <a:p>
            <a:fld id="{610D8258-8637-4773-9E0B-50D6CCEA4926}" type="slidenum">
              <a:rPr lang="en-US" altLang="en-US" sz="1200"/>
              <a:pPr/>
              <a:t>4</a:t>
            </a:fld>
            <a:endParaRPr lang="en-US" altLang="en-US" sz="120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CA" altLang="en-US" smtClean="0">
              <a:latin typeface="Times New Roman" pitchFamily="18" charset="0"/>
              <a:ea typeface="ヒラギノ角ゴ Pro W3" pitchFamily="12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1444076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9pPr>
          </a:lstStyle>
          <a:p>
            <a:fld id="{6E8E8834-C6C8-4B6F-B88E-9B1D69DA62C7}" type="slidenum">
              <a:rPr lang="en-US" altLang="en-US" sz="1200"/>
              <a:pPr/>
              <a:t>40</a:t>
            </a:fld>
            <a:endParaRPr lang="en-US" altLang="en-US" sz="1200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CA" altLang="en-US" smtClean="0">
              <a:latin typeface="Times New Roman" pitchFamily="18" charset="0"/>
              <a:ea typeface="ヒラギノ角ゴ Pro W3" pitchFamily="12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3578418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9pPr>
          </a:lstStyle>
          <a:p>
            <a:fld id="{6E8E8834-C6C8-4B6F-B88E-9B1D69DA62C7}" type="slidenum">
              <a:rPr lang="en-US" altLang="en-US" sz="1200"/>
              <a:pPr/>
              <a:t>41</a:t>
            </a:fld>
            <a:endParaRPr lang="en-US" altLang="en-US" sz="1200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CA" altLang="en-US" smtClean="0">
              <a:latin typeface="Times New Roman" pitchFamily="18" charset="0"/>
              <a:ea typeface="ヒラギノ角ゴ Pro W3" pitchFamily="12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3578418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</a:t>
            </a:r>
            <a:r>
              <a:rPr lang="en-US" dirty="0"/>
              <a:t>19.8 The replicative cycle of HIV, the retrovirus that causes AIDS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42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61211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</a:t>
            </a:r>
            <a:r>
              <a:rPr lang="en-US" dirty="0"/>
              <a:t>19.8c The replicative cycle of HIV, the retrovirus that causes AIDS (part 3: TEMs)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43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61211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9pPr>
          </a:lstStyle>
          <a:p>
            <a:fld id="{FDA86663-763A-4F45-9BFE-6DD2EC96CD33}" type="slidenum">
              <a:rPr lang="en-US" altLang="en-US" sz="1200"/>
              <a:pPr/>
              <a:t>44</a:t>
            </a:fld>
            <a:endParaRPr lang="en-US" altLang="en-US" sz="1200"/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CA" altLang="en-US" smtClean="0">
              <a:latin typeface="Times New Roman" pitchFamily="18" charset="0"/>
              <a:ea typeface="ヒラギノ角ゴ Pro W3" pitchFamily="12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1509497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9pPr>
          </a:lstStyle>
          <a:p>
            <a:fld id="{FDA86663-763A-4F45-9BFE-6DD2EC96CD33}" type="slidenum">
              <a:rPr lang="en-US" altLang="en-US" sz="1200"/>
              <a:pPr/>
              <a:t>45</a:t>
            </a:fld>
            <a:endParaRPr lang="en-US" altLang="en-US" sz="1200"/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CA" altLang="en-US" smtClean="0">
              <a:latin typeface="Times New Roman" pitchFamily="18" charset="0"/>
              <a:ea typeface="ヒラギノ角ゴ Pro W3" pitchFamily="12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1509497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9pPr>
          </a:lstStyle>
          <a:p>
            <a:fld id="{610D8258-8637-4773-9E0B-50D6CCEA4926}" type="slidenum">
              <a:rPr lang="en-US" altLang="en-US" sz="1200">
                <a:solidFill>
                  <a:prstClr val="black"/>
                </a:solidFill>
              </a:rPr>
              <a:pPr/>
              <a:t>46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CA" altLang="en-US" smtClean="0">
              <a:latin typeface="Times New Roman" pitchFamily="18" charset="0"/>
              <a:ea typeface="ヒラギノ角ゴ Pro W3" pitchFamily="12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144407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9pPr>
          </a:lstStyle>
          <a:p>
            <a:fld id="{610D8258-8637-4773-9E0B-50D6CCEA4926}" type="slidenum">
              <a:rPr lang="en-US" altLang="en-US" sz="1200"/>
              <a:pPr/>
              <a:t>5</a:t>
            </a:fld>
            <a:endParaRPr lang="en-US" altLang="en-US" sz="120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CA" altLang="en-US" smtClean="0">
              <a:latin typeface="Times New Roman" pitchFamily="18" charset="0"/>
              <a:ea typeface="ヒラギノ角ゴ Pro W3" pitchFamily="12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144407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9pPr>
          </a:lstStyle>
          <a:p>
            <a:fld id="{610D8258-8637-4773-9E0B-50D6CCEA4926}" type="slidenum">
              <a:rPr lang="en-US" altLang="en-US" sz="1200"/>
              <a:pPr/>
              <a:t>6</a:t>
            </a:fld>
            <a:endParaRPr lang="en-US" altLang="en-US" sz="120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CA" altLang="en-US" smtClean="0">
              <a:latin typeface="Times New Roman" pitchFamily="18" charset="0"/>
              <a:ea typeface="ヒラギノ角ゴ Pro W3" pitchFamily="12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144407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Times New Roman" pitchFamily="18" charset="0"/>
              <a:ea typeface="ヒラギノ角ゴ Pro W3" pitchFamily="124" charset="-128"/>
            </a:endParaRP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9pPr>
          </a:lstStyle>
          <a:p>
            <a:fld id="{CDD5C72F-1EB7-46D6-9615-B9856D5CF15B}" type="slidenum">
              <a:rPr lang="en-US" altLang="en-US" sz="1200"/>
              <a:pPr/>
              <a:t>7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7102991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Times New Roman" pitchFamily="18" charset="0"/>
              <a:ea typeface="ヒラギノ角ゴ Pro W3" pitchFamily="124" charset="-128"/>
            </a:endParaRP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9pPr>
          </a:lstStyle>
          <a:p>
            <a:fld id="{CDD5C72F-1EB7-46D6-9615-B9856D5CF15B}" type="slidenum">
              <a:rPr lang="en-US" altLang="en-US" sz="1200"/>
              <a:pPr/>
              <a:t>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7102991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Times New Roman" pitchFamily="18" charset="0"/>
              <a:ea typeface="ヒラギノ角ゴ Pro W3" pitchFamily="124" charset="-128"/>
            </a:endParaRP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9pPr>
          </a:lstStyle>
          <a:p>
            <a:fld id="{CDD5C72F-1EB7-46D6-9615-B9856D5CF15B}" type="slidenum">
              <a:rPr lang="en-US" altLang="en-US" sz="1200"/>
              <a:pPr/>
              <a:t>9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710299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938" y="162990"/>
            <a:ext cx="9144000" cy="1003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629F39"/>
                    </a:gs>
                    <a:gs pos="100000">
                      <a:srgbClr val="58B5B2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6C932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20000"/>
              </a:spcBef>
              <a:spcAft>
                <a:spcPct val="20000"/>
              </a:spcAft>
              <a:defRPr/>
            </a:pPr>
            <a:r>
              <a:rPr lang="en-US" sz="2400" dirty="0" smtClean="0">
                <a:solidFill>
                  <a:srgbClr val="FFFFFF"/>
                </a:solidFill>
                <a:latin typeface="+mj-lt"/>
                <a:ea typeface="+mn-ea"/>
                <a:cs typeface="Times New Roman" pitchFamily="84" charset="0"/>
              </a:rPr>
              <a:t>CAMPBELL</a:t>
            </a:r>
          </a:p>
          <a:p>
            <a:pPr algn="ctr" eaLnBrk="1" hangingPunct="1">
              <a:lnSpc>
                <a:spcPct val="50000"/>
              </a:lnSpc>
              <a:spcBef>
                <a:spcPct val="20000"/>
              </a:spcBef>
              <a:spcAft>
                <a:spcPct val="20000"/>
              </a:spcAft>
              <a:defRPr/>
            </a:pPr>
            <a:r>
              <a:rPr lang="en-US" sz="4800" dirty="0" smtClean="0">
                <a:solidFill>
                  <a:srgbClr val="D2B239"/>
                </a:solidFill>
                <a:latin typeface="+mj-lt"/>
                <a:ea typeface="+mn-ea"/>
                <a:cs typeface="Times New Roman" pitchFamily="84" charset="0"/>
              </a:rPr>
              <a:t>BIOLOGY</a:t>
            </a:r>
          </a:p>
        </p:txBody>
      </p:sp>
      <p:sp>
        <p:nvSpPr>
          <p:cNvPr id="5" name="Text Box 31"/>
          <p:cNvSpPr txBox="1">
            <a:spLocks noChangeArrowheads="1"/>
          </p:cNvSpPr>
          <p:nvPr/>
        </p:nvSpPr>
        <p:spPr bwMode="auto">
          <a:xfrm>
            <a:off x="0" y="1131066"/>
            <a:ext cx="91440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629F39"/>
                    </a:gs>
                    <a:gs pos="100000">
                      <a:srgbClr val="58B5B2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spcAft>
                <a:spcPct val="20000"/>
              </a:spcAft>
            </a:pP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Reece </a:t>
            </a:r>
            <a:r>
              <a:rPr lang="en-US" sz="1600" dirty="0" smtClean="0">
                <a:solidFill>
                  <a:srgbClr val="D2B239"/>
                </a:solidFill>
                <a:latin typeface="Times New Roman" charset="0"/>
                <a:cs typeface="Times New Roman" charset="0"/>
              </a:rPr>
              <a:t>•</a:t>
            </a: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sz="1600" dirty="0" err="1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Urry</a:t>
            </a: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sz="1600" dirty="0" smtClean="0">
                <a:solidFill>
                  <a:srgbClr val="D2B239"/>
                </a:solidFill>
                <a:latin typeface="Times New Roman" charset="0"/>
                <a:cs typeface="Times New Roman" charset="0"/>
              </a:rPr>
              <a:t>•</a:t>
            </a: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Cain </a:t>
            </a:r>
            <a:r>
              <a:rPr lang="en-US" sz="1600" dirty="0" smtClean="0">
                <a:solidFill>
                  <a:srgbClr val="D2B239"/>
                </a:solidFill>
                <a:latin typeface="Times New Roman" charset="0"/>
                <a:cs typeface="Times New Roman" charset="0"/>
              </a:rPr>
              <a:t>•</a:t>
            </a: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Wasserman </a:t>
            </a:r>
            <a:r>
              <a:rPr lang="en-US" sz="1600" dirty="0" smtClean="0">
                <a:solidFill>
                  <a:srgbClr val="D2B239"/>
                </a:solidFill>
                <a:latin typeface="Times New Roman" charset="0"/>
                <a:cs typeface="Times New Roman" charset="0"/>
              </a:rPr>
              <a:t>•</a:t>
            </a: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sz="1600" dirty="0" err="1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Minorsky</a:t>
            </a: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sz="1600" dirty="0" smtClean="0">
                <a:solidFill>
                  <a:srgbClr val="D2B239"/>
                </a:solidFill>
                <a:latin typeface="Times New Roman" charset="0"/>
                <a:cs typeface="Times New Roman" charset="0"/>
              </a:rPr>
              <a:t>•</a:t>
            </a: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Jackson</a:t>
            </a:r>
            <a:endParaRPr lang="en-US" sz="1600" dirty="0">
              <a:solidFill>
                <a:srgbClr val="FFFFFF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0" y="6592888"/>
            <a:ext cx="68802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6CAA3C"/>
                    </a:gs>
                    <a:gs pos="100000">
                      <a:srgbClr val="5EBDBE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dirty="0">
                <a:solidFill>
                  <a:srgbClr val="FFFFFF"/>
                </a:solidFill>
              </a:rPr>
              <a:t>     © 2014 Pearson Education, Inc.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 Box 50"/>
          <p:cNvSpPr txBox="1">
            <a:spLocks noChangeArrowheads="1"/>
          </p:cNvSpPr>
          <p:nvPr/>
        </p:nvSpPr>
        <p:spPr bwMode="auto">
          <a:xfrm>
            <a:off x="6023428" y="715674"/>
            <a:ext cx="869610" cy="34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629F39"/>
                    </a:gs>
                    <a:gs pos="100000">
                      <a:srgbClr val="58B5B2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>
              <a:lnSpc>
                <a:spcPct val="6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1000" b="1" i="0" dirty="0" smtClean="0">
                <a:solidFill>
                  <a:schemeClr val="accent3">
                    <a:lumMod val="75000"/>
                  </a:schemeClr>
                </a:solidFill>
                <a:latin typeface="Times New Roman"/>
                <a:cs typeface="Times New Roman"/>
              </a:rPr>
              <a:t>TENTH</a:t>
            </a:r>
          </a:p>
          <a:p>
            <a:pPr algn="r" eaLnBrk="1" hangingPunct="1">
              <a:lnSpc>
                <a:spcPct val="6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1000" b="1" i="0" dirty="0" smtClean="0">
                <a:solidFill>
                  <a:schemeClr val="accent3">
                    <a:lumMod val="75000"/>
                  </a:schemeClr>
                </a:solidFill>
                <a:latin typeface="Times New Roman"/>
                <a:cs typeface="Times New Roman"/>
              </a:rPr>
              <a:t>EDITION</a:t>
            </a:r>
            <a:endParaRPr lang="en-US" sz="1000" b="1" i="0" dirty="0">
              <a:solidFill>
                <a:schemeClr val="accent3">
                  <a:lumMod val="75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508945" name="Rectangle 17"/>
          <p:cNvSpPr>
            <a:spLocks noGrp="1" noChangeArrowheads="1"/>
          </p:cNvSpPr>
          <p:nvPr>
            <p:ph type="ctrTitle" sz="quarter"/>
          </p:nvPr>
        </p:nvSpPr>
        <p:spPr>
          <a:xfrm>
            <a:off x="182563" y="190500"/>
            <a:ext cx="3089275" cy="1096963"/>
          </a:xfrm>
        </p:spPr>
        <p:txBody>
          <a:bodyPr anchor="ctr"/>
          <a:lstStyle>
            <a:lvl1pPr marL="0" indent="0">
              <a:defRPr sz="5000">
                <a:solidFill>
                  <a:srgbClr val="FFFFFF"/>
                </a:solidFill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206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15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0544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5387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5193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8725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2817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0379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4527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0210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249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7472" indent="-347472">
              <a:buClr>
                <a:srgbClr val="FF6600"/>
              </a:buClr>
              <a:defRPr/>
            </a:lvl1pPr>
            <a:lvl2pPr marL="740664" indent="-283464">
              <a:buClr>
                <a:srgbClr val="FF6600"/>
              </a:buClr>
              <a:defRPr/>
            </a:lvl2pPr>
            <a:lvl3pPr marL="1143000" indent="-228600">
              <a:buClr>
                <a:srgbClr val="FF6600"/>
              </a:buClr>
              <a:defRPr/>
            </a:lvl3pPr>
            <a:lvl4pPr marL="1600200" indent="-228600">
              <a:buClr>
                <a:srgbClr val="FF6600"/>
              </a:buClr>
              <a:defRPr/>
            </a:lvl4pPr>
            <a:lvl5pPr marL="2057400" indent="-228600">
              <a:buClr>
                <a:srgbClr val="FF6600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225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31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9463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226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294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360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23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theme" Target="../theme/theme15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0913" y="1272910"/>
            <a:ext cx="8499249" cy="507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13716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0" y="1"/>
            <a:ext cx="9144000" cy="290286"/>
          </a:xfrm>
          <a:prstGeom prst="rect">
            <a:avLst/>
          </a:prstGeom>
          <a:gradFill flip="none" rotWithShape="1">
            <a:gsLst>
              <a:gs pos="0">
                <a:srgbClr val="FF6600"/>
              </a:gs>
              <a:gs pos="100000">
                <a:srgbClr val="FFFFFF"/>
              </a:gs>
              <a:gs pos="25000">
                <a:srgbClr val="FF6600">
                  <a:alpha val="75000"/>
                </a:srgbClr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82563" y="298675"/>
            <a:ext cx="87757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b="0" dirty="0">
                <a:solidFill>
                  <a:srgbClr val="000000"/>
                </a:solidFill>
                <a:latin typeface="Arial" charset="0"/>
              </a:rPr>
              <a:t>© 2014 Pearson Education, Inc.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4" r:id="rId3"/>
    <p:sldLayoutId id="2147483715" r:id="rId4"/>
    <p:sldLayoutId id="2147483906" r:id="rId5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marL="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/>
          <a:ea typeface="Geneva" charset="0"/>
          <a:cs typeface="Arial"/>
        </a:defRPr>
      </a:lvl1pPr>
      <a:lvl2pPr marL="4508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9D002D"/>
          </a:solidFill>
          <a:latin typeface="Times New Roman" charset="0"/>
          <a:ea typeface="Geneva" charset="0"/>
          <a:cs typeface="Arial" charset="0"/>
        </a:defRPr>
      </a:lvl2pPr>
      <a:lvl3pPr marL="4508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9D002D"/>
          </a:solidFill>
          <a:latin typeface="Times New Roman" charset="0"/>
          <a:ea typeface="Geneva" charset="0"/>
          <a:cs typeface="Arial" charset="0"/>
        </a:defRPr>
      </a:lvl3pPr>
      <a:lvl4pPr marL="4508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9D002D"/>
          </a:solidFill>
          <a:latin typeface="Times New Roman" charset="0"/>
          <a:ea typeface="Geneva" charset="0"/>
          <a:cs typeface="Arial" charset="0"/>
        </a:defRPr>
      </a:lvl4pPr>
      <a:lvl5pPr marL="4508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9D002D"/>
          </a:solidFill>
          <a:latin typeface="Times New Roman" charset="0"/>
          <a:ea typeface="Geneva" charset="0"/>
          <a:cs typeface="Arial" charset="0"/>
        </a:defRPr>
      </a:lvl5pPr>
      <a:lvl6pPr marL="9080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6pPr>
      <a:lvl7pPr marL="13652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7pPr>
      <a:lvl8pPr marL="18224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8pPr>
      <a:lvl9pPr marL="22796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9pPr>
    </p:titleStyle>
    <p:bodyStyle>
      <a:lvl1pPr marL="347472" indent="-347472" algn="l" rtl="0" eaLnBrk="1" fontAlgn="base" hangingPunct="1">
        <a:spcBef>
          <a:spcPct val="45000"/>
        </a:spcBef>
        <a:spcAft>
          <a:spcPct val="20000"/>
        </a:spcAft>
        <a:buClr>
          <a:srgbClr val="FF6600"/>
        </a:buClr>
        <a:buFont typeface="Wingdings" charset="2"/>
        <a:buChar char="§"/>
        <a:defRPr sz="2800">
          <a:solidFill>
            <a:schemeClr val="tx1"/>
          </a:solidFill>
          <a:latin typeface="Arial" charset="0"/>
          <a:ea typeface="Geneva" charset="0"/>
          <a:cs typeface="+mn-cs"/>
        </a:defRPr>
      </a:lvl1pPr>
      <a:lvl2pPr marL="740664" indent="-283464" algn="l" rtl="0" eaLnBrk="1" fontAlgn="base" hangingPunct="1">
        <a:spcBef>
          <a:spcPct val="45000"/>
        </a:spcBef>
        <a:spcAft>
          <a:spcPct val="20000"/>
        </a:spcAft>
        <a:buClr>
          <a:srgbClr val="FF6600"/>
        </a:buClr>
        <a:buFont typeface="Wingdings" charset="2"/>
        <a:buChar char="§"/>
        <a:defRPr sz="26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45000"/>
        </a:spcBef>
        <a:spcAft>
          <a:spcPct val="20000"/>
        </a:spcAft>
        <a:buClr>
          <a:srgbClr val="FF6600"/>
        </a:buClr>
        <a:buFont typeface="Wingdings" charset="2"/>
        <a:buChar char="§"/>
        <a:defRPr sz="24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45000"/>
        </a:spcBef>
        <a:spcAft>
          <a:spcPct val="20000"/>
        </a:spcAft>
        <a:buClr>
          <a:srgbClr val="FF6600"/>
        </a:buClr>
        <a:buFont typeface="Wingdings" charset="2"/>
        <a:buChar char="§"/>
        <a:defRPr sz="2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45000"/>
        </a:spcBef>
        <a:spcAft>
          <a:spcPct val="20000"/>
        </a:spcAft>
        <a:buClr>
          <a:srgbClr val="FF6600"/>
        </a:buClr>
        <a:buFont typeface="Wingdings" charset="2"/>
        <a:buChar char="§"/>
        <a:defRPr sz="2200">
          <a:solidFill>
            <a:schemeClr val="tx1"/>
          </a:solidFill>
          <a:latin typeface="Arial" charset="0"/>
          <a:ea typeface="+mn-ea"/>
          <a:cs typeface="+mn-cs"/>
        </a:defRPr>
      </a:lvl5pPr>
      <a:lvl6pPr marL="3316288" indent="-347663" algn="l" rtl="0" eaLnBrk="1" fontAlgn="base" hangingPunct="1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3773488" indent="-347663" algn="l" rtl="0" eaLnBrk="1" fontAlgn="base" hangingPunct="1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4230688" indent="-347663" algn="l" rtl="0" eaLnBrk="1" fontAlgn="base" hangingPunct="1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4687888" indent="-347663" algn="l" rtl="0" eaLnBrk="1" fontAlgn="base" hangingPunct="1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0" y="0"/>
            <a:ext cx="5757649" cy="356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647760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4572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9144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3716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18288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0" y="0"/>
            <a:ext cx="5757649" cy="356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884131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4572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9144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3716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18288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0" y="0"/>
            <a:ext cx="5757649" cy="356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717371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4572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9144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3716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18288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0" y="0"/>
            <a:ext cx="5757649" cy="356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725083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4572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9144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3716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18288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0" y="0"/>
            <a:ext cx="5757649" cy="356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334383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4572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9144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3716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18288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848093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0" y="0"/>
            <a:ext cx="5757649" cy="356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362195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4572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9144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3716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18288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0" y="0"/>
            <a:ext cx="5757649" cy="356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014812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4572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9144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3716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18288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0" y="0"/>
            <a:ext cx="5757649" cy="356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3498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4572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9144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3716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18288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0" y="0"/>
            <a:ext cx="5757649" cy="356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949038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4572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9144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3716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18288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0" y="0"/>
            <a:ext cx="5757649" cy="356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368068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4572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9144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3716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18288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0" y="0"/>
            <a:ext cx="5757649" cy="356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008668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4572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9144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3716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18288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0" y="0"/>
            <a:ext cx="5757649" cy="356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760595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4572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9144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3716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18288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0" y="0"/>
            <a:ext cx="5757649" cy="356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775957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4572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9144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3716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18288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7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9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0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1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2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4" Type="http://schemas.openxmlformats.org/officeDocument/2006/relationships/image" Target="../media/image17.jpe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8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9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0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1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2.jp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24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25.jp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26.jp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1"/>
          <p:cNvSpPr txBox="1">
            <a:spLocks noChangeArrowheads="1"/>
          </p:cNvSpPr>
          <p:nvPr/>
        </p:nvSpPr>
        <p:spPr bwMode="auto">
          <a:xfrm>
            <a:off x="-23373" y="1633538"/>
            <a:ext cx="158651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D001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EFC33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9600" dirty="0" smtClean="0">
                <a:solidFill>
                  <a:srgbClr val="D2B239"/>
                </a:solidFill>
              </a:rPr>
              <a:t>19</a:t>
            </a:r>
            <a:endParaRPr lang="en-US" sz="9600" dirty="0">
              <a:solidFill>
                <a:srgbClr val="D2B239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0" y="3200400"/>
            <a:ext cx="40767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9D0016">
                    <a:alpha val="2509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5FAF8E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347472" indent="-347472" algn="l" rtl="0" eaLnBrk="1" fontAlgn="base" hangingPunct="1">
              <a:spcBef>
                <a:spcPct val="45000"/>
              </a:spcBef>
              <a:spcAft>
                <a:spcPct val="20000"/>
              </a:spcAft>
              <a:buClr>
                <a:srgbClr val="FF6600"/>
              </a:buClr>
              <a:buFont typeface="Wingdings" charset="2"/>
              <a:buChar char="§"/>
              <a:defRPr sz="2800">
                <a:solidFill>
                  <a:schemeClr val="tx1"/>
                </a:solidFill>
                <a:latin typeface="Arial" charset="0"/>
                <a:ea typeface="Geneva" charset="0"/>
                <a:cs typeface="+mn-cs"/>
              </a:defRPr>
            </a:lvl1pPr>
            <a:lvl2pPr marL="740664" indent="-283464" algn="l" rtl="0" eaLnBrk="1" fontAlgn="base" hangingPunct="1">
              <a:spcBef>
                <a:spcPct val="45000"/>
              </a:spcBef>
              <a:spcAft>
                <a:spcPct val="20000"/>
              </a:spcAft>
              <a:buClr>
                <a:srgbClr val="FF6600"/>
              </a:buClr>
              <a:buFont typeface="Wingdings" charset="2"/>
              <a:buChar char="§"/>
              <a:defRPr sz="26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45000"/>
              </a:spcBef>
              <a:spcAft>
                <a:spcPct val="20000"/>
              </a:spcAft>
              <a:buClr>
                <a:srgbClr val="FF6600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45000"/>
              </a:spcBef>
              <a:spcAft>
                <a:spcPct val="20000"/>
              </a:spcAft>
              <a:buClr>
                <a:srgbClr val="FF6600"/>
              </a:buClr>
              <a:buFont typeface="Wingdings" charset="2"/>
              <a:buChar char="§"/>
              <a:defRPr sz="2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45000"/>
              </a:spcBef>
              <a:spcAft>
                <a:spcPct val="20000"/>
              </a:spcAft>
              <a:buClr>
                <a:srgbClr val="FF6600"/>
              </a:buClr>
              <a:buFont typeface="Wingdings" charset="2"/>
              <a:buChar char="§"/>
              <a:defRPr sz="2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3316288" indent="-347663" algn="l" rtl="0" eaLnBrk="1" fontAlgn="base" hangingPunct="1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773488" indent="-347663" algn="l" rtl="0" eaLnBrk="1" fontAlgn="base" hangingPunct="1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30688" indent="-347663" algn="l" rtl="0" eaLnBrk="1" fontAlgn="base" hangingPunct="1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87888" indent="-347663" algn="l" rtl="0" eaLnBrk="1" fontAlgn="base" hangingPunct="1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2400" indent="0">
              <a:buClr>
                <a:schemeClr val="tx2"/>
              </a:buClr>
              <a:buFont typeface="Wingdings" charset="0"/>
              <a:buNone/>
            </a:pPr>
            <a:r>
              <a:rPr lang="en-US" sz="3600" b="1" kern="0" dirty="0" smtClean="0">
                <a:solidFill>
                  <a:schemeClr val="bg1"/>
                </a:solidFill>
                <a:latin typeface="Arial"/>
                <a:cs typeface="Arial"/>
              </a:rPr>
              <a:t>Viruses</a:t>
            </a:r>
            <a:endParaRPr lang="en-US" sz="3600" b="1" kern="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 flipV="1">
            <a:off x="127000" y="3054060"/>
            <a:ext cx="1314380" cy="242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D2B23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282454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Concept 19.1: A virus consists of a nucleic acid surrounded by a protein coat – </a:t>
            </a:r>
            <a:r>
              <a:rPr lang="en-US" altLang="en-US" dirty="0" smtClean="0">
                <a:solidFill>
                  <a:srgbClr val="FF0000"/>
                </a:solidFill>
              </a:rPr>
              <a:t>Envelope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u="sng" dirty="0"/>
              <a:t>Structure of </a:t>
            </a:r>
            <a:r>
              <a:rPr lang="en-US" altLang="en-US" u="sng" dirty="0" smtClean="0"/>
              <a:t>Viruses – Envelope</a:t>
            </a:r>
          </a:p>
          <a:p>
            <a:r>
              <a:rPr lang="en-US" altLang="en-US" sz="2500" b="1" dirty="0"/>
              <a:t>Viral envelopes </a:t>
            </a:r>
            <a:r>
              <a:rPr lang="en-US" altLang="en-US" sz="2500" dirty="0"/>
              <a:t>(derived from membranes of host cells) surround the capsids of </a:t>
            </a:r>
            <a:r>
              <a:rPr lang="en-US" altLang="en-US" sz="2500" dirty="0" smtClean="0"/>
              <a:t>influenza </a:t>
            </a:r>
            <a:r>
              <a:rPr lang="en-US" altLang="en-US" sz="2500" dirty="0"/>
              <a:t>viruses and many other viruses found in animals</a:t>
            </a:r>
          </a:p>
          <a:p>
            <a:r>
              <a:rPr lang="en-US" altLang="en-US" sz="2500" dirty="0" smtClean="0"/>
              <a:t>This accessory structure INCREASES viral infectivity</a:t>
            </a:r>
            <a:endParaRPr lang="en-US" altLang="en-US" sz="2500" i="1" dirty="0"/>
          </a:p>
          <a:p>
            <a:r>
              <a:rPr lang="en-US" altLang="en-US" sz="2500" dirty="0" smtClean="0"/>
              <a:t>Viral </a:t>
            </a:r>
            <a:r>
              <a:rPr lang="en-US" altLang="en-US" sz="2500" dirty="0"/>
              <a:t>envelopes contain a combination of viral and host cell molecules</a:t>
            </a:r>
          </a:p>
          <a:p>
            <a:pPr marL="0" indent="0">
              <a:buNone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689738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9_03_ViralStructure-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477774"/>
            <a:ext cx="8546592" cy="58643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19.3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27169" y="592152"/>
            <a:ext cx="685811" cy="2881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  <a:spcAft>
                <a:spcPts val="60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RNA</a:t>
            </a:r>
            <a:endParaRPr lang="en-US" sz="16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1000125" y="717758"/>
            <a:ext cx="19367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Connector 6"/>
          <p:cNvCxnSpPr/>
          <p:nvPr/>
        </p:nvCxnSpPr>
        <p:spPr bwMode="auto">
          <a:xfrm>
            <a:off x="927100" y="1374983"/>
            <a:ext cx="273050" cy="762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Connector 8"/>
          <p:cNvCxnSpPr/>
          <p:nvPr/>
        </p:nvCxnSpPr>
        <p:spPr bwMode="auto">
          <a:xfrm>
            <a:off x="2892425" y="892383"/>
            <a:ext cx="190500" cy="3460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 flipH="1">
            <a:off x="3457575" y="978108"/>
            <a:ext cx="339725" cy="5365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/>
        </p:nvCxnSpPr>
        <p:spPr bwMode="auto">
          <a:xfrm>
            <a:off x="2736850" y="2343358"/>
            <a:ext cx="101600" cy="2952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/>
          <p:nvPr/>
        </p:nvCxnSpPr>
        <p:spPr bwMode="auto">
          <a:xfrm flipH="1">
            <a:off x="5022850" y="2283033"/>
            <a:ext cx="136525" cy="3302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Connector 17"/>
          <p:cNvCxnSpPr/>
          <p:nvPr/>
        </p:nvCxnSpPr>
        <p:spPr bwMode="auto">
          <a:xfrm flipH="1">
            <a:off x="5022851" y="2346533"/>
            <a:ext cx="174624" cy="2698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/>
          <p:cNvCxnSpPr/>
          <p:nvPr/>
        </p:nvCxnSpPr>
        <p:spPr bwMode="auto">
          <a:xfrm>
            <a:off x="5327650" y="936833"/>
            <a:ext cx="180975" cy="3270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Connector 23"/>
          <p:cNvCxnSpPr/>
          <p:nvPr/>
        </p:nvCxnSpPr>
        <p:spPr bwMode="auto">
          <a:xfrm flipH="1">
            <a:off x="5895975" y="774908"/>
            <a:ext cx="222250" cy="6064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Connector 25"/>
          <p:cNvCxnSpPr/>
          <p:nvPr/>
        </p:nvCxnSpPr>
        <p:spPr bwMode="auto">
          <a:xfrm flipH="1">
            <a:off x="5908675" y="1070183"/>
            <a:ext cx="501650" cy="7810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Connector 27"/>
          <p:cNvCxnSpPr/>
          <p:nvPr/>
        </p:nvCxnSpPr>
        <p:spPr bwMode="auto">
          <a:xfrm>
            <a:off x="7454900" y="759033"/>
            <a:ext cx="180975" cy="2413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Straight Connector 30"/>
          <p:cNvCxnSpPr/>
          <p:nvPr/>
        </p:nvCxnSpPr>
        <p:spPr bwMode="auto">
          <a:xfrm>
            <a:off x="7918450" y="997158"/>
            <a:ext cx="30162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Straight Connector 31"/>
          <p:cNvCxnSpPr/>
          <p:nvPr/>
        </p:nvCxnSpPr>
        <p:spPr bwMode="auto">
          <a:xfrm>
            <a:off x="7718425" y="1524208"/>
            <a:ext cx="39687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Straight Connector 33"/>
          <p:cNvCxnSpPr/>
          <p:nvPr/>
        </p:nvCxnSpPr>
        <p:spPr bwMode="auto">
          <a:xfrm>
            <a:off x="7947025" y="2136983"/>
            <a:ext cx="16827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75" name="Group 74"/>
          <p:cNvGrpSpPr/>
          <p:nvPr/>
        </p:nvGrpSpPr>
        <p:grpSpPr>
          <a:xfrm>
            <a:off x="1771650" y="5515183"/>
            <a:ext cx="484600" cy="87512"/>
            <a:chOff x="1771650" y="5457825"/>
            <a:chExt cx="484600" cy="87512"/>
          </a:xfrm>
        </p:grpSpPr>
        <p:cxnSp>
          <p:nvCxnSpPr>
            <p:cNvPr id="37" name="Straight Connector 36"/>
            <p:cNvCxnSpPr/>
            <p:nvPr/>
          </p:nvCxnSpPr>
          <p:spPr bwMode="auto">
            <a:xfrm>
              <a:off x="1774825" y="5498242"/>
              <a:ext cx="481425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" name="Straight Connector 38"/>
            <p:cNvCxnSpPr/>
            <p:nvPr/>
          </p:nvCxnSpPr>
          <p:spPr bwMode="auto">
            <a:xfrm>
              <a:off x="2255096" y="5457825"/>
              <a:ext cx="0" cy="87512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8" name="Straight Connector 57"/>
            <p:cNvCxnSpPr/>
            <p:nvPr/>
          </p:nvCxnSpPr>
          <p:spPr bwMode="auto">
            <a:xfrm>
              <a:off x="1771650" y="5457825"/>
              <a:ext cx="0" cy="87512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74" name="Group 73"/>
          <p:cNvGrpSpPr/>
          <p:nvPr/>
        </p:nvGrpSpPr>
        <p:grpSpPr>
          <a:xfrm>
            <a:off x="3613150" y="5515183"/>
            <a:ext cx="803275" cy="87512"/>
            <a:chOff x="3613150" y="5457825"/>
            <a:chExt cx="803275" cy="87512"/>
          </a:xfrm>
        </p:grpSpPr>
        <p:cxnSp>
          <p:nvCxnSpPr>
            <p:cNvPr id="59" name="Straight Connector 58"/>
            <p:cNvCxnSpPr/>
            <p:nvPr/>
          </p:nvCxnSpPr>
          <p:spPr bwMode="auto">
            <a:xfrm>
              <a:off x="3616325" y="5498242"/>
              <a:ext cx="8001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0" name="Straight Connector 59"/>
            <p:cNvCxnSpPr/>
            <p:nvPr/>
          </p:nvCxnSpPr>
          <p:spPr bwMode="auto">
            <a:xfrm>
              <a:off x="4414096" y="5457825"/>
              <a:ext cx="0" cy="87512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" name="Straight Connector 60"/>
            <p:cNvCxnSpPr/>
            <p:nvPr/>
          </p:nvCxnSpPr>
          <p:spPr bwMode="auto">
            <a:xfrm>
              <a:off x="3613150" y="5457825"/>
              <a:ext cx="0" cy="87512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73" name="Group 72"/>
          <p:cNvGrpSpPr/>
          <p:nvPr/>
        </p:nvGrpSpPr>
        <p:grpSpPr>
          <a:xfrm>
            <a:off x="5861050" y="5515183"/>
            <a:ext cx="706850" cy="87512"/>
            <a:chOff x="5861050" y="5457825"/>
            <a:chExt cx="706850" cy="87512"/>
          </a:xfrm>
        </p:grpSpPr>
        <p:cxnSp>
          <p:nvCxnSpPr>
            <p:cNvPr id="62" name="Straight Connector 61"/>
            <p:cNvCxnSpPr/>
            <p:nvPr/>
          </p:nvCxnSpPr>
          <p:spPr bwMode="auto">
            <a:xfrm>
              <a:off x="5861050" y="5498242"/>
              <a:ext cx="70685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3" name="Straight Connector 62"/>
            <p:cNvCxnSpPr/>
            <p:nvPr/>
          </p:nvCxnSpPr>
          <p:spPr bwMode="auto">
            <a:xfrm>
              <a:off x="6566746" y="5457825"/>
              <a:ext cx="0" cy="87512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4" name="Straight Connector 63"/>
            <p:cNvCxnSpPr/>
            <p:nvPr/>
          </p:nvCxnSpPr>
          <p:spPr bwMode="auto">
            <a:xfrm>
              <a:off x="5861050" y="5457825"/>
              <a:ext cx="0" cy="87512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72" name="Group 71"/>
          <p:cNvGrpSpPr/>
          <p:nvPr/>
        </p:nvGrpSpPr>
        <p:grpSpPr>
          <a:xfrm>
            <a:off x="8340897" y="5515183"/>
            <a:ext cx="334221" cy="87512"/>
            <a:chOff x="8340897" y="5457825"/>
            <a:chExt cx="334221" cy="87512"/>
          </a:xfrm>
        </p:grpSpPr>
        <p:cxnSp>
          <p:nvCxnSpPr>
            <p:cNvPr id="65" name="Straight Connector 64"/>
            <p:cNvCxnSpPr/>
            <p:nvPr/>
          </p:nvCxnSpPr>
          <p:spPr bwMode="auto">
            <a:xfrm>
              <a:off x="8344072" y="5498242"/>
              <a:ext cx="330028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" name="Straight Connector 65"/>
            <p:cNvCxnSpPr/>
            <p:nvPr/>
          </p:nvCxnSpPr>
          <p:spPr bwMode="auto">
            <a:xfrm>
              <a:off x="8675118" y="5457825"/>
              <a:ext cx="0" cy="87512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7" name="Straight Connector 66"/>
            <p:cNvCxnSpPr/>
            <p:nvPr/>
          </p:nvCxnSpPr>
          <p:spPr bwMode="auto">
            <a:xfrm>
              <a:off x="8340897" y="5457825"/>
              <a:ext cx="0" cy="87512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76" name="TextBox 75"/>
          <p:cNvSpPr txBox="1"/>
          <p:nvPr/>
        </p:nvSpPr>
        <p:spPr>
          <a:xfrm>
            <a:off x="1123439" y="1359482"/>
            <a:ext cx="136800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r>
              <a:rPr lang="en-US" sz="1600" b="1" dirty="0" err="1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Capsomere</a:t>
            </a:r>
            <a:endParaRPr lang="en-US" sz="1600" b="1" dirty="0" smtClean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  <a:p>
            <a:pPr>
              <a:lnSpc>
                <a:spcPts val="1200"/>
              </a:lnSpc>
              <a:spcAft>
                <a:spcPts val="60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of capsid</a:t>
            </a:r>
            <a:endParaRPr lang="en-US" sz="16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1997499" y="668450"/>
            <a:ext cx="13680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r>
              <a:rPr lang="en-US" sz="1600" b="1" dirty="0" err="1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Capsomere</a:t>
            </a:r>
            <a:endParaRPr lang="en-US" sz="1600" b="1" dirty="0" smtClean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3562580" y="741563"/>
            <a:ext cx="685811" cy="2881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  <a:spcAft>
                <a:spcPts val="60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DNA</a:t>
            </a:r>
            <a:endParaRPr lang="en-US" sz="16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5908345" y="551063"/>
            <a:ext cx="685811" cy="2881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  <a:spcAft>
                <a:spcPts val="60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RNA</a:t>
            </a:r>
            <a:endParaRPr lang="en-US" sz="16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4507613" y="495031"/>
            <a:ext cx="153983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Membranous</a:t>
            </a:r>
          </a:p>
          <a:p>
            <a:pPr>
              <a:lnSpc>
                <a:spcPts val="1200"/>
              </a:lnSpc>
              <a:spcAft>
                <a:spcPts val="60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envelope</a:t>
            </a:r>
            <a:endParaRPr lang="en-US" sz="16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6110051" y="842417"/>
            <a:ext cx="893625" cy="282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  <a:spcAft>
                <a:spcPts val="60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Capsid</a:t>
            </a:r>
            <a:endParaRPr lang="en-US" sz="16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6838429" y="625769"/>
            <a:ext cx="893625" cy="282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  <a:spcAft>
                <a:spcPts val="60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Head</a:t>
            </a:r>
            <a:endParaRPr lang="en-US" sz="16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8153256" y="876034"/>
            <a:ext cx="714336" cy="282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  <a:spcAft>
                <a:spcPts val="60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DNA</a:t>
            </a:r>
            <a:endParaRPr lang="en-US" sz="16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8048673" y="1400569"/>
            <a:ext cx="84506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Tail</a:t>
            </a:r>
          </a:p>
          <a:p>
            <a:pPr>
              <a:lnSpc>
                <a:spcPts val="1200"/>
              </a:lnSpc>
              <a:spcAft>
                <a:spcPts val="60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sheath</a:t>
            </a:r>
            <a:endParaRPr lang="en-US" sz="16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8048673" y="2026605"/>
            <a:ext cx="84506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Tail</a:t>
            </a:r>
          </a:p>
          <a:p>
            <a:pPr>
              <a:lnSpc>
                <a:spcPts val="1200"/>
              </a:lnSpc>
              <a:spcAft>
                <a:spcPts val="60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fiber</a:t>
            </a:r>
            <a:endParaRPr lang="en-US" sz="16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7118584" y="3001514"/>
            <a:ext cx="15555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80 </a:t>
            </a:r>
            <a:r>
              <a:rPr lang="en-US" sz="1600" b="1" dirty="0" smtClean="0">
                <a:solidFill>
                  <a:srgbClr val="000000"/>
                </a:solidFill>
                <a:latin typeface="Symbol Std"/>
                <a:ea typeface="ＭＳ Ｐゴシック" charset="0"/>
                <a:cs typeface="Symbol Std"/>
                <a:sym typeface="Symbol"/>
              </a:rPr>
              <a:t></a:t>
            </a:r>
            <a:r>
              <a:rPr lang="en-US" sz="16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 225 nm</a:t>
            </a:r>
            <a:endParaRPr lang="en-US" sz="16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4589791" y="2594368"/>
            <a:ext cx="16257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Glycoproteins</a:t>
            </a:r>
            <a:endParaRPr lang="en-US" sz="16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4507620" y="3001512"/>
            <a:ext cx="2451980" cy="262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80–200 nm (diameter)</a:t>
            </a:r>
            <a:endParaRPr lang="en-US" sz="16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2266439" y="2620512"/>
            <a:ext cx="16257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Glycoprotein</a:t>
            </a:r>
            <a:endParaRPr lang="en-US" sz="16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2404652" y="3005247"/>
            <a:ext cx="22794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70–90 nm (diameter)</a:t>
            </a:r>
            <a:endParaRPr lang="en-US" sz="16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678003" y="3001702"/>
            <a:ext cx="160799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18 </a:t>
            </a:r>
            <a:r>
              <a:rPr lang="en-US" sz="1600" b="1" dirty="0" smtClean="0">
                <a:solidFill>
                  <a:srgbClr val="000000"/>
                </a:solidFill>
                <a:latin typeface="Symbol Std"/>
                <a:ea typeface="ＭＳ Ｐゴシック" charset="0"/>
                <a:cs typeface="Symbol Std"/>
                <a:sym typeface="Symbol"/>
              </a:rPr>
              <a:t></a:t>
            </a:r>
            <a:r>
              <a:rPr lang="en-US" sz="16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 250 nm</a:t>
            </a:r>
            <a:endParaRPr lang="en-US" sz="16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1627328" y="5598852"/>
            <a:ext cx="8777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20 nm</a:t>
            </a:r>
            <a:endParaRPr lang="en-US" sz="16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538303" y="5890952"/>
            <a:ext cx="181119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Tobacco mosaic</a:t>
            </a:r>
          </a:p>
          <a:p>
            <a:pPr>
              <a:lnSpc>
                <a:spcPts val="1200"/>
              </a:lnSpc>
              <a:spcAft>
                <a:spcPts val="60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virus</a:t>
            </a:r>
            <a:endParaRPr lang="en-US" sz="16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249379" y="5886658"/>
            <a:ext cx="5284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(a)</a:t>
            </a:r>
            <a:endParaRPr lang="en-US" sz="16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2352675" y="5886658"/>
            <a:ext cx="5284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(b)</a:t>
            </a:r>
            <a:endParaRPr lang="en-US" sz="16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2670175" y="5890952"/>
            <a:ext cx="181119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Adenoviruses</a:t>
            </a:r>
            <a:endParaRPr lang="en-US" sz="16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4518025" y="5886658"/>
            <a:ext cx="5284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(c)</a:t>
            </a:r>
            <a:endParaRPr lang="en-US" sz="16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4822825" y="5890952"/>
            <a:ext cx="18923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Influenza viruses</a:t>
            </a:r>
            <a:endParaRPr lang="en-US" sz="16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6661150" y="5886658"/>
            <a:ext cx="5284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(d)</a:t>
            </a:r>
            <a:endParaRPr lang="en-US" sz="16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6975475" y="5890952"/>
            <a:ext cx="18923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Bacteriophage T4</a:t>
            </a:r>
            <a:endParaRPr lang="en-US" sz="16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3625850" y="5598852"/>
            <a:ext cx="8777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50 nm</a:t>
            </a:r>
            <a:endParaRPr lang="en-US" sz="16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5822950" y="5598852"/>
            <a:ext cx="8777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50 nm</a:t>
            </a:r>
            <a:endParaRPr lang="en-US" sz="16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8128000" y="5598852"/>
            <a:ext cx="8777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50 nm</a:t>
            </a:r>
            <a:endParaRPr lang="en-US" sz="16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15296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 smtClean="0"/>
              <a:t>Bacteriophages</a:t>
            </a:r>
            <a:r>
              <a:rPr lang="en-US" altLang="en-US" dirty="0" smtClean="0"/>
              <a:t>, also called </a:t>
            </a:r>
            <a:r>
              <a:rPr lang="en-US" altLang="en-US" b="1" dirty="0" smtClean="0"/>
              <a:t>phages</a:t>
            </a:r>
            <a:r>
              <a:rPr lang="en-US" altLang="en-US" dirty="0" smtClean="0"/>
              <a:t>, are viruses that infect bacteria</a:t>
            </a:r>
          </a:p>
          <a:p>
            <a:pPr lvl="1"/>
            <a:r>
              <a:rPr lang="en-US" altLang="en-US" dirty="0" smtClean="0"/>
              <a:t>They have the most complex capsids found among viruses</a:t>
            </a:r>
          </a:p>
          <a:p>
            <a:pPr lvl="1"/>
            <a:r>
              <a:rPr lang="en-US" altLang="en-US" dirty="0" smtClean="0"/>
              <a:t>Phages have an elongated capsid head that encloses their DNA</a:t>
            </a:r>
          </a:p>
          <a:p>
            <a:pPr lvl="1"/>
            <a:r>
              <a:rPr lang="en-US" altLang="en-US" dirty="0" smtClean="0"/>
              <a:t>A protein tail piece attaches the phage to the host and injects the phage DNA inside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182563" y="298675"/>
            <a:ext cx="8775700" cy="822325"/>
          </a:xfrm>
        </p:spPr>
        <p:txBody>
          <a:bodyPr/>
          <a:lstStyle/>
          <a:p>
            <a:r>
              <a:rPr lang="en-US" altLang="en-US" dirty="0" smtClean="0"/>
              <a:t>Concept 19.1: A virus consists of a nucleic acid surrounded by a protein coat – </a:t>
            </a:r>
            <a:r>
              <a:rPr lang="en-US" altLang="en-US" dirty="0" smtClean="0">
                <a:solidFill>
                  <a:srgbClr val="FF0000"/>
                </a:solidFill>
              </a:rPr>
              <a:t>Bacteriophages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_03VirusInfectingCell-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304" y="1286256"/>
            <a:ext cx="3517392" cy="4133088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 bwMode="auto">
          <a:xfrm flipV="1">
            <a:off x="4094469" y="1652488"/>
            <a:ext cx="643516" cy="37076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/>
        </p:nvCxnSpPr>
        <p:spPr bwMode="auto">
          <a:xfrm>
            <a:off x="3676823" y="2445148"/>
            <a:ext cx="1061162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Connector 17"/>
          <p:cNvCxnSpPr/>
          <p:nvPr/>
        </p:nvCxnSpPr>
        <p:spPr bwMode="auto">
          <a:xfrm flipV="1">
            <a:off x="3872861" y="2977849"/>
            <a:ext cx="877909" cy="49434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/>
          <p:nvPr/>
        </p:nvCxnSpPr>
        <p:spPr bwMode="auto">
          <a:xfrm flipV="1">
            <a:off x="4286246" y="3672492"/>
            <a:ext cx="473048" cy="28978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Connector 19"/>
          <p:cNvCxnSpPr/>
          <p:nvPr/>
        </p:nvCxnSpPr>
        <p:spPr bwMode="auto">
          <a:xfrm flipV="1">
            <a:off x="3800412" y="4043252"/>
            <a:ext cx="971666" cy="86084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dirty="0">
                <a:latin typeface="Arial" charset="0"/>
              </a:rPr>
              <a:t>Figure </a:t>
            </a:r>
            <a:r>
              <a:rPr lang="en-US" sz="1200" dirty="0" smtClean="0">
                <a:latin typeface="Arial" charset="0"/>
              </a:rPr>
              <a:t>16.3</a:t>
            </a:r>
            <a:endParaRPr lang="en-US" sz="1200" dirty="0">
              <a:latin typeface="Arial" charset="0"/>
            </a:endParaRPr>
          </a:p>
        </p:txBody>
      </p:sp>
      <p:sp>
        <p:nvSpPr>
          <p:cNvPr id="138" name="Text Box 31"/>
          <p:cNvSpPr txBox="1">
            <a:spLocks noChangeArrowheads="1"/>
          </p:cNvSpPr>
          <p:nvPr/>
        </p:nvSpPr>
        <p:spPr bwMode="auto">
          <a:xfrm>
            <a:off x="4800335" y="1478733"/>
            <a:ext cx="667422" cy="554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smtClean="0">
                <a:solidFill>
                  <a:srgbClr val="FFFFFF"/>
                </a:solidFill>
                <a:latin typeface="Arial" charset="0"/>
              </a:rPr>
              <a:t>Phage</a:t>
            </a:r>
            <a:br>
              <a:rPr lang="en-US" sz="1800" dirty="0" smtClean="0">
                <a:solidFill>
                  <a:srgbClr val="FFFFFF"/>
                </a:solidFill>
                <a:latin typeface="Arial" charset="0"/>
              </a:rPr>
            </a:br>
            <a:r>
              <a:rPr lang="en-US" sz="1800" dirty="0" smtClean="0">
                <a:solidFill>
                  <a:srgbClr val="FFFFFF"/>
                </a:solidFill>
                <a:latin typeface="Arial" charset="0"/>
              </a:rPr>
              <a:t>head</a:t>
            </a:r>
            <a:endParaRPr lang="en-US" sz="18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" name="Text Box 31"/>
          <p:cNvSpPr txBox="1">
            <a:spLocks noChangeArrowheads="1"/>
          </p:cNvSpPr>
          <p:nvPr/>
        </p:nvSpPr>
        <p:spPr bwMode="auto">
          <a:xfrm>
            <a:off x="4804597" y="2288437"/>
            <a:ext cx="650374" cy="277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smtClean="0">
                <a:solidFill>
                  <a:srgbClr val="FFFFFF"/>
                </a:solidFill>
                <a:latin typeface="Arial" charset="0"/>
              </a:rPr>
              <a:t>DNA</a:t>
            </a:r>
            <a:endParaRPr lang="en-US" sz="1800" dirty="0">
              <a:solidFill>
                <a:srgbClr val="FFFFFF"/>
              </a:solidFill>
              <a:latin typeface="Arial" charset="0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 flipV="1">
            <a:off x="4099751" y="1647071"/>
            <a:ext cx="643516" cy="37076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Connector 6"/>
          <p:cNvCxnSpPr/>
          <p:nvPr/>
        </p:nvCxnSpPr>
        <p:spPr bwMode="auto">
          <a:xfrm>
            <a:off x="3682105" y="2442906"/>
            <a:ext cx="1061162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Connector 8"/>
          <p:cNvCxnSpPr/>
          <p:nvPr/>
        </p:nvCxnSpPr>
        <p:spPr bwMode="auto">
          <a:xfrm flipV="1">
            <a:off x="3878143" y="2972432"/>
            <a:ext cx="877909" cy="49434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/>
          <p:nvPr/>
        </p:nvCxnSpPr>
        <p:spPr bwMode="auto">
          <a:xfrm flipV="1">
            <a:off x="4288353" y="3670250"/>
            <a:ext cx="473048" cy="28978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/>
          <p:nvPr/>
        </p:nvCxnSpPr>
        <p:spPr bwMode="auto">
          <a:xfrm flipV="1">
            <a:off x="3805694" y="4041010"/>
            <a:ext cx="971666" cy="86084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Text Box 31"/>
          <p:cNvSpPr txBox="1">
            <a:spLocks noChangeArrowheads="1"/>
          </p:cNvSpPr>
          <p:nvPr/>
        </p:nvSpPr>
        <p:spPr bwMode="auto">
          <a:xfrm>
            <a:off x="4800337" y="2778521"/>
            <a:ext cx="773963" cy="532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smtClean="0">
                <a:solidFill>
                  <a:srgbClr val="FFFFFF"/>
                </a:solidFill>
                <a:latin typeface="Arial" charset="0"/>
              </a:rPr>
              <a:t>Tail</a:t>
            </a:r>
            <a:br>
              <a:rPr lang="en-US" sz="1800" dirty="0" smtClean="0">
                <a:solidFill>
                  <a:srgbClr val="FFFFFF"/>
                </a:solidFill>
                <a:latin typeface="Arial" charset="0"/>
              </a:rPr>
            </a:br>
            <a:r>
              <a:rPr lang="en-US" sz="1800" dirty="0" smtClean="0">
                <a:solidFill>
                  <a:srgbClr val="FFFFFF"/>
                </a:solidFill>
                <a:latin typeface="Arial" charset="0"/>
              </a:rPr>
              <a:t>sheath</a:t>
            </a:r>
            <a:endParaRPr lang="en-US" sz="18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2" name="Text Box 31"/>
          <p:cNvSpPr txBox="1">
            <a:spLocks noChangeArrowheads="1"/>
          </p:cNvSpPr>
          <p:nvPr/>
        </p:nvSpPr>
        <p:spPr bwMode="auto">
          <a:xfrm>
            <a:off x="4804599" y="3498730"/>
            <a:ext cx="995569" cy="281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smtClean="0">
                <a:solidFill>
                  <a:srgbClr val="FFFFFF"/>
                </a:solidFill>
                <a:latin typeface="Arial" charset="0"/>
              </a:rPr>
              <a:t>Tail</a:t>
            </a:r>
            <a:r>
              <a:rPr lang="en-US" sz="1800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US" sz="1800" dirty="0" smtClean="0">
                <a:solidFill>
                  <a:srgbClr val="FFFFFF"/>
                </a:solidFill>
                <a:latin typeface="Arial" charset="0"/>
              </a:rPr>
              <a:t>fiber</a:t>
            </a:r>
            <a:endParaRPr lang="en-US" sz="18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3" name="Text Box 31"/>
          <p:cNvSpPr txBox="1">
            <a:spLocks noChangeArrowheads="1"/>
          </p:cNvSpPr>
          <p:nvPr/>
        </p:nvSpPr>
        <p:spPr bwMode="auto">
          <a:xfrm>
            <a:off x="4821649" y="3848235"/>
            <a:ext cx="995568" cy="528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smtClean="0">
                <a:solidFill>
                  <a:srgbClr val="FFFFFF"/>
                </a:solidFill>
                <a:latin typeface="Arial" charset="0"/>
              </a:rPr>
              <a:t>Genetic</a:t>
            </a:r>
            <a:br>
              <a:rPr lang="en-US" sz="1800" dirty="0" smtClean="0">
                <a:solidFill>
                  <a:srgbClr val="FFFFFF"/>
                </a:solidFill>
                <a:latin typeface="Arial" charset="0"/>
              </a:rPr>
            </a:br>
            <a:r>
              <a:rPr lang="en-US" sz="1800" dirty="0" smtClean="0">
                <a:solidFill>
                  <a:srgbClr val="FFFFFF"/>
                </a:solidFill>
                <a:latin typeface="Arial" charset="0"/>
              </a:rPr>
              <a:t>material</a:t>
            </a:r>
            <a:endParaRPr lang="en-US" sz="18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4" name="Text Box 31"/>
          <p:cNvSpPr txBox="1">
            <a:spLocks noChangeArrowheads="1"/>
          </p:cNvSpPr>
          <p:nvPr/>
        </p:nvSpPr>
        <p:spPr bwMode="auto">
          <a:xfrm>
            <a:off x="4830175" y="4747433"/>
            <a:ext cx="995568" cy="528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smtClean="0">
                <a:solidFill>
                  <a:srgbClr val="FFFFFF"/>
                </a:solidFill>
                <a:latin typeface="Arial" charset="0"/>
              </a:rPr>
              <a:t>Bacterial</a:t>
            </a:r>
            <a:br>
              <a:rPr lang="en-US" sz="1800" dirty="0" smtClean="0">
                <a:solidFill>
                  <a:srgbClr val="FFFFFF"/>
                </a:solidFill>
                <a:latin typeface="Arial" charset="0"/>
              </a:rPr>
            </a:br>
            <a:r>
              <a:rPr lang="en-US" sz="1800" dirty="0" smtClean="0">
                <a:solidFill>
                  <a:srgbClr val="FFFFFF"/>
                </a:solidFill>
                <a:latin typeface="Arial" charset="0"/>
              </a:rPr>
              <a:t>cell</a:t>
            </a:r>
            <a:endParaRPr lang="en-US" sz="1800" dirty="0">
              <a:solidFill>
                <a:srgbClr val="FFFFFF"/>
              </a:solidFill>
              <a:latin typeface="Arial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 rot="16200000">
            <a:off x="5326178" y="4579820"/>
            <a:ext cx="1441451" cy="149456"/>
            <a:chOff x="8276167" y="4567767"/>
            <a:chExt cx="509058" cy="100541"/>
          </a:xfrm>
        </p:grpSpPr>
        <p:cxnSp>
          <p:nvCxnSpPr>
            <p:cNvPr id="26" name="Straight Connector 25"/>
            <p:cNvCxnSpPr/>
            <p:nvPr/>
          </p:nvCxnSpPr>
          <p:spPr bwMode="auto">
            <a:xfrm>
              <a:off x="8276167" y="4618038"/>
              <a:ext cx="509058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7" name="Straight Connector 26"/>
            <p:cNvCxnSpPr/>
            <p:nvPr/>
          </p:nvCxnSpPr>
          <p:spPr bwMode="auto">
            <a:xfrm>
              <a:off x="8277437" y="4567767"/>
              <a:ext cx="0" cy="10054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" name="Straight Connector 27"/>
            <p:cNvCxnSpPr/>
            <p:nvPr/>
          </p:nvCxnSpPr>
          <p:spPr bwMode="auto">
            <a:xfrm>
              <a:off x="8784167" y="4567767"/>
              <a:ext cx="0" cy="10054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" name="Text Box 31"/>
          <p:cNvSpPr txBox="1">
            <a:spLocks noChangeArrowheads="1"/>
          </p:cNvSpPr>
          <p:nvPr/>
        </p:nvSpPr>
        <p:spPr bwMode="auto">
          <a:xfrm rot="16200000">
            <a:off x="5837462" y="4568742"/>
            <a:ext cx="698301" cy="23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100 nm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250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Overview</a:t>
            </a:r>
          </a:p>
        </p:txBody>
      </p:sp>
      <p:sp>
        <p:nvSpPr>
          <p:cNvPr id="1433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trike="sngStrike" dirty="0"/>
              <a:t>Concept 19.1: A virus consists of a nucleic acid surrounded by a protein </a:t>
            </a:r>
            <a:r>
              <a:rPr lang="en-US" altLang="en-US" strike="sngStrike" dirty="0" smtClean="0"/>
              <a:t>coat</a:t>
            </a:r>
          </a:p>
          <a:p>
            <a:r>
              <a:rPr lang="en-US" altLang="en-US" sz="3200" b="1" dirty="0">
                <a:solidFill>
                  <a:srgbClr val="FF0000"/>
                </a:solidFill>
              </a:rPr>
              <a:t>Concept 19.2: Viruses replicate only in host </a:t>
            </a:r>
            <a:r>
              <a:rPr lang="en-US" altLang="en-US" sz="3200" b="1" dirty="0" smtClean="0">
                <a:solidFill>
                  <a:srgbClr val="FF0000"/>
                </a:solidFill>
              </a:rPr>
              <a:t>cells</a:t>
            </a:r>
          </a:p>
          <a:p>
            <a:pPr marL="0" indent="0">
              <a:buNone/>
            </a:pPr>
            <a:endParaRPr lang="en-US" altLang="en-US" strike="sngStrike" dirty="0" smtClean="0"/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726055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EC6DF5BF-D354-45BE-A544-D5D0B951AE44.pn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"/>
            <a:ext cx="9017000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531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225B0859-31C9-4C08-A149-117BC3DAE5A3.pn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"/>
            <a:ext cx="9017000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239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Concept 19.2: Viruses replicate only in host cells</a:t>
            </a:r>
          </a:p>
        </p:txBody>
      </p:sp>
      <p:sp>
        <p:nvSpPr>
          <p:cNvPr id="3686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600" dirty="0" smtClean="0"/>
              <a:t>Viruses are </a:t>
            </a:r>
            <a:r>
              <a:rPr lang="en-US" altLang="en-US" sz="2600" i="1" dirty="0" smtClean="0"/>
              <a:t>obligate intracellular parasites</a:t>
            </a:r>
            <a:r>
              <a:rPr lang="en-US" altLang="en-US" sz="2600" dirty="0"/>
              <a:t> </a:t>
            </a:r>
            <a:r>
              <a:rPr lang="en-US" altLang="en-US" sz="2600" dirty="0" smtClean="0">
                <a:sym typeface="Wingdings" pitchFamily="2" charset="2"/>
              </a:rPr>
              <a:t> </a:t>
            </a:r>
            <a:r>
              <a:rPr lang="en-US" altLang="en-US" sz="2600" dirty="0" smtClean="0"/>
              <a:t>can replicate ONLY within a host cell</a:t>
            </a:r>
          </a:p>
          <a:p>
            <a:r>
              <a:rPr lang="en-US" altLang="en-US" sz="2600" dirty="0" smtClean="0"/>
              <a:t>Each virus has a </a:t>
            </a:r>
            <a:r>
              <a:rPr lang="en-US" altLang="en-US" sz="2600" b="1" dirty="0" smtClean="0"/>
              <a:t>host range</a:t>
            </a:r>
            <a:r>
              <a:rPr lang="en-US" altLang="en-US" sz="2600" dirty="0" smtClean="0"/>
              <a:t>, a limited number of host cells that it can infect</a:t>
            </a:r>
          </a:p>
          <a:p>
            <a:r>
              <a:rPr lang="en-US" altLang="en-US" sz="2600" dirty="0"/>
              <a:t>Once a viral genome has entered a cell, the cell begins to manufacture viral proteins</a:t>
            </a:r>
          </a:p>
          <a:p>
            <a:pPr lvl="1"/>
            <a:r>
              <a:rPr lang="en-US" altLang="en-US" sz="2400" dirty="0"/>
              <a:t>The virus </a:t>
            </a:r>
            <a:r>
              <a:rPr lang="en-US" altLang="en-US" sz="2400" b="1" dirty="0" smtClean="0"/>
              <a:t>HIJACKS</a:t>
            </a:r>
            <a:r>
              <a:rPr lang="en-US" altLang="en-US" sz="2400" dirty="0" smtClean="0"/>
              <a:t> host </a:t>
            </a:r>
            <a:r>
              <a:rPr lang="en-US" altLang="en-US" sz="2400" dirty="0"/>
              <a:t>enzymes, ribosomes, </a:t>
            </a:r>
            <a:r>
              <a:rPr lang="en-US" altLang="en-US" sz="2400" dirty="0" err="1"/>
              <a:t>tRNAs</a:t>
            </a:r>
            <a:r>
              <a:rPr lang="en-US" altLang="en-US" sz="2400" dirty="0"/>
              <a:t>, amino acids, ATP, and other molecules</a:t>
            </a:r>
          </a:p>
          <a:p>
            <a:pPr lvl="1"/>
            <a:r>
              <a:rPr lang="en-US" altLang="en-US" sz="2400" dirty="0"/>
              <a:t>Viral nucleic acid molecules and </a:t>
            </a:r>
            <a:r>
              <a:rPr lang="en-US" altLang="en-US" sz="2400" dirty="0" err="1"/>
              <a:t>capsomeres</a:t>
            </a:r>
            <a:r>
              <a:rPr lang="en-US" altLang="en-US" sz="2400" dirty="0"/>
              <a:t> </a:t>
            </a:r>
            <a:r>
              <a:rPr lang="en-US" altLang="en-US" sz="2400" b="1" dirty="0" smtClean="0"/>
              <a:t>SPONTANEOUSLY</a:t>
            </a:r>
            <a:r>
              <a:rPr lang="en-US" altLang="en-US" sz="2400" dirty="0" smtClean="0"/>
              <a:t> </a:t>
            </a:r>
            <a:r>
              <a:rPr lang="en-US" altLang="en-US" sz="2400" dirty="0"/>
              <a:t>self-assemble into new </a:t>
            </a:r>
            <a:r>
              <a:rPr lang="en-US" altLang="en-US" sz="2400" dirty="0" smtClean="0"/>
              <a:t>viruses (!!!)</a:t>
            </a:r>
            <a:endParaRPr lang="en-US" altLang="en-US" sz="2400" dirty="0"/>
          </a:p>
          <a:p>
            <a:endParaRPr lang="en-US" altLang="en-US" sz="24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9_04ViralReproCycle-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24" y="165862"/>
            <a:ext cx="7693152" cy="64373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19.4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 bwMode="auto">
          <a:xfrm>
            <a:off x="1226115" y="941613"/>
            <a:ext cx="258742" cy="258742"/>
          </a:xfrm>
          <a:prstGeom prst="ellipse">
            <a:avLst/>
          </a:prstGeom>
          <a:solidFill>
            <a:srgbClr val="0093C5"/>
          </a:solidFill>
          <a:ln w="9525" cap="flat" cmpd="sng" algn="ctr">
            <a:solidFill>
              <a:srgbClr val="0093C5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5" name="Text Box 31"/>
          <p:cNvSpPr txBox="1">
            <a:spLocks noChangeArrowheads="1"/>
          </p:cNvSpPr>
          <p:nvPr/>
        </p:nvSpPr>
        <p:spPr bwMode="auto">
          <a:xfrm>
            <a:off x="1238264" y="926562"/>
            <a:ext cx="224367" cy="233119"/>
          </a:xfrm>
          <a:prstGeom prst="rect">
            <a:avLst/>
          </a:prstGeom>
          <a:noFill/>
          <a:ln w="635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750" dirty="0" smtClean="0">
                <a:solidFill>
                  <a:srgbClr val="FFFFFF"/>
                </a:solidFill>
                <a:latin typeface="Arial" charset="0"/>
              </a:rPr>
              <a:t>1</a:t>
            </a:r>
            <a:endParaRPr lang="en-US" sz="175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8140" y="948993"/>
            <a:ext cx="1340437" cy="544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  <a:spcAft>
                <a:spcPts val="600"/>
              </a:spcAft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Entry and</a:t>
            </a:r>
          </a:p>
          <a:p>
            <a:pPr>
              <a:lnSpc>
                <a:spcPts val="1400"/>
              </a:lnSpc>
              <a:spcAft>
                <a:spcPts val="600"/>
              </a:spcAft>
            </a:pPr>
            <a:r>
              <a:rPr lang="en-US" sz="1800" b="1" dirty="0" err="1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uncoating</a:t>
            </a:r>
            <a:endParaRPr lang="en-US" sz="18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70072" y="652181"/>
            <a:ext cx="2184376" cy="801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  <a:spcAft>
                <a:spcPts val="600"/>
              </a:spcAft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Transcription and</a:t>
            </a:r>
          </a:p>
          <a:p>
            <a:pPr>
              <a:lnSpc>
                <a:spcPts val="1400"/>
              </a:lnSpc>
              <a:spcAft>
                <a:spcPts val="600"/>
              </a:spcAft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manufacture of</a:t>
            </a:r>
          </a:p>
          <a:p>
            <a:pPr>
              <a:lnSpc>
                <a:spcPts val="1400"/>
              </a:lnSpc>
              <a:spcAft>
                <a:spcPts val="600"/>
              </a:spcAft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capsid proteins</a:t>
            </a:r>
            <a:endParaRPr lang="en-US" sz="18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30390" y="5043922"/>
            <a:ext cx="2430186" cy="1057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  <a:spcAft>
                <a:spcPts val="600"/>
              </a:spcAft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Self-assembly of</a:t>
            </a:r>
          </a:p>
          <a:p>
            <a:pPr>
              <a:lnSpc>
                <a:spcPts val="1400"/>
              </a:lnSpc>
              <a:spcAft>
                <a:spcPts val="600"/>
              </a:spcAft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new virus particles</a:t>
            </a:r>
          </a:p>
          <a:p>
            <a:pPr>
              <a:lnSpc>
                <a:spcPts val="1400"/>
              </a:lnSpc>
              <a:spcAft>
                <a:spcPts val="600"/>
              </a:spcAft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and their exit from</a:t>
            </a:r>
          </a:p>
          <a:p>
            <a:pPr>
              <a:lnSpc>
                <a:spcPts val="1400"/>
              </a:lnSpc>
              <a:spcAft>
                <a:spcPts val="600"/>
              </a:spcAft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the cell</a:t>
            </a:r>
            <a:endParaRPr lang="en-US" sz="18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53884" y="4126247"/>
            <a:ext cx="1160183" cy="544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  <a:spcAft>
                <a:spcPts val="600"/>
              </a:spcAft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Capsid</a:t>
            </a:r>
          </a:p>
          <a:p>
            <a:pPr algn="ctr">
              <a:lnSpc>
                <a:spcPts val="1400"/>
              </a:lnSpc>
              <a:spcAft>
                <a:spcPts val="600"/>
              </a:spcAft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proteins</a:t>
            </a:r>
            <a:endParaRPr lang="en-US" sz="18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34720" y="3634637"/>
            <a:ext cx="1356826" cy="2881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  <a:spcAft>
                <a:spcPts val="600"/>
              </a:spcAft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Viral DNA</a:t>
            </a:r>
            <a:endParaRPr lang="en-US" sz="18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78845" y="2880830"/>
            <a:ext cx="1086441" cy="2881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  <a:spcAft>
                <a:spcPts val="600"/>
              </a:spcAft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mRNA</a:t>
            </a:r>
            <a:endParaRPr lang="en-US" sz="18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39943" y="2241733"/>
            <a:ext cx="1233928" cy="2881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  <a:spcAft>
                <a:spcPts val="600"/>
              </a:spcAft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Viral DNA</a:t>
            </a:r>
            <a:endParaRPr lang="en-US" sz="18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13489" y="1668188"/>
            <a:ext cx="1086441" cy="544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  <a:spcAft>
                <a:spcPts val="600"/>
              </a:spcAft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HOST</a:t>
            </a:r>
          </a:p>
          <a:p>
            <a:pPr algn="ctr">
              <a:lnSpc>
                <a:spcPts val="1400"/>
              </a:lnSpc>
              <a:spcAft>
                <a:spcPts val="600"/>
              </a:spcAft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CELL</a:t>
            </a:r>
            <a:endParaRPr lang="en-US" sz="18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37360" y="2077862"/>
            <a:ext cx="1610832" cy="2881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  <a:spcAft>
                <a:spcPts val="600"/>
              </a:spcAft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Replication</a:t>
            </a:r>
            <a:endParaRPr lang="en-US" sz="18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62843" y="775088"/>
            <a:ext cx="1127414" cy="2881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  <a:spcAft>
                <a:spcPts val="600"/>
              </a:spcAft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Capsid</a:t>
            </a:r>
            <a:endParaRPr lang="en-US" sz="18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66005" y="398187"/>
            <a:ext cx="758705" cy="2881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  <a:spcAft>
                <a:spcPts val="600"/>
              </a:spcAft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DNA</a:t>
            </a:r>
            <a:endParaRPr lang="en-US" sz="18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13295" y="185155"/>
            <a:ext cx="955349" cy="2881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  <a:spcAft>
                <a:spcPts val="600"/>
              </a:spcAft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VIRUS</a:t>
            </a:r>
            <a:endParaRPr lang="en-US" sz="18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784790" y="2068738"/>
            <a:ext cx="258742" cy="258742"/>
          </a:xfrm>
          <a:prstGeom prst="ellipse">
            <a:avLst/>
          </a:prstGeom>
          <a:solidFill>
            <a:srgbClr val="0093C5"/>
          </a:solidFill>
          <a:ln w="9525" cap="flat" cmpd="sng" algn="ctr">
            <a:solidFill>
              <a:srgbClr val="0093C5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19" name="Text Box 31"/>
          <p:cNvSpPr txBox="1">
            <a:spLocks noChangeArrowheads="1"/>
          </p:cNvSpPr>
          <p:nvPr/>
        </p:nvSpPr>
        <p:spPr bwMode="auto">
          <a:xfrm>
            <a:off x="803289" y="2053687"/>
            <a:ext cx="224367" cy="233119"/>
          </a:xfrm>
          <a:prstGeom prst="rect">
            <a:avLst/>
          </a:prstGeom>
          <a:noFill/>
          <a:ln w="635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750" dirty="0" smtClean="0">
                <a:solidFill>
                  <a:srgbClr val="FFFFFF"/>
                </a:solidFill>
                <a:latin typeface="Arial" charset="0"/>
              </a:rPr>
              <a:t>2</a:t>
            </a:r>
            <a:endParaRPr lang="en-US" sz="1750" dirty="0">
              <a:solidFill>
                <a:srgbClr val="FFFFFF"/>
              </a:solidFill>
              <a:latin typeface="Arial" charset="0"/>
            </a:endParaRPr>
          </a:p>
        </p:txBody>
      </p:sp>
      <p:cxnSp>
        <p:nvCxnSpPr>
          <p:cNvPr id="23" name="Straight Connector 22"/>
          <p:cNvCxnSpPr/>
          <p:nvPr/>
        </p:nvCxnSpPr>
        <p:spPr bwMode="auto">
          <a:xfrm>
            <a:off x="2736850" y="906688"/>
            <a:ext cx="0" cy="5937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Connector 26"/>
          <p:cNvCxnSpPr/>
          <p:nvPr/>
        </p:nvCxnSpPr>
        <p:spPr bwMode="auto">
          <a:xfrm>
            <a:off x="2736850" y="1192438"/>
            <a:ext cx="1526442" cy="18697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2" name="Group 31"/>
          <p:cNvGrpSpPr/>
          <p:nvPr/>
        </p:nvGrpSpPr>
        <p:grpSpPr>
          <a:xfrm>
            <a:off x="1117600" y="2373538"/>
            <a:ext cx="2108200" cy="647700"/>
            <a:chOff x="1117600" y="2346325"/>
            <a:chExt cx="2108200" cy="647700"/>
          </a:xfrm>
        </p:grpSpPr>
        <p:cxnSp>
          <p:nvCxnSpPr>
            <p:cNvPr id="24" name="Straight Connector 23"/>
            <p:cNvCxnSpPr/>
            <p:nvPr/>
          </p:nvCxnSpPr>
          <p:spPr bwMode="auto">
            <a:xfrm flipH="1">
              <a:off x="1117600" y="2347914"/>
              <a:ext cx="1277938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" name="Straight Connector 29"/>
            <p:cNvCxnSpPr/>
            <p:nvPr/>
          </p:nvCxnSpPr>
          <p:spPr bwMode="auto">
            <a:xfrm>
              <a:off x="1993900" y="2346325"/>
              <a:ext cx="1231900" cy="6477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4" name="Straight Connector 33"/>
          <p:cNvCxnSpPr/>
          <p:nvPr/>
        </p:nvCxnSpPr>
        <p:spPr bwMode="auto">
          <a:xfrm>
            <a:off x="3813175" y="493938"/>
            <a:ext cx="304800" cy="1619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Straight Connector 34"/>
          <p:cNvCxnSpPr/>
          <p:nvPr/>
        </p:nvCxnSpPr>
        <p:spPr bwMode="auto">
          <a:xfrm flipV="1">
            <a:off x="3848100" y="855888"/>
            <a:ext cx="161925" cy="127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" name="Oval 36"/>
          <p:cNvSpPr/>
          <p:nvPr/>
        </p:nvSpPr>
        <p:spPr bwMode="auto">
          <a:xfrm>
            <a:off x="5133818" y="643258"/>
            <a:ext cx="258742" cy="258742"/>
          </a:xfrm>
          <a:prstGeom prst="ellipse">
            <a:avLst/>
          </a:prstGeom>
          <a:solidFill>
            <a:srgbClr val="0093C5"/>
          </a:solidFill>
          <a:ln w="9525" cap="flat" cmpd="sng" algn="ctr">
            <a:solidFill>
              <a:srgbClr val="0093C5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38" name="Text Box 31"/>
          <p:cNvSpPr txBox="1">
            <a:spLocks noChangeArrowheads="1"/>
          </p:cNvSpPr>
          <p:nvPr/>
        </p:nvSpPr>
        <p:spPr bwMode="auto">
          <a:xfrm>
            <a:off x="5152831" y="628207"/>
            <a:ext cx="224367" cy="233119"/>
          </a:xfrm>
          <a:prstGeom prst="rect">
            <a:avLst/>
          </a:prstGeom>
          <a:noFill/>
          <a:ln w="635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750" dirty="0" smtClean="0">
                <a:solidFill>
                  <a:srgbClr val="FFFFFF"/>
                </a:solidFill>
                <a:latin typeface="Arial" charset="0"/>
              </a:rPr>
              <a:t>3</a:t>
            </a:r>
            <a:endParaRPr lang="en-US" sz="175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9" name="Oval 38"/>
          <p:cNvSpPr/>
          <p:nvPr/>
        </p:nvSpPr>
        <p:spPr bwMode="auto">
          <a:xfrm>
            <a:off x="5976137" y="5034711"/>
            <a:ext cx="258742" cy="258742"/>
          </a:xfrm>
          <a:prstGeom prst="ellipse">
            <a:avLst/>
          </a:prstGeom>
          <a:solidFill>
            <a:srgbClr val="0093C5"/>
          </a:solidFill>
          <a:ln w="9525" cap="flat" cmpd="sng" algn="ctr">
            <a:solidFill>
              <a:srgbClr val="0093C5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40" name="Text Box 31"/>
          <p:cNvSpPr txBox="1">
            <a:spLocks noChangeArrowheads="1"/>
          </p:cNvSpPr>
          <p:nvPr/>
        </p:nvSpPr>
        <p:spPr bwMode="auto">
          <a:xfrm>
            <a:off x="5995150" y="5019660"/>
            <a:ext cx="224367" cy="233119"/>
          </a:xfrm>
          <a:prstGeom prst="rect">
            <a:avLst/>
          </a:prstGeom>
          <a:noFill/>
          <a:ln w="635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750" dirty="0" smtClean="0">
                <a:solidFill>
                  <a:srgbClr val="FFFFFF"/>
                </a:solidFill>
                <a:latin typeface="Arial" charset="0"/>
              </a:rPr>
              <a:t>4</a:t>
            </a:r>
            <a:endParaRPr lang="en-US" sz="1750" dirty="0">
              <a:solidFill>
                <a:srgbClr val="FFFFFF"/>
              </a:solidFill>
              <a:latin typeface="Arial" charset="0"/>
            </a:endParaRPr>
          </a:p>
        </p:txBody>
      </p:sp>
      <p:cxnSp>
        <p:nvCxnSpPr>
          <p:cNvPr id="42" name="Straight Connector 41"/>
          <p:cNvCxnSpPr/>
          <p:nvPr/>
        </p:nvCxnSpPr>
        <p:spPr bwMode="auto">
          <a:xfrm>
            <a:off x="5886622" y="5024835"/>
            <a:ext cx="0" cy="103316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Straight Connector 43"/>
          <p:cNvCxnSpPr/>
          <p:nvPr/>
        </p:nvCxnSpPr>
        <p:spPr bwMode="auto">
          <a:xfrm>
            <a:off x="4750486" y="4568321"/>
            <a:ext cx="1136136" cy="99197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" name="Straight Connector 45"/>
          <p:cNvCxnSpPr/>
          <p:nvPr/>
        </p:nvCxnSpPr>
        <p:spPr bwMode="auto">
          <a:xfrm>
            <a:off x="4839730" y="5556862"/>
            <a:ext cx="1050324" cy="343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" name="Straight Connector 47"/>
          <p:cNvCxnSpPr/>
          <p:nvPr/>
        </p:nvCxnSpPr>
        <p:spPr bwMode="auto">
          <a:xfrm>
            <a:off x="5440406" y="1472267"/>
            <a:ext cx="198737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" name="Straight Connector 49"/>
          <p:cNvCxnSpPr/>
          <p:nvPr/>
        </p:nvCxnSpPr>
        <p:spPr bwMode="auto">
          <a:xfrm flipH="1">
            <a:off x="5797378" y="1468835"/>
            <a:ext cx="99541" cy="183978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" name="Straight Connector 50"/>
          <p:cNvCxnSpPr/>
          <p:nvPr/>
        </p:nvCxnSpPr>
        <p:spPr bwMode="auto">
          <a:xfrm flipH="1">
            <a:off x="5323703" y="1470208"/>
            <a:ext cx="574590" cy="146084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617333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9CFAC7FB-346B-4717-865E-96AE25AA5410.pn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"/>
            <a:ext cx="9017000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693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you think of when you hear the word “virus?”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“Computer.” </a:t>
            </a:r>
            <a:r>
              <a:rPr lang="mr-IN" dirty="0" smtClean="0"/>
              <a:t>–</a:t>
            </a:r>
            <a:r>
              <a:rPr lang="en-US" dirty="0" smtClean="0"/>
              <a:t> Brad</a:t>
            </a:r>
          </a:p>
          <a:p>
            <a:r>
              <a:rPr lang="en-US" dirty="0" smtClean="0"/>
              <a:t>“Flu.” </a:t>
            </a:r>
            <a:r>
              <a:rPr lang="mr-IN" dirty="0" smtClean="0"/>
              <a:t>–</a:t>
            </a:r>
            <a:r>
              <a:rPr lang="en-US" dirty="0" smtClean="0"/>
              <a:t> Sydney</a:t>
            </a:r>
          </a:p>
          <a:p>
            <a:r>
              <a:rPr lang="en-US" dirty="0" smtClean="0"/>
              <a:t>“HPV.” </a:t>
            </a:r>
            <a:r>
              <a:rPr lang="mr-IN" dirty="0" smtClean="0"/>
              <a:t>–</a:t>
            </a:r>
            <a:r>
              <a:rPr lang="en-US" dirty="0" smtClean="0"/>
              <a:t> Corley</a:t>
            </a:r>
          </a:p>
          <a:p>
            <a:r>
              <a:rPr lang="en-US" dirty="0" smtClean="0"/>
              <a:t>“No.” </a:t>
            </a:r>
            <a:r>
              <a:rPr lang="mr-IN" dirty="0" smtClean="0"/>
              <a:t>–</a:t>
            </a:r>
            <a:r>
              <a:rPr lang="en-US" dirty="0" smtClean="0"/>
              <a:t> Janna</a:t>
            </a:r>
          </a:p>
          <a:p>
            <a:r>
              <a:rPr lang="en-US" dirty="0" smtClean="0"/>
              <a:t>“Zombies.” </a:t>
            </a:r>
            <a:r>
              <a:rPr lang="mr-IN" dirty="0" smtClean="0"/>
              <a:t>–</a:t>
            </a:r>
            <a:r>
              <a:rPr lang="en-US" dirty="0" smtClean="0"/>
              <a:t> Lauren</a:t>
            </a:r>
          </a:p>
          <a:p>
            <a:r>
              <a:rPr lang="en-US" dirty="0" smtClean="0"/>
              <a:t>“Ebola to </a:t>
            </a:r>
            <a:r>
              <a:rPr lang="en-US" dirty="0" err="1" smtClean="0"/>
              <a:t>kno</a:t>
            </a:r>
            <a:r>
              <a:rPr lang="en-US" dirty="0" smtClean="0"/>
              <a:t> de </a:t>
            </a:r>
            <a:r>
              <a:rPr lang="en-US" dirty="0" err="1" smtClean="0"/>
              <a:t>wae</a:t>
            </a:r>
            <a:r>
              <a:rPr lang="en-US" dirty="0" smtClean="0"/>
              <a:t>.” </a:t>
            </a:r>
            <a:r>
              <a:rPr lang="mr-IN" dirty="0" smtClean="0"/>
              <a:t>–</a:t>
            </a:r>
            <a:r>
              <a:rPr lang="en-US" dirty="0" smtClean="0"/>
              <a:t> Brad</a:t>
            </a:r>
          </a:p>
          <a:p>
            <a:r>
              <a:rPr lang="en-US" dirty="0" smtClean="0"/>
              <a:t>“Amino acids.” </a:t>
            </a:r>
            <a:r>
              <a:rPr lang="mr-IN" dirty="0" smtClean="0"/>
              <a:t>–</a:t>
            </a:r>
            <a:r>
              <a:rPr lang="en-US" dirty="0" smtClean="0"/>
              <a:t> Whitney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75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Concept 19.2: Viruses replicate only in host cells</a:t>
            </a:r>
            <a:br>
              <a:rPr lang="en-US" altLang="en-US" dirty="0"/>
            </a:br>
            <a:endParaRPr lang="en-US" altLang="en-US" dirty="0" smtClean="0"/>
          </a:p>
        </p:txBody>
      </p:sp>
      <p:sp>
        <p:nvSpPr>
          <p:cNvPr id="4301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u="sng" dirty="0"/>
              <a:t>Replicative Cycles of Phages</a:t>
            </a:r>
          </a:p>
          <a:p>
            <a:r>
              <a:rPr lang="en-US" altLang="en-US" sz="2600" dirty="0" smtClean="0"/>
              <a:t>Phages are the best understood of all viruses</a:t>
            </a:r>
          </a:p>
          <a:p>
            <a:r>
              <a:rPr lang="en-US" altLang="en-US" sz="2600" dirty="0" smtClean="0"/>
              <a:t>Phages have two alternative reproductive mechanisms: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en-US" sz="2400" dirty="0"/>
              <a:t>L</a:t>
            </a:r>
            <a:r>
              <a:rPr lang="en-US" altLang="en-US" sz="2400" dirty="0" smtClean="0"/>
              <a:t>ytic cycle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en-US" sz="2400" dirty="0"/>
              <a:t>L</a:t>
            </a:r>
            <a:r>
              <a:rPr lang="en-US" altLang="en-US" sz="2400" dirty="0" smtClean="0"/>
              <a:t>ysogenic cycle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Concept 19.2: Viruses replicate only in host cells</a:t>
            </a:r>
            <a:br>
              <a:rPr lang="en-US" altLang="en-US" dirty="0"/>
            </a:br>
            <a:endParaRPr lang="en-US" altLang="en-US" dirty="0" smtClean="0"/>
          </a:p>
        </p:txBody>
      </p:sp>
      <p:sp>
        <p:nvSpPr>
          <p:cNvPr id="4301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u="sng" dirty="0"/>
              <a:t>Replicative Cycles of Phages</a:t>
            </a:r>
          </a:p>
          <a:p>
            <a:r>
              <a:rPr lang="en-US" altLang="en-US" sz="2600" dirty="0" smtClean="0"/>
              <a:t>Phages are the best understood of all viruses</a:t>
            </a:r>
          </a:p>
          <a:p>
            <a:r>
              <a:rPr lang="en-US" altLang="en-US" sz="2600" dirty="0" smtClean="0"/>
              <a:t>Phages have two alternative reproductive mechanisms: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en-US" sz="2800" b="1" dirty="0">
                <a:solidFill>
                  <a:srgbClr val="FF0000"/>
                </a:solidFill>
              </a:rPr>
              <a:t>L</a:t>
            </a:r>
            <a:r>
              <a:rPr lang="en-US" altLang="en-US" sz="2800" b="1" dirty="0" smtClean="0">
                <a:solidFill>
                  <a:srgbClr val="FF0000"/>
                </a:solidFill>
              </a:rPr>
              <a:t>ytic cycle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en-US" sz="2400" dirty="0"/>
              <a:t>L</a:t>
            </a:r>
            <a:r>
              <a:rPr lang="en-US" altLang="en-US" sz="2400" dirty="0" smtClean="0"/>
              <a:t>ysogenic cycle</a:t>
            </a:r>
          </a:p>
        </p:txBody>
      </p:sp>
    </p:spTree>
    <p:extLst>
      <p:ext uri="{BB962C8B-B14F-4D97-AF65-F5344CB8AC3E}">
        <p14:creationId xmlns:p14="http://schemas.microsoft.com/office/powerpoint/2010/main" val="3743031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Concept 19.2: Viruses replicate only in host cells</a:t>
            </a:r>
            <a:endParaRPr lang="en-US" altLang="en-US" i="1" dirty="0" smtClean="0"/>
          </a:p>
        </p:txBody>
      </p:sp>
      <p:sp>
        <p:nvSpPr>
          <p:cNvPr id="45058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600" dirty="0" smtClean="0"/>
              <a:t>The </a:t>
            </a:r>
            <a:r>
              <a:rPr lang="en-US" altLang="en-US" sz="2600" b="1" dirty="0" smtClean="0"/>
              <a:t>lytic cycle </a:t>
            </a:r>
            <a:r>
              <a:rPr lang="en-US" altLang="en-US" sz="2600" dirty="0" smtClean="0"/>
              <a:t>is a phage replicative cycle that culminates in the DEATH OF THE HOST CELL</a:t>
            </a:r>
          </a:p>
          <a:p>
            <a:r>
              <a:rPr lang="en-US" altLang="en-US" sz="2600" dirty="0" smtClean="0"/>
              <a:t>The lytic cycle produces new phages and LYSES (breaks open) the host</a:t>
            </a:r>
            <a:r>
              <a:rPr lang="ja-JP" altLang="en-US" sz="2600" dirty="0" smtClean="0"/>
              <a:t>’</a:t>
            </a:r>
            <a:r>
              <a:rPr lang="en-US" altLang="ja-JP" sz="2600" dirty="0" smtClean="0"/>
              <a:t>s cell wall, releasing the progeny viruses</a:t>
            </a:r>
          </a:p>
          <a:p>
            <a:r>
              <a:rPr lang="en-US" altLang="en-US" sz="2600" dirty="0" smtClean="0"/>
              <a:t>A phage that reproduces only by the lytic cycle is called a </a:t>
            </a:r>
            <a:r>
              <a:rPr lang="en-US" altLang="en-US" sz="2600" b="1" dirty="0" smtClean="0"/>
              <a:t>virulent phage</a:t>
            </a:r>
          </a:p>
          <a:p>
            <a:pPr lvl="1"/>
            <a:r>
              <a:rPr lang="en-US" altLang="en-US" sz="2400" dirty="0" smtClean="0"/>
              <a:t>Bacteria have defenses against phages, including </a:t>
            </a:r>
            <a:r>
              <a:rPr lang="en-US" altLang="en-US" sz="2400" b="1" dirty="0" smtClean="0"/>
              <a:t>restriction enzymes </a:t>
            </a:r>
            <a:r>
              <a:rPr lang="en-US" altLang="en-US" sz="2400" dirty="0" smtClean="0"/>
              <a:t>that recognize and cut up certain </a:t>
            </a:r>
            <a:r>
              <a:rPr lang="en-US" altLang="en-US" sz="2400" dirty="0" err="1" smtClean="0"/>
              <a:t>foregin</a:t>
            </a:r>
            <a:r>
              <a:rPr lang="en-US" altLang="en-US" sz="2400" dirty="0" smtClean="0"/>
              <a:t> phage DNA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9_05T4LyticCycle_1-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344678"/>
            <a:ext cx="8546592" cy="60289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19.5-1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 bwMode="auto">
          <a:xfrm>
            <a:off x="4988057" y="397393"/>
            <a:ext cx="258742" cy="258742"/>
          </a:xfrm>
          <a:prstGeom prst="ellipse">
            <a:avLst/>
          </a:prstGeom>
          <a:solidFill>
            <a:srgbClr val="0093C5"/>
          </a:solidFill>
          <a:ln w="9525" cap="flat" cmpd="sng" algn="ctr">
            <a:solidFill>
              <a:srgbClr val="0093C5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5" name="Text Box 31"/>
          <p:cNvSpPr txBox="1">
            <a:spLocks noChangeArrowheads="1"/>
          </p:cNvSpPr>
          <p:nvPr/>
        </p:nvSpPr>
        <p:spPr bwMode="auto">
          <a:xfrm>
            <a:off x="5005206" y="382343"/>
            <a:ext cx="224367" cy="233119"/>
          </a:xfrm>
          <a:prstGeom prst="rect">
            <a:avLst/>
          </a:prstGeom>
          <a:noFill/>
          <a:ln w="635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750" dirty="0" smtClean="0">
                <a:solidFill>
                  <a:srgbClr val="FFFFFF"/>
                </a:solidFill>
                <a:latin typeface="Arial" charset="0"/>
              </a:rPr>
              <a:t>1</a:t>
            </a:r>
            <a:endParaRPr lang="en-US" sz="175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33715" y="440992"/>
            <a:ext cx="1733146" cy="2881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  <a:spcAft>
                <a:spcPts val="600"/>
              </a:spcAft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Attachment</a:t>
            </a:r>
            <a:endParaRPr lang="en-US" sz="18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97418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9_05T4LyticCycle_2-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344678"/>
            <a:ext cx="8546592" cy="60289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19.5-2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 bwMode="auto">
          <a:xfrm>
            <a:off x="4988057" y="397393"/>
            <a:ext cx="258742" cy="258742"/>
          </a:xfrm>
          <a:prstGeom prst="ellipse">
            <a:avLst/>
          </a:prstGeom>
          <a:solidFill>
            <a:srgbClr val="0093C5"/>
          </a:solidFill>
          <a:ln w="9525" cap="flat" cmpd="sng" algn="ctr">
            <a:solidFill>
              <a:srgbClr val="0093C5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5" name="Text Box 31"/>
          <p:cNvSpPr txBox="1">
            <a:spLocks noChangeArrowheads="1"/>
          </p:cNvSpPr>
          <p:nvPr/>
        </p:nvSpPr>
        <p:spPr bwMode="auto">
          <a:xfrm>
            <a:off x="5005206" y="382343"/>
            <a:ext cx="224367" cy="233119"/>
          </a:xfrm>
          <a:prstGeom prst="rect">
            <a:avLst/>
          </a:prstGeom>
          <a:noFill/>
          <a:ln w="635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750" dirty="0" smtClean="0">
                <a:solidFill>
                  <a:srgbClr val="FFFFFF"/>
                </a:solidFill>
                <a:latin typeface="Arial" charset="0"/>
              </a:rPr>
              <a:t>1</a:t>
            </a:r>
            <a:endParaRPr lang="en-US" sz="175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33715" y="440992"/>
            <a:ext cx="1733146" cy="2881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  <a:spcAft>
                <a:spcPts val="600"/>
              </a:spcAft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Attachment</a:t>
            </a:r>
            <a:endParaRPr lang="en-US" sz="18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6813191" y="1166809"/>
            <a:ext cx="258742" cy="258742"/>
          </a:xfrm>
          <a:prstGeom prst="ellipse">
            <a:avLst/>
          </a:prstGeom>
          <a:solidFill>
            <a:srgbClr val="0093C5"/>
          </a:solidFill>
          <a:ln w="9525" cap="flat" cmpd="sng" algn="ctr">
            <a:solidFill>
              <a:srgbClr val="0093C5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6830340" y="1151759"/>
            <a:ext cx="224367" cy="233119"/>
          </a:xfrm>
          <a:prstGeom prst="rect">
            <a:avLst/>
          </a:prstGeom>
          <a:noFill/>
          <a:ln w="635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750" dirty="0" smtClean="0">
                <a:solidFill>
                  <a:srgbClr val="FFFFFF"/>
                </a:solidFill>
                <a:latin typeface="Arial" charset="0"/>
              </a:rPr>
              <a:t>2</a:t>
            </a:r>
            <a:endParaRPr lang="en-US" sz="175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90930" y="1191799"/>
            <a:ext cx="1915308" cy="1099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60"/>
              </a:lnSpc>
              <a:spcAft>
                <a:spcPts val="600"/>
              </a:spcAft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Entry of phage</a:t>
            </a:r>
          </a:p>
          <a:p>
            <a:pPr>
              <a:lnSpc>
                <a:spcPts val="1460"/>
              </a:lnSpc>
              <a:spcAft>
                <a:spcPts val="600"/>
              </a:spcAft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DNA and</a:t>
            </a:r>
          </a:p>
          <a:p>
            <a:pPr>
              <a:lnSpc>
                <a:spcPts val="1360"/>
              </a:lnSpc>
              <a:spcAft>
                <a:spcPts val="600"/>
              </a:spcAft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degradation</a:t>
            </a:r>
          </a:p>
          <a:p>
            <a:pPr>
              <a:lnSpc>
                <a:spcPts val="1560"/>
              </a:lnSpc>
              <a:spcAft>
                <a:spcPts val="600"/>
              </a:spcAft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of host DNA</a:t>
            </a:r>
            <a:endParaRPr lang="en-US" sz="18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55964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9_05T4LyticCycle_3-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338328"/>
            <a:ext cx="8546592" cy="60289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19.5-3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 bwMode="auto">
          <a:xfrm>
            <a:off x="4988057" y="397393"/>
            <a:ext cx="258742" cy="258742"/>
          </a:xfrm>
          <a:prstGeom prst="ellipse">
            <a:avLst/>
          </a:prstGeom>
          <a:solidFill>
            <a:srgbClr val="0093C5"/>
          </a:solidFill>
          <a:ln w="9525" cap="flat" cmpd="sng" algn="ctr">
            <a:solidFill>
              <a:srgbClr val="0093C5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5" name="Text Box 31"/>
          <p:cNvSpPr txBox="1">
            <a:spLocks noChangeArrowheads="1"/>
          </p:cNvSpPr>
          <p:nvPr/>
        </p:nvSpPr>
        <p:spPr bwMode="auto">
          <a:xfrm>
            <a:off x="5005206" y="382343"/>
            <a:ext cx="224367" cy="233119"/>
          </a:xfrm>
          <a:prstGeom prst="rect">
            <a:avLst/>
          </a:prstGeom>
          <a:noFill/>
          <a:ln w="635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750" dirty="0" smtClean="0">
                <a:solidFill>
                  <a:srgbClr val="FFFFFF"/>
                </a:solidFill>
                <a:latin typeface="Arial" charset="0"/>
              </a:rPr>
              <a:t>1</a:t>
            </a:r>
            <a:endParaRPr lang="en-US" sz="175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33715" y="440992"/>
            <a:ext cx="1733146" cy="2881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  <a:spcAft>
                <a:spcPts val="600"/>
              </a:spcAft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Attachment</a:t>
            </a:r>
            <a:endParaRPr lang="en-US" sz="18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6813191" y="1166809"/>
            <a:ext cx="258742" cy="258742"/>
          </a:xfrm>
          <a:prstGeom prst="ellipse">
            <a:avLst/>
          </a:prstGeom>
          <a:solidFill>
            <a:srgbClr val="0093C5"/>
          </a:solidFill>
          <a:ln w="9525" cap="flat" cmpd="sng" algn="ctr">
            <a:solidFill>
              <a:srgbClr val="0093C5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6830340" y="1151759"/>
            <a:ext cx="224367" cy="233119"/>
          </a:xfrm>
          <a:prstGeom prst="rect">
            <a:avLst/>
          </a:prstGeom>
          <a:noFill/>
          <a:ln w="635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750" dirty="0" smtClean="0">
                <a:solidFill>
                  <a:srgbClr val="FFFFFF"/>
                </a:solidFill>
                <a:latin typeface="Arial" charset="0"/>
              </a:rPr>
              <a:t>2</a:t>
            </a:r>
            <a:endParaRPr lang="en-US" sz="175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90930" y="1191799"/>
            <a:ext cx="1915308" cy="1078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60"/>
              </a:lnSpc>
              <a:spcAft>
                <a:spcPts val="600"/>
              </a:spcAft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Entry of phage</a:t>
            </a:r>
          </a:p>
          <a:p>
            <a:pPr>
              <a:lnSpc>
                <a:spcPts val="1460"/>
              </a:lnSpc>
              <a:spcAft>
                <a:spcPts val="600"/>
              </a:spcAft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DNA and</a:t>
            </a:r>
          </a:p>
          <a:p>
            <a:pPr>
              <a:lnSpc>
                <a:spcPts val="1360"/>
              </a:lnSpc>
              <a:spcAft>
                <a:spcPts val="600"/>
              </a:spcAft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degradation</a:t>
            </a:r>
          </a:p>
          <a:p>
            <a:pPr>
              <a:lnSpc>
                <a:spcPts val="1560"/>
              </a:lnSpc>
              <a:spcAft>
                <a:spcPts val="600"/>
              </a:spcAft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of host DNA</a:t>
            </a:r>
          </a:p>
        </p:txBody>
      </p:sp>
      <p:sp>
        <p:nvSpPr>
          <p:cNvPr id="10" name="Oval 9"/>
          <p:cNvSpPr/>
          <p:nvPr/>
        </p:nvSpPr>
        <p:spPr bwMode="auto">
          <a:xfrm>
            <a:off x="6149097" y="5526887"/>
            <a:ext cx="258742" cy="258742"/>
          </a:xfrm>
          <a:prstGeom prst="ellipse">
            <a:avLst/>
          </a:prstGeom>
          <a:solidFill>
            <a:srgbClr val="0093C5"/>
          </a:solidFill>
          <a:ln w="9525" cap="flat" cmpd="sng" algn="ctr">
            <a:solidFill>
              <a:srgbClr val="0093C5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11" name="Text Box 31"/>
          <p:cNvSpPr txBox="1">
            <a:spLocks noChangeArrowheads="1"/>
          </p:cNvSpPr>
          <p:nvPr/>
        </p:nvSpPr>
        <p:spPr bwMode="auto">
          <a:xfrm>
            <a:off x="6166246" y="5511837"/>
            <a:ext cx="224367" cy="233119"/>
          </a:xfrm>
          <a:prstGeom prst="rect">
            <a:avLst/>
          </a:prstGeom>
          <a:noFill/>
          <a:ln w="635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750" dirty="0" smtClean="0">
                <a:solidFill>
                  <a:srgbClr val="FFFFFF"/>
                </a:solidFill>
                <a:latin typeface="Arial" charset="0"/>
              </a:rPr>
              <a:t>3</a:t>
            </a:r>
            <a:endParaRPr lang="en-US" sz="175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20586" y="5574791"/>
            <a:ext cx="2163753" cy="801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  <a:spcAft>
                <a:spcPts val="600"/>
              </a:spcAft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Synthesis of viral</a:t>
            </a:r>
          </a:p>
          <a:p>
            <a:pPr>
              <a:lnSpc>
                <a:spcPts val="1400"/>
              </a:lnSpc>
              <a:spcAft>
                <a:spcPts val="600"/>
              </a:spcAft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genomes and</a:t>
            </a:r>
          </a:p>
          <a:p>
            <a:pPr>
              <a:lnSpc>
                <a:spcPts val="1400"/>
              </a:lnSpc>
              <a:spcAft>
                <a:spcPts val="600"/>
              </a:spcAft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proteins</a:t>
            </a:r>
            <a:endParaRPr lang="en-US" sz="18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34451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9_05T4LyticCycle_4-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344678"/>
            <a:ext cx="8546592" cy="60289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19.5-4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 bwMode="auto">
          <a:xfrm>
            <a:off x="4988057" y="397393"/>
            <a:ext cx="258742" cy="258742"/>
          </a:xfrm>
          <a:prstGeom prst="ellipse">
            <a:avLst/>
          </a:prstGeom>
          <a:solidFill>
            <a:srgbClr val="0093C5"/>
          </a:solidFill>
          <a:ln w="9525" cap="flat" cmpd="sng" algn="ctr">
            <a:solidFill>
              <a:srgbClr val="0093C5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5" name="Text Box 31"/>
          <p:cNvSpPr txBox="1">
            <a:spLocks noChangeArrowheads="1"/>
          </p:cNvSpPr>
          <p:nvPr/>
        </p:nvSpPr>
        <p:spPr bwMode="auto">
          <a:xfrm>
            <a:off x="5005206" y="382343"/>
            <a:ext cx="224367" cy="233119"/>
          </a:xfrm>
          <a:prstGeom prst="rect">
            <a:avLst/>
          </a:prstGeom>
          <a:noFill/>
          <a:ln w="635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750" dirty="0" smtClean="0">
                <a:solidFill>
                  <a:srgbClr val="FFFFFF"/>
                </a:solidFill>
                <a:latin typeface="Arial" charset="0"/>
              </a:rPr>
              <a:t>1</a:t>
            </a:r>
            <a:endParaRPr lang="en-US" sz="175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33715" y="440992"/>
            <a:ext cx="1733146" cy="2881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  <a:spcAft>
                <a:spcPts val="600"/>
              </a:spcAft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Attachment</a:t>
            </a:r>
            <a:endParaRPr lang="en-US" sz="18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6813191" y="1166809"/>
            <a:ext cx="258742" cy="258742"/>
          </a:xfrm>
          <a:prstGeom prst="ellipse">
            <a:avLst/>
          </a:prstGeom>
          <a:solidFill>
            <a:srgbClr val="0093C5"/>
          </a:solidFill>
          <a:ln w="9525" cap="flat" cmpd="sng" algn="ctr">
            <a:solidFill>
              <a:srgbClr val="0093C5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6830340" y="1151759"/>
            <a:ext cx="224367" cy="233119"/>
          </a:xfrm>
          <a:prstGeom prst="rect">
            <a:avLst/>
          </a:prstGeom>
          <a:noFill/>
          <a:ln w="635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750" dirty="0" smtClean="0">
                <a:solidFill>
                  <a:srgbClr val="FFFFFF"/>
                </a:solidFill>
                <a:latin typeface="Arial" charset="0"/>
              </a:rPr>
              <a:t>2</a:t>
            </a:r>
            <a:endParaRPr lang="en-US" sz="175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90930" y="1191799"/>
            <a:ext cx="1915308" cy="1078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60"/>
              </a:lnSpc>
              <a:spcAft>
                <a:spcPts val="600"/>
              </a:spcAft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Entry of phage</a:t>
            </a:r>
          </a:p>
          <a:p>
            <a:pPr>
              <a:lnSpc>
                <a:spcPts val="1460"/>
              </a:lnSpc>
              <a:spcAft>
                <a:spcPts val="600"/>
              </a:spcAft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DNA and</a:t>
            </a:r>
          </a:p>
          <a:p>
            <a:pPr>
              <a:lnSpc>
                <a:spcPts val="1360"/>
              </a:lnSpc>
              <a:spcAft>
                <a:spcPts val="600"/>
              </a:spcAft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degradation</a:t>
            </a:r>
          </a:p>
          <a:p>
            <a:pPr>
              <a:lnSpc>
                <a:spcPts val="1560"/>
              </a:lnSpc>
              <a:spcAft>
                <a:spcPts val="600"/>
              </a:spcAft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of host DNA</a:t>
            </a:r>
          </a:p>
        </p:txBody>
      </p:sp>
      <p:sp>
        <p:nvSpPr>
          <p:cNvPr id="10" name="Oval 9"/>
          <p:cNvSpPr/>
          <p:nvPr/>
        </p:nvSpPr>
        <p:spPr bwMode="auto">
          <a:xfrm>
            <a:off x="6149097" y="5526887"/>
            <a:ext cx="258742" cy="258742"/>
          </a:xfrm>
          <a:prstGeom prst="ellipse">
            <a:avLst/>
          </a:prstGeom>
          <a:solidFill>
            <a:srgbClr val="0093C5"/>
          </a:solidFill>
          <a:ln w="9525" cap="flat" cmpd="sng" algn="ctr">
            <a:solidFill>
              <a:srgbClr val="0093C5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11" name="Text Box 31"/>
          <p:cNvSpPr txBox="1">
            <a:spLocks noChangeArrowheads="1"/>
          </p:cNvSpPr>
          <p:nvPr/>
        </p:nvSpPr>
        <p:spPr bwMode="auto">
          <a:xfrm>
            <a:off x="6166246" y="5511837"/>
            <a:ext cx="224367" cy="233119"/>
          </a:xfrm>
          <a:prstGeom prst="rect">
            <a:avLst/>
          </a:prstGeom>
          <a:noFill/>
          <a:ln w="635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750" dirty="0" smtClean="0">
                <a:solidFill>
                  <a:srgbClr val="FFFFFF"/>
                </a:solidFill>
                <a:latin typeface="Arial" charset="0"/>
              </a:rPr>
              <a:t>3</a:t>
            </a:r>
            <a:endParaRPr lang="en-US" sz="175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20586" y="5574791"/>
            <a:ext cx="2163753" cy="801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  <a:spcAft>
                <a:spcPts val="600"/>
              </a:spcAft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Synthesis of viral</a:t>
            </a:r>
          </a:p>
          <a:p>
            <a:pPr>
              <a:lnSpc>
                <a:spcPts val="1400"/>
              </a:lnSpc>
              <a:spcAft>
                <a:spcPts val="600"/>
              </a:spcAft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genomes and</a:t>
            </a:r>
          </a:p>
          <a:p>
            <a:pPr>
              <a:lnSpc>
                <a:spcPts val="1400"/>
              </a:lnSpc>
              <a:spcAft>
                <a:spcPts val="600"/>
              </a:spcAft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proteins</a:t>
            </a:r>
            <a:endParaRPr lang="en-US" sz="18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3099395" y="5675222"/>
            <a:ext cx="258742" cy="258742"/>
          </a:xfrm>
          <a:prstGeom prst="ellipse">
            <a:avLst/>
          </a:prstGeom>
          <a:solidFill>
            <a:srgbClr val="0093C5"/>
          </a:solidFill>
          <a:ln w="9525" cap="flat" cmpd="sng" algn="ctr">
            <a:solidFill>
              <a:srgbClr val="0093C5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14" name="Text Box 31"/>
          <p:cNvSpPr txBox="1">
            <a:spLocks noChangeArrowheads="1"/>
          </p:cNvSpPr>
          <p:nvPr/>
        </p:nvSpPr>
        <p:spPr bwMode="auto">
          <a:xfrm>
            <a:off x="3116544" y="5660172"/>
            <a:ext cx="224367" cy="233119"/>
          </a:xfrm>
          <a:prstGeom prst="rect">
            <a:avLst/>
          </a:prstGeom>
          <a:noFill/>
          <a:ln w="635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750" dirty="0" smtClean="0">
                <a:solidFill>
                  <a:srgbClr val="FFFFFF"/>
                </a:solidFill>
                <a:latin typeface="Arial" charset="0"/>
              </a:rPr>
              <a:t>4</a:t>
            </a:r>
            <a:endParaRPr lang="en-US" sz="175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70885" y="5719827"/>
            <a:ext cx="1942796" cy="2881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  <a:spcAft>
                <a:spcPts val="600"/>
              </a:spcAft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Self-assembly</a:t>
            </a:r>
            <a:endParaRPr lang="en-US" sz="18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51033" y="2401740"/>
            <a:ext cx="2141338" cy="2881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  <a:spcAft>
                <a:spcPts val="600"/>
              </a:spcAft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Phage assembly</a:t>
            </a:r>
            <a:endParaRPr lang="en-US" sz="18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44530" y="5738180"/>
            <a:ext cx="782555" cy="2881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  <a:spcAft>
                <a:spcPts val="600"/>
              </a:spcAft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Head</a:t>
            </a:r>
            <a:endParaRPr lang="en-US" sz="18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38277" y="5738182"/>
            <a:ext cx="626327" cy="2881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  <a:spcAft>
                <a:spcPts val="600"/>
              </a:spcAft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Tail</a:t>
            </a:r>
            <a:endParaRPr lang="en-US" sz="18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26504" y="5738182"/>
            <a:ext cx="818243" cy="544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  <a:spcAft>
                <a:spcPts val="600"/>
              </a:spcAft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Tail</a:t>
            </a:r>
          </a:p>
          <a:p>
            <a:pPr algn="ctr">
              <a:lnSpc>
                <a:spcPts val="1400"/>
              </a:lnSpc>
              <a:spcAft>
                <a:spcPts val="600"/>
              </a:spcAft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fibers</a:t>
            </a:r>
            <a:endParaRPr lang="en-US" sz="18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76459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9_05T4LyticCycle_5-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338328"/>
            <a:ext cx="8546592" cy="60289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19.5-5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 bwMode="auto">
          <a:xfrm>
            <a:off x="4988057" y="397393"/>
            <a:ext cx="258742" cy="258742"/>
          </a:xfrm>
          <a:prstGeom prst="ellipse">
            <a:avLst/>
          </a:prstGeom>
          <a:solidFill>
            <a:srgbClr val="0093C5"/>
          </a:solidFill>
          <a:ln w="9525" cap="flat" cmpd="sng" algn="ctr">
            <a:solidFill>
              <a:srgbClr val="0093C5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5" name="Text Box 31"/>
          <p:cNvSpPr txBox="1">
            <a:spLocks noChangeArrowheads="1"/>
          </p:cNvSpPr>
          <p:nvPr/>
        </p:nvSpPr>
        <p:spPr bwMode="auto">
          <a:xfrm>
            <a:off x="5005206" y="382343"/>
            <a:ext cx="224367" cy="233119"/>
          </a:xfrm>
          <a:prstGeom prst="rect">
            <a:avLst/>
          </a:prstGeom>
          <a:noFill/>
          <a:ln w="635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750" dirty="0" smtClean="0">
                <a:solidFill>
                  <a:srgbClr val="FFFFFF"/>
                </a:solidFill>
                <a:latin typeface="Arial" charset="0"/>
              </a:rPr>
              <a:t>1</a:t>
            </a:r>
            <a:endParaRPr lang="en-US" sz="175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33715" y="440992"/>
            <a:ext cx="1733146" cy="2881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  <a:spcAft>
                <a:spcPts val="600"/>
              </a:spcAft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Attachment</a:t>
            </a:r>
            <a:endParaRPr lang="en-US" sz="18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6813191" y="1166809"/>
            <a:ext cx="258742" cy="258742"/>
          </a:xfrm>
          <a:prstGeom prst="ellipse">
            <a:avLst/>
          </a:prstGeom>
          <a:solidFill>
            <a:srgbClr val="0093C5"/>
          </a:solidFill>
          <a:ln w="9525" cap="flat" cmpd="sng" algn="ctr">
            <a:solidFill>
              <a:srgbClr val="0093C5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6830340" y="1151759"/>
            <a:ext cx="224367" cy="233119"/>
          </a:xfrm>
          <a:prstGeom prst="rect">
            <a:avLst/>
          </a:prstGeom>
          <a:noFill/>
          <a:ln w="635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750" dirty="0" smtClean="0">
                <a:solidFill>
                  <a:srgbClr val="FFFFFF"/>
                </a:solidFill>
                <a:latin typeface="Arial" charset="0"/>
              </a:rPr>
              <a:t>2</a:t>
            </a:r>
            <a:endParaRPr lang="en-US" sz="175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90930" y="1191799"/>
            <a:ext cx="1915308" cy="1078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60"/>
              </a:lnSpc>
              <a:spcAft>
                <a:spcPts val="600"/>
              </a:spcAft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Entry of phage</a:t>
            </a:r>
          </a:p>
          <a:p>
            <a:pPr>
              <a:lnSpc>
                <a:spcPts val="1460"/>
              </a:lnSpc>
              <a:spcAft>
                <a:spcPts val="600"/>
              </a:spcAft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DNA and</a:t>
            </a:r>
          </a:p>
          <a:p>
            <a:pPr>
              <a:lnSpc>
                <a:spcPts val="1360"/>
              </a:lnSpc>
              <a:spcAft>
                <a:spcPts val="600"/>
              </a:spcAft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degradation</a:t>
            </a:r>
          </a:p>
          <a:p>
            <a:pPr>
              <a:lnSpc>
                <a:spcPts val="1560"/>
              </a:lnSpc>
              <a:spcAft>
                <a:spcPts val="600"/>
              </a:spcAft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of host DNA</a:t>
            </a:r>
          </a:p>
        </p:txBody>
      </p:sp>
      <p:sp>
        <p:nvSpPr>
          <p:cNvPr id="10" name="Oval 9"/>
          <p:cNvSpPr/>
          <p:nvPr/>
        </p:nvSpPr>
        <p:spPr bwMode="auto">
          <a:xfrm>
            <a:off x="6149097" y="5526887"/>
            <a:ext cx="258742" cy="258742"/>
          </a:xfrm>
          <a:prstGeom prst="ellipse">
            <a:avLst/>
          </a:prstGeom>
          <a:solidFill>
            <a:srgbClr val="0093C5"/>
          </a:solidFill>
          <a:ln w="9525" cap="flat" cmpd="sng" algn="ctr">
            <a:solidFill>
              <a:srgbClr val="0093C5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11" name="Text Box 31"/>
          <p:cNvSpPr txBox="1">
            <a:spLocks noChangeArrowheads="1"/>
          </p:cNvSpPr>
          <p:nvPr/>
        </p:nvSpPr>
        <p:spPr bwMode="auto">
          <a:xfrm>
            <a:off x="6166246" y="5511837"/>
            <a:ext cx="224367" cy="233119"/>
          </a:xfrm>
          <a:prstGeom prst="rect">
            <a:avLst/>
          </a:prstGeom>
          <a:noFill/>
          <a:ln w="635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750" dirty="0" smtClean="0">
                <a:solidFill>
                  <a:srgbClr val="FFFFFF"/>
                </a:solidFill>
                <a:latin typeface="Arial" charset="0"/>
              </a:rPr>
              <a:t>3</a:t>
            </a:r>
            <a:endParaRPr lang="en-US" sz="175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20586" y="5574791"/>
            <a:ext cx="2163753" cy="801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  <a:spcAft>
                <a:spcPts val="600"/>
              </a:spcAft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Synthesis of viral</a:t>
            </a:r>
          </a:p>
          <a:p>
            <a:pPr>
              <a:lnSpc>
                <a:spcPts val="1400"/>
              </a:lnSpc>
              <a:spcAft>
                <a:spcPts val="600"/>
              </a:spcAft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genomes and</a:t>
            </a:r>
          </a:p>
          <a:p>
            <a:pPr>
              <a:lnSpc>
                <a:spcPts val="1400"/>
              </a:lnSpc>
              <a:spcAft>
                <a:spcPts val="600"/>
              </a:spcAft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proteins</a:t>
            </a:r>
            <a:endParaRPr lang="en-US" sz="18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3099395" y="5675222"/>
            <a:ext cx="258742" cy="258742"/>
          </a:xfrm>
          <a:prstGeom prst="ellipse">
            <a:avLst/>
          </a:prstGeom>
          <a:solidFill>
            <a:srgbClr val="0093C5"/>
          </a:solidFill>
          <a:ln w="9525" cap="flat" cmpd="sng" algn="ctr">
            <a:solidFill>
              <a:srgbClr val="0093C5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14" name="Text Box 31"/>
          <p:cNvSpPr txBox="1">
            <a:spLocks noChangeArrowheads="1"/>
          </p:cNvSpPr>
          <p:nvPr/>
        </p:nvSpPr>
        <p:spPr bwMode="auto">
          <a:xfrm>
            <a:off x="3116544" y="5660172"/>
            <a:ext cx="224367" cy="233119"/>
          </a:xfrm>
          <a:prstGeom prst="rect">
            <a:avLst/>
          </a:prstGeom>
          <a:noFill/>
          <a:ln w="635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750" dirty="0" smtClean="0">
                <a:solidFill>
                  <a:srgbClr val="FFFFFF"/>
                </a:solidFill>
                <a:latin typeface="Arial" charset="0"/>
              </a:rPr>
              <a:t>4</a:t>
            </a:r>
            <a:endParaRPr lang="en-US" sz="175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70885" y="5719827"/>
            <a:ext cx="1942796" cy="2881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  <a:spcAft>
                <a:spcPts val="600"/>
              </a:spcAft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Self-assembly</a:t>
            </a:r>
            <a:endParaRPr lang="en-US" sz="18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3254547" y="2029051"/>
            <a:ext cx="258742" cy="258742"/>
          </a:xfrm>
          <a:prstGeom prst="ellipse">
            <a:avLst/>
          </a:prstGeom>
          <a:solidFill>
            <a:srgbClr val="0093C5"/>
          </a:solidFill>
          <a:ln w="9525" cap="flat" cmpd="sng" algn="ctr">
            <a:solidFill>
              <a:srgbClr val="0093C5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19" name="Text Box 31"/>
          <p:cNvSpPr txBox="1">
            <a:spLocks noChangeArrowheads="1"/>
          </p:cNvSpPr>
          <p:nvPr/>
        </p:nvSpPr>
        <p:spPr bwMode="auto">
          <a:xfrm>
            <a:off x="3271696" y="2014001"/>
            <a:ext cx="224367" cy="233119"/>
          </a:xfrm>
          <a:prstGeom prst="rect">
            <a:avLst/>
          </a:prstGeom>
          <a:noFill/>
          <a:ln w="635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750" dirty="0" smtClean="0">
                <a:solidFill>
                  <a:srgbClr val="FFFFFF"/>
                </a:solidFill>
                <a:latin typeface="Arial" charset="0"/>
              </a:rPr>
              <a:t>5</a:t>
            </a:r>
            <a:endParaRPr lang="en-US" sz="175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26037" y="2073656"/>
            <a:ext cx="1170635" cy="2881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  <a:spcAft>
                <a:spcPts val="600"/>
              </a:spcAft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Release</a:t>
            </a:r>
            <a:endParaRPr lang="en-US" sz="18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1033" y="2401740"/>
            <a:ext cx="2141338" cy="2881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  <a:spcAft>
                <a:spcPts val="600"/>
              </a:spcAft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Phage assembly</a:t>
            </a:r>
            <a:endParaRPr lang="en-US" sz="18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44530" y="5738180"/>
            <a:ext cx="782555" cy="2881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  <a:spcAft>
                <a:spcPts val="600"/>
              </a:spcAft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Head</a:t>
            </a:r>
            <a:endParaRPr lang="en-US" sz="18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38277" y="5738182"/>
            <a:ext cx="626327" cy="2881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  <a:spcAft>
                <a:spcPts val="600"/>
              </a:spcAft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Tail</a:t>
            </a:r>
            <a:endParaRPr lang="en-US" sz="18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626504" y="5738182"/>
            <a:ext cx="818243" cy="544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  <a:spcAft>
                <a:spcPts val="600"/>
              </a:spcAft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Tail</a:t>
            </a:r>
          </a:p>
          <a:p>
            <a:pPr algn="ctr">
              <a:lnSpc>
                <a:spcPts val="1400"/>
              </a:lnSpc>
              <a:spcAft>
                <a:spcPts val="600"/>
              </a:spcAft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fibers</a:t>
            </a:r>
            <a:endParaRPr lang="en-US" sz="18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pic>
        <p:nvPicPr>
          <p:cNvPr id="2050" name="Picture 2" descr="http://i1.kym-cdn.com/entries/icons/original/000/012/589/patricksta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558" y="507862"/>
            <a:ext cx="1432288" cy="148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0962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F487097C-6EFB-4765-9385-60B535EFA5F0.pn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"/>
            <a:ext cx="9017000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430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Concept 19.2: Viruses replicate only in host cells</a:t>
            </a:r>
            <a:br>
              <a:rPr lang="en-US" altLang="en-US" dirty="0"/>
            </a:br>
            <a:endParaRPr lang="en-US" altLang="en-US" dirty="0" smtClean="0"/>
          </a:p>
        </p:txBody>
      </p:sp>
      <p:sp>
        <p:nvSpPr>
          <p:cNvPr id="4301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u="sng" dirty="0"/>
              <a:t>Replicative Cycles of Phages</a:t>
            </a:r>
          </a:p>
          <a:p>
            <a:r>
              <a:rPr lang="en-US" altLang="en-US" sz="2600" dirty="0" smtClean="0"/>
              <a:t>Phages are the best understood of all viruses</a:t>
            </a:r>
          </a:p>
          <a:p>
            <a:r>
              <a:rPr lang="en-US" altLang="en-US" sz="2600" dirty="0" smtClean="0"/>
              <a:t>Phages have two alternative reproductive mechanisms: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en-US" sz="2400" strike="sngStrike" dirty="0"/>
              <a:t>L</a:t>
            </a:r>
            <a:r>
              <a:rPr lang="en-US" altLang="en-US" sz="2400" strike="sngStrike" dirty="0" smtClean="0"/>
              <a:t>ytic cycle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en-US" sz="2800" b="1" dirty="0">
                <a:solidFill>
                  <a:srgbClr val="FF0000"/>
                </a:solidFill>
              </a:rPr>
              <a:t>L</a:t>
            </a:r>
            <a:r>
              <a:rPr lang="en-US" altLang="en-US" sz="2800" b="1" dirty="0" smtClean="0">
                <a:solidFill>
                  <a:srgbClr val="FF0000"/>
                </a:solidFill>
              </a:rPr>
              <a:t>ysogenic cycle</a:t>
            </a:r>
          </a:p>
        </p:txBody>
      </p:sp>
    </p:spTree>
    <p:extLst>
      <p:ext uri="{BB962C8B-B14F-4D97-AF65-F5344CB8AC3E}">
        <p14:creationId xmlns:p14="http://schemas.microsoft.com/office/powerpoint/2010/main" val="3850289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9_01aBuddingHIV-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42522"/>
            <a:ext cx="8610600" cy="6537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828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Concept 19.2: Viruses replicate only in host cells</a:t>
            </a:r>
            <a:endParaRPr lang="en-US" altLang="en-US" i="1" dirty="0" smtClean="0"/>
          </a:p>
        </p:txBody>
      </p:sp>
      <p:sp>
        <p:nvSpPr>
          <p:cNvPr id="4915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600" dirty="0" smtClean="0"/>
              <a:t>The </a:t>
            </a:r>
            <a:r>
              <a:rPr lang="en-US" altLang="en-US" sz="2600" b="1" dirty="0" smtClean="0"/>
              <a:t>lysogenic cycle </a:t>
            </a:r>
            <a:r>
              <a:rPr lang="en-US" altLang="en-US" sz="2600" dirty="0" smtClean="0"/>
              <a:t>replicates the phage genome WITHOUT DESTROYING THE HOST</a:t>
            </a:r>
          </a:p>
          <a:p>
            <a:pPr lvl="1"/>
            <a:r>
              <a:rPr lang="en-US" altLang="en-US" sz="2400" dirty="0" smtClean="0"/>
              <a:t>SNEAKY! </a:t>
            </a:r>
          </a:p>
          <a:p>
            <a:r>
              <a:rPr lang="en-US" altLang="en-US" sz="2600" dirty="0" smtClean="0"/>
              <a:t>The viral DNA molecule is incorporated into the host cell</a:t>
            </a:r>
            <a:r>
              <a:rPr lang="ja-JP" altLang="en-US" sz="2600" dirty="0" smtClean="0"/>
              <a:t>’</a:t>
            </a:r>
            <a:r>
              <a:rPr lang="en-US" altLang="ja-JP" sz="2600" dirty="0" smtClean="0"/>
              <a:t>s chromosome</a:t>
            </a:r>
          </a:p>
          <a:p>
            <a:pPr lvl="1"/>
            <a:r>
              <a:rPr lang="en-US" altLang="en-US" sz="2400" dirty="0" smtClean="0"/>
              <a:t>This integrated viral DNA is known as a </a:t>
            </a:r>
            <a:r>
              <a:rPr lang="en-US" altLang="en-US" sz="2400" b="1" dirty="0" err="1" smtClean="0"/>
              <a:t>prophage</a:t>
            </a:r>
            <a:endParaRPr lang="en-US" altLang="en-US" sz="2400" b="1" dirty="0" smtClean="0"/>
          </a:p>
          <a:p>
            <a:pPr lvl="1"/>
            <a:r>
              <a:rPr lang="en-US" altLang="en-US" sz="2400" dirty="0" smtClean="0"/>
              <a:t>Every time the host divides, it copies the phage DNA and passes the copies to daughter cells (SNEAKY!)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9_06bLambdaLyticLysoCyc-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888" y="169792"/>
            <a:ext cx="6364224" cy="64129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19.6b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3557608" y="3138471"/>
            <a:ext cx="1463777" cy="638871"/>
          </a:xfrm>
          <a:prstGeom prst="rect">
            <a:avLst/>
          </a:prstGeom>
          <a:solidFill>
            <a:srgbClr val="B0D7EE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000" dirty="0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54039" y="203775"/>
            <a:ext cx="1953701" cy="573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  <a:spcAft>
                <a:spcPts val="600"/>
              </a:spcAft>
            </a:pPr>
            <a:r>
              <a:rPr lang="en-US" sz="20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Daughter cell</a:t>
            </a:r>
          </a:p>
          <a:p>
            <a:pPr>
              <a:lnSpc>
                <a:spcPts val="1500"/>
              </a:lnSpc>
              <a:spcAft>
                <a:spcPts val="600"/>
              </a:spcAft>
            </a:pPr>
            <a:r>
              <a:rPr lang="en-US" sz="20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with </a:t>
            </a:r>
            <a:r>
              <a:rPr lang="en-US" sz="2000" b="1" dirty="0" err="1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prophage</a:t>
            </a:r>
            <a:endParaRPr lang="en-US" sz="20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42963" y="2136427"/>
            <a:ext cx="2030519" cy="573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  <a:spcAft>
                <a:spcPts val="600"/>
              </a:spcAft>
            </a:pPr>
            <a:r>
              <a:rPr lang="en-US" sz="2000" b="1" dirty="0" err="1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Prophage</a:t>
            </a:r>
            <a:r>
              <a:rPr lang="en-US" sz="20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 exits</a:t>
            </a:r>
          </a:p>
          <a:p>
            <a:pPr>
              <a:lnSpc>
                <a:spcPts val="1500"/>
              </a:lnSpc>
              <a:spcAft>
                <a:spcPts val="600"/>
              </a:spcAft>
            </a:pPr>
            <a:r>
              <a:rPr lang="en-US" sz="20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chromosome.</a:t>
            </a:r>
            <a:endParaRPr lang="en-US" sz="20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46605" y="3183884"/>
            <a:ext cx="1476039" cy="573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  <a:spcAft>
                <a:spcPts val="600"/>
              </a:spcAft>
            </a:pPr>
            <a:r>
              <a:rPr lang="en-US" sz="20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Lysogenic</a:t>
            </a:r>
          </a:p>
          <a:p>
            <a:pPr algn="ctr">
              <a:lnSpc>
                <a:spcPts val="1500"/>
              </a:lnSpc>
              <a:spcAft>
                <a:spcPts val="600"/>
              </a:spcAft>
            </a:pPr>
            <a:r>
              <a:rPr lang="en-US" sz="20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cycle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50005" y="698607"/>
            <a:ext cx="1740379" cy="1381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  <a:spcAft>
                <a:spcPts val="600"/>
              </a:spcAft>
            </a:pPr>
            <a:r>
              <a:rPr lang="en-US" sz="20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Many cell</a:t>
            </a:r>
          </a:p>
          <a:p>
            <a:pPr>
              <a:lnSpc>
                <a:spcPts val="1500"/>
              </a:lnSpc>
              <a:spcAft>
                <a:spcPts val="600"/>
              </a:spcAft>
            </a:pPr>
            <a:r>
              <a:rPr lang="en-US" sz="20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divisions</a:t>
            </a:r>
          </a:p>
          <a:p>
            <a:pPr>
              <a:lnSpc>
                <a:spcPts val="1500"/>
              </a:lnSpc>
              <a:spcAft>
                <a:spcPts val="600"/>
              </a:spcAft>
            </a:pPr>
            <a:r>
              <a:rPr lang="en-US" sz="20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create many</a:t>
            </a:r>
          </a:p>
          <a:p>
            <a:pPr>
              <a:lnSpc>
                <a:spcPts val="1500"/>
              </a:lnSpc>
              <a:spcAft>
                <a:spcPts val="600"/>
              </a:spcAft>
            </a:pPr>
            <a:r>
              <a:rPr lang="en-US" sz="20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infected</a:t>
            </a:r>
          </a:p>
          <a:p>
            <a:pPr>
              <a:lnSpc>
                <a:spcPts val="1500"/>
              </a:lnSpc>
              <a:spcAft>
                <a:spcPts val="600"/>
              </a:spcAft>
            </a:pPr>
            <a:r>
              <a:rPr lang="en-US" sz="20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bacteria.</a:t>
            </a:r>
            <a:endParaRPr lang="en-US" sz="20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64742" y="4346138"/>
            <a:ext cx="1514376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  <a:spcAft>
                <a:spcPts val="600"/>
              </a:spcAft>
            </a:pPr>
            <a:r>
              <a:rPr lang="en-US" sz="2000" b="1" dirty="0" err="1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Prophage</a:t>
            </a:r>
            <a:endParaRPr lang="en-US" sz="2000" b="1" dirty="0" smtClean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91634" y="3842002"/>
            <a:ext cx="2600425" cy="842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500"/>
              </a:lnSpc>
              <a:spcAft>
                <a:spcPts val="600"/>
              </a:spcAft>
            </a:pPr>
            <a:r>
              <a:rPr lang="en-US" sz="2000" b="1" dirty="0" err="1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Prophage</a:t>
            </a:r>
            <a:r>
              <a:rPr lang="en-US" sz="20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 is copied</a:t>
            </a:r>
          </a:p>
          <a:p>
            <a:pPr algn="r">
              <a:lnSpc>
                <a:spcPts val="1500"/>
              </a:lnSpc>
              <a:spcAft>
                <a:spcPts val="600"/>
              </a:spcAft>
            </a:pPr>
            <a:r>
              <a:rPr lang="en-US" sz="20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with bacterial</a:t>
            </a:r>
          </a:p>
          <a:p>
            <a:pPr algn="r">
              <a:lnSpc>
                <a:spcPts val="1500"/>
              </a:lnSpc>
              <a:spcAft>
                <a:spcPts val="600"/>
              </a:spcAft>
            </a:pPr>
            <a:r>
              <a:rPr lang="en-US" sz="20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chromosome.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18508" y="5763685"/>
            <a:ext cx="3349555" cy="842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  <a:spcAft>
                <a:spcPts val="600"/>
              </a:spcAft>
            </a:pPr>
            <a:r>
              <a:rPr lang="en-US" sz="20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Phage DNA integrates</a:t>
            </a:r>
          </a:p>
          <a:p>
            <a:pPr>
              <a:lnSpc>
                <a:spcPts val="1500"/>
              </a:lnSpc>
              <a:spcAft>
                <a:spcPts val="600"/>
              </a:spcAft>
            </a:pPr>
            <a:r>
              <a:rPr lang="en-US" sz="20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into bacterial</a:t>
            </a:r>
          </a:p>
          <a:p>
            <a:pPr>
              <a:lnSpc>
                <a:spcPts val="1500"/>
              </a:lnSpc>
              <a:spcAft>
                <a:spcPts val="600"/>
              </a:spcAft>
            </a:pPr>
            <a:r>
              <a:rPr lang="en-US" sz="20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chromosome.</a:t>
            </a:r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4394026" y="733302"/>
            <a:ext cx="0" cy="20612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Connector 14"/>
          <p:cNvCxnSpPr/>
          <p:nvPr/>
        </p:nvCxnSpPr>
        <p:spPr bwMode="auto">
          <a:xfrm>
            <a:off x="4344086" y="4570854"/>
            <a:ext cx="0" cy="55311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074" name="Picture 2" descr="http://www.relatably.com/m/img/sneaky-memes/oh-you-so-sneaky-meme-233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94" y="604420"/>
            <a:ext cx="2056138" cy="1569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1973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An environmental signal can trigger the virus genome to exit the bacterial chromosome and SWITCH to the lytic mode </a:t>
            </a:r>
          </a:p>
          <a:p>
            <a:pPr lvl="1"/>
            <a:r>
              <a:rPr lang="en-US" altLang="en-US" dirty="0" smtClean="0"/>
              <a:t>Phages that use BOTH the lytic and lysogenic cycles are called </a:t>
            </a:r>
            <a:r>
              <a:rPr lang="en-US" altLang="en-US" b="1" dirty="0" smtClean="0"/>
              <a:t>temperate phages </a:t>
            </a:r>
            <a:r>
              <a:rPr lang="en-US" altLang="en-US" dirty="0" smtClean="0"/>
              <a:t>(ex: lambda phages)</a:t>
            </a:r>
            <a:endParaRPr lang="en-US" altLang="en-US" b="1" dirty="0" smtClean="0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182563" y="298675"/>
            <a:ext cx="8775700" cy="822325"/>
          </a:xfrm>
        </p:spPr>
        <p:txBody>
          <a:bodyPr/>
          <a:lstStyle/>
          <a:p>
            <a:r>
              <a:rPr lang="en-US" altLang="en-US" dirty="0"/>
              <a:t>Concept 19.2: Viruses replicate only in host cells</a:t>
            </a:r>
            <a:endParaRPr lang="en-US" altLang="en-US" i="1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9_06_LambdaLyticLysoCyc-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729744"/>
            <a:ext cx="8546592" cy="5254752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 bwMode="auto">
          <a:xfrm>
            <a:off x="5417544" y="3167345"/>
            <a:ext cx="1192637" cy="514991"/>
          </a:xfrm>
          <a:prstGeom prst="rect">
            <a:avLst/>
          </a:prstGeom>
          <a:solidFill>
            <a:srgbClr val="B0D7EE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2510069" y="3169942"/>
            <a:ext cx="775021" cy="514991"/>
          </a:xfrm>
          <a:prstGeom prst="rect">
            <a:avLst/>
          </a:prstGeom>
          <a:solidFill>
            <a:srgbClr val="FEE2A4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19.6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44572" y="744691"/>
            <a:ext cx="94164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Phage</a:t>
            </a:r>
          </a:p>
          <a:p>
            <a:pPr>
              <a:lnSpc>
                <a:spcPts val="1200"/>
              </a:lnSpc>
              <a:spcAft>
                <a:spcPts val="60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DNA</a:t>
            </a:r>
            <a:endParaRPr lang="en-US" sz="16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67828" y="1015021"/>
            <a:ext cx="28529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The phage injects its DNA.</a:t>
            </a:r>
            <a:endParaRPr lang="en-US" sz="16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78709" y="2250547"/>
            <a:ext cx="152221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Bacterial</a:t>
            </a:r>
          </a:p>
          <a:p>
            <a:pPr>
              <a:lnSpc>
                <a:spcPts val="1200"/>
              </a:lnSpc>
              <a:spcAft>
                <a:spcPts val="60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chromosome</a:t>
            </a:r>
            <a:endParaRPr lang="en-US" sz="16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7533" y="2014690"/>
            <a:ext cx="8418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Phage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90350" y="1724404"/>
            <a:ext cx="10777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Tail fiber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32707" y="3198514"/>
            <a:ext cx="73754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  <a:spcAft>
                <a:spcPts val="60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Lytic</a:t>
            </a:r>
          </a:p>
          <a:p>
            <a:pPr algn="ctr">
              <a:lnSpc>
                <a:spcPts val="1200"/>
              </a:lnSpc>
              <a:spcAft>
                <a:spcPts val="60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cycle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5775" y="3933298"/>
            <a:ext cx="1635613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The cell lyses,</a:t>
            </a:r>
          </a:p>
          <a:p>
            <a:pPr>
              <a:lnSpc>
                <a:spcPts val="1200"/>
              </a:lnSpc>
              <a:spcAft>
                <a:spcPts val="60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releasing</a:t>
            </a:r>
          </a:p>
          <a:p>
            <a:pPr>
              <a:lnSpc>
                <a:spcPts val="1200"/>
              </a:lnSpc>
              <a:spcAft>
                <a:spcPts val="60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phages.</a:t>
            </a:r>
            <a:endParaRPr lang="en-US" sz="16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35100" y="1615548"/>
            <a:ext cx="152221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  <a:spcAft>
                <a:spcPts val="60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Phage DNA</a:t>
            </a:r>
          </a:p>
          <a:p>
            <a:pPr algn="ctr">
              <a:lnSpc>
                <a:spcPts val="1200"/>
              </a:lnSpc>
              <a:spcAft>
                <a:spcPts val="60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circularizes.</a:t>
            </a:r>
            <a:endParaRPr lang="en-US" sz="16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22170" y="767371"/>
            <a:ext cx="16401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Daughter cell</a:t>
            </a:r>
          </a:p>
          <a:p>
            <a:pPr>
              <a:lnSpc>
                <a:spcPts val="1200"/>
              </a:lnSpc>
              <a:spcAft>
                <a:spcPts val="60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with </a:t>
            </a:r>
            <a:r>
              <a:rPr lang="en-US" sz="1600" b="1" dirty="0" err="1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prophage</a:t>
            </a:r>
            <a:endParaRPr lang="en-US" sz="16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09417" y="2323119"/>
            <a:ext cx="16401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r>
              <a:rPr lang="en-US" sz="1600" b="1" dirty="0" err="1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Prophage</a:t>
            </a:r>
            <a:r>
              <a:rPr lang="en-US" sz="16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 exits</a:t>
            </a:r>
          </a:p>
          <a:p>
            <a:pPr>
              <a:lnSpc>
                <a:spcPts val="1200"/>
              </a:lnSpc>
              <a:spcAft>
                <a:spcPts val="60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chromosome.</a:t>
            </a:r>
            <a:endParaRPr lang="en-US" sz="16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14735" y="3198514"/>
            <a:ext cx="120287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  <a:spcAft>
                <a:spcPts val="60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Lysogenic</a:t>
            </a:r>
          </a:p>
          <a:p>
            <a:pPr algn="ctr">
              <a:lnSpc>
                <a:spcPts val="1200"/>
              </a:lnSpc>
              <a:spcAft>
                <a:spcPts val="60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cycle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526524" y="1139298"/>
            <a:ext cx="1472333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Many cell</a:t>
            </a:r>
          </a:p>
          <a:p>
            <a:pPr>
              <a:lnSpc>
                <a:spcPts val="1200"/>
              </a:lnSpc>
              <a:spcAft>
                <a:spcPts val="60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divisions</a:t>
            </a:r>
          </a:p>
          <a:p>
            <a:pPr>
              <a:lnSpc>
                <a:spcPts val="1200"/>
              </a:lnSpc>
              <a:spcAft>
                <a:spcPts val="60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create many</a:t>
            </a:r>
          </a:p>
          <a:p>
            <a:pPr>
              <a:lnSpc>
                <a:spcPts val="1200"/>
              </a:lnSpc>
              <a:spcAft>
                <a:spcPts val="60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infected</a:t>
            </a:r>
          </a:p>
          <a:p>
            <a:pPr>
              <a:lnSpc>
                <a:spcPts val="1200"/>
              </a:lnSpc>
              <a:spcAft>
                <a:spcPts val="60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bacteria.</a:t>
            </a:r>
            <a:endParaRPr lang="en-US" sz="16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41947" y="4119265"/>
            <a:ext cx="12028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  <a:spcAft>
                <a:spcPts val="600"/>
              </a:spcAft>
            </a:pPr>
            <a:r>
              <a:rPr lang="en-US" sz="1600" b="1" dirty="0" err="1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Prophage</a:t>
            </a:r>
            <a:endParaRPr lang="en-US" sz="1600" b="1" dirty="0" smtClean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99253" y="3733728"/>
            <a:ext cx="219075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200"/>
              </a:lnSpc>
              <a:spcAft>
                <a:spcPts val="600"/>
              </a:spcAft>
            </a:pPr>
            <a:r>
              <a:rPr lang="en-US" sz="1600" b="1" dirty="0" err="1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Prophage</a:t>
            </a:r>
            <a:r>
              <a:rPr lang="en-US" sz="16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 is copied</a:t>
            </a:r>
          </a:p>
          <a:p>
            <a:pPr algn="r">
              <a:lnSpc>
                <a:spcPts val="1200"/>
              </a:lnSpc>
              <a:spcAft>
                <a:spcPts val="60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with bacterial</a:t>
            </a:r>
          </a:p>
          <a:p>
            <a:pPr algn="r">
              <a:lnSpc>
                <a:spcPts val="1200"/>
              </a:lnSpc>
              <a:spcAft>
                <a:spcPts val="60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chromosome.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884961" y="5303087"/>
            <a:ext cx="2408463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Phage DNA integrates</a:t>
            </a:r>
          </a:p>
          <a:p>
            <a:pPr>
              <a:lnSpc>
                <a:spcPts val="1200"/>
              </a:lnSpc>
              <a:spcAft>
                <a:spcPts val="60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into bacterial</a:t>
            </a:r>
          </a:p>
          <a:p>
            <a:pPr>
              <a:lnSpc>
                <a:spcPts val="1200"/>
              </a:lnSpc>
              <a:spcAft>
                <a:spcPts val="60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chromosome.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714493" y="5303088"/>
            <a:ext cx="2598971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Phage DNA and proteins</a:t>
            </a:r>
          </a:p>
          <a:p>
            <a:pPr>
              <a:lnSpc>
                <a:spcPts val="1200"/>
              </a:lnSpc>
              <a:spcAft>
                <a:spcPts val="60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are synthesized and</a:t>
            </a:r>
          </a:p>
          <a:p>
            <a:pPr>
              <a:lnSpc>
                <a:spcPts val="1200"/>
              </a:lnSpc>
              <a:spcAft>
                <a:spcPts val="60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assembled.</a:t>
            </a:r>
          </a:p>
        </p:txBody>
      </p:sp>
      <p:cxnSp>
        <p:nvCxnSpPr>
          <p:cNvPr id="21" name="Straight Connector 20"/>
          <p:cNvCxnSpPr/>
          <p:nvPr/>
        </p:nvCxnSpPr>
        <p:spPr bwMode="auto">
          <a:xfrm>
            <a:off x="1809750" y="1073150"/>
            <a:ext cx="28575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/>
          <p:nvPr/>
        </p:nvCxnSpPr>
        <p:spPr bwMode="auto">
          <a:xfrm flipV="1">
            <a:off x="860425" y="1847850"/>
            <a:ext cx="276225" cy="8890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Connector 24"/>
          <p:cNvCxnSpPr/>
          <p:nvPr/>
        </p:nvCxnSpPr>
        <p:spPr bwMode="auto">
          <a:xfrm>
            <a:off x="2870200" y="2012950"/>
            <a:ext cx="0" cy="2571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Connector 27"/>
          <p:cNvCxnSpPr/>
          <p:nvPr/>
        </p:nvCxnSpPr>
        <p:spPr bwMode="auto">
          <a:xfrm>
            <a:off x="6106706" y="1207221"/>
            <a:ext cx="0" cy="17604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Straight Connector 30"/>
          <p:cNvCxnSpPr/>
          <p:nvPr/>
        </p:nvCxnSpPr>
        <p:spPr bwMode="auto">
          <a:xfrm>
            <a:off x="6063458" y="4338973"/>
            <a:ext cx="0" cy="44583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432435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9_UN03Summary_C2-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499096"/>
            <a:ext cx="8546592" cy="57058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19.UN03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85817" y="1479491"/>
            <a:ext cx="1757151" cy="341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en-US" sz="19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Phage DNA</a:t>
            </a:r>
            <a:endParaRPr lang="en-US" sz="19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557183" y="2311957"/>
            <a:ext cx="1757151" cy="5706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  <a:spcAft>
                <a:spcPts val="600"/>
              </a:spcAft>
            </a:pPr>
            <a:r>
              <a:rPr lang="en-US" sz="19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Bacterial</a:t>
            </a:r>
          </a:p>
          <a:p>
            <a:pPr>
              <a:lnSpc>
                <a:spcPts val="1500"/>
              </a:lnSpc>
              <a:spcAft>
                <a:spcPts val="600"/>
              </a:spcAft>
            </a:pPr>
            <a:r>
              <a:rPr lang="en-US" sz="19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chromosome</a:t>
            </a:r>
            <a:endParaRPr lang="en-US" sz="19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372870" y="866616"/>
            <a:ext cx="3771130" cy="5706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  <a:spcAft>
                <a:spcPts val="600"/>
              </a:spcAft>
            </a:pPr>
            <a:r>
              <a:rPr lang="en-US" sz="19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The phage attaches to a</a:t>
            </a:r>
          </a:p>
          <a:p>
            <a:pPr>
              <a:lnSpc>
                <a:spcPts val="1500"/>
              </a:lnSpc>
              <a:spcAft>
                <a:spcPts val="600"/>
              </a:spcAft>
            </a:pPr>
            <a:r>
              <a:rPr lang="en-US" sz="19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host cell and injects its DNA.</a:t>
            </a:r>
            <a:endParaRPr lang="en-US" sz="19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116850" y="2053041"/>
            <a:ext cx="1396634" cy="341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en-US" sz="1900" b="1" dirty="0" err="1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Prophage</a:t>
            </a:r>
            <a:endParaRPr lang="en-US" sz="19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50263" y="3699944"/>
            <a:ext cx="1822699" cy="333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en-US" sz="19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Lytic cycle</a:t>
            </a:r>
            <a:endParaRPr lang="en-US" sz="19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764906" y="3691749"/>
            <a:ext cx="2183221" cy="333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en-US" sz="19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Lysogenic cycle</a:t>
            </a:r>
            <a:endParaRPr lang="en-US" sz="19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50262" y="4003104"/>
            <a:ext cx="3797353" cy="1378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  <a:spcAft>
                <a:spcPts val="600"/>
              </a:spcAft>
            </a:pPr>
            <a:r>
              <a:rPr lang="en-US" sz="19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•  Virulent or temperate phage</a:t>
            </a:r>
          </a:p>
          <a:p>
            <a:pPr>
              <a:lnSpc>
                <a:spcPts val="1500"/>
              </a:lnSpc>
              <a:spcAft>
                <a:spcPts val="600"/>
              </a:spcAft>
            </a:pPr>
            <a:r>
              <a:rPr lang="en-US" sz="19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•  Destruction of host DNA</a:t>
            </a:r>
          </a:p>
          <a:p>
            <a:pPr>
              <a:lnSpc>
                <a:spcPts val="1500"/>
              </a:lnSpc>
              <a:spcAft>
                <a:spcPts val="600"/>
              </a:spcAft>
            </a:pPr>
            <a:r>
              <a:rPr lang="en-US" sz="19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•  Production of new phages</a:t>
            </a:r>
          </a:p>
          <a:p>
            <a:pPr>
              <a:lnSpc>
                <a:spcPts val="1500"/>
              </a:lnSpc>
              <a:spcAft>
                <a:spcPts val="600"/>
              </a:spcAft>
            </a:pPr>
            <a:r>
              <a:rPr lang="en-US" sz="19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•  </a:t>
            </a:r>
            <a:r>
              <a:rPr lang="en-US" sz="1900" b="1" dirty="0" err="1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Lysis</a:t>
            </a:r>
            <a:r>
              <a:rPr lang="en-US" sz="19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 of host cell causes</a:t>
            </a:r>
          </a:p>
          <a:p>
            <a:pPr>
              <a:lnSpc>
                <a:spcPts val="1500"/>
              </a:lnSpc>
              <a:spcAft>
                <a:spcPts val="600"/>
              </a:spcAft>
            </a:pPr>
            <a:r>
              <a:rPr lang="en-US" sz="19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 </a:t>
            </a:r>
            <a:r>
              <a:rPr lang="en-US" sz="19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  releases of progeny phages</a:t>
            </a:r>
            <a:endParaRPr lang="en-US" sz="19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759630" y="4003105"/>
            <a:ext cx="4163142" cy="5706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  <a:spcAft>
                <a:spcPts val="600"/>
              </a:spcAft>
            </a:pPr>
            <a:r>
              <a:rPr lang="en-US" sz="19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•  Temperate phage only</a:t>
            </a:r>
          </a:p>
          <a:p>
            <a:pPr>
              <a:lnSpc>
                <a:spcPts val="1500"/>
              </a:lnSpc>
              <a:spcAft>
                <a:spcPts val="600"/>
              </a:spcAft>
            </a:pPr>
            <a:r>
              <a:rPr lang="en-US" sz="19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•  Genome integrates into bacterial</a:t>
            </a:r>
            <a:endParaRPr lang="en-US" sz="19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956276" y="4550697"/>
            <a:ext cx="4163142" cy="1647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  <a:spcAft>
                <a:spcPts val="600"/>
              </a:spcAft>
            </a:pPr>
            <a:r>
              <a:rPr lang="en-US" sz="19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chromosome as </a:t>
            </a:r>
            <a:r>
              <a:rPr lang="en-US" sz="1900" b="1" dirty="0" err="1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prophage</a:t>
            </a:r>
            <a:r>
              <a:rPr lang="en-US" sz="19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, which</a:t>
            </a:r>
          </a:p>
          <a:p>
            <a:pPr>
              <a:lnSpc>
                <a:spcPts val="1500"/>
              </a:lnSpc>
              <a:spcAft>
                <a:spcPts val="600"/>
              </a:spcAft>
            </a:pPr>
            <a:r>
              <a:rPr lang="en-US" sz="19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(1) is replicated and passed on to</a:t>
            </a:r>
          </a:p>
          <a:p>
            <a:pPr>
              <a:lnSpc>
                <a:spcPts val="1500"/>
              </a:lnSpc>
              <a:spcAft>
                <a:spcPts val="600"/>
              </a:spcAft>
            </a:pPr>
            <a:r>
              <a:rPr lang="en-US" sz="19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daughter cells and</a:t>
            </a:r>
          </a:p>
          <a:p>
            <a:pPr>
              <a:lnSpc>
                <a:spcPts val="1500"/>
              </a:lnSpc>
              <a:spcAft>
                <a:spcPts val="600"/>
              </a:spcAft>
            </a:pPr>
            <a:r>
              <a:rPr lang="en-US" sz="19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(2) can be induced to leave the</a:t>
            </a:r>
          </a:p>
          <a:p>
            <a:pPr>
              <a:lnSpc>
                <a:spcPts val="1500"/>
              </a:lnSpc>
              <a:spcAft>
                <a:spcPts val="600"/>
              </a:spcAft>
            </a:pPr>
            <a:r>
              <a:rPr lang="en-US" sz="19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chromosome and initiate a lytic</a:t>
            </a:r>
          </a:p>
          <a:p>
            <a:pPr>
              <a:lnSpc>
                <a:spcPts val="1500"/>
              </a:lnSpc>
              <a:spcAft>
                <a:spcPts val="600"/>
              </a:spcAft>
            </a:pPr>
            <a:r>
              <a:rPr lang="en-US" sz="19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cycle</a:t>
            </a:r>
            <a:endParaRPr lang="en-US" sz="19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cxnSp>
        <p:nvCxnSpPr>
          <p:cNvPr id="18" name="Straight Connector 17"/>
          <p:cNvCxnSpPr/>
          <p:nvPr/>
        </p:nvCxnSpPr>
        <p:spPr bwMode="auto">
          <a:xfrm flipV="1">
            <a:off x="3044265" y="1467971"/>
            <a:ext cx="724647" cy="13820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Connector 19"/>
          <p:cNvCxnSpPr/>
          <p:nvPr/>
        </p:nvCxnSpPr>
        <p:spPr bwMode="auto">
          <a:xfrm>
            <a:off x="3895911" y="1942353"/>
            <a:ext cx="0" cy="37726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6" name="Straight Connector 55"/>
          <p:cNvCxnSpPr/>
          <p:nvPr/>
        </p:nvCxnSpPr>
        <p:spPr bwMode="auto">
          <a:xfrm>
            <a:off x="6767605" y="2348753"/>
            <a:ext cx="0" cy="52742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502158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7D6DA159-938E-41B3-9F42-9D213B86912B.pn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"/>
            <a:ext cx="9017000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706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93E45344-130A-43AC-901E-FAE306B64CC2.pn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"/>
            <a:ext cx="9017000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598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Concept 19.2: Viruses replicate only in host </a:t>
            </a:r>
            <a:r>
              <a:rPr lang="en-US" altLang="en-US" dirty="0" smtClean="0"/>
              <a:t>cells – </a:t>
            </a:r>
            <a:r>
              <a:rPr lang="en-US" altLang="en-US" dirty="0">
                <a:solidFill>
                  <a:srgbClr val="FF0000"/>
                </a:solidFill>
              </a:rPr>
              <a:t>Animal Viruses</a:t>
            </a:r>
            <a:r>
              <a:rPr lang="en-US" altLang="en-US" dirty="0"/>
              <a:t/>
            </a:r>
            <a:br>
              <a:rPr lang="en-US" altLang="en-US" dirty="0"/>
            </a:br>
            <a:endParaRPr lang="en-US" altLang="en-US" dirty="0" smtClean="0"/>
          </a:p>
        </p:txBody>
      </p:sp>
      <p:sp>
        <p:nvSpPr>
          <p:cNvPr id="5529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u="sng" dirty="0" smtClean="0"/>
              <a:t>Animal Viruses</a:t>
            </a:r>
          </a:p>
          <a:p>
            <a:r>
              <a:rPr lang="en-US" altLang="en-US" sz="2600" dirty="0" smtClean="0"/>
              <a:t>There are two key variables used to classify viruses that infect animals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en-US" sz="2400" dirty="0" smtClean="0"/>
              <a:t>An RNA or DNA genome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en-US" sz="2400" dirty="0" smtClean="0"/>
              <a:t>A single-stranded or double-stranded genome</a:t>
            </a:r>
          </a:p>
          <a:p>
            <a:r>
              <a:rPr lang="en-US" altLang="en-US" sz="2600" dirty="0" smtClean="0"/>
              <a:t>Whereas few bacteriophages have an envelope or an RNA genome, many animal viruses have BOTH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9_T01_AnimalViruses-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704" y="210312"/>
            <a:ext cx="3212592" cy="64373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19.1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732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9_07EnvRNAVirusLifeCyc-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56" y="200728"/>
            <a:ext cx="8095488" cy="64373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19.7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67303" y="419354"/>
            <a:ext cx="1170543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Capsid</a:t>
            </a:r>
          </a:p>
        </p:txBody>
      </p:sp>
      <p:cxnSp>
        <p:nvCxnSpPr>
          <p:cNvPr id="5" name="Straight Connector 4"/>
          <p:cNvCxnSpPr/>
          <p:nvPr/>
        </p:nvCxnSpPr>
        <p:spPr bwMode="auto">
          <a:xfrm flipH="1">
            <a:off x="1373460" y="1178670"/>
            <a:ext cx="509128" cy="50234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Connector 6"/>
          <p:cNvCxnSpPr/>
          <p:nvPr/>
        </p:nvCxnSpPr>
        <p:spPr bwMode="auto">
          <a:xfrm flipH="1" flipV="1">
            <a:off x="1368979" y="523076"/>
            <a:ext cx="606992" cy="27459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/>
          <p:nvPr/>
        </p:nvCxnSpPr>
        <p:spPr bwMode="auto">
          <a:xfrm>
            <a:off x="1083235" y="976963"/>
            <a:ext cx="1053353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 flipH="1" flipV="1">
            <a:off x="3796920" y="2823270"/>
            <a:ext cx="155021" cy="22678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/>
        </p:nvCxnSpPr>
        <p:spPr bwMode="auto">
          <a:xfrm flipH="1" flipV="1">
            <a:off x="4769971" y="2392640"/>
            <a:ext cx="129987" cy="20469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/>
        </p:nvCxnSpPr>
        <p:spPr bwMode="auto">
          <a:xfrm flipV="1">
            <a:off x="4945529" y="3378759"/>
            <a:ext cx="179295" cy="2091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Connector 19"/>
          <p:cNvCxnSpPr/>
          <p:nvPr/>
        </p:nvCxnSpPr>
        <p:spPr bwMode="auto">
          <a:xfrm flipH="1" flipV="1">
            <a:off x="6537880" y="3364140"/>
            <a:ext cx="245414" cy="25367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/>
          <p:nvPr/>
        </p:nvCxnSpPr>
        <p:spPr bwMode="auto">
          <a:xfrm flipH="1">
            <a:off x="2813050" y="4501027"/>
            <a:ext cx="793750" cy="1365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TextBox 24"/>
          <p:cNvSpPr txBox="1"/>
          <p:nvPr/>
        </p:nvSpPr>
        <p:spPr>
          <a:xfrm>
            <a:off x="467304" y="900577"/>
            <a:ext cx="818572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RNA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70479" y="1687977"/>
            <a:ext cx="1825046" cy="521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00"/>
              </a:lnSpc>
              <a:spcAft>
                <a:spcPts val="600"/>
              </a:spcAft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Envelope (with</a:t>
            </a:r>
          </a:p>
          <a:p>
            <a:pPr>
              <a:lnSpc>
                <a:spcPts val="1300"/>
              </a:lnSpc>
              <a:spcAft>
                <a:spcPts val="600"/>
              </a:spcAft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glycoproteins)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997778" y="2592852"/>
            <a:ext cx="990021" cy="266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mRNA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718503" y="2173752"/>
            <a:ext cx="1278947" cy="266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Template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778703" y="3907302"/>
            <a:ext cx="548697" cy="266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ER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045653" y="3180227"/>
            <a:ext cx="1123372" cy="544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  <a:spcAft>
                <a:spcPts val="600"/>
              </a:spcAft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Capsid</a:t>
            </a:r>
          </a:p>
          <a:p>
            <a:pPr>
              <a:lnSpc>
                <a:spcPts val="1400"/>
              </a:lnSpc>
              <a:spcAft>
                <a:spcPts val="600"/>
              </a:spcAft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proteins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671127" y="1834027"/>
            <a:ext cx="1698048" cy="544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  <a:spcAft>
                <a:spcPts val="600"/>
              </a:spcAft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Viral genome</a:t>
            </a:r>
          </a:p>
          <a:p>
            <a:pPr>
              <a:lnSpc>
                <a:spcPts val="1400"/>
              </a:lnSpc>
              <a:spcAft>
                <a:spcPts val="600"/>
              </a:spcAft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(RNA)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690303" y="3510427"/>
            <a:ext cx="1123372" cy="801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  <a:spcAft>
                <a:spcPts val="600"/>
              </a:spcAft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Copy of</a:t>
            </a:r>
          </a:p>
          <a:p>
            <a:pPr algn="ctr">
              <a:lnSpc>
                <a:spcPts val="1400"/>
              </a:lnSpc>
              <a:spcAft>
                <a:spcPts val="600"/>
              </a:spcAft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genome</a:t>
            </a:r>
          </a:p>
          <a:p>
            <a:pPr algn="ctr">
              <a:lnSpc>
                <a:spcPts val="1400"/>
              </a:lnSpc>
              <a:spcAft>
                <a:spcPts val="600"/>
              </a:spcAft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(RNA)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296028" y="4937615"/>
            <a:ext cx="1278947" cy="266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New virus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465505" y="1046705"/>
            <a:ext cx="1544810" cy="266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HOST CELL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934766" y="4497238"/>
            <a:ext cx="1277103" cy="544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  <a:spcAft>
                <a:spcPts val="600"/>
              </a:spcAft>
            </a:pPr>
            <a:r>
              <a:rPr lang="en-US" sz="1800" b="1" dirty="0" err="1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Glyco</a:t>
            </a: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-</a:t>
            </a:r>
          </a:p>
          <a:p>
            <a:pPr>
              <a:lnSpc>
                <a:spcPts val="1400"/>
              </a:lnSpc>
              <a:spcAft>
                <a:spcPts val="600"/>
              </a:spcAft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proteins</a:t>
            </a:r>
          </a:p>
        </p:txBody>
      </p:sp>
    </p:spTree>
    <p:extLst>
      <p:ext uri="{BB962C8B-B14F-4D97-AF65-F5344CB8AC3E}">
        <p14:creationId xmlns:p14="http://schemas.microsoft.com/office/powerpoint/2010/main" val="1775901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“A Kind of Borrowed Life”</a:t>
            </a:r>
          </a:p>
        </p:txBody>
      </p:sp>
      <p:sp>
        <p:nvSpPr>
          <p:cNvPr id="1433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CA" altLang="en-US" dirty="0" smtClean="0"/>
              <a:t>A </a:t>
            </a:r>
            <a:r>
              <a:rPr lang="en-CA" altLang="en-US" b="1" dirty="0" smtClean="0"/>
              <a:t>virus</a:t>
            </a:r>
            <a:r>
              <a:rPr lang="en-CA" altLang="en-US" dirty="0" smtClean="0"/>
              <a:t> is an infectious particle consisting of genes packaged in a protein coat</a:t>
            </a:r>
          </a:p>
          <a:p>
            <a:r>
              <a:rPr lang="en-CA" altLang="en-US" dirty="0" smtClean="0"/>
              <a:t>Viruses are </a:t>
            </a:r>
            <a:r>
              <a:rPr lang="en-CA" altLang="en-US" i="1" dirty="0" smtClean="0"/>
              <a:t>much</a:t>
            </a:r>
            <a:r>
              <a:rPr lang="en-CA" altLang="en-US" dirty="0" smtClean="0"/>
              <a:t> simpler in structure than even prokaryotic cells</a:t>
            </a:r>
          </a:p>
          <a:p>
            <a:r>
              <a:rPr lang="en-CA" altLang="en-US" dirty="0" smtClean="0"/>
              <a:t>Viruses </a:t>
            </a:r>
            <a:r>
              <a:rPr lang="en-CA" altLang="en-US" b="1" dirty="0" smtClean="0"/>
              <a:t>cannot</a:t>
            </a:r>
            <a:r>
              <a:rPr lang="en-CA" altLang="en-US" dirty="0" smtClean="0"/>
              <a:t> reproduce or carry out metabolism </a:t>
            </a:r>
            <a:r>
              <a:rPr lang="en-CA" altLang="en-US" i="1" dirty="0" smtClean="0"/>
              <a:t>outside</a:t>
            </a:r>
            <a:r>
              <a:rPr lang="en-CA" altLang="en-US" dirty="0" smtClean="0"/>
              <a:t> of a host cell </a:t>
            </a:r>
            <a:endParaRPr lang="en-US" alt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Concept 19.2: Viruses replicate only in host </a:t>
            </a:r>
            <a:r>
              <a:rPr lang="en-US" altLang="en-US" dirty="0" smtClean="0"/>
              <a:t>cells – </a:t>
            </a:r>
            <a:r>
              <a:rPr lang="en-US" altLang="en-US" dirty="0" smtClean="0">
                <a:solidFill>
                  <a:srgbClr val="FF0000"/>
                </a:solidFill>
              </a:rPr>
              <a:t>Animal Viruses</a:t>
            </a:r>
            <a:endParaRPr lang="en-US" altLang="en-US" i="1" dirty="0" smtClean="0">
              <a:solidFill>
                <a:srgbClr val="FF0000"/>
              </a:solidFill>
            </a:endParaRPr>
          </a:p>
        </p:txBody>
      </p:sp>
      <p:sp>
        <p:nvSpPr>
          <p:cNvPr id="6553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u="sng" dirty="0" smtClean="0"/>
              <a:t>Animal Viruses</a:t>
            </a:r>
          </a:p>
          <a:p>
            <a:r>
              <a:rPr lang="en-US" altLang="en-US" sz="2600" dirty="0" smtClean="0"/>
              <a:t>The broadest variety of RNA genomes is found in viruses that infect animals</a:t>
            </a:r>
          </a:p>
          <a:p>
            <a:r>
              <a:rPr lang="en-US" altLang="en-US" sz="2600" dirty="0" smtClean="0"/>
              <a:t>Ex: </a:t>
            </a:r>
            <a:r>
              <a:rPr lang="en-US" altLang="en-US" sz="2600" b="1" dirty="0" smtClean="0"/>
              <a:t>Retroviruses</a:t>
            </a:r>
            <a:r>
              <a:rPr lang="en-US" altLang="en-US" sz="2600" dirty="0" smtClean="0"/>
              <a:t> use </a:t>
            </a:r>
            <a:r>
              <a:rPr lang="en-US" altLang="en-US" sz="2600" b="1" dirty="0" smtClean="0"/>
              <a:t>reverse transcriptase </a:t>
            </a:r>
            <a:r>
              <a:rPr lang="en-US" altLang="en-US" sz="2600" dirty="0" smtClean="0"/>
              <a:t>to copy their RNA genome into DNA</a:t>
            </a:r>
          </a:p>
          <a:p>
            <a:pPr lvl="1"/>
            <a:r>
              <a:rPr lang="en-US" altLang="en-US" sz="2400" b="1" dirty="0" smtClean="0"/>
              <a:t>HIV (human immunodeficiency virus) </a:t>
            </a:r>
            <a:r>
              <a:rPr lang="en-US" altLang="en-US" sz="2400" dirty="0" smtClean="0"/>
              <a:t>is the retrovirus that causes </a:t>
            </a:r>
            <a:r>
              <a:rPr lang="en-US" altLang="en-US" sz="2400" b="1" dirty="0" smtClean="0"/>
              <a:t>AIDS (acquired immunodeficiency syndrome)</a:t>
            </a:r>
          </a:p>
        </p:txBody>
      </p:sp>
      <p:pic>
        <p:nvPicPr>
          <p:cNvPr id="1028" name="Picture 4" descr="Image result for bacteriophage me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4720" y="5029200"/>
            <a:ext cx="2346960" cy="146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Concept 19.2: Viruses replicate only in host </a:t>
            </a:r>
            <a:r>
              <a:rPr lang="en-US" altLang="en-US" dirty="0" smtClean="0"/>
              <a:t>cells – </a:t>
            </a:r>
            <a:r>
              <a:rPr lang="en-US" altLang="en-US" dirty="0" smtClean="0">
                <a:solidFill>
                  <a:srgbClr val="FF0000"/>
                </a:solidFill>
              </a:rPr>
              <a:t>Animal Viruses</a:t>
            </a:r>
            <a:endParaRPr lang="en-US" altLang="en-US" i="1" dirty="0" smtClean="0">
              <a:solidFill>
                <a:srgbClr val="FF0000"/>
              </a:solidFill>
            </a:endParaRPr>
          </a:p>
        </p:txBody>
      </p:sp>
      <p:sp>
        <p:nvSpPr>
          <p:cNvPr id="6553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u="sng" dirty="0" smtClean="0"/>
              <a:t>Animal Viruses</a:t>
            </a:r>
          </a:p>
          <a:p>
            <a:r>
              <a:rPr lang="en-US" altLang="en-US" sz="2600" dirty="0"/>
              <a:t>The viral DNA that is integrated into the host genome is called a </a:t>
            </a:r>
            <a:r>
              <a:rPr lang="en-US" altLang="en-US" sz="2600" b="1" dirty="0"/>
              <a:t>provirus</a:t>
            </a:r>
          </a:p>
          <a:p>
            <a:pPr lvl="1"/>
            <a:r>
              <a:rPr lang="en-US" altLang="en-US" sz="2400" dirty="0"/>
              <a:t>Unlike a </a:t>
            </a:r>
            <a:r>
              <a:rPr lang="en-US" altLang="en-US" sz="2400" dirty="0" err="1"/>
              <a:t>prophage</a:t>
            </a:r>
            <a:r>
              <a:rPr lang="en-US" altLang="en-US" sz="2400" dirty="0"/>
              <a:t>, a provirus remains a </a:t>
            </a:r>
            <a:r>
              <a:rPr lang="en-US" altLang="en-US" sz="2400" dirty="0" smtClean="0"/>
              <a:t>PERMANENT </a:t>
            </a:r>
            <a:r>
              <a:rPr lang="en-US" altLang="en-US" sz="2400" dirty="0"/>
              <a:t>resident of the host cell</a:t>
            </a:r>
          </a:p>
          <a:p>
            <a:pPr lvl="1"/>
            <a:r>
              <a:rPr lang="en-US" altLang="en-US" sz="2400" dirty="0"/>
              <a:t>RNA polymerase transcribes the </a:t>
            </a:r>
            <a:r>
              <a:rPr lang="en-US" altLang="en-US" sz="2400" dirty="0" err="1"/>
              <a:t>proviral</a:t>
            </a:r>
            <a:r>
              <a:rPr lang="en-US" altLang="en-US" sz="2400" dirty="0"/>
              <a:t> DNA into RNA molecules</a:t>
            </a:r>
          </a:p>
          <a:p>
            <a:pPr lvl="1"/>
            <a:r>
              <a:rPr lang="en-US" altLang="en-US" sz="2400" dirty="0"/>
              <a:t>The RNA molecules function both as mRNA for synthesis of viral proteins and as genomes for new virus particles released from the cell</a:t>
            </a:r>
          </a:p>
          <a:p>
            <a:pPr marL="0" indent="0">
              <a:buNone/>
            </a:pPr>
            <a:endParaRPr lang="en-US" altLang="en-US" u="sng" dirty="0" smtClean="0"/>
          </a:p>
        </p:txBody>
      </p:sp>
    </p:spTree>
    <p:extLst>
      <p:ext uri="{BB962C8B-B14F-4D97-AF65-F5344CB8AC3E}">
        <p14:creationId xmlns:p14="http://schemas.microsoft.com/office/powerpoint/2010/main" val="3550252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9_08_HIVReproCycle-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210312"/>
            <a:ext cx="8546592" cy="6437376"/>
          </a:xfrm>
          <a:prstGeom prst="rect">
            <a:avLst/>
          </a:prstGeom>
        </p:spPr>
      </p:pic>
      <p:cxnSp>
        <p:nvCxnSpPr>
          <p:cNvPr id="65" name="Straight Connector 64"/>
          <p:cNvCxnSpPr/>
          <p:nvPr/>
        </p:nvCxnSpPr>
        <p:spPr bwMode="auto">
          <a:xfrm>
            <a:off x="6931025" y="626197"/>
            <a:ext cx="657225" cy="27304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6" name="Straight Connector 65"/>
          <p:cNvCxnSpPr/>
          <p:nvPr/>
        </p:nvCxnSpPr>
        <p:spPr bwMode="auto">
          <a:xfrm flipH="1">
            <a:off x="7823200" y="670647"/>
            <a:ext cx="98426" cy="50799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19.8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 bwMode="auto">
          <a:xfrm flipV="1">
            <a:off x="794003" y="1204046"/>
            <a:ext cx="637922" cy="57384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TextBox 4"/>
          <p:cNvSpPr txBox="1"/>
          <p:nvPr/>
        </p:nvSpPr>
        <p:spPr>
          <a:xfrm>
            <a:off x="245324" y="347577"/>
            <a:ext cx="159040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Glycoprotein</a:t>
            </a:r>
          </a:p>
        </p:txBody>
      </p:sp>
      <p:cxnSp>
        <p:nvCxnSpPr>
          <p:cNvPr id="7" name="Straight Connector 6"/>
          <p:cNvCxnSpPr/>
          <p:nvPr/>
        </p:nvCxnSpPr>
        <p:spPr bwMode="auto">
          <a:xfrm flipV="1">
            <a:off x="1568450" y="442048"/>
            <a:ext cx="234950" cy="37464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/>
          <p:nvPr/>
        </p:nvCxnSpPr>
        <p:spPr bwMode="auto">
          <a:xfrm flipH="1" flipV="1">
            <a:off x="1149350" y="562696"/>
            <a:ext cx="111125" cy="2127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/>
          <p:nvPr/>
        </p:nvCxnSpPr>
        <p:spPr bwMode="auto">
          <a:xfrm flipV="1">
            <a:off x="1536700" y="784947"/>
            <a:ext cx="492126" cy="20954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Connector 14"/>
          <p:cNvCxnSpPr/>
          <p:nvPr/>
        </p:nvCxnSpPr>
        <p:spPr bwMode="auto">
          <a:xfrm>
            <a:off x="1501775" y="1032597"/>
            <a:ext cx="533400" cy="8254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/>
        </p:nvCxnSpPr>
        <p:spPr bwMode="auto">
          <a:xfrm flipV="1">
            <a:off x="1530350" y="1111971"/>
            <a:ext cx="501650" cy="12382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/>
          <p:nvPr/>
        </p:nvCxnSpPr>
        <p:spPr bwMode="auto">
          <a:xfrm flipV="1">
            <a:off x="4552950" y="1924771"/>
            <a:ext cx="276225" cy="4762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/>
          <p:cNvCxnSpPr/>
          <p:nvPr/>
        </p:nvCxnSpPr>
        <p:spPr bwMode="auto">
          <a:xfrm>
            <a:off x="6931025" y="626197"/>
            <a:ext cx="657225" cy="27304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Connector 22"/>
          <p:cNvCxnSpPr/>
          <p:nvPr/>
        </p:nvCxnSpPr>
        <p:spPr bwMode="auto">
          <a:xfrm flipH="1">
            <a:off x="7823200" y="670647"/>
            <a:ext cx="98426" cy="50799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Connector 27"/>
          <p:cNvCxnSpPr/>
          <p:nvPr/>
        </p:nvCxnSpPr>
        <p:spPr bwMode="auto">
          <a:xfrm flipH="1">
            <a:off x="5035550" y="3585296"/>
            <a:ext cx="323850" cy="317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Straight Connector 30"/>
          <p:cNvCxnSpPr/>
          <p:nvPr/>
        </p:nvCxnSpPr>
        <p:spPr bwMode="auto">
          <a:xfrm flipH="1">
            <a:off x="4305300" y="3502746"/>
            <a:ext cx="130175" cy="1873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" name="TextBox 32"/>
          <p:cNvSpPr txBox="1"/>
          <p:nvPr/>
        </p:nvSpPr>
        <p:spPr>
          <a:xfrm>
            <a:off x="245324" y="1758141"/>
            <a:ext cx="149612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Reverse</a:t>
            </a:r>
          </a:p>
          <a:p>
            <a:pPr>
              <a:lnSpc>
                <a:spcPts val="1200"/>
              </a:lnSpc>
              <a:spcAft>
                <a:spcPts val="60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transcriptase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182602" y="1645355"/>
            <a:ext cx="5311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HIV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970137" y="1020557"/>
            <a:ext cx="1496126" cy="686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100"/>
              </a:lnSpc>
              <a:spcAft>
                <a:spcPts val="60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RNA (two</a:t>
            </a:r>
          </a:p>
          <a:p>
            <a:pPr>
              <a:lnSpc>
                <a:spcPts val="1100"/>
              </a:lnSpc>
              <a:spcAft>
                <a:spcPts val="60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identical</a:t>
            </a:r>
          </a:p>
          <a:p>
            <a:pPr>
              <a:lnSpc>
                <a:spcPts val="1100"/>
              </a:lnSpc>
              <a:spcAft>
                <a:spcPts val="60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strands)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598553" y="225571"/>
            <a:ext cx="169023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Viral envelope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975683" y="652594"/>
            <a:ext cx="95816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Capsid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929598" y="1905932"/>
            <a:ext cx="12267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Viral RNA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918505" y="2267920"/>
            <a:ext cx="1290923" cy="468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100"/>
              </a:lnSpc>
              <a:spcAft>
                <a:spcPts val="60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RNA-DNA</a:t>
            </a:r>
          </a:p>
          <a:p>
            <a:pPr>
              <a:lnSpc>
                <a:spcPts val="1100"/>
              </a:lnSpc>
              <a:spcAft>
                <a:spcPts val="60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hybrid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924052" y="2872189"/>
            <a:ext cx="6475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DNA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732055" y="1208468"/>
            <a:ext cx="84169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HOST</a:t>
            </a:r>
          </a:p>
          <a:p>
            <a:pPr>
              <a:lnSpc>
                <a:spcPts val="1200"/>
              </a:lnSpc>
              <a:spcAft>
                <a:spcPts val="60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CELL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765331" y="1796316"/>
            <a:ext cx="146839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Reverse</a:t>
            </a:r>
          </a:p>
          <a:p>
            <a:pPr>
              <a:lnSpc>
                <a:spcPts val="1200"/>
              </a:lnSpc>
              <a:spcAft>
                <a:spcPts val="60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transcriptase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765330" y="3182752"/>
            <a:ext cx="121327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NUCLEUS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286656" y="3476677"/>
            <a:ext cx="121327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Provirus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068246" y="3692962"/>
            <a:ext cx="1590409" cy="468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100"/>
              </a:lnSpc>
              <a:spcAft>
                <a:spcPts val="60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Chromosomal</a:t>
            </a:r>
          </a:p>
          <a:p>
            <a:pPr algn="ctr">
              <a:lnSpc>
                <a:spcPts val="1100"/>
              </a:lnSpc>
              <a:spcAft>
                <a:spcPts val="60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DNA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158700" y="4170109"/>
            <a:ext cx="1806704" cy="686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100"/>
              </a:lnSpc>
              <a:spcAft>
                <a:spcPts val="60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RNA genome</a:t>
            </a:r>
          </a:p>
          <a:p>
            <a:pPr>
              <a:lnSpc>
                <a:spcPts val="1100"/>
              </a:lnSpc>
              <a:spcAft>
                <a:spcPts val="60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for the progeny</a:t>
            </a:r>
          </a:p>
          <a:p>
            <a:pPr>
              <a:lnSpc>
                <a:spcPts val="1100"/>
              </a:lnSpc>
              <a:spcAft>
                <a:spcPts val="60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viruses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354925" y="4524822"/>
            <a:ext cx="80287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mRNA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975682" y="6194090"/>
            <a:ext cx="13020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New virus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808147" y="6204874"/>
            <a:ext cx="184014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New HIV leaving</a:t>
            </a:r>
          </a:p>
          <a:p>
            <a:pPr>
              <a:lnSpc>
                <a:spcPts val="1200"/>
              </a:lnSpc>
              <a:spcAft>
                <a:spcPts val="60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 cell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485476" y="479243"/>
            <a:ext cx="6674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HIV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7194214" y="229339"/>
            <a:ext cx="178181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Membrane of</a:t>
            </a:r>
          </a:p>
          <a:p>
            <a:pPr>
              <a:lnSpc>
                <a:spcPts val="1200"/>
              </a:lnSpc>
              <a:spcAft>
                <a:spcPts val="60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white blood cell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7480986" y="2724276"/>
            <a:ext cx="101162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0.25 </a:t>
            </a:r>
            <a:r>
              <a:rPr lang="en-US" sz="1600" b="1" dirty="0">
                <a:solidFill>
                  <a:srgbClr val="000000"/>
                </a:solidFill>
                <a:latin typeface="Symbol Std"/>
                <a:ea typeface="ＭＳ Ｐゴシック" charset="0"/>
                <a:cs typeface="Symbol Std"/>
              </a:rPr>
              <a:t>µ</a:t>
            </a:r>
            <a:r>
              <a:rPr lang="en-US" sz="16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m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805017" y="2990566"/>
            <a:ext cx="20808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HIV entering a cell</a:t>
            </a:r>
          </a:p>
        </p:txBody>
      </p:sp>
      <p:grpSp>
        <p:nvGrpSpPr>
          <p:cNvPr id="63" name="Group 62"/>
          <p:cNvGrpSpPr/>
          <p:nvPr/>
        </p:nvGrpSpPr>
        <p:grpSpPr>
          <a:xfrm>
            <a:off x="7686434" y="2632796"/>
            <a:ext cx="527291" cy="76200"/>
            <a:chOff x="7686434" y="2559050"/>
            <a:chExt cx="527291" cy="76200"/>
          </a:xfrm>
        </p:grpSpPr>
        <p:cxnSp>
          <p:nvCxnSpPr>
            <p:cNvPr id="51" name="Straight Connector 50"/>
            <p:cNvCxnSpPr/>
            <p:nvPr/>
          </p:nvCxnSpPr>
          <p:spPr bwMode="auto">
            <a:xfrm>
              <a:off x="7686434" y="2595665"/>
              <a:ext cx="520941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3" name="Straight Connector 52"/>
            <p:cNvCxnSpPr/>
            <p:nvPr/>
          </p:nvCxnSpPr>
          <p:spPr bwMode="auto">
            <a:xfrm>
              <a:off x="7687851" y="2559050"/>
              <a:ext cx="0" cy="76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2" name="Straight Connector 61"/>
            <p:cNvCxnSpPr/>
            <p:nvPr/>
          </p:nvCxnSpPr>
          <p:spPr bwMode="auto">
            <a:xfrm>
              <a:off x="8213725" y="2559050"/>
              <a:ext cx="0" cy="76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4219785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9_08c_HIVReproCycle-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60" y="364737"/>
            <a:ext cx="6278880" cy="6016752"/>
          </a:xfrm>
          <a:prstGeom prst="rect">
            <a:avLst/>
          </a:prstGeom>
        </p:spPr>
      </p:pic>
      <p:cxnSp>
        <p:nvCxnSpPr>
          <p:cNvPr id="21" name="Straight Connector 20"/>
          <p:cNvCxnSpPr/>
          <p:nvPr/>
        </p:nvCxnSpPr>
        <p:spPr bwMode="auto">
          <a:xfrm>
            <a:off x="2005958" y="1418444"/>
            <a:ext cx="1230727" cy="520201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/>
          <p:nvPr/>
        </p:nvCxnSpPr>
        <p:spPr bwMode="auto">
          <a:xfrm flipH="1">
            <a:off x="3707394" y="1497008"/>
            <a:ext cx="191416" cy="972001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19.8c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2012662" y="1422699"/>
            <a:ext cx="1229961" cy="51528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" name="Straight Connector 4"/>
          <p:cNvCxnSpPr/>
          <p:nvPr/>
        </p:nvCxnSpPr>
        <p:spPr bwMode="auto">
          <a:xfrm flipH="1">
            <a:off x="3706678" y="1506188"/>
            <a:ext cx="191416" cy="97200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TextBox 5"/>
          <p:cNvSpPr txBox="1"/>
          <p:nvPr/>
        </p:nvSpPr>
        <p:spPr>
          <a:xfrm>
            <a:off x="5091107" y="5810284"/>
            <a:ext cx="2721592" cy="654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en-US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New HIV leaving</a:t>
            </a:r>
          </a:p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en-US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 cell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85155" y="1275349"/>
            <a:ext cx="786515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en-US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HIV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98694" y="873045"/>
            <a:ext cx="2518746" cy="67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900"/>
              </a:lnSpc>
              <a:spcAft>
                <a:spcPts val="600"/>
              </a:spcAft>
            </a:pPr>
            <a:r>
              <a:rPr lang="en-US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Membrane of</a:t>
            </a:r>
          </a:p>
          <a:p>
            <a:pPr>
              <a:lnSpc>
                <a:spcPts val="1900"/>
              </a:lnSpc>
              <a:spcAft>
                <a:spcPts val="600"/>
              </a:spcAft>
            </a:pPr>
            <a:r>
              <a:rPr lang="en-US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white blood cell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83336" y="5472671"/>
            <a:ext cx="1418875" cy="282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r>
              <a:rPr lang="en-US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0.25 </a:t>
            </a:r>
            <a:r>
              <a:rPr lang="en-US" b="1" dirty="0">
                <a:solidFill>
                  <a:srgbClr val="000000"/>
                </a:solidFill>
                <a:latin typeface="Symbol Std"/>
                <a:ea typeface="ＭＳ Ｐゴシック" charset="0"/>
                <a:cs typeface="Symbol Std"/>
              </a:rPr>
              <a:t>µ</a:t>
            </a:r>
            <a:r>
              <a:rPr lang="en-US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57096" y="5798352"/>
            <a:ext cx="2887623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en-US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HIV entering a cell</a:t>
            </a:r>
          </a:p>
        </p:txBody>
      </p:sp>
      <p:cxnSp>
        <p:nvCxnSpPr>
          <p:cNvPr id="19" name="Straight Connector 18"/>
          <p:cNvCxnSpPr/>
          <p:nvPr/>
        </p:nvCxnSpPr>
        <p:spPr bwMode="auto">
          <a:xfrm>
            <a:off x="2015195" y="1421082"/>
            <a:ext cx="1230727" cy="52020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7" name="Group 26"/>
          <p:cNvGrpSpPr/>
          <p:nvPr/>
        </p:nvGrpSpPr>
        <p:grpSpPr>
          <a:xfrm>
            <a:off x="3449467" y="5224304"/>
            <a:ext cx="997487" cy="136769"/>
            <a:chOff x="3449467" y="5169878"/>
            <a:chExt cx="997487" cy="136769"/>
          </a:xfrm>
        </p:grpSpPr>
        <p:cxnSp>
          <p:nvCxnSpPr>
            <p:cNvPr id="12" name="Straight Connector 11"/>
            <p:cNvCxnSpPr/>
            <p:nvPr/>
          </p:nvCxnSpPr>
          <p:spPr bwMode="auto">
            <a:xfrm>
              <a:off x="3454400" y="5238329"/>
              <a:ext cx="992554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" name="Straight Connector 13"/>
            <p:cNvCxnSpPr/>
            <p:nvPr/>
          </p:nvCxnSpPr>
          <p:spPr bwMode="auto">
            <a:xfrm>
              <a:off x="3449467" y="5169878"/>
              <a:ext cx="0" cy="13676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5" name="Straight Connector 24"/>
            <p:cNvCxnSpPr/>
            <p:nvPr/>
          </p:nvCxnSpPr>
          <p:spPr bwMode="auto">
            <a:xfrm>
              <a:off x="4443048" y="5169878"/>
              <a:ext cx="0" cy="13676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720813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dirty="0"/>
              <a:t>Viruses have the ability to introduce </a:t>
            </a:r>
            <a:r>
              <a:rPr lang="en-US" altLang="en-US" sz="2400" i="1" dirty="0"/>
              <a:t>genetic change </a:t>
            </a:r>
            <a:r>
              <a:rPr lang="en-US" altLang="en-US" sz="2400" dirty="0"/>
              <a:t>into organisms as well as to undergo rapid genetic change themselves</a:t>
            </a:r>
          </a:p>
          <a:p>
            <a:pPr lvl="1"/>
            <a:r>
              <a:rPr lang="en-US" altLang="en-US" sz="2000" b="1" dirty="0"/>
              <a:t>Transduction: </a:t>
            </a:r>
            <a:r>
              <a:rPr lang="en-US" altLang="en-US" sz="2000" dirty="0"/>
              <a:t>Moving from one host to another, viruses pick up pieces of the first host’s DNA and carry it to the next cell to be </a:t>
            </a:r>
            <a:r>
              <a:rPr lang="en-US" altLang="en-US" sz="2000" dirty="0" smtClean="0"/>
              <a:t>infected (common </a:t>
            </a:r>
            <a:r>
              <a:rPr lang="en-US" altLang="en-US" sz="2000" dirty="0"/>
              <a:t>in </a:t>
            </a:r>
            <a:r>
              <a:rPr lang="en-US" altLang="en-US" sz="2000" dirty="0" smtClean="0"/>
              <a:t>bacteria)</a:t>
            </a:r>
          </a:p>
          <a:p>
            <a:r>
              <a:rPr lang="en-US" altLang="en-US" dirty="0" smtClean="0"/>
              <a:t>Viruses LACK critical error-checking mechanisms and thus have high rates of mutation</a:t>
            </a:r>
          </a:p>
          <a:p>
            <a:pPr lvl="1"/>
            <a:r>
              <a:rPr lang="en-US" altLang="en-US" sz="2000" dirty="0" smtClean="0"/>
              <a:t>Viral mutations can rapidly accumulate and give rise to genetically novel viruses WITHIN one organism! (HIV)</a:t>
            </a:r>
          </a:p>
          <a:p>
            <a:pPr lvl="1"/>
            <a:r>
              <a:rPr lang="en-US" altLang="en-US" sz="2000" dirty="0" smtClean="0"/>
              <a:t>Viral mutations can also lead to totally new genetic strains (common cold, flu)</a:t>
            </a:r>
          </a:p>
          <a:p>
            <a:endParaRPr lang="en-US" altLang="en-US" sz="2600" dirty="0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82563" y="298675"/>
            <a:ext cx="8775700" cy="822325"/>
          </a:xfrm>
        </p:spPr>
        <p:txBody>
          <a:bodyPr/>
          <a:lstStyle/>
          <a:p>
            <a:r>
              <a:rPr lang="en-US" altLang="en-US" dirty="0"/>
              <a:t>Concept 19.2: Viruses replicate only in host </a:t>
            </a:r>
            <a:r>
              <a:rPr lang="en-US" altLang="en-US" dirty="0" smtClean="0"/>
              <a:t>cells – </a:t>
            </a:r>
            <a:r>
              <a:rPr lang="en-US" altLang="en-US" dirty="0" smtClean="0">
                <a:solidFill>
                  <a:srgbClr val="FF0000"/>
                </a:solidFill>
              </a:rPr>
              <a:t>Evolution</a:t>
            </a:r>
            <a:endParaRPr lang="en-US" altLang="en-US" i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709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600" dirty="0" smtClean="0"/>
              <a:t>Viruses do not fit our definition of living organisms</a:t>
            </a:r>
          </a:p>
          <a:p>
            <a:r>
              <a:rPr lang="en-US" altLang="en-US" sz="2600" dirty="0"/>
              <a:t>There is controversy about whether this virus evolved before or after </a:t>
            </a:r>
            <a:r>
              <a:rPr lang="en-US" altLang="en-US" sz="2600" dirty="0" smtClean="0"/>
              <a:t>cells</a:t>
            </a:r>
          </a:p>
          <a:p>
            <a:r>
              <a:rPr lang="en-US" altLang="en-US" sz="2600" dirty="0" smtClean="0"/>
              <a:t>Since viruses can replicate only within cells, they </a:t>
            </a:r>
            <a:r>
              <a:rPr lang="en-US" altLang="en-US" sz="2600" i="1" dirty="0" smtClean="0"/>
              <a:t>probably</a:t>
            </a:r>
            <a:r>
              <a:rPr lang="en-US" altLang="en-US" sz="2600" dirty="0" smtClean="0"/>
              <a:t> evolved as bits of cellular nucleic acid</a:t>
            </a:r>
          </a:p>
          <a:p>
            <a:pPr lvl="1"/>
            <a:r>
              <a:rPr lang="en-US" altLang="en-US" sz="2400" dirty="0" smtClean="0"/>
              <a:t>Candidates for the source of viral genomes include plasmids and transposons</a:t>
            </a:r>
          </a:p>
          <a:p>
            <a:pPr lvl="1"/>
            <a:r>
              <a:rPr lang="en-US" altLang="en-US" sz="2400" dirty="0" smtClean="0"/>
              <a:t>Plasmids, transposons, and viruses are all </a:t>
            </a:r>
            <a:r>
              <a:rPr lang="en-US" altLang="en-US" sz="2400" i="1" dirty="0" smtClean="0"/>
              <a:t>mobile genetic elements</a:t>
            </a:r>
          </a:p>
          <a:p>
            <a:endParaRPr lang="en-US" altLang="en-US" sz="2600" dirty="0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82563" y="298675"/>
            <a:ext cx="8775700" cy="822325"/>
          </a:xfrm>
        </p:spPr>
        <p:txBody>
          <a:bodyPr/>
          <a:lstStyle/>
          <a:p>
            <a:r>
              <a:rPr lang="en-US" altLang="en-US" dirty="0"/>
              <a:t>Concept 19.2: Viruses replicate only in host </a:t>
            </a:r>
            <a:r>
              <a:rPr lang="en-US" altLang="en-US" dirty="0" smtClean="0"/>
              <a:t>cells – </a:t>
            </a:r>
            <a:r>
              <a:rPr lang="en-US" altLang="en-US" dirty="0" smtClean="0">
                <a:solidFill>
                  <a:srgbClr val="FF0000"/>
                </a:solidFill>
              </a:rPr>
              <a:t>Evolution</a:t>
            </a:r>
            <a:endParaRPr lang="en-US" altLang="en-US" i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Overview</a:t>
            </a:r>
          </a:p>
        </p:txBody>
      </p:sp>
      <p:sp>
        <p:nvSpPr>
          <p:cNvPr id="1433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trike="sngStrike" dirty="0"/>
              <a:t>Concept 19.1: A virus consists of a nucleic acid surrounded by a protein </a:t>
            </a:r>
            <a:r>
              <a:rPr lang="en-US" altLang="en-US" strike="sngStrike" dirty="0" smtClean="0"/>
              <a:t>coat</a:t>
            </a:r>
          </a:p>
          <a:p>
            <a:r>
              <a:rPr lang="en-US" altLang="en-US" strike="sngStrike" dirty="0"/>
              <a:t>Concept 19.2: Viruses replicate only in host </a:t>
            </a:r>
            <a:r>
              <a:rPr lang="en-US" altLang="en-US" strike="sngStrike" dirty="0" smtClean="0"/>
              <a:t>cells</a:t>
            </a:r>
          </a:p>
          <a:p>
            <a:pPr marL="0" indent="0">
              <a:buNone/>
            </a:pPr>
            <a:endParaRPr lang="en-US" altLang="en-US" strike="sngStrike" dirty="0" smtClean="0"/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217959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Via Brad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066800"/>
            <a:ext cx="4724400" cy="4724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200" y="1752600"/>
            <a:ext cx="5045676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61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Overview</a:t>
            </a:r>
          </a:p>
        </p:txBody>
      </p:sp>
      <p:sp>
        <p:nvSpPr>
          <p:cNvPr id="1433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Concept 19.1: A virus consists of a nucleic acid surrounded by a protein </a:t>
            </a:r>
            <a:r>
              <a:rPr lang="en-US" altLang="en-US" dirty="0" smtClean="0"/>
              <a:t>coat</a:t>
            </a:r>
          </a:p>
          <a:p>
            <a:r>
              <a:rPr lang="en-US" altLang="en-US" dirty="0"/>
              <a:t>Concept 19.2: Viruses replicate only in host </a:t>
            </a:r>
            <a:r>
              <a:rPr lang="en-US" altLang="en-US" dirty="0" smtClean="0"/>
              <a:t>cells</a:t>
            </a:r>
          </a:p>
          <a:p>
            <a:r>
              <a:rPr lang="en-US" altLang="en-US" strike="sngStrike" dirty="0" smtClean="0"/>
              <a:t>Concept </a:t>
            </a:r>
            <a:r>
              <a:rPr lang="en-US" altLang="en-US" strike="sngStrike" dirty="0"/>
              <a:t>19.3: Viruses, </a:t>
            </a:r>
            <a:r>
              <a:rPr lang="en-US" altLang="en-US" strike="sngStrike" dirty="0" err="1"/>
              <a:t>viroids</a:t>
            </a:r>
            <a:r>
              <a:rPr lang="en-US" altLang="en-US" strike="sngStrike" dirty="0"/>
              <a:t>, and prions are formidable pathogens in animals and </a:t>
            </a:r>
            <a:r>
              <a:rPr lang="en-US" altLang="en-US" strike="sngStrike" dirty="0" smtClean="0"/>
              <a:t>plants</a:t>
            </a:r>
          </a:p>
          <a:p>
            <a:endParaRPr lang="en-US" altLang="en-US" dirty="0" smtClean="0"/>
          </a:p>
          <a:p>
            <a:pPr marL="0" indent="0">
              <a:buNone/>
            </a:pPr>
            <a:endParaRPr lang="en-US" altLang="en-US" strike="sngStrike" dirty="0" smtClean="0"/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651899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Overview</a:t>
            </a:r>
          </a:p>
        </p:txBody>
      </p:sp>
      <p:sp>
        <p:nvSpPr>
          <p:cNvPr id="1433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3200" b="1" dirty="0">
                <a:solidFill>
                  <a:srgbClr val="FF0000"/>
                </a:solidFill>
              </a:rPr>
              <a:t>Concept 19.1: A virus consists of a nucleic acid surrounded by a protein </a:t>
            </a:r>
            <a:r>
              <a:rPr lang="en-US" altLang="en-US" sz="3200" b="1" dirty="0" smtClean="0">
                <a:solidFill>
                  <a:srgbClr val="FF0000"/>
                </a:solidFill>
              </a:rPr>
              <a:t>coat</a:t>
            </a:r>
          </a:p>
          <a:p>
            <a:r>
              <a:rPr lang="en-US" altLang="en-US" dirty="0"/>
              <a:t>Concept 19.2: Viruses replicate only in host </a:t>
            </a:r>
            <a:r>
              <a:rPr lang="en-US" altLang="en-US" dirty="0" smtClean="0"/>
              <a:t>cells</a:t>
            </a:r>
          </a:p>
          <a:p>
            <a:pPr marL="0" indent="0">
              <a:buNone/>
            </a:pPr>
            <a:endParaRPr lang="en-US" altLang="en-US" strike="sngStrike" dirty="0" smtClean="0"/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688766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Concept 19.1: A virus consists of a nucleic acid surrounded by a protein coat – </a:t>
            </a:r>
            <a:r>
              <a:rPr lang="en-US" altLang="en-US" dirty="0" smtClean="0">
                <a:solidFill>
                  <a:srgbClr val="FF0000"/>
                </a:solidFill>
              </a:rPr>
              <a:t>Overview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sz="2600" u="sng" dirty="0" smtClean="0"/>
              <a:t>General Structure </a:t>
            </a:r>
            <a:r>
              <a:rPr lang="en-US" altLang="en-US" sz="2600" u="sng" dirty="0"/>
              <a:t>of Viruses</a:t>
            </a:r>
            <a:endParaRPr lang="en-US" altLang="en-US" sz="2600" u="sng" dirty="0" smtClean="0"/>
          </a:p>
          <a:p>
            <a:r>
              <a:rPr lang="en-US" altLang="en-US" sz="2400" dirty="0" smtClean="0"/>
              <a:t>Viruses are NOT cells</a:t>
            </a:r>
            <a:endParaRPr lang="en-US" altLang="en-US" sz="2400" dirty="0"/>
          </a:p>
          <a:p>
            <a:r>
              <a:rPr lang="en-US" altLang="en-US" sz="2400" dirty="0"/>
              <a:t>A </a:t>
            </a:r>
            <a:r>
              <a:rPr lang="en-US" altLang="en-US" sz="2400" dirty="0" smtClean="0"/>
              <a:t>virus…</a:t>
            </a:r>
          </a:p>
          <a:p>
            <a:pPr lvl="1"/>
            <a:r>
              <a:rPr lang="en-US" altLang="en-US" sz="2400" dirty="0" smtClean="0"/>
              <a:t>is </a:t>
            </a:r>
            <a:r>
              <a:rPr lang="en-US" altLang="en-US" sz="2400" i="1" dirty="0" smtClean="0"/>
              <a:t>very </a:t>
            </a:r>
            <a:r>
              <a:rPr lang="en-US" altLang="en-US" sz="2400" i="1" dirty="0"/>
              <a:t>small </a:t>
            </a:r>
            <a:endParaRPr lang="en-US" altLang="en-US" sz="2400" i="1" dirty="0" smtClean="0"/>
          </a:p>
          <a:p>
            <a:pPr lvl="1"/>
            <a:r>
              <a:rPr lang="en-US" altLang="en-US" sz="2400" dirty="0"/>
              <a:t>i</a:t>
            </a:r>
            <a:r>
              <a:rPr lang="en-US" altLang="en-US" sz="2400" dirty="0" smtClean="0"/>
              <a:t>s an </a:t>
            </a:r>
            <a:r>
              <a:rPr lang="en-US" altLang="en-US" sz="2400" i="1" dirty="0" smtClean="0"/>
              <a:t>infectious</a:t>
            </a:r>
            <a:r>
              <a:rPr lang="en-US" altLang="en-US" sz="2400" dirty="0" smtClean="0"/>
              <a:t> </a:t>
            </a:r>
            <a:r>
              <a:rPr lang="en-US" altLang="en-US" sz="2400" dirty="0"/>
              <a:t>particle </a:t>
            </a:r>
            <a:endParaRPr lang="en-US" altLang="en-US" sz="2400" dirty="0" smtClean="0"/>
          </a:p>
          <a:p>
            <a:pPr lvl="1"/>
            <a:r>
              <a:rPr lang="en-US" altLang="en-US" sz="2400" b="1" dirty="0" smtClean="0"/>
              <a:t>consists </a:t>
            </a:r>
            <a:r>
              <a:rPr lang="en-US" altLang="en-US" sz="2400" b="1" dirty="0"/>
              <a:t>of </a:t>
            </a:r>
            <a:r>
              <a:rPr lang="en-US" altLang="en-US" sz="2400" b="1" dirty="0" smtClean="0"/>
              <a:t>NUCLEIC ACID enclosed </a:t>
            </a:r>
            <a:r>
              <a:rPr lang="en-US" altLang="en-US" sz="2400" b="1" dirty="0"/>
              <a:t>in a </a:t>
            </a:r>
            <a:r>
              <a:rPr lang="en-US" altLang="en-US" sz="2400" b="1" dirty="0" smtClean="0"/>
              <a:t>PROTEIN COAT</a:t>
            </a:r>
            <a:r>
              <a:rPr lang="en-US" altLang="en-US" sz="2400" b="1" i="1" dirty="0" smtClean="0"/>
              <a:t> </a:t>
            </a:r>
            <a:r>
              <a:rPr lang="en-US" altLang="en-US" sz="2400" b="1" dirty="0" smtClean="0"/>
              <a:t>(capsid) </a:t>
            </a:r>
          </a:p>
          <a:p>
            <a:pPr lvl="1"/>
            <a:r>
              <a:rPr lang="en-US" altLang="en-US" sz="2400" dirty="0" smtClean="0"/>
              <a:t>SOMETIMES also has a host-derived </a:t>
            </a:r>
            <a:r>
              <a:rPr lang="en-US" altLang="en-US" sz="2400" i="1" dirty="0" smtClean="0"/>
              <a:t>membranous envelope </a:t>
            </a:r>
            <a:r>
              <a:rPr lang="en-US" altLang="en-US" sz="2400" dirty="0" smtClean="0"/>
              <a:t>enclosing everything else</a:t>
            </a:r>
            <a:endParaRPr lang="en-US" alt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Concept 19.1: A virus consists of a nucleic acid surrounded by a protein coat – </a:t>
            </a:r>
            <a:r>
              <a:rPr lang="en-US" altLang="en-US" dirty="0" smtClean="0">
                <a:solidFill>
                  <a:srgbClr val="FF0000"/>
                </a:solidFill>
              </a:rPr>
              <a:t>Nucleic Acids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95400"/>
            <a:ext cx="8499249" cy="507365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600" u="sng" dirty="0"/>
              <a:t>Structure of Viruses – </a:t>
            </a:r>
            <a:r>
              <a:rPr lang="en-US" altLang="en-US" sz="2600" u="sng" dirty="0" smtClean="0"/>
              <a:t>Cray-</a:t>
            </a:r>
            <a:r>
              <a:rPr lang="en-US" altLang="en-US" sz="2600" u="sng" dirty="0" err="1" smtClean="0"/>
              <a:t>cray</a:t>
            </a:r>
            <a:r>
              <a:rPr lang="en-US" altLang="en-US" sz="2600" u="sng" dirty="0" smtClean="0"/>
              <a:t> Genomes</a:t>
            </a:r>
            <a:endParaRPr lang="en-US" altLang="en-US" sz="2600" u="sng" dirty="0"/>
          </a:p>
          <a:p>
            <a:r>
              <a:rPr lang="en-US" altLang="en-US" sz="2500" dirty="0" smtClean="0"/>
              <a:t>Viral </a:t>
            </a:r>
            <a:r>
              <a:rPr lang="en-US" altLang="en-US" sz="2500" dirty="0"/>
              <a:t>genomes may consist of </a:t>
            </a:r>
            <a:r>
              <a:rPr lang="en-US" altLang="en-US" sz="2500" dirty="0" smtClean="0"/>
              <a:t>either…</a:t>
            </a:r>
            <a:endParaRPr lang="en-US" altLang="en-US" sz="2500" dirty="0"/>
          </a:p>
          <a:p>
            <a:pPr lvl="1"/>
            <a:r>
              <a:rPr lang="en-US" altLang="en-US" sz="2400" dirty="0"/>
              <a:t>Double- or single-stranded </a:t>
            </a:r>
            <a:r>
              <a:rPr lang="en-US" altLang="en-US" sz="2400" dirty="0" smtClean="0"/>
              <a:t>DNA (!) = “</a:t>
            </a:r>
            <a:r>
              <a:rPr lang="en-US" altLang="en-US" sz="2400" b="1" dirty="0" smtClean="0"/>
              <a:t>DNA virus</a:t>
            </a:r>
            <a:r>
              <a:rPr lang="en-US" altLang="en-US" sz="2400" dirty="0" smtClean="0"/>
              <a:t>”</a:t>
            </a:r>
          </a:p>
          <a:p>
            <a:pPr lvl="1"/>
            <a:r>
              <a:rPr lang="en-US" altLang="en-US" sz="2400" dirty="0" smtClean="0"/>
              <a:t>Double- </a:t>
            </a:r>
            <a:r>
              <a:rPr lang="en-US" altLang="en-US" sz="2400" dirty="0"/>
              <a:t>or single-stranded </a:t>
            </a:r>
            <a:r>
              <a:rPr lang="en-US" altLang="en-US" sz="2400" dirty="0" smtClean="0"/>
              <a:t>RNA (!) = “</a:t>
            </a:r>
            <a:r>
              <a:rPr lang="en-US" altLang="en-US" sz="2400" b="1" dirty="0" smtClean="0"/>
              <a:t>RNA virus</a:t>
            </a:r>
            <a:r>
              <a:rPr lang="en-US" altLang="en-US" sz="2400" dirty="0" smtClean="0"/>
              <a:t>”</a:t>
            </a:r>
            <a:endParaRPr lang="en-US" altLang="en-US" sz="2400" dirty="0"/>
          </a:p>
          <a:p>
            <a:r>
              <a:rPr lang="en-US" altLang="en-US" sz="2500" dirty="0" smtClean="0"/>
              <a:t>The </a:t>
            </a:r>
            <a:r>
              <a:rPr lang="en-US" altLang="en-US" sz="2500" dirty="0"/>
              <a:t>genome is </a:t>
            </a:r>
            <a:r>
              <a:rPr lang="en-US" altLang="en-US" sz="2500" dirty="0" smtClean="0"/>
              <a:t>either… </a:t>
            </a:r>
          </a:p>
          <a:p>
            <a:pPr lvl="1"/>
            <a:r>
              <a:rPr lang="en-US" altLang="en-US" sz="2400" dirty="0"/>
              <a:t>A</a:t>
            </a:r>
            <a:r>
              <a:rPr lang="en-US" altLang="en-US" sz="2400" dirty="0" smtClean="0"/>
              <a:t> </a:t>
            </a:r>
            <a:r>
              <a:rPr lang="en-US" altLang="en-US" sz="2400" dirty="0"/>
              <a:t>single </a:t>
            </a:r>
            <a:r>
              <a:rPr lang="en-US" altLang="en-US" sz="2400" i="1" dirty="0"/>
              <a:t>linear</a:t>
            </a:r>
            <a:r>
              <a:rPr lang="en-US" altLang="en-US" sz="2400" dirty="0"/>
              <a:t> </a:t>
            </a:r>
            <a:r>
              <a:rPr lang="en-US" altLang="en-US" sz="2400" dirty="0" smtClean="0"/>
              <a:t>molecule </a:t>
            </a:r>
            <a:r>
              <a:rPr lang="en-US" altLang="en-US" sz="2400" dirty="0"/>
              <a:t>of the nucleic </a:t>
            </a:r>
            <a:r>
              <a:rPr lang="en-US" altLang="en-US" sz="2400" dirty="0" smtClean="0"/>
              <a:t>acid</a:t>
            </a:r>
          </a:p>
          <a:p>
            <a:pPr lvl="1"/>
            <a:r>
              <a:rPr lang="en-US" altLang="en-US" sz="2400" dirty="0"/>
              <a:t>A single </a:t>
            </a:r>
            <a:r>
              <a:rPr lang="en-US" altLang="en-US" sz="2400" i="1" dirty="0" smtClean="0"/>
              <a:t>circular</a:t>
            </a:r>
            <a:r>
              <a:rPr lang="en-US" altLang="en-US" sz="2400" dirty="0" smtClean="0"/>
              <a:t> </a:t>
            </a:r>
            <a:r>
              <a:rPr lang="en-US" altLang="en-US" sz="2400" dirty="0"/>
              <a:t>molecule of the nucleic </a:t>
            </a:r>
            <a:r>
              <a:rPr lang="en-US" altLang="en-US" sz="2400" dirty="0" smtClean="0"/>
              <a:t>acid</a:t>
            </a:r>
            <a:endParaRPr lang="en-US" altLang="en-US" sz="2400" dirty="0"/>
          </a:p>
          <a:p>
            <a:r>
              <a:rPr lang="en-US" altLang="en-US" sz="2500" dirty="0"/>
              <a:t>Viruses have between </a:t>
            </a:r>
            <a:r>
              <a:rPr lang="en-US" altLang="en-US" sz="2500" dirty="0" smtClean="0"/>
              <a:t>three and </a:t>
            </a:r>
            <a:r>
              <a:rPr lang="en-US" altLang="en-US" sz="2500" dirty="0"/>
              <a:t>several thousand </a:t>
            </a:r>
            <a:r>
              <a:rPr lang="en-US" altLang="en-US" sz="2500" dirty="0" smtClean="0"/>
              <a:t>genes </a:t>
            </a:r>
            <a:r>
              <a:rPr lang="en-US" altLang="en-US" sz="2500" dirty="0"/>
              <a:t>in their </a:t>
            </a:r>
            <a:r>
              <a:rPr lang="en-US" altLang="en-US" sz="2500" dirty="0" smtClean="0"/>
              <a:t>genome </a:t>
            </a:r>
            <a:r>
              <a:rPr lang="en-US" altLang="en-US" sz="2500" dirty="0"/>
              <a:t>(!!!) </a:t>
            </a:r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290001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Concept 19.1: A virus consists of a nucleic acid surrounded by a protein coat – </a:t>
            </a:r>
            <a:r>
              <a:rPr lang="en-US" altLang="en-US" dirty="0" smtClean="0">
                <a:solidFill>
                  <a:srgbClr val="FF0000"/>
                </a:solidFill>
              </a:rPr>
              <a:t>Capsid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u="sng" dirty="0"/>
              <a:t>Structure of </a:t>
            </a:r>
            <a:r>
              <a:rPr lang="en-US" altLang="en-US" u="sng" dirty="0" smtClean="0"/>
              <a:t>Viruses – Capsid</a:t>
            </a:r>
          </a:p>
          <a:p>
            <a:r>
              <a:rPr lang="en-US" altLang="en-US" sz="2600" dirty="0" smtClean="0"/>
              <a:t>A </a:t>
            </a:r>
            <a:r>
              <a:rPr lang="en-US" altLang="en-US" sz="2600" b="1" dirty="0" smtClean="0"/>
              <a:t>capsid</a:t>
            </a:r>
            <a:r>
              <a:rPr lang="en-US" altLang="en-US" sz="2600" dirty="0" smtClean="0"/>
              <a:t> is the protein shell that </a:t>
            </a:r>
            <a:r>
              <a:rPr lang="en-US" altLang="en-US" sz="2600" i="1" dirty="0" smtClean="0"/>
              <a:t>encloses</a:t>
            </a:r>
            <a:r>
              <a:rPr lang="en-US" altLang="en-US" sz="2600" dirty="0" smtClean="0"/>
              <a:t> the viral genome</a:t>
            </a:r>
          </a:p>
          <a:p>
            <a:pPr lvl="1"/>
            <a:r>
              <a:rPr lang="en-US" altLang="en-US" sz="2400" dirty="0" smtClean="0"/>
              <a:t>Capsids are built from protein subunits called </a:t>
            </a:r>
            <a:r>
              <a:rPr lang="en-US" altLang="en-US" sz="2400" i="1" dirty="0" err="1" smtClean="0"/>
              <a:t>capsomeres</a:t>
            </a:r>
            <a:endParaRPr lang="en-US" altLang="en-US" sz="2400" i="1" dirty="0" smtClean="0"/>
          </a:p>
          <a:p>
            <a:pPr lvl="1"/>
            <a:r>
              <a:rPr lang="en-US" altLang="en-US" sz="2400" dirty="0" smtClean="0"/>
              <a:t>A capsid can have a variety of structures</a:t>
            </a:r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811151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ampbell_Lecture_Template">
  <a:themeElements>
    <a:clrScheme name="1_CC4eActiveLectureQuestions 15">
      <a:dk1>
        <a:srgbClr val="000000"/>
      </a:dk1>
      <a:lt1>
        <a:srgbClr val="FFFFFF"/>
      </a:lt1>
      <a:dk2>
        <a:srgbClr val="0060AF"/>
      </a:dk2>
      <a:lt2>
        <a:srgbClr val="000000"/>
      </a:lt2>
      <a:accent1>
        <a:srgbClr val="F7955A"/>
      </a:accent1>
      <a:accent2>
        <a:srgbClr val="009247"/>
      </a:accent2>
      <a:accent3>
        <a:srgbClr val="FFFFFF"/>
      </a:accent3>
      <a:accent4>
        <a:srgbClr val="000000"/>
      </a:accent4>
      <a:accent5>
        <a:srgbClr val="FAC8B5"/>
      </a:accent5>
      <a:accent6>
        <a:srgbClr val="00843F"/>
      </a:accent6>
      <a:hlink>
        <a:srgbClr val="009999"/>
      </a:hlink>
      <a:folHlink>
        <a:srgbClr val="99CC00"/>
      </a:folHlink>
    </a:clrScheme>
    <a:fontScheme name="1_CC4eActiveLectureQuestions">
      <a:majorFont>
        <a:latin typeface="Times New Roman"/>
        <a:ea typeface="Arial"/>
        <a:cs typeface="Arial"/>
      </a:majorFont>
      <a:minorFont>
        <a:latin typeface="Tahoma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C4eActiveLectureQuestion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3">
        <a:dk1>
          <a:srgbClr val="000000"/>
        </a:dk1>
        <a:lt1>
          <a:srgbClr val="FFFFFF"/>
        </a:lt1>
        <a:dk2>
          <a:srgbClr val="005472"/>
        </a:dk2>
        <a:lt2>
          <a:srgbClr val="0000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14">
        <a:dk1>
          <a:srgbClr val="000000"/>
        </a:dk1>
        <a:lt1>
          <a:srgbClr val="FFFFFF"/>
        </a:lt1>
        <a:dk2>
          <a:srgbClr val="333399"/>
        </a:dk2>
        <a:lt2>
          <a:srgbClr val="000000"/>
        </a:lt2>
        <a:accent1>
          <a:srgbClr val="B7DAB8"/>
        </a:accent1>
        <a:accent2>
          <a:srgbClr val="005472"/>
        </a:accent2>
        <a:accent3>
          <a:srgbClr val="FFFFFF"/>
        </a:accent3>
        <a:accent4>
          <a:srgbClr val="000000"/>
        </a:accent4>
        <a:accent5>
          <a:srgbClr val="D8EAD8"/>
        </a:accent5>
        <a:accent6>
          <a:srgbClr val="004B67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15">
        <a:dk1>
          <a:srgbClr val="000000"/>
        </a:dk1>
        <a:lt1>
          <a:srgbClr val="FFFFFF"/>
        </a:lt1>
        <a:dk2>
          <a:srgbClr val="0060AF"/>
        </a:dk2>
        <a:lt2>
          <a:srgbClr val="000000"/>
        </a:lt2>
        <a:accent1>
          <a:srgbClr val="F7955A"/>
        </a:accent1>
        <a:accent2>
          <a:srgbClr val="009247"/>
        </a:accent2>
        <a:accent3>
          <a:srgbClr val="FFFFFF"/>
        </a:accent3>
        <a:accent4>
          <a:srgbClr val="000000"/>
        </a:accent4>
        <a:accent5>
          <a:srgbClr val="FAC8B5"/>
        </a:accent5>
        <a:accent6>
          <a:srgbClr val="00843F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2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2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2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2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Campbell_Lecture_Template</Template>
  <TotalTime>1968</TotalTime>
  <Words>2264</Words>
  <Application>Microsoft Macintosh PowerPoint</Application>
  <PresentationFormat>On-screen Show (4:3)</PresentationFormat>
  <Paragraphs>472</Paragraphs>
  <Slides>47</Slides>
  <Notes>46</Notes>
  <HiddenSlides>0</HiddenSlides>
  <MMClips>0</MMClips>
  <ScaleCrop>false</ScaleCrop>
  <HeadingPairs>
    <vt:vector size="4" baseType="variant">
      <vt:variant>
        <vt:lpstr>Theme</vt:lpstr>
      </vt:variant>
      <vt:variant>
        <vt:i4>15</vt:i4>
      </vt:variant>
      <vt:variant>
        <vt:lpstr>Slide Titles</vt:lpstr>
      </vt:variant>
      <vt:variant>
        <vt:i4>47</vt:i4>
      </vt:variant>
    </vt:vector>
  </HeadingPairs>
  <TitlesOfParts>
    <vt:vector size="62" baseType="lpstr">
      <vt:lpstr>Campbell_Lecture_Template</vt:lpstr>
      <vt:lpstr>1_Blank</vt:lpstr>
      <vt:lpstr>6_Blank</vt:lpstr>
      <vt:lpstr>13_Blank</vt:lpstr>
      <vt:lpstr>14_Blank</vt:lpstr>
      <vt:lpstr>15_Blank</vt:lpstr>
      <vt:lpstr>16_Blank</vt:lpstr>
      <vt:lpstr>17_Blank</vt:lpstr>
      <vt:lpstr>18_Blank</vt:lpstr>
      <vt:lpstr>19_Blank</vt:lpstr>
      <vt:lpstr>21_Blank</vt:lpstr>
      <vt:lpstr>25_Blank</vt:lpstr>
      <vt:lpstr>26_Blank</vt:lpstr>
      <vt:lpstr>29_Blank</vt:lpstr>
      <vt:lpstr>3_Blank</vt:lpstr>
      <vt:lpstr>PowerPoint Presentation</vt:lpstr>
      <vt:lpstr>What do you think of when you hear the word “virus?”</vt:lpstr>
      <vt:lpstr>PowerPoint Presentation</vt:lpstr>
      <vt:lpstr>“A Kind of Borrowed Life”</vt:lpstr>
      <vt:lpstr>Overview</vt:lpstr>
      <vt:lpstr>Overview</vt:lpstr>
      <vt:lpstr>Concept 19.1: A virus consists of a nucleic acid surrounded by a protein coat – Overview</vt:lpstr>
      <vt:lpstr>Concept 19.1: A virus consists of a nucleic acid surrounded by a protein coat – Nucleic Acids</vt:lpstr>
      <vt:lpstr>Concept 19.1: A virus consists of a nucleic acid surrounded by a protein coat – Capsid</vt:lpstr>
      <vt:lpstr>Concept 19.1: A virus consists of a nucleic acid surrounded by a protein coat – Envelope</vt:lpstr>
      <vt:lpstr>Figure 19.3</vt:lpstr>
      <vt:lpstr>Concept 19.1: A virus consists of a nucleic acid surrounded by a protein coat – Bacteriophages</vt:lpstr>
      <vt:lpstr>Figure 16.3</vt:lpstr>
      <vt:lpstr>Overview</vt:lpstr>
      <vt:lpstr>PowerPoint Presentation</vt:lpstr>
      <vt:lpstr>PowerPoint Presentation</vt:lpstr>
      <vt:lpstr>Concept 19.2: Viruses replicate only in host cells</vt:lpstr>
      <vt:lpstr>Figure 19.4</vt:lpstr>
      <vt:lpstr>PowerPoint Presentation</vt:lpstr>
      <vt:lpstr>Concept 19.2: Viruses replicate only in host cells </vt:lpstr>
      <vt:lpstr>Concept 19.2: Viruses replicate only in host cells </vt:lpstr>
      <vt:lpstr>Concept 19.2: Viruses replicate only in host cells</vt:lpstr>
      <vt:lpstr>Figure 19.5-1</vt:lpstr>
      <vt:lpstr>Figure 19.5-2</vt:lpstr>
      <vt:lpstr>Figure 19.5-3</vt:lpstr>
      <vt:lpstr>Figure 19.5-4</vt:lpstr>
      <vt:lpstr>Figure 19.5-5</vt:lpstr>
      <vt:lpstr>PowerPoint Presentation</vt:lpstr>
      <vt:lpstr>Concept 19.2: Viruses replicate only in host cells </vt:lpstr>
      <vt:lpstr>Concept 19.2: Viruses replicate only in host cells</vt:lpstr>
      <vt:lpstr>Figure 19.6b</vt:lpstr>
      <vt:lpstr>Concept 19.2: Viruses replicate only in host cells</vt:lpstr>
      <vt:lpstr>Figure 19.6</vt:lpstr>
      <vt:lpstr>Figure 19.UN03</vt:lpstr>
      <vt:lpstr>PowerPoint Presentation</vt:lpstr>
      <vt:lpstr>PowerPoint Presentation</vt:lpstr>
      <vt:lpstr>Concept 19.2: Viruses replicate only in host cells – Animal Viruses </vt:lpstr>
      <vt:lpstr>Table 19.1</vt:lpstr>
      <vt:lpstr>Figure 19.7</vt:lpstr>
      <vt:lpstr>Concept 19.2: Viruses replicate only in host cells – Animal Viruses</vt:lpstr>
      <vt:lpstr>Concept 19.2: Viruses replicate only in host cells – Animal Viruses</vt:lpstr>
      <vt:lpstr>Figure 19.8</vt:lpstr>
      <vt:lpstr>Figure 19.8c</vt:lpstr>
      <vt:lpstr>Concept 19.2: Viruses replicate only in host cells – Evolution</vt:lpstr>
      <vt:lpstr>Concept 19.2: Viruses replicate only in host cells – Evolution</vt:lpstr>
      <vt:lpstr>Overview</vt:lpstr>
      <vt:lpstr>Via Brad</vt:lpstr>
    </vt:vector>
  </TitlesOfParts>
  <Company>Jerome Burg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Jerome Burg</dc:creator>
  <cp:lastModifiedBy>HaiderAli Bhatti</cp:lastModifiedBy>
  <cp:revision>109</cp:revision>
  <dcterms:created xsi:type="dcterms:W3CDTF">2010-08-06T18:35:02Z</dcterms:created>
  <dcterms:modified xsi:type="dcterms:W3CDTF">2018-01-29T18:57:52Z</dcterms:modified>
</cp:coreProperties>
</file>