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706" r:id="rId2"/>
    <p:sldMasterId id="2147483712" r:id="rId3"/>
    <p:sldMasterId id="2147483714" r:id="rId4"/>
    <p:sldMasterId id="2147483716" r:id="rId5"/>
    <p:sldMasterId id="2147483718" r:id="rId6"/>
    <p:sldMasterId id="2147483720" r:id="rId7"/>
    <p:sldMasterId id="2147483722" r:id="rId8"/>
    <p:sldMasterId id="2147483724" r:id="rId9"/>
    <p:sldMasterId id="2147483726" r:id="rId10"/>
    <p:sldMasterId id="2147483728" r:id="rId11"/>
    <p:sldMasterId id="2147483734" r:id="rId12"/>
    <p:sldMasterId id="2147483736" r:id="rId13"/>
    <p:sldMasterId id="2147483750" r:id="rId14"/>
    <p:sldMasterId id="2147483752" r:id="rId15"/>
    <p:sldMasterId id="2147483754" r:id="rId16"/>
    <p:sldMasterId id="2147483768" r:id="rId17"/>
    <p:sldMasterId id="2147483770" r:id="rId18"/>
    <p:sldMasterId id="2147483788" r:id="rId19"/>
  </p:sldMasterIdLst>
  <p:notesMasterIdLst>
    <p:notesMasterId r:id="rId95"/>
  </p:notesMasterIdLst>
  <p:handoutMasterIdLst>
    <p:handoutMasterId r:id="rId96"/>
  </p:handoutMasterIdLst>
  <p:sldIdLst>
    <p:sldId id="256" r:id="rId20"/>
    <p:sldId id="368" r:id="rId21"/>
    <p:sldId id="300" r:id="rId22"/>
    <p:sldId id="467" r:id="rId23"/>
    <p:sldId id="468" r:id="rId24"/>
    <p:sldId id="305" r:id="rId25"/>
    <p:sldId id="497" r:id="rId26"/>
    <p:sldId id="306" r:id="rId27"/>
    <p:sldId id="475" r:id="rId28"/>
    <p:sldId id="302" r:id="rId29"/>
    <p:sldId id="491" r:id="rId30"/>
    <p:sldId id="307" r:id="rId31"/>
    <p:sldId id="492" r:id="rId32"/>
    <p:sldId id="308" r:id="rId33"/>
    <p:sldId id="372" r:id="rId34"/>
    <p:sldId id="373" r:id="rId35"/>
    <p:sldId id="371" r:id="rId36"/>
    <p:sldId id="309" r:id="rId37"/>
    <p:sldId id="476" r:id="rId38"/>
    <p:sldId id="493" r:id="rId39"/>
    <p:sldId id="496" r:id="rId40"/>
    <p:sldId id="310" r:id="rId41"/>
    <p:sldId id="477" r:id="rId42"/>
    <p:sldId id="470" r:id="rId43"/>
    <p:sldId id="375" r:id="rId44"/>
    <p:sldId id="376" r:id="rId45"/>
    <p:sldId id="374" r:id="rId46"/>
    <p:sldId id="495" r:id="rId47"/>
    <p:sldId id="311" r:id="rId48"/>
    <p:sldId id="312" r:id="rId49"/>
    <p:sldId id="471" r:id="rId50"/>
    <p:sldId id="378" r:id="rId51"/>
    <p:sldId id="472" r:id="rId52"/>
    <p:sldId id="379" r:id="rId53"/>
    <p:sldId id="473" r:id="rId54"/>
    <p:sldId id="498" r:id="rId55"/>
    <p:sldId id="377" r:id="rId56"/>
    <p:sldId id="494" r:id="rId57"/>
    <p:sldId id="499" r:id="rId58"/>
    <p:sldId id="502" r:id="rId59"/>
    <p:sldId id="500" r:id="rId60"/>
    <p:sldId id="501" r:id="rId61"/>
    <p:sldId id="474" r:id="rId62"/>
    <p:sldId id="314" r:id="rId63"/>
    <p:sldId id="315" r:id="rId64"/>
    <p:sldId id="482" r:id="rId65"/>
    <p:sldId id="478" r:id="rId66"/>
    <p:sldId id="316" r:id="rId67"/>
    <p:sldId id="317" r:id="rId68"/>
    <p:sldId id="383" r:id="rId69"/>
    <p:sldId id="318" r:id="rId70"/>
    <p:sldId id="483" r:id="rId71"/>
    <p:sldId id="320" r:id="rId72"/>
    <p:sldId id="322" r:id="rId73"/>
    <p:sldId id="323" r:id="rId74"/>
    <p:sldId id="390" r:id="rId75"/>
    <p:sldId id="391" r:id="rId76"/>
    <p:sldId id="392" r:id="rId77"/>
    <p:sldId id="484" r:id="rId78"/>
    <p:sldId id="329" r:id="rId79"/>
    <p:sldId id="399" r:id="rId80"/>
    <p:sldId id="485" r:id="rId81"/>
    <p:sldId id="331" r:id="rId82"/>
    <p:sldId id="486" r:id="rId83"/>
    <p:sldId id="487" r:id="rId84"/>
    <p:sldId id="488" r:id="rId85"/>
    <p:sldId id="333" r:id="rId86"/>
    <p:sldId id="334" r:id="rId87"/>
    <p:sldId id="400" r:id="rId88"/>
    <p:sldId id="489" r:id="rId89"/>
    <p:sldId id="339" r:id="rId90"/>
    <p:sldId id="340" r:id="rId91"/>
    <p:sldId id="343" r:id="rId92"/>
    <p:sldId id="409" r:id="rId93"/>
    <p:sldId id="490" r:id="rId94"/>
  </p:sldIdLst>
  <p:sldSz cx="9144000" cy="6858000" type="screen4x3"/>
  <p:notesSz cx="6858000" cy="9144000"/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91">
          <p15:clr>
            <a:srgbClr val="A4A3A4"/>
          </p15:clr>
        </p15:guide>
        <p15:guide id="2" orient="horz" pos="2168">
          <p15:clr>
            <a:srgbClr val="A4A3A4"/>
          </p15:clr>
        </p15:guide>
        <p15:guide id="3" pos="288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0" autoAdjust="0"/>
    <p:restoredTop sz="90400" autoAdjust="0"/>
  </p:normalViewPr>
  <p:slideViewPr>
    <p:cSldViewPr snapToGrid="0" showGuides="1">
      <p:cViewPr>
        <p:scale>
          <a:sx n="76" d="100"/>
          <a:sy n="76" d="100"/>
        </p:scale>
        <p:origin x="-2488" y="-848"/>
      </p:cViewPr>
      <p:guideLst>
        <p:guide orient="horz" pos="1291"/>
        <p:guide orient="horz" pos="2168"/>
        <p:guide pos="2883"/>
      </p:guideLst>
    </p:cSldViewPr>
  </p:slideViewPr>
  <p:outlineViewPr>
    <p:cViewPr>
      <p:scale>
        <a:sx n="33" d="100"/>
        <a:sy n="33" d="100"/>
      </p:scale>
      <p:origin x="0" y="4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50" Type="http://schemas.openxmlformats.org/officeDocument/2006/relationships/slide" Target="slides/slide31.xml"/><Relationship Id="rId51" Type="http://schemas.openxmlformats.org/officeDocument/2006/relationships/slide" Target="slides/slide32.xml"/><Relationship Id="rId52" Type="http://schemas.openxmlformats.org/officeDocument/2006/relationships/slide" Target="slides/slide33.xml"/><Relationship Id="rId53" Type="http://schemas.openxmlformats.org/officeDocument/2006/relationships/slide" Target="slides/slide34.xml"/><Relationship Id="rId54" Type="http://schemas.openxmlformats.org/officeDocument/2006/relationships/slide" Target="slides/slide35.xml"/><Relationship Id="rId55" Type="http://schemas.openxmlformats.org/officeDocument/2006/relationships/slide" Target="slides/slide36.xml"/><Relationship Id="rId56" Type="http://schemas.openxmlformats.org/officeDocument/2006/relationships/slide" Target="slides/slide37.xml"/><Relationship Id="rId57" Type="http://schemas.openxmlformats.org/officeDocument/2006/relationships/slide" Target="slides/slide38.xml"/><Relationship Id="rId58" Type="http://schemas.openxmlformats.org/officeDocument/2006/relationships/slide" Target="slides/slide39.xml"/><Relationship Id="rId59" Type="http://schemas.openxmlformats.org/officeDocument/2006/relationships/slide" Target="slides/slide40.xml"/><Relationship Id="rId70" Type="http://schemas.openxmlformats.org/officeDocument/2006/relationships/slide" Target="slides/slide51.xml"/><Relationship Id="rId71" Type="http://schemas.openxmlformats.org/officeDocument/2006/relationships/slide" Target="slides/slide52.xml"/><Relationship Id="rId72" Type="http://schemas.openxmlformats.org/officeDocument/2006/relationships/slide" Target="slides/slide53.xml"/><Relationship Id="rId73" Type="http://schemas.openxmlformats.org/officeDocument/2006/relationships/slide" Target="slides/slide54.xml"/><Relationship Id="rId74" Type="http://schemas.openxmlformats.org/officeDocument/2006/relationships/slide" Target="slides/slide55.xml"/><Relationship Id="rId75" Type="http://schemas.openxmlformats.org/officeDocument/2006/relationships/slide" Target="slides/slide56.xml"/><Relationship Id="rId76" Type="http://schemas.openxmlformats.org/officeDocument/2006/relationships/slide" Target="slides/slide57.xml"/><Relationship Id="rId77" Type="http://schemas.openxmlformats.org/officeDocument/2006/relationships/slide" Target="slides/slide58.xml"/><Relationship Id="rId78" Type="http://schemas.openxmlformats.org/officeDocument/2006/relationships/slide" Target="slides/slide59.xml"/><Relationship Id="rId79" Type="http://schemas.openxmlformats.org/officeDocument/2006/relationships/slide" Target="slides/slide60.xml"/><Relationship Id="rId90" Type="http://schemas.openxmlformats.org/officeDocument/2006/relationships/slide" Target="slides/slide71.xml"/><Relationship Id="rId91" Type="http://schemas.openxmlformats.org/officeDocument/2006/relationships/slide" Target="slides/slide72.xml"/><Relationship Id="rId92" Type="http://schemas.openxmlformats.org/officeDocument/2006/relationships/slide" Target="slides/slide73.xml"/><Relationship Id="rId93" Type="http://schemas.openxmlformats.org/officeDocument/2006/relationships/slide" Target="slides/slide74.xml"/><Relationship Id="rId94" Type="http://schemas.openxmlformats.org/officeDocument/2006/relationships/slide" Target="slides/slide75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tags" Target="tags/tag1.xml"/><Relationship Id="rId99" Type="http://schemas.openxmlformats.org/officeDocument/2006/relationships/presProps" Target="presProps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40" Type="http://schemas.openxmlformats.org/officeDocument/2006/relationships/slide" Target="slides/slide21.xml"/><Relationship Id="rId41" Type="http://schemas.openxmlformats.org/officeDocument/2006/relationships/slide" Target="slides/slide22.xml"/><Relationship Id="rId42" Type="http://schemas.openxmlformats.org/officeDocument/2006/relationships/slide" Target="slides/slide23.xml"/><Relationship Id="rId43" Type="http://schemas.openxmlformats.org/officeDocument/2006/relationships/slide" Target="slides/slide24.xml"/><Relationship Id="rId44" Type="http://schemas.openxmlformats.org/officeDocument/2006/relationships/slide" Target="slides/slide25.xml"/><Relationship Id="rId45" Type="http://schemas.openxmlformats.org/officeDocument/2006/relationships/slide" Target="slides/slide26.xml"/><Relationship Id="rId46" Type="http://schemas.openxmlformats.org/officeDocument/2006/relationships/slide" Target="slides/slide27.xml"/><Relationship Id="rId47" Type="http://schemas.openxmlformats.org/officeDocument/2006/relationships/slide" Target="slides/slide28.xml"/><Relationship Id="rId48" Type="http://schemas.openxmlformats.org/officeDocument/2006/relationships/slide" Target="slides/slide29.xml"/><Relationship Id="rId49" Type="http://schemas.openxmlformats.org/officeDocument/2006/relationships/slide" Target="slides/slide30.xml"/><Relationship Id="rId60" Type="http://schemas.openxmlformats.org/officeDocument/2006/relationships/slide" Target="slides/slide41.xml"/><Relationship Id="rId61" Type="http://schemas.openxmlformats.org/officeDocument/2006/relationships/slide" Target="slides/slide42.xml"/><Relationship Id="rId62" Type="http://schemas.openxmlformats.org/officeDocument/2006/relationships/slide" Target="slides/slide43.xml"/><Relationship Id="rId63" Type="http://schemas.openxmlformats.org/officeDocument/2006/relationships/slide" Target="slides/slide44.xml"/><Relationship Id="rId64" Type="http://schemas.openxmlformats.org/officeDocument/2006/relationships/slide" Target="slides/slide45.xml"/><Relationship Id="rId65" Type="http://schemas.openxmlformats.org/officeDocument/2006/relationships/slide" Target="slides/slide46.xml"/><Relationship Id="rId66" Type="http://schemas.openxmlformats.org/officeDocument/2006/relationships/slide" Target="slides/slide47.xml"/><Relationship Id="rId67" Type="http://schemas.openxmlformats.org/officeDocument/2006/relationships/slide" Target="slides/slide48.xml"/><Relationship Id="rId68" Type="http://schemas.openxmlformats.org/officeDocument/2006/relationships/slide" Target="slides/slide49.xml"/><Relationship Id="rId69" Type="http://schemas.openxmlformats.org/officeDocument/2006/relationships/slide" Target="slides/slide50.xml"/><Relationship Id="rId100" Type="http://schemas.openxmlformats.org/officeDocument/2006/relationships/viewProps" Target="viewProps.xml"/><Relationship Id="rId80" Type="http://schemas.openxmlformats.org/officeDocument/2006/relationships/slide" Target="slides/slide61.xml"/><Relationship Id="rId81" Type="http://schemas.openxmlformats.org/officeDocument/2006/relationships/slide" Target="slides/slide62.xml"/><Relationship Id="rId82" Type="http://schemas.openxmlformats.org/officeDocument/2006/relationships/slide" Target="slides/slide63.xml"/><Relationship Id="rId83" Type="http://schemas.openxmlformats.org/officeDocument/2006/relationships/slide" Target="slides/slide64.xml"/><Relationship Id="rId84" Type="http://schemas.openxmlformats.org/officeDocument/2006/relationships/slide" Target="slides/slide65.xml"/><Relationship Id="rId85" Type="http://schemas.openxmlformats.org/officeDocument/2006/relationships/slide" Target="slides/slide66.xml"/><Relationship Id="rId86" Type="http://schemas.openxmlformats.org/officeDocument/2006/relationships/slide" Target="slides/slide67.xml"/><Relationship Id="rId87" Type="http://schemas.openxmlformats.org/officeDocument/2006/relationships/slide" Target="slides/slide68.xml"/><Relationship Id="rId88" Type="http://schemas.openxmlformats.org/officeDocument/2006/relationships/slide" Target="slides/slide69.xml"/><Relationship Id="rId89" Type="http://schemas.openxmlformats.org/officeDocument/2006/relationships/slide" Target="slides/slide7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97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9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lack of which molecule would result in a cell's inability to "turn off" genes?</a:t>
            </a:r>
          </a:p>
          <a:p>
            <a:r>
              <a:rPr lang="en-US" smtClean="0"/>
              <a:t>https://www.polleverywhere.com/multiple_choice_polls/tjbMgE9IWaDOrbb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2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54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a protein produced by a regulatory gene?</a:t>
            </a:r>
          </a:p>
          <a:p>
            <a:r>
              <a:rPr lang="en-US" smtClean="0"/>
              <a:t>https://www.polleverywhere.com/multiple_choice_polls/RvsS6Kpg8qfqjAH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59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18.3a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in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E. coli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regulated synthesis of repressible enzymes (part 1: tryptophan absent)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1957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18.3b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in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E. coli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regulated synthesis of repressible enzymes (part 2: tryptophan present)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0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18.3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in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E. coli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regulated synthesis of repressible enzymes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561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18.UN07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operon, repressible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30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18.1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How can this fish’s eyes see equally well in both air and water?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6930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mutation that inactivates a regulatory gene of a repressible operon in an E. coli cell would result in _____.</a:t>
            </a:r>
          </a:p>
          <a:p>
            <a:r>
              <a:rPr lang="en-US" smtClean="0"/>
              <a:t>https://www.polleverywhere.com/multiple_choice_polls/cWaGe7f0yLQTywW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3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 repressible operon to be transcribed, which of the following must occur?</a:t>
            </a:r>
          </a:p>
          <a:p>
            <a:r>
              <a:rPr lang="en-US" smtClean="0"/>
              <a:t>https://www.polleverywhere.com/multiple_choice_polls/aNbvRAFzijvfNTj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54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18.UN08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operon, inducible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0141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18.4a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in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E. coli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regulated synthesis of inducible enzymes (part 1: lactose absent)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432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18.4b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in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E. coli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regulated synthesis of inducible enzymes (part 2: lactose present)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0804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18.4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in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E. coli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regulated synthesis of inducible enzymes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6479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Transcription of structural genes in an inducible operon _____.</a:t>
            </a:r>
          </a:p>
          <a:p>
            <a:r>
              <a:rPr lang="en-US" smtClean="0"/>
              <a:t>https://www.polleverywhere.com/multiple_choice_polls/PGpF0fmTLJyviD4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9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5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8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8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8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18.5a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Positive control of the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by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catabolite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activator protein (CAP) (part 1: glucose scarce)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7712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18.5a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Positive control of the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by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catabolite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activator protein (CAP) (part 1: glucose scarce)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7712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18.5b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Positive control of the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by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catabolite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activator protein (CAP) (part 2: glucose present)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8472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18.5b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Positive control of the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by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catabolite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activator protein (CAP) (part 2: glucose present)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84729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positive control of several sugar-metabolism-related operons, the catabolite activator protein (CAP) binds to DNA to stimulate transcription. What causes an increase in CAP activity in stimulating transcription?</a:t>
            </a:r>
          </a:p>
          <a:p>
            <a:r>
              <a:rPr lang="en-US" smtClean="0"/>
              <a:t>https://www.polleverywhere.com/multiple_choice_polls/GPhxDS5VhWnM6JX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9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18.5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Positive control of the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by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catabolite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activator protein (CAP)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8749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lactose operon is likely to be transcribed when _____.</a:t>
            </a:r>
          </a:p>
          <a:p>
            <a:r>
              <a:rPr lang="en-US" smtClean="0"/>
              <a:t>https://www.polleverywhere.com/multiple_choice_polls/W0mMVtFN3DHBvbK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is a mutation in the repressor that results in a molecule known as a super-repressor because it represses the lac operon permanently. Which of these would characterize such a mutant?</a:t>
            </a:r>
          </a:p>
          <a:p>
            <a:r>
              <a:rPr lang="en-US" smtClean="0"/>
              <a:t>https://www.polleverywhere.com/multiple_choice_polls/pHoctdnilxomL96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8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40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80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1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1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43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80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9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13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18.UN09a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eukaryotic regulation of gene expression (part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01106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18.UN01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In-text figure, chromatin modification, p. 366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72612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48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34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5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8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18.7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simple model of histone tails and the effect of histone acetylation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71967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022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18.UN02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In-text figure, transcription, p. 369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11604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097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16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778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18.10-1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model for the action of enhancers and transcription activators (step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7197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18.10-2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model for the action of enhancers and transcription activators (step 2)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82815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18.10-3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model for the action of enhancers and transcription activators (step 3)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82868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18.UN04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In-text figure, RNA processing, p. 372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928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85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44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18.13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Alternative RNA splicing of the troponin T gene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86814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18.UN05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In-text figure, mRNA degradation and translation, p. 374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51507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18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381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18.UN09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eukaryotic regulation of gene expression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5238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66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80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03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11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18.14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 of gene expression by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miRNAs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70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Altering patterns of gene expression in prokaryotes would most likely serve an organism's survival by _____.</a:t>
            </a:r>
          </a:p>
          <a:p>
            <a:r>
              <a:rPr lang="en-US" smtClean="0"/>
              <a:t>https://www.polleverywhere.com/multiple_choice_polls/qfADNwGdjD1okjT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34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70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80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99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89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83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18.17b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Sources of developmental information for the early embryo (part 2: induction)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182881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75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8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18.UN06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operon, general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374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7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1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0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8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2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66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1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4" r:id="rId3"/>
    <p:sldLayoutId id="2147483705" r:id="rId4"/>
    <p:sldLayoutId id="2147483790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4222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9749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498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8426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9613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263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1873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399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1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632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0852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8302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47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2403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481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080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225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93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4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5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8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18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195638"/>
            <a:ext cx="2808288" cy="1747837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Regulation</a:t>
            </a:r>
            <a:b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of Gene Expression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operon can be switched </a:t>
            </a:r>
            <a:r>
              <a:rPr lang="en-US" b="1" u="sng" dirty="0" smtClean="0"/>
              <a:t>OFF</a:t>
            </a:r>
            <a:r>
              <a:rPr lang="en-US" dirty="0" smtClean="0"/>
              <a:t> by a protein </a:t>
            </a:r>
            <a:r>
              <a:rPr lang="en-US" b="1" dirty="0" smtClean="0"/>
              <a:t>repressor</a:t>
            </a:r>
          </a:p>
          <a:p>
            <a:pPr lvl="1"/>
            <a:r>
              <a:rPr lang="en-US" dirty="0" smtClean="0"/>
              <a:t>The repressor </a:t>
            </a:r>
            <a:r>
              <a:rPr lang="en-US" b="1" u="sng" dirty="0" smtClean="0"/>
              <a:t>PREVENTS</a:t>
            </a:r>
            <a:r>
              <a:rPr lang="en-US" dirty="0" smtClean="0"/>
              <a:t> gene transcription by </a:t>
            </a:r>
            <a:r>
              <a:rPr lang="en-US" i="1" dirty="0" smtClean="0"/>
              <a:t>binding</a:t>
            </a:r>
            <a:r>
              <a:rPr lang="en-US" dirty="0" smtClean="0"/>
              <a:t> to the operator and </a:t>
            </a:r>
            <a:r>
              <a:rPr lang="en-US" i="1" dirty="0" smtClean="0"/>
              <a:t>blocking</a:t>
            </a:r>
            <a:r>
              <a:rPr lang="en-US" dirty="0" smtClean="0"/>
              <a:t> RNA polymerase</a:t>
            </a:r>
          </a:p>
          <a:p>
            <a:pPr lvl="1"/>
            <a:r>
              <a:rPr lang="en-US" dirty="0"/>
              <a:t>A </a:t>
            </a:r>
            <a:r>
              <a:rPr lang="en-US" b="1" dirty="0" err="1"/>
              <a:t>corepressor</a:t>
            </a:r>
            <a:r>
              <a:rPr lang="en-US" dirty="0"/>
              <a:t> is a molecule that cooperates with a repressor protein to switch an operon </a:t>
            </a:r>
            <a:r>
              <a:rPr lang="en-US" dirty="0" smtClean="0"/>
              <a:t>off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413" y="31772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dirty="0" smtClean="0"/>
              <a:t>Concept 18.1: Bacteria respond to environmental change by regulating transcription – </a:t>
            </a:r>
            <a:r>
              <a:rPr lang="en-US" sz="2945" dirty="0" smtClean="0">
                <a:solidFill>
                  <a:srgbClr val="FF0000"/>
                </a:solidFill>
              </a:rPr>
              <a:t>Operon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7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0D17484-73E9-4388-9169-FDA34A3B75A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The repressor is the product of a separate </a:t>
            </a:r>
            <a:r>
              <a:rPr lang="en-US" b="1" dirty="0"/>
              <a:t>regulatory gene </a:t>
            </a:r>
            <a:r>
              <a:rPr lang="en-US" dirty="0"/>
              <a:t>NOT FOUND ON THE OPERON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The repressor can be in an ACTIVE or INACTIVE form, depending on the </a:t>
            </a:r>
            <a:r>
              <a:rPr lang="en-US" i="1" dirty="0" smtClean="0"/>
              <a:t>presence </a:t>
            </a:r>
            <a:r>
              <a:rPr lang="en-US" dirty="0" smtClean="0"/>
              <a:t>(or lack thereof) of other molecules	</a:t>
            </a:r>
          </a:p>
          <a:p>
            <a:pPr lvl="1"/>
            <a:r>
              <a:rPr lang="en-US" dirty="0" smtClean="0"/>
              <a:t>Ex: </a:t>
            </a:r>
            <a:r>
              <a:rPr lang="en-US" i="1" dirty="0" err="1" smtClean="0"/>
              <a:t>trp</a:t>
            </a:r>
            <a:r>
              <a:rPr lang="en-US" i="1" dirty="0" smtClean="0"/>
              <a:t> </a:t>
            </a:r>
            <a:r>
              <a:rPr lang="en-US" dirty="0" smtClean="0"/>
              <a:t>operon: INACTIVE w/out tryptophan + ACTIVE w/ </a:t>
            </a:r>
            <a:r>
              <a:rPr lang="en-US" dirty="0" err="1" smtClean="0"/>
              <a:t>tryprotphan</a:t>
            </a:r>
            <a:endParaRPr lang="en-US" dirty="0" smtClean="0"/>
          </a:p>
          <a:p>
            <a:pPr lvl="1"/>
            <a:r>
              <a:rPr lang="en-US" dirty="0" smtClean="0"/>
              <a:t>Ex: </a:t>
            </a:r>
            <a:r>
              <a:rPr lang="en-US" i="1" dirty="0" smtClean="0"/>
              <a:t>lac </a:t>
            </a:r>
            <a:r>
              <a:rPr lang="en-US" dirty="0" smtClean="0"/>
              <a:t>operon INACTIVE w/ lactose + ACTIVE w/out lactose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413" y="31772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dirty="0" smtClean="0"/>
              <a:t>Concept 18.1: Bacteria respond to environmental change by regulating transcription – </a:t>
            </a:r>
            <a:r>
              <a:rPr lang="en-US" sz="2945" dirty="0" smtClean="0">
                <a:solidFill>
                  <a:srgbClr val="FF0000"/>
                </a:solidFill>
              </a:rPr>
              <a:t>Operon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9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374733A-A019-471D-8596-E92F9C70AA6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2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E</a:t>
            </a:r>
            <a:r>
              <a:rPr lang="en-US" sz="2400" i="1" dirty="0"/>
              <a:t>. coli </a:t>
            </a:r>
            <a:r>
              <a:rPr lang="en-US" sz="2400" dirty="0"/>
              <a:t>can synthesize the amino acid tryptophan when it has </a:t>
            </a:r>
            <a:r>
              <a:rPr lang="en-US" sz="2400" i="1" dirty="0"/>
              <a:t>insufficient</a:t>
            </a:r>
            <a:r>
              <a:rPr lang="en-US" sz="2400" dirty="0"/>
              <a:t> </a:t>
            </a:r>
            <a:r>
              <a:rPr lang="en-US" sz="2400" dirty="0" smtClean="0"/>
              <a:t>tryptophan (needs </a:t>
            </a:r>
            <a:r>
              <a:rPr lang="en-US" sz="2400" dirty="0" err="1" smtClean="0"/>
              <a:t>trp</a:t>
            </a:r>
            <a:r>
              <a:rPr lang="en-US" sz="2400" dirty="0" smtClean="0"/>
              <a:t>, makes </a:t>
            </a:r>
            <a:r>
              <a:rPr lang="en-US" sz="2400" dirty="0" err="1" smtClean="0"/>
              <a:t>trp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By default: </a:t>
            </a:r>
            <a:r>
              <a:rPr lang="en-US" sz="2400" i="1" dirty="0" err="1" smtClean="0"/>
              <a:t>trp</a:t>
            </a:r>
            <a:r>
              <a:rPr lang="en-US" sz="2400" dirty="0" smtClean="0"/>
              <a:t> operon </a:t>
            </a:r>
            <a:r>
              <a:rPr lang="en-US" sz="2400" dirty="0"/>
              <a:t>=</a:t>
            </a:r>
            <a:r>
              <a:rPr lang="en-US" sz="2400" dirty="0" smtClean="0"/>
              <a:t> ON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genes for tryptophan synthesis = transcribed</a:t>
            </a:r>
          </a:p>
          <a:p>
            <a:pPr lvl="1"/>
            <a:r>
              <a:rPr lang="en-US" sz="2400" dirty="0" smtClean="0"/>
              <a:t>Regulation: </a:t>
            </a:r>
            <a:r>
              <a:rPr lang="en-US" sz="2400" i="1" dirty="0" err="1" smtClean="0"/>
              <a:t>trp</a:t>
            </a:r>
            <a:r>
              <a:rPr lang="en-US" sz="2400" dirty="0" smtClean="0"/>
              <a:t> operon = OFF (REPRESSED) if tryptophan levels are high/sufficient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/>
              <a:t>genes for tryptophan synthesis = </a:t>
            </a:r>
            <a:r>
              <a:rPr lang="en-US" sz="2400" dirty="0" smtClean="0"/>
              <a:t>NOT transcribed</a:t>
            </a:r>
            <a:endParaRPr lang="en-US" sz="2400" dirty="0"/>
          </a:p>
          <a:p>
            <a:pPr lvl="2"/>
            <a:r>
              <a:rPr lang="en-US" sz="2200" dirty="0"/>
              <a:t>When enough tryptophan is synthesized, it beings to bind to the </a:t>
            </a:r>
            <a:r>
              <a:rPr lang="en-US" sz="2200" i="1" dirty="0" err="1"/>
              <a:t>trp</a:t>
            </a:r>
            <a:r>
              <a:rPr lang="en-US" sz="2200" dirty="0"/>
              <a:t> repressor protein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/>
              <a:t>turns the operon OFF </a:t>
            </a:r>
          </a:p>
          <a:p>
            <a:pPr lvl="2"/>
            <a:r>
              <a:rPr lang="en-US" sz="2200" dirty="0"/>
              <a:t>This repressor protein is active only in the presence of its </a:t>
            </a:r>
            <a:r>
              <a:rPr lang="en-US" sz="2200" dirty="0" err="1"/>
              <a:t>corepressor</a:t>
            </a:r>
            <a:r>
              <a:rPr lang="en-US" sz="2200" dirty="0"/>
              <a:t> tryptophan</a:t>
            </a:r>
          </a:p>
          <a:p>
            <a:pPr lvl="2"/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413" y="31772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dirty="0" smtClean="0"/>
              <a:t>Concept 18.1: Bacteria respond to environmental change by regulating transcription – </a:t>
            </a:r>
            <a:r>
              <a:rPr lang="en-US" sz="2945" i="1" dirty="0" err="1" smtClean="0">
                <a:solidFill>
                  <a:srgbClr val="FF0000"/>
                </a:solidFill>
              </a:rPr>
              <a:t>trp</a:t>
            </a:r>
            <a:r>
              <a:rPr lang="en-US" sz="2945" i="1" dirty="0" smtClean="0">
                <a:solidFill>
                  <a:srgbClr val="FF0000"/>
                </a:solidFill>
              </a:rPr>
              <a:t> </a:t>
            </a:r>
            <a:r>
              <a:rPr lang="en-US" sz="2945" dirty="0" smtClean="0">
                <a:solidFill>
                  <a:srgbClr val="FF0000"/>
                </a:solidFill>
              </a:rPr>
              <a:t>Operon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8_03aTrpOper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"/>
          <a:stretch/>
        </p:blipFill>
        <p:spPr>
          <a:xfrm>
            <a:off x="298704" y="1392936"/>
            <a:ext cx="8546592" cy="39088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18.3a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71625" y="2155825"/>
            <a:ext cx="11430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219450" y="2657475"/>
            <a:ext cx="180975" cy="276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305300" y="3073400"/>
            <a:ext cx="225425" cy="215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289550" y="3079750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ight Brace 10"/>
          <p:cNvSpPr/>
          <p:nvPr/>
        </p:nvSpPr>
        <p:spPr bwMode="auto">
          <a:xfrm rot="16200000">
            <a:off x="3633788" y="1249358"/>
            <a:ext cx="155577" cy="1543052"/>
          </a:xfrm>
          <a:prstGeom prst="rightBrace">
            <a:avLst>
              <a:gd name="adj1" fmla="val 46264"/>
              <a:gd name="adj2" fmla="val 5061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 rot="16200000">
            <a:off x="5573711" y="-992191"/>
            <a:ext cx="155577" cy="5422900"/>
          </a:xfrm>
          <a:prstGeom prst="rightBrace">
            <a:avLst>
              <a:gd name="adj1" fmla="val 46264"/>
              <a:gd name="adj2" fmla="val 5061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73920" y="2143228"/>
            <a:ext cx="105835" cy="2579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33150" y="1912124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27376" y="1407995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041386" y="2342370"/>
            <a:ext cx="446323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FFFFFF"/>
                </a:solidFill>
                <a:latin typeface="Arial" charset="0"/>
              </a:rPr>
              <a:t>trpR</a:t>
            </a:r>
            <a:endParaRPr lang="en-US" sz="1400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279875" y="1929255"/>
            <a:ext cx="1443273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Regulatory gene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178991" y="2708449"/>
            <a:ext cx="1030524" cy="3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7613" y="2871603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34031" y="3416024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631486" y="3047359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40084" y="3881754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730501" y="4090079"/>
            <a:ext cx="728898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Inactive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607796" y="3212459"/>
            <a:ext cx="65587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mRNA 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24795" y="5049129"/>
            <a:ext cx="4886963" cy="2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(a) Tryptophan absent, repressor inactive, operon 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310736" y="1742675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165153" y="1390006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trp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operon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450241" y="2022684"/>
            <a:ext cx="1260479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Genes of operon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701047" y="2336472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trpE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497056" y="2342951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trpD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260670" y="2342950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trpC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84944" y="2342949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trpB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834170" y="2342949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trpA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663384" y="2603524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832307" y="2852054"/>
            <a:ext cx="936512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Start codon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107295" y="2851594"/>
            <a:ext cx="936512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Stop codon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997550" y="4559835"/>
            <a:ext cx="3226065" cy="5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Polypeptide subunits that make up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enzymes for tryptophan synthesis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627563" y="4111368"/>
            <a:ext cx="3742082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889000" algn="l"/>
                <a:tab pos="1755775" algn="l"/>
                <a:tab pos="2671763" algn="l"/>
                <a:tab pos="3254375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E	D	C	B              A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0106681">
            <a:off x="1032388" y="587777"/>
            <a:ext cx="2546998" cy="1187644"/>
            <a:chOff x="1233949" y="748315"/>
            <a:chExt cx="2546998" cy="1187644"/>
          </a:xfrm>
        </p:grpSpPr>
        <p:sp>
          <p:nvSpPr>
            <p:cNvPr id="2" name="Down Arrow 1"/>
            <p:cNvSpPr/>
            <p:nvPr/>
          </p:nvSpPr>
          <p:spPr bwMode="auto">
            <a:xfrm rot="1484621">
              <a:off x="2000433" y="1040688"/>
              <a:ext cx="254096" cy="895271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481587">
              <a:off x="1233949" y="748315"/>
              <a:ext cx="25469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u="sng" dirty="0" smtClean="0">
                  <a:solidFill>
                    <a:srgbClr val="FF0000"/>
                  </a:solidFill>
                </a:rPr>
                <a:t>NOT PART OF OPERON!</a:t>
              </a:r>
              <a:endParaRPr lang="en-US" sz="1500" b="1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93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_03bTrpOper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"/>
          <a:stretch/>
        </p:blipFill>
        <p:spPr>
          <a:xfrm>
            <a:off x="2081784" y="1700784"/>
            <a:ext cx="4980432" cy="329333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18.3b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976363" y="4496767"/>
            <a:ext cx="272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125321" y="1714777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137995" y="2788658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24907" y="3689339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933031" y="3676626"/>
            <a:ext cx="728898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Active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963802" y="2036113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FFFFFF"/>
                </a:solidFill>
                <a:latin typeface="Arial" charset="0"/>
              </a:rPr>
              <a:t>trpR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472983" y="2036114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trpE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292227" y="4163324"/>
            <a:ext cx="1035797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Tryptophan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corepressor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087757" y="4731674"/>
            <a:ext cx="5089743" cy="1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(b) Tryptophan present, repressor active, operon off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544868" y="2644345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565504" y="3000560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590389" y="2326084"/>
            <a:ext cx="500439" cy="6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RNA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made</a:t>
            </a:r>
          </a:p>
        </p:txBody>
      </p:sp>
      <p:grpSp>
        <p:nvGrpSpPr>
          <p:cNvPr id="2" name="Group 1"/>
          <p:cNvGrpSpPr/>
          <p:nvPr/>
        </p:nvGrpSpPr>
        <p:grpSpPr>
          <a:xfrm rot="20145898">
            <a:off x="2256425" y="559859"/>
            <a:ext cx="2546998" cy="1187644"/>
            <a:chOff x="1233949" y="748315"/>
            <a:chExt cx="2546998" cy="1187644"/>
          </a:xfrm>
        </p:grpSpPr>
        <p:sp>
          <p:nvSpPr>
            <p:cNvPr id="18" name="Down Arrow 17"/>
            <p:cNvSpPr/>
            <p:nvPr/>
          </p:nvSpPr>
          <p:spPr bwMode="auto">
            <a:xfrm rot="1484621">
              <a:off x="2000433" y="1040688"/>
              <a:ext cx="254096" cy="895271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481587">
              <a:off x="1233949" y="748315"/>
              <a:ext cx="25469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u="sng" dirty="0" smtClean="0">
                  <a:solidFill>
                    <a:srgbClr val="FF0000"/>
                  </a:solidFill>
                </a:rPr>
                <a:t>NOT PART OF OPERON!</a:t>
              </a:r>
              <a:endParaRPr lang="en-US" sz="1500" b="1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7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8_03_TrpOper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"/>
          <a:stretch/>
        </p:blipFill>
        <p:spPr>
          <a:xfrm>
            <a:off x="524256" y="137160"/>
            <a:ext cx="8095488" cy="640090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18.3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715727" y="620836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83354" y="805209"/>
            <a:ext cx="76859" cy="2379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793390" y="800227"/>
            <a:ext cx="64560" cy="239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3242741" y="1260070"/>
            <a:ext cx="167041" cy="2625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229618" y="1635732"/>
            <a:ext cx="191637" cy="1906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095845" y="1630394"/>
            <a:ext cx="3205" cy="1571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63327" y="401761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318977" y="989136"/>
            <a:ext cx="446323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i="1" dirty="0" err="1" smtClean="0">
                <a:solidFill>
                  <a:srgbClr val="FFFFFF"/>
                </a:solidFill>
                <a:latin typeface="Arial" charset="0"/>
              </a:rPr>
              <a:t>trpR</a:t>
            </a:r>
            <a:endParaRPr lang="en-US" sz="1200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515826" y="617661"/>
            <a:ext cx="1443273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Regulatory gene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408002" y="1306635"/>
            <a:ext cx="1030524" cy="3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69677" y="1754310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960202" y="1944810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15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′</a:t>
            </a:r>
            <a:endParaRPr lang="en-US" sz="115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839677" y="1617785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150" dirty="0">
                <a:solidFill>
                  <a:srgbClr val="000000"/>
                </a:solidFill>
                <a:latin typeface="Symbol" charset="2"/>
                <a:cs typeface="Symbol" charset="2"/>
              </a:rPr>
              <a:t>′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76027" y="2646485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931752" y="2570285"/>
            <a:ext cx="728898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Inactive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649427" y="1782885"/>
            <a:ext cx="65587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mRNA 5</a:t>
            </a:r>
            <a:r>
              <a:rPr lang="en-US" sz="1150" dirty="0">
                <a:solidFill>
                  <a:srgbClr val="000000"/>
                </a:solidFill>
                <a:latin typeface="Symbol" charset="2"/>
                <a:cs typeface="Symbol" charset="2"/>
              </a:rPr>
              <a:t>′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53801" y="3078286"/>
            <a:ext cx="3929299" cy="1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(a) Tryptophan absent, repressor inactive, operon 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56848" y="3686991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82636" y="4650756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69548" y="5458695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963842" y="5460250"/>
            <a:ext cx="728898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Active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482189" y="4222618"/>
            <a:ext cx="500439" cy="5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No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RNA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made</a:t>
            </a: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3602525" y="19485"/>
            <a:ext cx="174944" cy="1393062"/>
          </a:xfrm>
          <a:prstGeom prst="leftBrace">
            <a:avLst>
              <a:gd name="adj1" fmla="val 4333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 rot="5400000">
            <a:off x="5316317" y="-1985895"/>
            <a:ext cx="174944" cy="4846563"/>
          </a:xfrm>
          <a:prstGeom prst="leftBrace">
            <a:avLst>
              <a:gd name="adj1" fmla="val 4333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359307" y="458841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998584" y="147812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trp</a:t>
            </a: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 operon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283672" y="718030"/>
            <a:ext cx="1260479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Genes of operon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576118" y="990178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trpE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288847" y="996657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trpD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969181" y="996656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trpC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617115" y="996655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trpB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362241" y="996655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trpA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670315" y="1236410"/>
            <a:ext cx="759246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832298" y="1450240"/>
            <a:ext cx="936512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Start codon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933786" y="1456720"/>
            <a:ext cx="936512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Stop codon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329958" y="3983819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FFFFFF"/>
                </a:solidFill>
                <a:latin typeface="Arial" charset="0"/>
              </a:rPr>
              <a:t>trpR</a:t>
            </a:r>
            <a:endParaRPr lang="en-US" sz="11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453849" y="3983820"/>
            <a:ext cx="387075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trpE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601303" y="5868474"/>
            <a:ext cx="1035797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Tryptophan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corepressor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328269" y="6155758"/>
            <a:ext cx="2267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53803" y="6344082"/>
            <a:ext cx="3929299" cy="1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(b) Tryptophan present, repressor active, operon off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839674" y="4520711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150" dirty="0">
                <a:solidFill>
                  <a:srgbClr val="000000"/>
                </a:solidFill>
                <a:latin typeface="Symbol" charset="2"/>
                <a:cs typeface="Symbol" charset="2"/>
              </a:rPr>
              <a:t>′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960200" y="4841256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150" dirty="0">
                <a:solidFill>
                  <a:srgbClr val="000000"/>
                </a:solidFill>
                <a:latin typeface="Symbol" charset="2"/>
                <a:cs typeface="Symbol" charset="2"/>
              </a:rPr>
              <a:t>′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372290" y="2991470"/>
            <a:ext cx="1891073" cy="5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Polypeptide subunits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that make up enzymes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for tryptophan synthesis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512623" y="2577708"/>
            <a:ext cx="3742082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796925" algn="l"/>
                <a:tab pos="1581150" algn="l"/>
                <a:tab pos="2397125" algn="l"/>
              </a:tabLst>
            </a:pPr>
            <a:r>
              <a:rPr lang="en-US" sz="1150" dirty="0" smtClean="0">
                <a:solidFill>
                  <a:srgbClr val="FFFFFF"/>
                </a:solidFill>
                <a:latin typeface="Arial" charset="0"/>
              </a:rPr>
              <a:t>E	D	C	B	         A</a:t>
            </a:r>
            <a:endParaRPr lang="en-US" sz="115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0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Negative (-) Gene Regulation of Operons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repressible</a:t>
            </a:r>
            <a:r>
              <a:rPr lang="en-US" dirty="0" smtClean="0"/>
              <a:t> operon is one that is USUALLY ON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inding of a repressor to the operator shuts off transcription</a:t>
            </a:r>
          </a:p>
          <a:p>
            <a:pPr lvl="1"/>
            <a:r>
              <a:rPr lang="en-US" dirty="0"/>
              <a:t>Repressible enzymes usually function in anabolic pathways; their synthesis is REPRESSED by high levels of the end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Ex: </a:t>
            </a:r>
            <a:r>
              <a:rPr lang="en-US" i="1" dirty="0" err="1" smtClean="0"/>
              <a:t>trp</a:t>
            </a:r>
            <a:r>
              <a:rPr lang="en-US" dirty="0" smtClean="0"/>
              <a:t> operon = repressible operon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1450" y="298675"/>
            <a:ext cx="8872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dirty="0" smtClean="0"/>
              <a:t>Concept 18.1: Bacteria respond to environmental change by regulating transcription: </a:t>
            </a:r>
            <a:r>
              <a:rPr lang="en-US" sz="2945" dirty="0" smtClean="0">
                <a:solidFill>
                  <a:srgbClr val="FF0000"/>
                </a:solidFill>
              </a:rPr>
              <a:t>(-) Regulation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4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8_UN07Summary_C1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>
          <a:xfrm>
            <a:off x="298704" y="1862328"/>
            <a:ext cx="8546592" cy="294673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18.UN07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688707" y="1849850"/>
            <a:ext cx="2562492" cy="4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Repressible operon: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897033" y="3945000"/>
            <a:ext cx="195834" cy="525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1719834" y="3606334"/>
            <a:ext cx="3133" cy="131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76109" y="2408649"/>
            <a:ext cx="1927493" cy="2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 expressed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815707" y="2789650"/>
            <a:ext cx="1089293" cy="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661442" y="3060584"/>
            <a:ext cx="801426" cy="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298309" y="3687116"/>
            <a:ext cx="1080826" cy="34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687775" y="4245916"/>
            <a:ext cx="2672560" cy="58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Inactive repressor: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corepressor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present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531640" y="2417117"/>
            <a:ext cx="2376227" cy="3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 not expressed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38508" y="4415249"/>
            <a:ext cx="1487226" cy="2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Corepressor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589974" y="3780251"/>
            <a:ext cx="2054493" cy="56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Active repressor: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corepressor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bound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1210733" y="2446865"/>
            <a:ext cx="228601" cy="1430871"/>
          </a:xfrm>
          <a:prstGeom prst="rightBrace">
            <a:avLst>
              <a:gd name="adj1" fmla="val 3186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8508" y="5133974"/>
            <a:ext cx="270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“Regulated”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9634" y="5130371"/>
            <a:ext cx="211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“Norm”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5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18.1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 descr="18_01_CuatroOjos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33984"/>
            <a:ext cx="8546592" cy="55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6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2910C19-8D29-4CC5-B213-E4C4D996F37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AFFC0E2-4EBB-4893-9206-7857ADF6FD3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10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Negative (-) Gene Regulation of </a:t>
            </a:r>
            <a:r>
              <a:rPr lang="en-US" u="sng" dirty="0" smtClean="0"/>
              <a:t>Operons</a:t>
            </a:r>
            <a:endParaRPr lang="en-US" dirty="0" smtClean="0"/>
          </a:p>
          <a:p>
            <a:r>
              <a:rPr lang="en-US" dirty="0"/>
              <a:t>An </a:t>
            </a:r>
            <a:r>
              <a:rPr lang="en-US" b="1" dirty="0"/>
              <a:t>inducible</a:t>
            </a:r>
            <a:r>
              <a:rPr lang="en-US" dirty="0"/>
              <a:t> operon is one that is </a:t>
            </a:r>
            <a:r>
              <a:rPr lang="en-US" dirty="0" smtClean="0"/>
              <a:t>USUALLY OFF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b="1" dirty="0"/>
              <a:t>inducer</a:t>
            </a:r>
            <a:r>
              <a:rPr lang="en-US" dirty="0"/>
              <a:t> </a:t>
            </a:r>
            <a:r>
              <a:rPr lang="en-US" dirty="0" smtClean="0"/>
              <a:t>INACTIVATES the </a:t>
            </a:r>
            <a:r>
              <a:rPr lang="en-US" dirty="0"/>
              <a:t>repressor and </a:t>
            </a:r>
            <a:r>
              <a:rPr lang="en-US" i="1" dirty="0"/>
              <a:t>turns on</a:t>
            </a:r>
            <a:r>
              <a:rPr lang="en-US" dirty="0"/>
              <a:t> </a:t>
            </a:r>
            <a:r>
              <a:rPr lang="en-US" dirty="0" smtClean="0"/>
              <a:t>transcription (repressor off…genes </a:t>
            </a:r>
            <a:r>
              <a:rPr lang="en-US" dirty="0" err="1" smtClean="0"/>
              <a:t>txned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Inducible enzymes usually function in catabolic pathways; their synthesis is INDUCED by a</a:t>
            </a:r>
            <a:br>
              <a:rPr lang="en-US" dirty="0"/>
            </a:br>
            <a:r>
              <a:rPr lang="en-US" dirty="0"/>
              <a:t>chemical signal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450" y="298675"/>
            <a:ext cx="8872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smtClean="0"/>
              <a:t>Concept 18.1: Bacteria respond to environmental change by regulating transcription: </a:t>
            </a:r>
            <a:r>
              <a:rPr lang="en-US" sz="2945" smtClean="0">
                <a:solidFill>
                  <a:srgbClr val="FF0000"/>
                </a:solidFill>
              </a:rPr>
              <a:t>(-) Regulation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8_UN08Summary_C1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/>
        </p:blipFill>
        <p:spPr>
          <a:xfrm>
            <a:off x="298704" y="1868424"/>
            <a:ext cx="8546592" cy="297450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18.UN08</a:t>
            </a:r>
            <a:endParaRPr lang="en-US" sz="1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71778" y="1849851"/>
            <a:ext cx="2562492" cy="4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Inducible operon: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5672667" y="4656200"/>
            <a:ext cx="386334" cy="6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218267" y="3411601"/>
            <a:ext cx="1101" cy="1951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819511" y="2434049"/>
            <a:ext cx="1927493" cy="2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 expressed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97174" y="2665343"/>
            <a:ext cx="1089293" cy="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915443" y="3246849"/>
            <a:ext cx="801426" cy="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755512" y="3128314"/>
            <a:ext cx="1080826" cy="34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666175" y="4228981"/>
            <a:ext cx="2198426" cy="6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Inactive repressor: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inducer bound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171307" y="2434051"/>
            <a:ext cx="2376227" cy="3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 not expressed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778108" y="4567648"/>
            <a:ext cx="903025" cy="23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Inducer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144975" y="4228984"/>
            <a:ext cx="2054493" cy="56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Active repressor: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 inducer present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16200000">
            <a:off x="1138765" y="2298698"/>
            <a:ext cx="228601" cy="1507069"/>
          </a:xfrm>
          <a:prstGeom prst="rightBrace">
            <a:avLst>
              <a:gd name="adj1" fmla="val 3186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508" y="5133974"/>
            <a:ext cx="270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“Regulated”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9634" y="5130371"/>
            <a:ext cx="211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“Norm”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2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Negative (-) Gene Regulation of </a:t>
            </a:r>
            <a:r>
              <a:rPr lang="en-US" u="sng" dirty="0" smtClean="0"/>
              <a:t>Operons</a:t>
            </a:r>
            <a:endParaRPr lang="en-US" dirty="0" smtClean="0"/>
          </a:p>
          <a:p>
            <a:r>
              <a:rPr lang="en-US" dirty="0" smtClean="0"/>
              <a:t>Ex: </a:t>
            </a:r>
            <a:r>
              <a:rPr lang="en-US" i="1" dirty="0" smtClean="0"/>
              <a:t>lac</a:t>
            </a:r>
            <a:r>
              <a:rPr lang="en-US" dirty="0" smtClean="0"/>
              <a:t> operon = inducible operon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ontains genes that code for enzymes used in the hydrolysis and metabolism of lactose</a:t>
            </a:r>
          </a:p>
          <a:p>
            <a:pPr lvl="1"/>
            <a:r>
              <a:rPr lang="en-US" dirty="0" smtClean="0"/>
              <a:t>By itself, the </a:t>
            </a:r>
            <a:r>
              <a:rPr lang="en-US" i="1" dirty="0" smtClean="0"/>
              <a:t>lac</a:t>
            </a:r>
            <a:r>
              <a:rPr lang="en-US" dirty="0" smtClean="0"/>
              <a:t> repressor is active and switches the </a:t>
            </a:r>
            <a:r>
              <a:rPr lang="en-US" i="1" dirty="0" smtClean="0"/>
              <a:t>lac</a:t>
            </a:r>
            <a:r>
              <a:rPr lang="en-US" dirty="0" smtClean="0"/>
              <a:t> operon OFF (off “by default”)</a:t>
            </a:r>
          </a:p>
          <a:p>
            <a:pPr lvl="1"/>
            <a:r>
              <a:rPr lang="en-US" dirty="0" smtClean="0"/>
              <a:t>In the presence of an inducer (</a:t>
            </a:r>
            <a:r>
              <a:rPr lang="en-US" dirty="0" err="1" smtClean="0"/>
              <a:t>allolactose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repressor falls off operator  </a:t>
            </a:r>
            <a:r>
              <a:rPr lang="en-US" i="1" dirty="0" smtClean="0">
                <a:sym typeface="Wingdings" pitchFamily="2" charset="2"/>
              </a:rPr>
              <a:t>lac</a:t>
            </a:r>
            <a:r>
              <a:rPr lang="en-US" dirty="0" smtClean="0">
                <a:sym typeface="Wingdings" pitchFamily="2" charset="2"/>
              </a:rPr>
              <a:t> metabolism genes </a:t>
            </a:r>
            <a:r>
              <a:rPr lang="en-US" dirty="0" err="1" smtClean="0">
                <a:sym typeface="Wingdings" pitchFamily="2" charset="2"/>
              </a:rPr>
              <a:t>txned</a:t>
            </a:r>
            <a:endParaRPr 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450" y="298675"/>
            <a:ext cx="8872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dirty="0" smtClean="0"/>
              <a:t>Concept 18.1: Bacteria respond to environmental change by regulating transcription: </a:t>
            </a:r>
            <a:r>
              <a:rPr lang="en-US" sz="2945" dirty="0" smtClean="0">
                <a:solidFill>
                  <a:srgbClr val="FF0000"/>
                </a:solidFill>
              </a:rPr>
              <a:t>(-) Regulation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4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9223" descr="18_04aLacOper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"/>
          <a:stretch/>
        </p:blipFill>
        <p:spPr>
          <a:xfrm>
            <a:off x="1859280" y="1591056"/>
            <a:ext cx="5425440" cy="350277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18.4a</a:t>
            </a:r>
            <a:endParaRPr lang="en-US" sz="120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029760" y="1596734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01010" y="1960130"/>
            <a:ext cx="375804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441334" y="1575284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Regulatory 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gene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905138" y="3227567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458376" y="3466941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539827" y="3074744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456007" y="1938649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795184" y="3504517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847371" y="4261861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Active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320933" y="2614780"/>
            <a:ext cx="520207" cy="5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 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made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269022" y="2312252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IacZ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894415" y="4849202"/>
            <a:ext cx="3568190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(a) Lactose absent, repressor active, operon off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912436" y="4252380"/>
            <a:ext cx="72105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953236" y="2311076"/>
            <a:ext cx="569722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smtClean="0">
                <a:solidFill>
                  <a:srgbClr val="FFFFFF"/>
                </a:solidFill>
                <a:latin typeface="Arial" charset="0"/>
              </a:rPr>
              <a:t>lac</a:t>
            </a:r>
            <a:endParaRPr lang="en-US" sz="1400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224403" y="2311074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spc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lang="en-US" sz="1400" i="1" spc="6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918710" y="1962739"/>
            <a:ext cx="199319" cy="3528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V="1">
            <a:off x="5654279" y="2155928"/>
            <a:ext cx="95062" cy="1406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4224549" y="3208105"/>
            <a:ext cx="190125" cy="3574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Left Brace 43"/>
          <p:cNvSpPr/>
          <p:nvPr/>
        </p:nvSpPr>
        <p:spPr bwMode="auto">
          <a:xfrm rot="5400000">
            <a:off x="4334279" y="1078615"/>
            <a:ext cx="184312" cy="1696110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2764493" y="873986"/>
            <a:ext cx="254096" cy="70178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2979" y="550821"/>
            <a:ext cx="2546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rgbClr val="FF0000"/>
                </a:solidFill>
              </a:rPr>
              <a:t>NOT PART OF OPERON!</a:t>
            </a:r>
            <a:endParaRPr lang="en-US" sz="15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7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8_04bLacOper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>
          <a:xfrm>
            <a:off x="298704" y="926592"/>
            <a:ext cx="8546592" cy="483322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18.4b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rot="5400000">
            <a:off x="4798838" y="-1972072"/>
            <a:ext cx="141292" cy="6421474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63717" y="2479386"/>
            <a:ext cx="0" cy="2095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294451" y="2479386"/>
            <a:ext cx="0" cy="2095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480259" y="1603687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812562" y="1603686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lacY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415067" y="1592241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lacA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46789" y="5513399"/>
            <a:ext cx="381774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(b) Lactose present, repressor inactive, operon 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60946" y="2778026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32559" y="931161"/>
            <a:ext cx="375804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923286" y="2106173"/>
            <a:ext cx="1283163" cy="20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RNA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40479" y="2160184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639081" y="2371555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53707" y="3196561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593836" y="4161660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Inactive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013423" y="4981152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Allolactose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(inducer)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683416" y="2687638"/>
            <a:ext cx="722865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mRNA 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</a:p>
          <a:p>
            <a:pPr eaLnBrk="0" hangingPunct="0"/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8907" y="1586758"/>
            <a:ext cx="1143653" cy="211342"/>
            <a:chOff x="1775982" y="1580408"/>
            <a:chExt cx="1143653" cy="211342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775982" y="1580408"/>
              <a:ext cx="60526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14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2052207" y="1580408"/>
              <a:ext cx="86742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14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544963" y="2257338"/>
            <a:ext cx="1103420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Start codon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780242" y="2257338"/>
            <a:ext cx="1103420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Stop codon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845312" y="3710429"/>
            <a:ext cx="78221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err="1" smtClean="0">
                <a:solidFill>
                  <a:srgbClr val="FFFFFF"/>
                </a:solidFill>
                <a:latin typeface="Arial" charset="0"/>
              </a:rPr>
              <a:t>Permease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267870" y="3706980"/>
            <a:ext cx="126886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err="1" smtClean="0">
                <a:solidFill>
                  <a:srgbClr val="FFFFFF"/>
                </a:solidFill>
                <a:latin typeface="Arial" charset="0"/>
              </a:rPr>
              <a:t>Transacetylase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927495" y="3716365"/>
            <a:ext cx="126886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Symbol Std"/>
                <a:cs typeface="Symbol Std"/>
              </a:rPr>
              <a:t>β</a:t>
            </a: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-</a:t>
            </a:r>
            <a:r>
              <a:rPr lang="en-US" sz="1400" dirty="0" err="1" smtClean="0">
                <a:solidFill>
                  <a:srgbClr val="FFFFFF"/>
                </a:solidFill>
                <a:latin typeface="Arial" charset="0"/>
              </a:rPr>
              <a:t>Galactosidase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2497667" y="1979854"/>
            <a:ext cx="92850" cy="1791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216117" y="2631786"/>
            <a:ext cx="0" cy="2095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319357" y="920841"/>
            <a:ext cx="1283163" cy="20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operon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133899" y="840974"/>
            <a:ext cx="254096" cy="70178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85" y="517809"/>
            <a:ext cx="2546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rgbClr val="FF0000"/>
                </a:solidFill>
              </a:rPr>
              <a:t>NOT PART OF OPERON!</a:t>
            </a:r>
            <a:endParaRPr lang="en-US" sz="15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5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18_04_LacOperon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/>
        </p:blipFill>
        <p:spPr>
          <a:xfrm>
            <a:off x="1039368" y="176040"/>
            <a:ext cx="7065264" cy="642034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18.4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76424" y="466948"/>
            <a:ext cx="185502" cy="2996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2929718" y="1461557"/>
            <a:ext cx="139665" cy="3053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066135" y="3923632"/>
            <a:ext cx="74704" cy="1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eft Brace 8"/>
          <p:cNvSpPr/>
          <p:nvPr/>
        </p:nvSpPr>
        <p:spPr bwMode="auto">
          <a:xfrm rot="5400000">
            <a:off x="3014977" y="-226629"/>
            <a:ext cx="141292" cy="1351178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4066526" y="636534"/>
            <a:ext cx="64961" cy="1169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766717" y="188006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075171" y="475069"/>
            <a:ext cx="375804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512731" y="189361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Regulatory </a:t>
            </a:r>
            <a:br>
              <a:rPr lang="en-US" sz="1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gene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093175" y="1478802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524885" y="1674683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15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15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79905" y="1353494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15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15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>
            <a:off x="4878909" y="786796"/>
            <a:ext cx="141292" cy="5128221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901493" y="453588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575075" y="1705580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618535" y="2304340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Active</a:t>
            </a:r>
            <a:br>
              <a:rPr lang="en-US" sz="1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579042" y="990925"/>
            <a:ext cx="520207" cy="5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No </a:t>
            </a:r>
            <a:br>
              <a:rPr lang="en-US" sz="1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made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534071" y="757797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IacZ</a:t>
            </a:r>
            <a:endParaRPr lang="en-US" sz="115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632392" y="3621232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115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680250" y="3621231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lacY</a:t>
            </a:r>
            <a:endParaRPr lang="en-US" sz="115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945404" y="3616401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err="1" smtClean="0">
                <a:solidFill>
                  <a:srgbClr val="000000"/>
                </a:solidFill>
                <a:latin typeface="Arial" charset="0"/>
              </a:rPr>
              <a:t>lacA</a:t>
            </a:r>
            <a:endParaRPr lang="en-US" sz="115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059373" y="2739088"/>
            <a:ext cx="3568190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(a) Lactose absent, repressor active, operon off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073860" y="6379947"/>
            <a:ext cx="381774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(b) Lactose present, repressor inactive, operon 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520057" y="4557434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15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15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379906" y="4241072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15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′</a:t>
            </a:r>
            <a:endParaRPr lang="en-US" sz="115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080000" y="3338986"/>
            <a:ext cx="375804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480954" y="3090073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 operon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584733" y="4028197"/>
            <a:ext cx="1283163" cy="20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RNA</a:t>
            </a:r>
            <a:r>
              <a:rPr lang="en-US" sz="11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887550" y="4139098"/>
            <a:ext cx="886646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Start codon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298950" y="4318780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5276850" y="4321955"/>
            <a:ext cx="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859100" y="4139098"/>
            <a:ext cx="886646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Stop codon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081306" y="4362947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379905" y="4243571"/>
            <a:ext cx="230423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15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15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087240" y="2309626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1081305" y="5247180"/>
            <a:ext cx="525698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122991" y="5663241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Inactive</a:t>
            </a:r>
            <a:br>
              <a:rPr lang="en-US" sz="1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217933" y="5900619"/>
            <a:ext cx="916731" cy="3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err="1" smtClean="0">
                <a:solidFill>
                  <a:srgbClr val="000000"/>
                </a:solidFill>
                <a:latin typeface="Arial" charset="0"/>
              </a:rPr>
              <a:t>Allolactose</a:t>
            </a: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50" dirty="0" smtClean="0">
                <a:solidFill>
                  <a:srgbClr val="000000"/>
                </a:solidFill>
                <a:latin typeface="Arial" charset="0"/>
              </a:rPr>
              <a:t>(inducer)</a:t>
            </a:r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205955" y="4493505"/>
            <a:ext cx="722865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>
                <a:solidFill>
                  <a:srgbClr val="000000"/>
                </a:solidFill>
                <a:latin typeface="Arial" charset="0"/>
              </a:rPr>
              <a:t>mRNA 5</a:t>
            </a:r>
            <a:r>
              <a:rPr lang="en-US" sz="115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</a:p>
          <a:p>
            <a:pPr eaLnBrk="0" hangingPunct="0"/>
            <a:endParaRPr lang="en-US" sz="1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92624" y="5306525"/>
            <a:ext cx="78221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err="1" smtClean="0">
                <a:solidFill>
                  <a:srgbClr val="FFFFFF"/>
                </a:solidFill>
                <a:latin typeface="Arial" charset="0"/>
              </a:rPr>
              <a:t>Permease</a:t>
            </a:r>
            <a:endParaRPr lang="en-US" sz="11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799469" y="5296136"/>
            <a:ext cx="126886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err="1" smtClean="0">
                <a:solidFill>
                  <a:srgbClr val="FFFFFF"/>
                </a:solidFill>
                <a:latin typeface="Arial" charset="0"/>
              </a:rPr>
              <a:t>Transacetylase</a:t>
            </a:r>
            <a:endParaRPr lang="en-US" sz="11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139214" y="5312461"/>
            <a:ext cx="1268864" cy="1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50" dirty="0" smtClean="0">
                <a:solidFill>
                  <a:srgbClr val="FFFFFF"/>
                </a:solidFill>
                <a:latin typeface="Symbol Std"/>
                <a:cs typeface="Symbol Std"/>
              </a:rPr>
              <a:t>β</a:t>
            </a:r>
            <a:r>
              <a:rPr lang="en-US" sz="1150" dirty="0" smtClean="0">
                <a:solidFill>
                  <a:srgbClr val="FFFFFF"/>
                </a:solidFill>
                <a:latin typeface="Arial" charset="0"/>
              </a:rPr>
              <a:t>-</a:t>
            </a:r>
            <a:r>
              <a:rPr lang="en-US" sz="1150" dirty="0" err="1" smtClean="0">
                <a:solidFill>
                  <a:srgbClr val="FFFFFF"/>
                </a:solidFill>
                <a:latin typeface="Arial" charset="0"/>
              </a:rPr>
              <a:t>Galactosidase</a:t>
            </a:r>
            <a:endParaRPr lang="en-US" sz="115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9222" name="Group 9221"/>
          <p:cNvGrpSpPr/>
          <p:nvPr/>
        </p:nvGrpSpPr>
        <p:grpSpPr>
          <a:xfrm>
            <a:off x="1902449" y="757248"/>
            <a:ext cx="1096028" cy="211342"/>
            <a:chOff x="1902449" y="718368"/>
            <a:chExt cx="1096028" cy="211342"/>
          </a:xfrm>
        </p:grpSpPr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1902449" y="718368"/>
              <a:ext cx="281951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150" i="1" spc="600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115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2131049" y="718368"/>
              <a:ext cx="86742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15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115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880224" y="3617797"/>
            <a:ext cx="1096028" cy="211342"/>
            <a:chOff x="1902449" y="718368"/>
            <a:chExt cx="1096028" cy="211342"/>
          </a:xfrm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1902449" y="718368"/>
              <a:ext cx="281951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150" i="1" spc="600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115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2131049" y="718368"/>
              <a:ext cx="86742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15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115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11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41963C6-57C9-4ED3-ADF3-156A42BB5259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33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Regulation of the </a:t>
            </a:r>
            <a:r>
              <a:rPr lang="en-US" i="1" dirty="0" err="1" smtClean="0"/>
              <a:t>trp</a:t>
            </a:r>
            <a:r>
              <a:rPr lang="en-US" dirty="0" smtClean="0"/>
              <a:t> and </a:t>
            </a:r>
            <a:r>
              <a:rPr lang="en-US" i="1" dirty="0" smtClean="0"/>
              <a:t>lac</a:t>
            </a:r>
            <a:r>
              <a:rPr lang="en-US" dirty="0" smtClean="0"/>
              <a:t> operons involves negative control of genes because operons are switched off by the active form of the repressor</a:t>
            </a:r>
          </a:p>
          <a:p>
            <a:r>
              <a:rPr lang="en-US" dirty="0" smtClean="0"/>
              <a:t>Negative control is all about the repressor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450" y="298675"/>
            <a:ext cx="8872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dirty="0" smtClean="0"/>
              <a:t>Concept 18.1: Bacteria respond to environmental change by regulating transcription: </a:t>
            </a:r>
            <a:r>
              <a:rPr lang="en-US" sz="2945" dirty="0" smtClean="0">
                <a:solidFill>
                  <a:srgbClr val="FF0000"/>
                </a:solidFill>
              </a:rPr>
              <a:t>(-) Regulation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5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regulate gene expression?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Prokaryotes and eukaryotes precisely </a:t>
            </a:r>
            <a:r>
              <a:rPr lang="en-US" b="1" dirty="0" smtClean="0"/>
              <a:t>REGULATE</a:t>
            </a:r>
            <a:r>
              <a:rPr lang="en-US" dirty="0" smtClean="0"/>
              <a:t> gene expression in response to environmental conditions</a:t>
            </a:r>
          </a:p>
          <a:p>
            <a:r>
              <a:rPr lang="en-US" dirty="0" smtClean="0"/>
              <a:t>In multicellular eukaryotes, gene expression regulates development and is responsible for differences in cell types</a:t>
            </a:r>
          </a:p>
          <a:p>
            <a:r>
              <a:rPr lang="en-US" dirty="0" smtClean="0"/>
              <a:t>RNA molecules play many roles in regulating gene expression in eukaryotes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ositive control occurs via stimulatory protein</a:t>
            </a:r>
            <a:endParaRPr lang="en-US" dirty="0"/>
          </a:p>
          <a:p>
            <a:pPr lvl="1"/>
            <a:r>
              <a:rPr lang="en-US" sz="2400" b="1" dirty="0" smtClean="0"/>
              <a:t>CAP</a:t>
            </a:r>
            <a:r>
              <a:rPr lang="en-US" sz="2400" dirty="0" smtClean="0"/>
              <a:t> = </a:t>
            </a:r>
            <a:r>
              <a:rPr lang="en-US" sz="2400" dirty="0" err="1"/>
              <a:t>catabolite</a:t>
            </a:r>
            <a:r>
              <a:rPr lang="en-US" sz="2400" dirty="0"/>
              <a:t> activator </a:t>
            </a:r>
            <a:r>
              <a:rPr lang="en-US" sz="2400" dirty="0" smtClean="0"/>
              <a:t>protein</a:t>
            </a:r>
          </a:p>
          <a:p>
            <a:pPr lvl="2"/>
            <a:r>
              <a:rPr lang="en-US" sz="2200" b="1" dirty="0"/>
              <a:t>A</a:t>
            </a:r>
            <a:r>
              <a:rPr lang="en-US" sz="2200" b="1" dirty="0" smtClean="0"/>
              <a:t>ctivator</a:t>
            </a:r>
            <a:r>
              <a:rPr lang="en-US" sz="2200" dirty="0" smtClean="0"/>
              <a:t> of transcription, BUT is in inactive form</a:t>
            </a:r>
          </a:p>
          <a:p>
            <a:pPr lvl="1"/>
            <a:r>
              <a:rPr lang="en-US" sz="2200" b="1" dirty="0" err="1" smtClean="0"/>
              <a:t>CAP+cAMP</a:t>
            </a:r>
            <a:endParaRPr lang="en-US" sz="2200" b="1" dirty="0" smtClean="0"/>
          </a:p>
          <a:p>
            <a:pPr lvl="2"/>
            <a:r>
              <a:rPr lang="en-US" sz="2000" b="1" dirty="0"/>
              <a:t>Activator</a:t>
            </a:r>
            <a:r>
              <a:rPr lang="en-US" sz="2000" dirty="0"/>
              <a:t> of transcription, </a:t>
            </a:r>
            <a:r>
              <a:rPr lang="en-US" sz="2000" b="1" dirty="0" smtClean="0"/>
              <a:t>in active form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dictates active vs. inactive form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The “Glucose Golden Rule” = Presence (or lack thereof) of glucose</a:t>
            </a:r>
            <a:endParaRPr lang="en-US" dirty="0"/>
          </a:p>
          <a:p>
            <a:pPr lvl="2"/>
            <a:endParaRPr lang="en-US" sz="20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8112" y="298675"/>
            <a:ext cx="8967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dirty="0" smtClean="0"/>
              <a:t>Concept 18.1: Bacteria respond to environmental change by regulating transcription: </a:t>
            </a:r>
            <a:r>
              <a:rPr lang="en-US" sz="2945" dirty="0" smtClean="0">
                <a:solidFill>
                  <a:srgbClr val="FF0000"/>
                </a:solidFill>
              </a:rPr>
              <a:t>(+) Regulation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6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When </a:t>
            </a:r>
            <a:r>
              <a:rPr lang="en-US" sz="2400" dirty="0"/>
              <a:t>glucose (a preferred food source of </a:t>
            </a:r>
            <a:r>
              <a:rPr lang="en-US" sz="2400" i="1" dirty="0"/>
              <a:t>E. coli</a:t>
            </a:r>
            <a:r>
              <a:rPr lang="en-US" sz="2400" dirty="0"/>
              <a:t>) is scarce, </a:t>
            </a:r>
            <a:r>
              <a:rPr lang="en-US" sz="2400" dirty="0" smtClean="0"/>
              <a:t>CAP IS ACTIVATED by </a:t>
            </a:r>
            <a:r>
              <a:rPr lang="en-US" sz="2400" dirty="0"/>
              <a:t>binding with </a:t>
            </a:r>
            <a:r>
              <a:rPr lang="en-US" sz="2400" b="1" dirty="0"/>
              <a:t>cyclic AMP (</a:t>
            </a:r>
            <a:r>
              <a:rPr lang="en-US" sz="2400" b="1" dirty="0" err="1"/>
              <a:t>cAMP</a:t>
            </a:r>
            <a:r>
              <a:rPr lang="en-US" sz="2400" b="1" dirty="0"/>
              <a:t>)</a:t>
            </a:r>
          </a:p>
          <a:p>
            <a:pPr lvl="1"/>
            <a:r>
              <a:rPr lang="en-US" sz="2000" dirty="0" smtClean="0"/>
              <a:t>Activated </a:t>
            </a:r>
            <a:r>
              <a:rPr lang="en-US" sz="2000" dirty="0"/>
              <a:t>CAP attaches to the promoter of the </a:t>
            </a:r>
            <a:r>
              <a:rPr lang="en-US" sz="2000" i="1" dirty="0"/>
              <a:t>lac</a:t>
            </a:r>
            <a:r>
              <a:rPr lang="en-US" sz="2000" dirty="0"/>
              <a:t> operon and </a:t>
            </a:r>
            <a:r>
              <a:rPr lang="en-US" sz="2000" dirty="0" smtClean="0"/>
              <a:t>INCREASES </a:t>
            </a:r>
            <a:r>
              <a:rPr lang="en-US" sz="2000" dirty="0"/>
              <a:t>the affinity of RNA polymerase, thus </a:t>
            </a:r>
            <a:r>
              <a:rPr lang="en-US" sz="2000" dirty="0" smtClean="0"/>
              <a:t>ACCELERATING TRANSCRIPTION of </a:t>
            </a:r>
            <a:r>
              <a:rPr lang="en-US" sz="2000" i="1" dirty="0"/>
              <a:t>lac</a:t>
            </a:r>
            <a:r>
              <a:rPr lang="en-US" sz="2000" dirty="0"/>
              <a:t> metabolism genes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glucose levels increase, CAP detaches from the </a:t>
            </a:r>
            <a:r>
              <a:rPr lang="en-US" sz="2400" i="1" dirty="0"/>
              <a:t>lac</a:t>
            </a:r>
            <a:r>
              <a:rPr lang="en-US" sz="2400" dirty="0"/>
              <a:t> operon, </a:t>
            </a:r>
            <a:r>
              <a:rPr lang="en-US" sz="2400" dirty="0" smtClean="0"/>
              <a:t>and </a:t>
            </a:r>
            <a:r>
              <a:rPr lang="en-US" sz="2400" i="1" dirty="0" smtClean="0"/>
              <a:t>lac </a:t>
            </a:r>
            <a:r>
              <a:rPr lang="en-US" sz="2400" dirty="0" smtClean="0"/>
              <a:t>operon </a:t>
            </a:r>
            <a:r>
              <a:rPr lang="en-US" sz="2400" dirty="0"/>
              <a:t>transcription returns to a </a:t>
            </a:r>
            <a:r>
              <a:rPr lang="en-US" sz="2400" dirty="0" smtClean="0"/>
              <a:t>“normal rate” </a:t>
            </a:r>
          </a:p>
          <a:p>
            <a:pPr lvl="1"/>
            <a:r>
              <a:rPr lang="en-US" sz="2200" dirty="0" smtClean="0"/>
              <a:t>It’ll still happen, but not nearly as much or as efficiently as with </a:t>
            </a:r>
            <a:r>
              <a:rPr lang="en-US" sz="2200" dirty="0" err="1" smtClean="0"/>
              <a:t>CAP+cAMP</a:t>
            </a:r>
            <a:r>
              <a:rPr lang="en-US" sz="2200" dirty="0" smtClean="0"/>
              <a:t> (active CAP)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8112" y="298675"/>
            <a:ext cx="8967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945" dirty="0" smtClean="0"/>
              <a:t>Concept 18.1: Bacteria respond to environmental change by regulating transcription: </a:t>
            </a:r>
            <a:r>
              <a:rPr lang="en-US" sz="2945" dirty="0" smtClean="0">
                <a:solidFill>
                  <a:srgbClr val="FF0000"/>
                </a:solidFill>
              </a:rPr>
              <a:t>(+) Regulation</a:t>
            </a:r>
            <a:endParaRPr lang="en-US" sz="294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8_05aLacOperonCA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"/>
          <a:stretch/>
        </p:blipFill>
        <p:spPr>
          <a:xfrm>
            <a:off x="597408" y="585216"/>
            <a:ext cx="7949184" cy="54883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18.5a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26406" y="1164816"/>
            <a:ext cx="590497" cy="3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5400000">
            <a:off x="4344762" y="-223272"/>
            <a:ext cx="244136" cy="2528096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572250" y="1321594"/>
            <a:ext cx="206375" cy="456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889500" y="2178844"/>
            <a:ext cx="904875" cy="210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095625" y="1920875"/>
            <a:ext cx="484188" cy="4722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516563" y="4802188"/>
            <a:ext cx="317500" cy="2500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28842" y="574118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716786" y="962221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51849" y="2263013"/>
            <a:ext cx="1584016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CAP-binding site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67606" y="3322900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488680" y="2969170"/>
            <a:ext cx="542719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Active</a:t>
            </a:r>
          </a:p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985695" y="4286066"/>
            <a:ext cx="644808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Inactive</a:t>
            </a:r>
          </a:p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858855" y="2211797"/>
            <a:ext cx="983738" cy="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binds and 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transcribes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54833" y="1663537"/>
            <a:ext cx="669342" cy="314488"/>
            <a:chOff x="3334333" y="1692112"/>
            <a:chExt cx="669342" cy="314488"/>
          </a:xfrm>
        </p:grpSpPr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3334333" y="1692112"/>
              <a:ext cx="602667" cy="3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22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22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3772899" y="1692992"/>
              <a:ext cx="230776" cy="30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22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22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852406" y="4877806"/>
            <a:ext cx="1689278" cy="21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Allolactose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753542" y="4046458"/>
            <a:ext cx="1001554" cy="4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Inactive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31082" y="5394581"/>
            <a:ext cx="7758389" cy="73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4048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(a) Lactose present, glucose scarce (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level high):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	abundant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mRNA synthesized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217428" y="1672477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2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655" y="209550"/>
            <a:ext cx="111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4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8_05aLacOperonCA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"/>
          <a:stretch/>
        </p:blipFill>
        <p:spPr>
          <a:xfrm>
            <a:off x="597408" y="585216"/>
            <a:ext cx="7949184" cy="54883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18.5a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26406" y="1164816"/>
            <a:ext cx="590497" cy="3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5400000">
            <a:off x="4344762" y="-223272"/>
            <a:ext cx="244136" cy="2528096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572250" y="1321594"/>
            <a:ext cx="206375" cy="456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889500" y="2178844"/>
            <a:ext cx="904875" cy="210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095625" y="1920875"/>
            <a:ext cx="484188" cy="4722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516563" y="4802188"/>
            <a:ext cx="317500" cy="2500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28842" y="574118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716786" y="962221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51849" y="2263013"/>
            <a:ext cx="1584016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CAP-binding site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67606" y="3322900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488680" y="2969170"/>
            <a:ext cx="542719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Active</a:t>
            </a:r>
          </a:p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985695" y="4286066"/>
            <a:ext cx="644808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Inactive</a:t>
            </a:r>
          </a:p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858855" y="2211797"/>
            <a:ext cx="983738" cy="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binds and 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transcribes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54833" y="1663537"/>
            <a:ext cx="669342" cy="314488"/>
            <a:chOff x="3334333" y="1692112"/>
            <a:chExt cx="669342" cy="314488"/>
          </a:xfrm>
        </p:grpSpPr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3334333" y="1692112"/>
              <a:ext cx="602667" cy="3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22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22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3772899" y="1692992"/>
              <a:ext cx="230776" cy="30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22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22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852406" y="4877806"/>
            <a:ext cx="1689278" cy="21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Allolactose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753542" y="4046458"/>
            <a:ext cx="1001554" cy="4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Inactive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31082" y="5394581"/>
            <a:ext cx="7758389" cy="73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4048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(a) Lactose present, glucose scarce (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level high):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	abundant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mRNA synthesized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217428" y="1672477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2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74226" y="5251817"/>
            <a:ext cx="8458208" cy="9897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77" y="4156274"/>
            <a:ext cx="111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That’s why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Right Arrow 2"/>
          <p:cNvSpPr/>
          <p:nvPr/>
        </p:nvSpPr>
        <p:spPr bwMode="auto">
          <a:xfrm rot="3202539">
            <a:off x="859574" y="4933102"/>
            <a:ext cx="657225" cy="327269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8_05bLacOperonCA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"/>
          <a:stretch/>
        </p:blipFill>
        <p:spPr>
          <a:xfrm>
            <a:off x="585216" y="905256"/>
            <a:ext cx="7973568" cy="4854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18.5b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rot="5400000">
            <a:off x="4322350" y="90493"/>
            <a:ext cx="244136" cy="2528096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107765" y="1942353"/>
            <a:ext cx="463176" cy="4706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6514353" y="2032000"/>
            <a:ext cx="522941" cy="3959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814705" y="887355"/>
            <a:ext cx="1373066" cy="35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82166" y="1185582"/>
            <a:ext cx="594866" cy="2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187973" y="1681519"/>
            <a:ext cx="794442" cy="2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2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32481" y="2291380"/>
            <a:ext cx="2507365" cy="2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CAP-binding site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960669" y="2462974"/>
            <a:ext cx="2240159" cy="100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polymerase less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likely to bind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117764" y="2319132"/>
            <a:ext cx="1372635" cy="3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171921" y="3685374"/>
            <a:ext cx="1135970" cy="6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Inactive</a:t>
            </a:r>
          </a:p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636005" y="3840411"/>
            <a:ext cx="1585376" cy="6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Inactive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26360" y="5064016"/>
            <a:ext cx="7270071" cy="6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4572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(b) Lactose present, glucose present (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level low):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	little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mRNA synthesized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54833" y="1685950"/>
            <a:ext cx="669342" cy="314488"/>
            <a:chOff x="3334333" y="1692112"/>
            <a:chExt cx="669342" cy="314488"/>
          </a:xfrm>
        </p:grpSpPr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3334333" y="1692112"/>
              <a:ext cx="602667" cy="3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22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22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3772899" y="1692992"/>
              <a:ext cx="230776" cy="30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22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22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21655" y="209550"/>
            <a:ext cx="111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5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8_05bLacOperonCA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"/>
          <a:stretch/>
        </p:blipFill>
        <p:spPr>
          <a:xfrm>
            <a:off x="585216" y="905256"/>
            <a:ext cx="7973568" cy="4854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18.5b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rot="5400000">
            <a:off x="4322350" y="90493"/>
            <a:ext cx="244136" cy="2528096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107765" y="1942353"/>
            <a:ext cx="463176" cy="4706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6514353" y="2032000"/>
            <a:ext cx="522941" cy="3959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814705" y="887355"/>
            <a:ext cx="1373066" cy="35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82166" y="1185582"/>
            <a:ext cx="594866" cy="2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187973" y="1681519"/>
            <a:ext cx="794442" cy="2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2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32481" y="2291380"/>
            <a:ext cx="2507365" cy="2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CAP-binding site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960669" y="2462974"/>
            <a:ext cx="2240159" cy="100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polymerase less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likely to bind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117764" y="2319132"/>
            <a:ext cx="1372635" cy="3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171921" y="3685374"/>
            <a:ext cx="1135970" cy="6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Inactive</a:t>
            </a:r>
          </a:p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636005" y="3840411"/>
            <a:ext cx="1585376" cy="6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Inactive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26360" y="5064016"/>
            <a:ext cx="7270071" cy="6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4572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(b) Lactose present, glucose present (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level low):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	little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mRNA synthesized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54833" y="1685950"/>
            <a:ext cx="669342" cy="314488"/>
            <a:chOff x="3334333" y="1692112"/>
            <a:chExt cx="669342" cy="314488"/>
          </a:xfrm>
        </p:grpSpPr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3334333" y="1692112"/>
              <a:ext cx="602667" cy="3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22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22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3772899" y="1692992"/>
              <a:ext cx="230776" cy="30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22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22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107694" y="4935954"/>
            <a:ext cx="8458208" cy="9897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45" y="3840411"/>
            <a:ext cx="111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That’s why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5" name="Right Arrow 24"/>
          <p:cNvSpPr/>
          <p:nvPr/>
        </p:nvSpPr>
        <p:spPr bwMode="auto">
          <a:xfrm rot="3202539">
            <a:off x="793042" y="4617239"/>
            <a:ext cx="657225" cy="327269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204CACD-86D5-42A1-8332-516B30CC7BE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74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_05_LacOperonCA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2231136" y="218570"/>
            <a:ext cx="4681728" cy="63921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113030" y="227779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372906" y="577296"/>
            <a:ext cx="375804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819814" y="456036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738324" y="659906"/>
            <a:ext cx="109713" cy="265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740933" y="1165258"/>
            <a:ext cx="541916" cy="1196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691502" y="1012404"/>
            <a:ext cx="290584" cy="2798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718408" y="4370435"/>
            <a:ext cx="274441" cy="279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687926" y="4413487"/>
            <a:ext cx="333634" cy="2475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128281" y="2691419"/>
            <a:ext cx="182961" cy="1345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eft Brace 20"/>
          <p:cNvSpPr/>
          <p:nvPr/>
        </p:nvSpPr>
        <p:spPr bwMode="auto">
          <a:xfrm rot="5400000">
            <a:off x="4411956" y="-234389"/>
            <a:ext cx="184312" cy="1502733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416041" y="3289813"/>
            <a:ext cx="184312" cy="1502733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125287" y="3756063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385157" y="3942233"/>
            <a:ext cx="375804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250411" y="1206238"/>
            <a:ext cx="1584016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CAP-binding site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348406" y="1830979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533083" y="1610459"/>
            <a:ext cx="542719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Active</a:t>
            </a:r>
          </a:p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642880" y="2394522"/>
            <a:ext cx="644808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Inactive</a:t>
            </a:r>
          </a:p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317119" y="1181673"/>
            <a:ext cx="983738" cy="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binds and 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transcribes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17091" y="845632"/>
            <a:ext cx="1143653" cy="211342"/>
            <a:chOff x="1775982" y="1580408"/>
            <a:chExt cx="1143653" cy="211342"/>
          </a:xfrm>
        </p:grpSpPr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775982" y="1580408"/>
              <a:ext cx="60526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14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052207" y="1580408"/>
              <a:ext cx="86742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14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05217" y="4222465"/>
            <a:ext cx="1143653" cy="211342"/>
            <a:chOff x="1775982" y="1580408"/>
            <a:chExt cx="1143653" cy="211342"/>
          </a:xfrm>
        </p:grpSpPr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775982" y="1580408"/>
              <a:ext cx="60526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14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052207" y="1580408"/>
              <a:ext cx="86742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14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145474" y="2737618"/>
            <a:ext cx="978289" cy="21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Allolactose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838808" y="2243727"/>
            <a:ext cx="1001554" cy="4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Inactive </a:t>
            </a:r>
            <a:r>
              <a:rPr lang="en-US" sz="13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265167" y="3005726"/>
            <a:ext cx="4592833" cy="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2860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(a) Lactose present, glucose scarce (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level high):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abundant </a:t>
            </a:r>
            <a:r>
              <a:rPr lang="en-US" sz="13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mRNA synthesized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098433" y="864366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6109017" y="4228997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250413" y="4584856"/>
            <a:ext cx="1584016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CAP-binding site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382244" y="4674277"/>
            <a:ext cx="1415210" cy="6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polymerase less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likely to bind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068691" y="4582729"/>
            <a:ext cx="867156" cy="1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595608" y="5396149"/>
            <a:ext cx="717644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Inactive</a:t>
            </a:r>
          </a:p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773684" y="5483953"/>
            <a:ext cx="1001554" cy="4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Inactive </a:t>
            </a:r>
            <a:r>
              <a:rPr lang="en-US" sz="13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274163" y="6184616"/>
            <a:ext cx="4592833" cy="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2860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(b) Lactose present, glucose present (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level low):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 little </a:t>
            </a:r>
            <a:r>
              <a:rPr lang="en-US" sz="13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mRNA synthesized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05DC83A-F9AA-4716-9446-97490A6896B5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62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B61817F-9DAC-4F72-B084-5BBB888EAF5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1863" y="977635"/>
            <a:ext cx="8499249" cy="5073650"/>
          </a:xfrm>
        </p:spPr>
        <p:txBody>
          <a:bodyPr/>
          <a:lstStyle/>
          <a:p>
            <a:r>
              <a:rPr lang="en-US" sz="2400" dirty="0"/>
              <a:t>Concept 18.1: </a:t>
            </a:r>
            <a:r>
              <a:rPr lang="en-US" sz="2400" dirty="0" smtClean="0"/>
              <a:t>Bacteria </a:t>
            </a:r>
            <a:r>
              <a:rPr lang="en-US" sz="2400" dirty="0"/>
              <a:t>respond to environmental change by regulating </a:t>
            </a:r>
            <a:r>
              <a:rPr lang="en-US" sz="2400" dirty="0" smtClean="0"/>
              <a:t>transcription</a:t>
            </a:r>
          </a:p>
          <a:p>
            <a:r>
              <a:rPr lang="en-US" sz="2400" dirty="0"/>
              <a:t>Concept 18.2: Eukaryotic gene expression is regulated at many stages</a:t>
            </a:r>
            <a:endParaRPr lang="en-US" sz="2400" dirty="0" smtClean="0"/>
          </a:p>
          <a:p>
            <a:r>
              <a:rPr lang="en-US" sz="2400" dirty="0"/>
              <a:t>Concept 18.3: Noncoding RNAs play multiple roles in controlling gene </a:t>
            </a:r>
            <a:r>
              <a:rPr lang="en-US" sz="2400" dirty="0" smtClean="0"/>
              <a:t>expression</a:t>
            </a:r>
          </a:p>
          <a:p>
            <a:r>
              <a:rPr lang="en-US" sz="2400" dirty="0"/>
              <a:t>Concept 18.4: A program of differential gene expression leads to the different cell types in a multicellular </a:t>
            </a:r>
            <a:r>
              <a:rPr lang="en-US" sz="2400" dirty="0" smtClean="0"/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222324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18.1 RECAP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1863" y="835577"/>
            <a:ext cx="8499249" cy="52157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True/False: Pro and </a:t>
            </a:r>
            <a:r>
              <a:rPr lang="en-US" sz="2400" dirty="0" err="1" smtClean="0"/>
              <a:t>Eu</a:t>
            </a:r>
            <a:r>
              <a:rPr lang="en-US" sz="2400" dirty="0" smtClean="0"/>
              <a:t> BOTH regulate gene expression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True/False: The operon model of gene regulation applies to ALL organisms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True/False: An operon is a stretch of DNA that includes the operator, promoter, and regulatory gene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True/False</a:t>
            </a:r>
            <a:r>
              <a:rPr lang="en-US" sz="2400" dirty="0" smtClean="0"/>
              <a:t>: A repressor physically blocks RNA polymerase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True/False: The </a:t>
            </a:r>
            <a:r>
              <a:rPr lang="en-US" sz="2400" i="1" dirty="0" err="1" smtClean="0"/>
              <a:t>trp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lac</a:t>
            </a:r>
            <a:r>
              <a:rPr lang="en-US" sz="2400" dirty="0" smtClean="0"/>
              <a:t> operon repressors are both normally ACTIVE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True</a:t>
            </a:r>
            <a:r>
              <a:rPr lang="en-US" sz="2400" dirty="0"/>
              <a:t>/False</a:t>
            </a:r>
            <a:r>
              <a:rPr lang="en-US" sz="2400" dirty="0" smtClean="0"/>
              <a:t>: Tryptophan is a </a:t>
            </a:r>
            <a:r>
              <a:rPr lang="en-US" sz="2400" dirty="0" err="1" smtClean="0"/>
              <a:t>corepressor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True/False</a:t>
            </a:r>
            <a:r>
              <a:rPr lang="en-US" sz="2400" dirty="0" smtClean="0"/>
              <a:t>: A repressible operon is usually ON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True/False</a:t>
            </a:r>
            <a:r>
              <a:rPr lang="en-US" sz="2400" dirty="0" smtClean="0"/>
              <a:t>: The </a:t>
            </a:r>
            <a:r>
              <a:rPr lang="en-US" sz="2400" i="1" dirty="0" smtClean="0"/>
              <a:t>lac </a:t>
            </a:r>
            <a:r>
              <a:rPr lang="en-US" sz="2400" dirty="0" smtClean="0"/>
              <a:t>operon is an inducible operon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True/False</a:t>
            </a:r>
            <a:r>
              <a:rPr lang="en-US" sz="2400" dirty="0" smtClean="0"/>
              <a:t>: The </a:t>
            </a:r>
            <a:r>
              <a:rPr lang="en-US" sz="2400" i="1" dirty="0" err="1" smtClean="0"/>
              <a:t>trp</a:t>
            </a:r>
            <a:r>
              <a:rPr lang="en-US" sz="2400" i="1" dirty="0" smtClean="0"/>
              <a:t> </a:t>
            </a:r>
            <a:r>
              <a:rPr lang="en-US" sz="2400" dirty="0" smtClean="0"/>
              <a:t>operon leads to a catabolic pathway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True/False</a:t>
            </a:r>
            <a:r>
              <a:rPr lang="en-US" sz="2400" dirty="0" smtClean="0"/>
              <a:t>: CAP is usually in its active form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True/False</a:t>
            </a:r>
            <a:r>
              <a:rPr lang="en-US" sz="2400" dirty="0" smtClean="0"/>
              <a:t>: High </a:t>
            </a:r>
            <a:r>
              <a:rPr lang="en-US" sz="2400" dirty="0" err="1" smtClean="0"/>
              <a:t>cAMP</a:t>
            </a:r>
            <a:r>
              <a:rPr lang="en-US" sz="2400" dirty="0" smtClean="0"/>
              <a:t> levels promote an active CAP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True/False</a:t>
            </a:r>
            <a:r>
              <a:rPr lang="en-US" sz="2400" dirty="0" smtClean="0"/>
              <a:t>: High glucose levels promote an active CAP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48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50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39" y="0"/>
            <a:ext cx="6510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jwb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30" y="863774"/>
            <a:ext cx="3480943" cy="510755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5547388" y="5397829"/>
            <a:ext cx="233926" cy="935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179790" y="6279351"/>
            <a:ext cx="1193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(active)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4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1863" y="977635"/>
            <a:ext cx="8499249" cy="5073650"/>
          </a:xfrm>
        </p:spPr>
        <p:txBody>
          <a:bodyPr/>
          <a:lstStyle/>
          <a:p>
            <a:r>
              <a:rPr lang="en-US" sz="2400" strike="sngStrike" dirty="0"/>
              <a:t>Concept 18.1: </a:t>
            </a:r>
            <a:r>
              <a:rPr lang="en-US" sz="2400" strike="sngStrike" dirty="0" smtClean="0"/>
              <a:t>Bacteria </a:t>
            </a:r>
            <a:r>
              <a:rPr lang="en-US" sz="2400" strike="sngStrike" dirty="0"/>
              <a:t>respond to environmental change by regulating </a:t>
            </a:r>
            <a:r>
              <a:rPr lang="en-US" sz="2400" strike="sngStrike" dirty="0" smtClean="0"/>
              <a:t>transcription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18.2: Eukaryotic gene expression is regulated at many stages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400" dirty="0"/>
              <a:t>Concept 18.3: Noncoding RNAs play multiple roles in controlling gene </a:t>
            </a:r>
            <a:r>
              <a:rPr lang="en-US" sz="2400" dirty="0" smtClean="0"/>
              <a:t>expression</a:t>
            </a:r>
          </a:p>
          <a:p>
            <a:r>
              <a:rPr lang="en-US" sz="2400" dirty="0"/>
              <a:t>Concept 18.4: A program of differential gene expression leads to the different cell types in a multicellular </a:t>
            </a:r>
            <a:r>
              <a:rPr lang="en-US" sz="2400" dirty="0" smtClean="0"/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344920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18.2: Eukaryotic gene expression is regulated at many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organisms must regulate which genes are expressed at any given time</a:t>
            </a:r>
          </a:p>
          <a:p>
            <a:r>
              <a:rPr lang="en-US" dirty="0" smtClean="0"/>
              <a:t>In multicellular organisms, regulation of gene expression is essential for </a:t>
            </a:r>
            <a:r>
              <a:rPr lang="en-US" b="1" dirty="0" smtClean="0"/>
              <a:t>cell specialization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18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18.2: Eukaryotic gene expression is regulated at </a:t>
            </a:r>
            <a:r>
              <a:rPr lang="en-US" dirty="0" smtClean="0"/>
              <a:t>many stages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Differential </a:t>
            </a:r>
            <a:r>
              <a:rPr lang="en-US" u="sng" dirty="0"/>
              <a:t>Gene Expression</a:t>
            </a:r>
          </a:p>
          <a:p>
            <a:r>
              <a:rPr lang="en-US" sz="2600" dirty="0" smtClean="0"/>
              <a:t>Almost all the cells in an organism are genetically identical!!! (carry same exact genome)</a:t>
            </a:r>
          </a:p>
          <a:p>
            <a:r>
              <a:rPr lang="en-US" sz="2600" i="1" dirty="0" smtClean="0"/>
              <a:t>Differences</a:t>
            </a:r>
            <a:r>
              <a:rPr lang="en-US" sz="2600" dirty="0" smtClean="0"/>
              <a:t> between cell </a:t>
            </a:r>
            <a:r>
              <a:rPr lang="en-US" sz="2600" i="1" dirty="0" smtClean="0"/>
              <a:t>types</a:t>
            </a:r>
            <a:r>
              <a:rPr lang="en-US" sz="2600" dirty="0" smtClean="0"/>
              <a:t> result from </a:t>
            </a:r>
            <a:r>
              <a:rPr lang="en-US" sz="2600" b="1" dirty="0" smtClean="0"/>
              <a:t>differential gene expression</a:t>
            </a:r>
            <a:r>
              <a:rPr lang="en-US" sz="2600" dirty="0" smtClean="0"/>
              <a:t>, the expression of </a:t>
            </a:r>
            <a:r>
              <a:rPr lang="en-US" sz="2600" i="1" dirty="0" smtClean="0"/>
              <a:t>different</a:t>
            </a:r>
            <a:r>
              <a:rPr lang="en-US" sz="2600" dirty="0" smtClean="0"/>
              <a:t> genes by </a:t>
            </a:r>
            <a:r>
              <a:rPr lang="en-US" sz="2600" i="1" dirty="0" smtClean="0"/>
              <a:t>different </a:t>
            </a:r>
            <a:r>
              <a:rPr lang="en-US" sz="2600" dirty="0" smtClean="0"/>
              <a:t>cells with the SAME genome! </a:t>
            </a:r>
          </a:p>
          <a:p>
            <a:pPr lvl="1"/>
            <a:r>
              <a:rPr lang="en-US" sz="2400" dirty="0" smtClean="0"/>
              <a:t>Abnormalities in gene expression can lead to diseases including cancer</a:t>
            </a:r>
          </a:p>
          <a:p>
            <a:pPr lvl="1"/>
            <a:r>
              <a:rPr lang="en-US" sz="2400" dirty="0" smtClean="0"/>
              <a:t>Gene expression is REGULATED at many stages</a:t>
            </a:r>
            <a:endParaRPr lang="en-US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9177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_UN09aSummary_C2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868424" y="137160"/>
            <a:ext cx="5407152" cy="64160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18.UN09a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50908" y="1062441"/>
            <a:ext cx="3112825" cy="24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CHROMATIN MODIFICATION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652042" y="2027641"/>
            <a:ext cx="2012159" cy="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TRANSCRIPTION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58910" y="2992839"/>
            <a:ext cx="2257692" cy="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RNA PROCESSING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619109" y="4381375"/>
            <a:ext cx="1775092" cy="5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mRNA</a:t>
            </a:r>
            <a:br>
              <a:rPr lang="en-US" sz="1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DEGRADATION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684976" y="4364440"/>
            <a:ext cx="1690425" cy="2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TRANSLATION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210845" y="5304241"/>
            <a:ext cx="2587892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PROTEIN PROCESSING</a:t>
            </a:r>
            <a:br>
              <a:rPr lang="en-US" sz="1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AND DEGRADATION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3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_UN01ChromatinModMini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"/>
          <a:stretch/>
        </p:blipFill>
        <p:spPr>
          <a:xfrm>
            <a:off x="1871472" y="137160"/>
            <a:ext cx="5401056" cy="64245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18.UN01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050908" y="1062441"/>
            <a:ext cx="3112825" cy="24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CHROMATIN MODIFICATION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652042" y="2027641"/>
            <a:ext cx="2012159" cy="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TRANSCRIPTION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558910" y="2992839"/>
            <a:ext cx="2257692" cy="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RNA PROCESSING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619109" y="4381375"/>
            <a:ext cx="1775092" cy="5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mRNA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DEGRADATION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684976" y="4364440"/>
            <a:ext cx="1690425" cy="2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TRANSLATION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210845" y="5304241"/>
            <a:ext cx="2587892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 PROCESSING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DEGRADATION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9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18.2: Eukaryotic gene expression is regulated at many </a:t>
            </a:r>
            <a:r>
              <a:rPr lang="en-US" dirty="0" smtClean="0"/>
              <a:t>stages – </a:t>
            </a:r>
            <a:r>
              <a:rPr lang="en-US" dirty="0" smtClean="0">
                <a:solidFill>
                  <a:srgbClr val="FF0000"/>
                </a:solidFill>
              </a:rPr>
              <a:t>Chromatin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structural organization of chromatin helps regulate gene expression in several ways</a:t>
            </a:r>
          </a:p>
          <a:p>
            <a:r>
              <a:rPr lang="en-US" dirty="0" smtClean="0"/>
              <a:t>Chemical modifications to histones and DNA of chromatin influence both chromatin structure and therefore, gene expression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a region of DNA either more or less able to bind the transcription </a:t>
            </a:r>
            <a:r>
              <a:rPr lang="en-US" dirty="0" smtClean="0"/>
              <a:t>machinery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6149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18.2: Eukaryotic gene expression is regulated at many stages – </a:t>
            </a:r>
            <a:r>
              <a:rPr lang="en-US" dirty="0">
                <a:solidFill>
                  <a:srgbClr val="FF0000"/>
                </a:solidFill>
              </a:rPr>
              <a:t>Chromatin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Histone Modifications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histone acetylation</a:t>
            </a:r>
            <a:r>
              <a:rPr lang="en-US" dirty="0" smtClean="0"/>
              <a:t>, acetyl groups are attached to positively charged </a:t>
            </a:r>
            <a:r>
              <a:rPr lang="en-US" dirty="0" err="1" smtClean="0"/>
              <a:t>lysines</a:t>
            </a:r>
            <a:r>
              <a:rPr lang="en-US" dirty="0" smtClean="0"/>
              <a:t> in histone tails</a:t>
            </a:r>
          </a:p>
          <a:p>
            <a:pPr lvl="1"/>
            <a:r>
              <a:rPr lang="en-US" dirty="0" smtClean="0"/>
              <a:t>This LOOSENS chromatin structure, thereby PROMOTING the initiation of transcription</a:t>
            </a:r>
          </a:p>
        </p:txBody>
      </p:sp>
    </p:spTree>
    <p:extLst>
      <p:ext uri="{BB962C8B-B14F-4D97-AF65-F5344CB8AC3E}">
        <p14:creationId xmlns:p14="http://schemas.microsoft.com/office/powerpoint/2010/main" val="42097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1863" y="977635"/>
            <a:ext cx="8499249" cy="50736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Concept 18.1: </a:t>
            </a:r>
            <a:r>
              <a:rPr lang="en-US" b="1" dirty="0" smtClean="0">
                <a:solidFill>
                  <a:srgbClr val="FF0000"/>
                </a:solidFill>
              </a:rPr>
              <a:t>Bacteria respond to environmental </a:t>
            </a:r>
            <a:r>
              <a:rPr lang="en-US" b="1" dirty="0">
                <a:solidFill>
                  <a:srgbClr val="FF0000"/>
                </a:solidFill>
              </a:rPr>
              <a:t>change by regulating </a:t>
            </a:r>
            <a:r>
              <a:rPr lang="en-US" b="1" dirty="0" smtClean="0">
                <a:solidFill>
                  <a:srgbClr val="FF0000"/>
                </a:solidFill>
              </a:rPr>
              <a:t>transcription</a:t>
            </a:r>
          </a:p>
          <a:p>
            <a:r>
              <a:rPr lang="en-US" sz="2400" dirty="0"/>
              <a:t>Concept 18.2: Eukaryotic gene expression is regulated at many stages</a:t>
            </a:r>
            <a:endParaRPr lang="en-US" sz="2400" dirty="0" smtClean="0"/>
          </a:p>
          <a:p>
            <a:r>
              <a:rPr lang="en-US" sz="2400" dirty="0"/>
              <a:t>Concept 18.3: Noncoding RNAs play multiple roles in controlling gene </a:t>
            </a:r>
            <a:r>
              <a:rPr lang="en-US" sz="2400" dirty="0" smtClean="0"/>
              <a:t>expression</a:t>
            </a:r>
          </a:p>
          <a:p>
            <a:r>
              <a:rPr lang="en-US" sz="2400" dirty="0"/>
              <a:t>Concept 18.4: A program of differential gene expression leads to the different cell types in a multicellular </a:t>
            </a:r>
            <a:r>
              <a:rPr lang="en-US" sz="2400" dirty="0" smtClean="0"/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423891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8_07HistoneTail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"/>
          <a:stretch/>
        </p:blipFill>
        <p:spPr>
          <a:xfrm>
            <a:off x="1435608" y="201366"/>
            <a:ext cx="6272784" cy="63837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18.7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670321" y="200579"/>
            <a:ext cx="884380" cy="5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Histone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tails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339610" y="203951"/>
            <a:ext cx="1249336" cy="5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DNA double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helix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957505" y="706363"/>
            <a:ext cx="47566" cy="2140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554303" y="378149"/>
            <a:ext cx="537498" cy="618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554303" y="368636"/>
            <a:ext cx="137942" cy="2949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668462" y="801497"/>
            <a:ext cx="175994" cy="380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658948" y="963226"/>
            <a:ext cx="337720" cy="223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721099" y="4069364"/>
            <a:ext cx="247344" cy="518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531945" y="4064607"/>
            <a:ext cx="542254" cy="4090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522431" y="4059850"/>
            <a:ext cx="166482" cy="394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541668" y="1195644"/>
            <a:ext cx="1454903" cy="11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Amino acids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available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for chemical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modification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389553" y="2379968"/>
            <a:ext cx="1454903" cy="51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Nucleosome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(end view)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470322" y="2964994"/>
            <a:ext cx="6071049" cy="25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(a) Histone tails protrude outward from a nucleosome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477459" y="6082754"/>
            <a:ext cx="6549072" cy="52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7663" indent="-347663" eaLnBrk="0" hangingPunct="0">
              <a:tabLst>
                <a:tab pos="377825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(b) Acetylation of histone tails promotes loose chromatin</a:t>
            </a:r>
            <a:r>
              <a:rPr lang="en-US" sz="17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structure that permits transcription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051938" y="5440654"/>
            <a:ext cx="2047083" cy="24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Acetylated histones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519694" y="5440652"/>
            <a:ext cx="2361583" cy="5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Unacetylated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histones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(side view)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144924" y="3532367"/>
            <a:ext cx="884380" cy="5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Acetyl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groups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857251" y="3789206"/>
            <a:ext cx="919564" cy="28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4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DNA Modifications</a:t>
            </a:r>
          </a:p>
          <a:p>
            <a:r>
              <a:rPr lang="en-US" b="1" dirty="0" smtClean="0"/>
              <a:t>DNA methylation</a:t>
            </a:r>
            <a:r>
              <a:rPr lang="en-US" dirty="0" smtClean="0"/>
              <a:t>, the addition of methyl groups to certain bases in DNA, is associated with REDUCED transcription </a:t>
            </a:r>
          </a:p>
          <a:p>
            <a:pPr lvl="1"/>
            <a:r>
              <a:rPr lang="en-US" dirty="0" smtClean="0"/>
              <a:t>DNA methylation can cause long-term INACTIVATION of genes in cellular differentiation</a:t>
            </a:r>
          </a:p>
          <a:p>
            <a:pPr lvl="1"/>
            <a:r>
              <a:rPr lang="en-US" dirty="0" smtClean="0"/>
              <a:t>Ex: Genomic imprinting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ethylation </a:t>
            </a:r>
            <a:r>
              <a:rPr lang="en-US" i="1" dirty="0" smtClean="0"/>
              <a:t>regulates</a:t>
            </a:r>
            <a:r>
              <a:rPr lang="en-US" dirty="0" smtClean="0"/>
              <a:t> expression of either the maternal or paternal alleles of certain genes at the start of development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5413" y="308200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18.2: Eukaryotic gene expression is regulated at many stages – </a:t>
            </a:r>
            <a:r>
              <a:rPr lang="en-US" dirty="0" smtClean="0">
                <a:solidFill>
                  <a:srgbClr val="FF0000"/>
                </a:solidFill>
              </a:rPr>
              <a:t>Chromatin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225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_UN02TranscriptionMini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"/>
          <a:stretch/>
        </p:blipFill>
        <p:spPr>
          <a:xfrm>
            <a:off x="1868424" y="137160"/>
            <a:ext cx="5407152" cy="64245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50908" y="1062441"/>
            <a:ext cx="3112825" cy="24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CHROMATIN MODIFICATION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652042" y="2027641"/>
            <a:ext cx="2012159" cy="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TRANSCRIPTION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58910" y="2992839"/>
            <a:ext cx="2257692" cy="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RNA PROCESSING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619109" y="4381375"/>
            <a:ext cx="1775092" cy="5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mRNA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DEGRADATION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684976" y="4364440"/>
            <a:ext cx="1690425" cy="2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TRANSLATION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210845" y="5304241"/>
            <a:ext cx="2587892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 PROCESSING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DEGRADATION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6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18.2: Eukaryotic gene expression is regulated at many stages – </a:t>
            </a:r>
            <a:r>
              <a:rPr lang="en-US" dirty="0" smtClean="0">
                <a:solidFill>
                  <a:srgbClr val="FF0000"/>
                </a:solidFill>
              </a:rPr>
              <a:t>TXN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TXN Initiation Regulation</a:t>
            </a:r>
          </a:p>
          <a:p>
            <a:r>
              <a:rPr lang="en-US" dirty="0"/>
              <a:t>Associated with most eukaryotic genes are multiple </a:t>
            </a:r>
            <a:r>
              <a:rPr lang="en-US" b="1" dirty="0"/>
              <a:t>control elements</a:t>
            </a:r>
            <a:r>
              <a:rPr lang="en-US" dirty="0"/>
              <a:t>, segments of </a:t>
            </a:r>
            <a:r>
              <a:rPr lang="en-US" i="1" dirty="0"/>
              <a:t>noncoding</a:t>
            </a:r>
            <a:r>
              <a:rPr lang="en-US" dirty="0"/>
              <a:t> DNA that serve as </a:t>
            </a:r>
            <a:r>
              <a:rPr lang="en-US" i="1" dirty="0"/>
              <a:t>binding sites </a:t>
            </a:r>
            <a:r>
              <a:rPr lang="en-US" dirty="0"/>
              <a:t>for </a:t>
            </a:r>
            <a:r>
              <a:rPr lang="en-US" b="1" dirty="0"/>
              <a:t>transcription factors </a:t>
            </a:r>
            <a:r>
              <a:rPr lang="en-US" dirty="0"/>
              <a:t>that help regulate transcription</a:t>
            </a:r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00517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18.2: Eukaryotic gene expression is regulated at many stages – </a:t>
            </a:r>
            <a:r>
              <a:rPr lang="en-US" dirty="0">
                <a:solidFill>
                  <a:srgbClr val="FF0000"/>
                </a:solidFill>
              </a:rPr>
              <a:t>TXN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Transcription Factors (Initiation)</a:t>
            </a:r>
          </a:p>
          <a:p>
            <a:r>
              <a:rPr lang="en-US" sz="2400" dirty="0" smtClean="0"/>
              <a:t>To INITIATE transcription, eukaryotic RNA polymerase requires the </a:t>
            </a:r>
            <a:r>
              <a:rPr lang="en-US" sz="2400" i="1" dirty="0" smtClean="0"/>
              <a:t>assistance</a:t>
            </a:r>
            <a:r>
              <a:rPr lang="en-US" sz="2400" dirty="0" smtClean="0"/>
              <a:t> of transcription factors</a:t>
            </a:r>
          </a:p>
          <a:p>
            <a:pPr lvl="1"/>
            <a:r>
              <a:rPr lang="en-US" sz="2400" i="1" dirty="0" smtClean="0"/>
              <a:t>General transcription factors </a:t>
            </a:r>
            <a:r>
              <a:rPr lang="en-US" sz="2400" dirty="0" smtClean="0"/>
              <a:t>are essential for the transcription of ALL protein-coding genes</a:t>
            </a:r>
          </a:p>
          <a:p>
            <a:pPr lvl="1"/>
            <a:r>
              <a:rPr lang="en-US" sz="2400" dirty="0"/>
              <a:t>Some transcription factors function as repressors, inhibiting expression of a particular gene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5728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295788"/>
            <a:ext cx="8534400" cy="59644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9D002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2752" y="1261400"/>
            <a:ext cx="8371140" cy="3221357"/>
          </a:xfrm>
        </p:spPr>
        <p:txBody>
          <a:bodyPr rIns="0"/>
          <a:lstStyle/>
          <a:p>
            <a:pPr marL="0" indent="0">
              <a:buNone/>
            </a:pPr>
            <a:r>
              <a:rPr lang="en-US" sz="2600" u="sng" dirty="0" smtClean="0"/>
              <a:t>Enhancers and Specific Transcription Factors</a:t>
            </a:r>
          </a:p>
          <a:p>
            <a:r>
              <a:rPr lang="en-US" sz="2400" dirty="0"/>
              <a:t>In eukaryotes, high levels of transcription of particular genes depend on control elements interacting with specific transcription </a:t>
            </a:r>
            <a:r>
              <a:rPr lang="en-US" sz="2400" dirty="0" smtClean="0"/>
              <a:t>factors</a:t>
            </a:r>
            <a:endParaRPr lang="en-US" sz="2400" dirty="0" smtClean="0">
              <a:ea typeface="ヒラギノ角ゴ Pro W3" charset="0"/>
            </a:endParaRPr>
          </a:p>
          <a:p>
            <a:pPr lvl="1"/>
            <a:r>
              <a:rPr lang="en-US" sz="2200" dirty="0" smtClean="0">
                <a:ea typeface="ヒラギノ角ゴ Pro W3" charset="0"/>
              </a:rPr>
              <a:t>Proximal control elements are located close to</a:t>
            </a:r>
            <a:br>
              <a:rPr lang="en-US" sz="2200" dirty="0" smtClean="0">
                <a:ea typeface="ヒラギノ角ゴ Pro W3" charset="0"/>
              </a:rPr>
            </a:br>
            <a:r>
              <a:rPr lang="en-US" sz="2200" dirty="0" smtClean="0">
                <a:ea typeface="ヒラギノ角ゴ Pro W3" charset="0"/>
              </a:rPr>
              <a:t>the promoter</a:t>
            </a:r>
          </a:p>
          <a:p>
            <a:pPr lvl="1"/>
            <a:r>
              <a:rPr lang="en-US" sz="2200" dirty="0" smtClean="0">
                <a:ea typeface="ヒラギノ角ゴ Pro W3" charset="0"/>
              </a:rPr>
              <a:t>Distal control elements, groupings of which are called </a:t>
            </a:r>
            <a:r>
              <a:rPr lang="en-US" sz="2200" b="1" dirty="0" smtClean="0">
                <a:ea typeface="ヒラギノ角ゴ Pro W3" charset="0"/>
              </a:rPr>
              <a:t>enhancers</a:t>
            </a:r>
            <a:r>
              <a:rPr lang="en-US" sz="2200" dirty="0" smtClean="0">
                <a:ea typeface="ヒラギノ角ゴ Pro W3" charset="0"/>
              </a:rPr>
              <a:t>, may be far away from a gene</a:t>
            </a:r>
            <a:br>
              <a:rPr lang="en-US" sz="2200" dirty="0" smtClean="0">
                <a:ea typeface="ヒラギノ角ゴ Pro W3" charset="0"/>
              </a:rPr>
            </a:br>
            <a:r>
              <a:rPr lang="en-US" sz="2200" dirty="0" smtClean="0">
                <a:ea typeface="ヒラギノ角ゴ Pro W3" charset="0"/>
              </a:rPr>
              <a:t>or even located in an intron</a:t>
            </a:r>
          </a:p>
          <a:p>
            <a:pPr lvl="1"/>
            <a:r>
              <a:rPr lang="en-US" sz="2200" dirty="0"/>
              <a:t>An </a:t>
            </a:r>
            <a:r>
              <a:rPr lang="en-US" sz="2200" b="1" dirty="0"/>
              <a:t>activator</a:t>
            </a:r>
            <a:r>
              <a:rPr lang="en-US" sz="2200" dirty="0"/>
              <a:t> is a protein that binds to an enhancer and </a:t>
            </a:r>
            <a:r>
              <a:rPr lang="en-US" sz="2200" dirty="0" smtClean="0"/>
              <a:t>STIMULATES transcription </a:t>
            </a:r>
            <a:r>
              <a:rPr lang="en-US" sz="2200" dirty="0"/>
              <a:t>of a gene</a:t>
            </a:r>
          </a:p>
          <a:p>
            <a:pPr marL="0" indent="0" eaLnBrk="1" hangingPunct="1">
              <a:buNone/>
            </a:pPr>
            <a:endParaRPr lang="en-US" sz="2400" dirty="0">
              <a:ea typeface="ヒラギノ角ゴ Pro W3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18.2: Eukaryotic gene expression is regulated at many stages – </a:t>
            </a:r>
            <a:r>
              <a:rPr lang="en-US" dirty="0" smtClean="0">
                <a:solidFill>
                  <a:srgbClr val="FF0000"/>
                </a:solidFill>
              </a:rPr>
              <a:t>TXN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080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8_10ActivatorAction_1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"/>
          <a:stretch/>
        </p:blipFill>
        <p:spPr>
          <a:xfrm>
            <a:off x="743712" y="137160"/>
            <a:ext cx="7656576" cy="631559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18.10-1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780004" y="352575"/>
            <a:ext cx="578304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715477" y="457200"/>
            <a:ext cx="406400" cy="2149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 flipV="1">
            <a:off x="1953846" y="269631"/>
            <a:ext cx="168031" cy="1836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969477" y="781538"/>
            <a:ext cx="500185" cy="2930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eft Brace 8"/>
          <p:cNvSpPr/>
          <p:nvPr/>
        </p:nvSpPr>
        <p:spPr bwMode="auto">
          <a:xfrm rot="16200000">
            <a:off x="1672493" y="738552"/>
            <a:ext cx="156307" cy="562708"/>
          </a:xfrm>
          <a:prstGeom prst="leftBrace">
            <a:avLst>
              <a:gd name="adj1" fmla="val 338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5244124" y="851875"/>
            <a:ext cx="156307" cy="265721"/>
          </a:xfrm>
          <a:prstGeom prst="leftBrace">
            <a:avLst>
              <a:gd name="adj1" fmla="val 338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5400000">
            <a:off x="5447749" y="215348"/>
            <a:ext cx="156307" cy="679084"/>
          </a:xfrm>
          <a:prstGeom prst="leftBrace">
            <a:avLst>
              <a:gd name="adj1" fmla="val 33823"/>
              <a:gd name="adj2" fmla="val 5068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157000" y="309769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Activators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039418" y="231287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222359" y="1058895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Enhancer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492334" y="951881"/>
            <a:ext cx="1602979" cy="4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Distal control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element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75093" y="1058901"/>
            <a:ext cx="768220" cy="4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TATA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box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430686" y="632083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Gene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4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8_10ActivatorAction_2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>
          <a:xfrm>
            <a:off x="743712" y="137160"/>
            <a:ext cx="7656576" cy="635542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18.10-2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80004" y="352575"/>
            <a:ext cx="578304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715477" y="457200"/>
            <a:ext cx="406400" cy="2149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1953846" y="269631"/>
            <a:ext cx="168031" cy="1836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969477" y="781538"/>
            <a:ext cx="500185" cy="2930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eft Brace 8"/>
          <p:cNvSpPr/>
          <p:nvPr/>
        </p:nvSpPr>
        <p:spPr bwMode="auto">
          <a:xfrm rot="16200000">
            <a:off x="1672493" y="738552"/>
            <a:ext cx="156307" cy="562708"/>
          </a:xfrm>
          <a:prstGeom prst="leftBrace">
            <a:avLst>
              <a:gd name="adj1" fmla="val 338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5244124" y="851875"/>
            <a:ext cx="156307" cy="265721"/>
          </a:xfrm>
          <a:prstGeom prst="leftBrace">
            <a:avLst>
              <a:gd name="adj1" fmla="val 338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5400000">
            <a:off x="5447749" y="215348"/>
            <a:ext cx="156307" cy="679084"/>
          </a:xfrm>
          <a:prstGeom prst="leftBrace">
            <a:avLst>
              <a:gd name="adj1" fmla="val 33823"/>
              <a:gd name="adj2" fmla="val 5068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157000" y="309769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Activators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039418" y="231287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222359" y="1058895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Enhancer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492334" y="951881"/>
            <a:ext cx="1602979" cy="4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Distal control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element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075093" y="1058901"/>
            <a:ext cx="768220" cy="4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TATA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box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430686" y="632083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Gene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220164" y="2326555"/>
            <a:ext cx="235181" cy="1519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148645" y="2804168"/>
            <a:ext cx="231562" cy="2062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97575" y="2184188"/>
            <a:ext cx="902111" cy="8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DNA-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bending 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407966" y="2922322"/>
            <a:ext cx="3098334" cy="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Group of mediator proteins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638138" y="1927292"/>
            <a:ext cx="1423126" cy="7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General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transcription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factors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8_10ActivatorAction_3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>
          <a:xfrm>
            <a:off x="743712" y="137160"/>
            <a:ext cx="7656576" cy="64129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18.10-3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80004" y="352575"/>
            <a:ext cx="578304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715477" y="457200"/>
            <a:ext cx="406400" cy="2149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1953846" y="269631"/>
            <a:ext cx="168031" cy="1836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969477" y="781538"/>
            <a:ext cx="500185" cy="2930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eft Brace 8"/>
          <p:cNvSpPr/>
          <p:nvPr/>
        </p:nvSpPr>
        <p:spPr bwMode="auto">
          <a:xfrm rot="16200000">
            <a:off x="1672493" y="738552"/>
            <a:ext cx="156307" cy="562708"/>
          </a:xfrm>
          <a:prstGeom prst="leftBrace">
            <a:avLst>
              <a:gd name="adj1" fmla="val 338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5244124" y="851875"/>
            <a:ext cx="156307" cy="265721"/>
          </a:xfrm>
          <a:prstGeom prst="leftBrace">
            <a:avLst>
              <a:gd name="adj1" fmla="val 338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5400000">
            <a:off x="5447749" y="215348"/>
            <a:ext cx="156307" cy="679084"/>
          </a:xfrm>
          <a:prstGeom prst="leftBrace">
            <a:avLst>
              <a:gd name="adj1" fmla="val 33823"/>
              <a:gd name="adj2" fmla="val 5068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157000" y="309769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Activators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039418" y="231287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222359" y="1058895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Enhancer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492334" y="951881"/>
            <a:ext cx="1602979" cy="4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Distal control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element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075093" y="1058901"/>
            <a:ext cx="768220" cy="4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TATA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box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430686" y="632083"/>
            <a:ext cx="118917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Gene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3220164" y="2326555"/>
            <a:ext cx="235181" cy="1519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148645" y="2804168"/>
            <a:ext cx="231562" cy="2062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97575" y="2184188"/>
            <a:ext cx="902111" cy="8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DNA-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bending 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protein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407966" y="2922322"/>
            <a:ext cx="3098334" cy="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Group of mediator proteins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638138" y="1927292"/>
            <a:ext cx="1423126" cy="7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General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transcription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factors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485303" y="3726830"/>
            <a:ext cx="1613024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polymerase </a:t>
            </a:r>
            <a:r>
              <a:rPr lang="en-US" sz="1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II</a:t>
            </a:r>
            <a:endParaRPr lang="en-US" sz="17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781302" y="5467891"/>
            <a:ext cx="2193247" cy="34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RNA polymerase </a:t>
            </a:r>
            <a:r>
              <a:rPr lang="en-US" sz="1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II</a:t>
            </a:r>
            <a:endParaRPr lang="en-US" sz="17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067300" y="5619750"/>
            <a:ext cx="676275" cy="193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367617" y="6237360"/>
            <a:ext cx="1673310" cy="25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RNA synthesis</a:t>
            </a:r>
            <a:endParaRPr lang="en-US" sz="17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140868" y="6001555"/>
            <a:ext cx="2086995" cy="5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Transcription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initiation complex</a:t>
            </a:r>
            <a:endParaRPr lang="en-US" sz="17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187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_UN04RNAProcessMini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"/>
          <a:stretch/>
        </p:blipFill>
        <p:spPr>
          <a:xfrm>
            <a:off x="1862328" y="137160"/>
            <a:ext cx="5419344" cy="64075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18.UN04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50908" y="1062441"/>
            <a:ext cx="3112825" cy="24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CHROMATIN MODIFICATION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652042" y="2027641"/>
            <a:ext cx="2012159" cy="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TRANSCRIPTION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58910" y="2992839"/>
            <a:ext cx="2257692" cy="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RNA PROCESSING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619109" y="4381375"/>
            <a:ext cx="1775092" cy="5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mRNA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DEGRADATION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684976" y="4364440"/>
            <a:ext cx="1690425" cy="2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TRANSLATION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210845" y="5304241"/>
            <a:ext cx="2587892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 PROCESSING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DEGRADATION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0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50" dirty="0" smtClean="0"/>
              <a:t>Concept 18.1: Bacteria respond to environmental change by regulating transcription</a:t>
            </a:r>
            <a:endParaRPr lang="en-US" sz="2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85924"/>
            <a:ext cx="8499249" cy="4660635"/>
          </a:xfrm>
        </p:spPr>
        <p:txBody>
          <a:bodyPr/>
          <a:lstStyle/>
          <a:p>
            <a:r>
              <a:rPr lang="en-US" dirty="0" smtClean="0"/>
              <a:t>Natural selection has favored bacteria that produce </a:t>
            </a:r>
            <a:r>
              <a:rPr lang="en-US" b="1" u="sng" dirty="0" smtClean="0"/>
              <a:t>ONLY</a:t>
            </a:r>
            <a:r>
              <a:rPr lang="en-US" dirty="0" smtClean="0"/>
              <a:t> the products needed by that cell</a:t>
            </a:r>
          </a:p>
          <a:p>
            <a:r>
              <a:rPr lang="en-US" dirty="0" smtClean="0"/>
              <a:t>A cell can </a:t>
            </a:r>
            <a:r>
              <a:rPr lang="en-US" b="1" u="sng" dirty="0" smtClean="0"/>
              <a:t>REGULATE</a:t>
            </a:r>
            <a:r>
              <a:rPr lang="en-US" dirty="0" smtClean="0"/>
              <a:t> the production of enzymes via </a:t>
            </a:r>
            <a:r>
              <a:rPr lang="en-US" b="1" dirty="0" smtClean="0"/>
              <a:t>gene regulation</a:t>
            </a:r>
          </a:p>
          <a:p>
            <a:pPr lvl="1"/>
            <a:r>
              <a:rPr lang="en-US" dirty="0" smtClean="0"/>
              <a:t>One mechanism for control of gene expression in bacteria is the </a:t>
            </a:r>
            <a:r>
              <a:rPr lang="en-US" i="1" dirty="0" smtClean="0"/>
              <a:t>operon model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096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18.2: Eukaryotic gene expression is regulated at many stages – </a:t>
            </a:r>
            <a:r>
              <a:rPr lang="en-US" dirty="0" smtClean="0">
                <a:solidFill>
                  <a:srgbClr val="FF0000"/>
                </a:solidFill>
              </a:rPr>
              <a:t>RNA Processing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Post-Transcriptional </a:t>
            </a:r>
            <a:r>
              <a:rPr lang="en-US" u="sng" dirty="0"/>
              <a:t>R</a:t>
            </a:r>
            <a:r>
              <a:rPr lang="en-US" u="sng" dirty="0" smtClean="0"/>
              <a:t>egulation</a:t>
            </a:r>
          </a:p>
          <a:p>
            <a:r>
              <a:rPr lang="en-US" dirty="0" smtClean="0"/>
              <a:t>Allows a cell to fine-tune gene expression rapidly in response to environmental changes</a:t>
            </a:r>
          </a:p>
          <a:p>
            <a:r>
              <a:rPr lang="en-US" dirty="0"/>
              <a:t>In </a:t>
            </a:r>
            <a:r>
              <a:rPr lang="en-US" b="1" dirty="0"/>
              <a:t>alternative RNA splicing</a:t>
            </a:r>
            <a:r>
              <a:rPr lang="en-US" dirty="0"/>
              <a:t>, different mRNA molecules are produced from the same primary transcript, depending on which RNA segments are treated as exons and which as introns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498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8_13AltRNASplic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>
          <a:xfrm>
            <a:off x="298704" y="603504"/>
            <a:ext cx="8546592" cy="547949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18.13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4172990" y="591296"/>
            <a:ext cx="1407539" cy="27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Exons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897906" y="5020532"/>
            <a:ext cx="1782249" cy="3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RNA splicing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219652" y="926431"/>
            <a:ext cx="2350900" cy="845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566692" y="926431"/>
            <a:ext cx="2559355" cy="845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566692" y="926431"/>
            <a:ext cx="911022" cy="841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566692" y="934151"/>
            <a:ext cx="0" cy="8337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ight Brace 11"/>
          <p:cNvSpPr/>
          <p:nvPr/>
        </p:nvSpPr>
        <p:spPr bwMode="auto">
          <a:xfrm rot="5400000">
            <a:off x="4618817" y="-494182"/>
            <a:ext cx="303026" cy="5568412"/>
          </a:xfrm>
          <a:prstGeom prst="rightBrace">
            <a:avLst>
              <a:gd name="adj1" fmla="val 2463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151514" y="4018922"/>
            <a:ext cx="6923213" cy="3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852488" algn="l"/>
                <a:tab pos="2305050" algn="l"/>
                <a:tab pos="3232150" algn="l"/>
                <a:tab pos="4887913" algn="l"/>
              </a:tabLs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</a:rPr>
              <a:t>1	2	3	4	5</a:t>
            </a: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162006" y="1762374"/>
            <a:ext cx="6920418" cy="3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852488" algn="l"/>
                <a:tab pos="2287588" algn="l"/>
                <a:tab pos="3208338" algn="l"/>
                <a:tab pos="4879975" algn="l"/>
              </a:tabLs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</a:rPr>
              <a:t>1	2	3	4	5</a:t>
            </a: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61693" y="5642135"/>
            <a:ext cx="2598422" cy="3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536575" algn="l"/>
                <a:tab pos="1004888" algn="l"/>
                <a:tab pos="1600200" algn="l"/>
                <a:tab pos="2332038" algn="l"/>
                <a:tab pos="3208338" algn="l"/>
                <a:tab pos="3257550" algn="l"/>
              </a:tabLs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</a:rPr>
              <a:t>1	2	3	5</a:t>
            </a: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650448" y="5643172"/>
            <a:ext cx="2814783" cy="3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544513" algn="l"/>
                <a:tab pos="1069975" algn="l"/>
                <a:tab pos="1774825" algn="l"/>
                <a:tab pos="2332038" algn="l"/>
                <a:tab pos="3208338" algn="l"/>
                <a:tab pos="3257550" algn="l"/>
              </a:tabLst>
            </a:pPr>
            <a:r>
              <a:rPr lang="en-US" sz="1900" dirty="0" smtClean="0">
                <a:solidFill>
                  <a:srgbClr val="FFFFFF"/>
                </a:solidFill>
                <a:latin typeface="Arial" charset="0"/>
              </a:rPr>
              <a:t>1	2	4	5</a:t>
            </a: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35909" y="5575522"/>
            <a:ext cx="474228" cy="3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OR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690887" y="2405578"/>
            <a:ext cx="2294278" cy="3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Troponin T gene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25794" y="1766077"/>
            <a:ext cx="714234" cy="3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30792" y="3716041"/>
            <a:ext cx="1414255" cy="96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Primary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transcript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50793" y="5656007"/>
            <a:ext cx="909242" cy="3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mRNA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4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_UN05mRNADegradeMini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"/>
          <a:stretch/>
        </p:blipFill>
        <p:spPr>
          <a:xfrm>
            <a:off x="1865376" y="137160"/>
            <a:ext cx="5413248" cy="64245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50908" y="1062441"/>
            <a:ext cx="3112825" cy="24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CHROMATIN MODIFICATION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652042" y="2027641"/>
            <a:ext cx="2012159" cy="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TRANSCRIPTION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58910" y="2992839"/>
            <a:ext cx="2257692" cy="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RNA PROCESSING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619109" y="4381375"/>
            <a:ext cx="1775092" cy="5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mRNA</a:t>
            </a:r>
            <a:br>
              <a:rPr lang="en-US" sz="1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DEGRADATION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684976" y="4364440"/>
            <a:ext cx="1690425" cy="2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TRANSLATION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210845" y="5304241"/>
            <a:ext cx="2587892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 PROCESSING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DEGRADATION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5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18.2: Eukaryotic gene expression is regulated at many stages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TSN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Initiation of Translation and mRNA Degradation</a:t>
            </a:r>
            <a:endParaRPr lang="en-US" u="sng" dirty="0" smtClean="0"/>
          </a:p>
          <a:p>
            <a:r>
              <a:rPr lang="en-US" dirty="0" smtClean="0"/>
              <a:t>The initiation of translation of selected </a:t>
            </a:r>
            <a:br>
              <a:rPr lang="en-US" dirty="0" smtClean="0"/>
            </a:br>
            <a:r>
              <a:rPr lang="en-US" dirty="0" smtClean="0"/>
              <a:t>mRNAs can be blocked by regulatory proteins that bind to sequences or structures of the mRNA</a:t>
            </a:r>
          </a:p>
          <a:p>
            <a:r>
              <a:rPr lang="en-US" dirty="0" smtClean="0"/>
              <a:t>Alternatively, translation of all mRNAs </a:t>
            </a:r>
            <a:br>
              <a:rPr lang="en-US" dirty="0" smtClean="0"/>
            </a:br>
            <a:r>
              <a:rPr lang="en-US" dirty="0" smtClean="0"/>
              <a:t>in a cell may be regulated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150522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18.2: Eukaryotic gene expression is regulated at many stages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TSN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Initiation of Translation and mRNA Degradation</a:t>
            </a:r>
            <a:endParaRPr lang="en-US" u="sng" dirty="0" smtClean="0"/>
          </a:p>
          <a:p>
            <a:r>
              <a:rPr lang="en-US" dirty="0"/>
              <a:t>The life span of mRNA molecules in the cytoplasm is a key to determining protein synthesis</a:t>
            </a:r>
          </a:p>
          <a:p>
            <a:pPr lvl="1"/>
            <a:r>
              <a:rPr lang="en-US" dirty="0"/>
              <a:t>Eukaryotic mRNA is more long lived than prokaryotic mRNA</a:t>
            </a:r>
          </a:p>
          <a:p>
            <a:pPr lvl="1"/>
            <a:r>
              <a:rPr lang="en-US" dirty="0"/>
              <a:t>Nucleotide sequences that influence the lifespan of mRNA in eukaryotes reside in the </a:t>
            </a:r>
            <a:r>
              <a:rPr lang="en-US" dirty="0" err="1"/>
              <a:t>untranslated</a:t>
            </a:r>
            <a:r>
              <a:rPr lang="en-US" dirty="0"/>
              <a:t> region (UTR) at the 3</a:t>
            </a:r>
            <a:r>
              <a:rPr lang="en-US" dirty="0">
                <a:sym typeface="Symbol" charset="0"/>
              </a:rPr>
              <a:t>′ end of the 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2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_UN09_Summary_C2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554480" y="137160"/>
            <a:ext cx="6035040" cy="64160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18.UN09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136514" y="2747310"/>
            <a:ext cx="1487219" cy="1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CHROMATIN MODIFICATION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407449" y="3196437"/>
            <a:ext cx="961352" cy="18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TRANSCRIPTION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365116" y="3636702"/>
            <a:ext cx="1078661" cy="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RNA PROCESSING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907918" y="4280174"/>
            <a:ext cx="848088" cy="2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mRNA</a:t>
            </a:r>
            <a:br>
              <a:rPr lang="en-US" sz="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DEGRADATION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81586" y="4271706"/>
            <a:ext cx="807637" cy="12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TRANSLATION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627587" y="4703507"/>
            <a:ext cx="1236421" cy="27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PROTEIN PROCESSING</a:t>
            </a:r>
            <a:br>
              <a:rPr lang="en-US" sz="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AND DEGRADATION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704700" y="173440"/>
            <a:ext cx="1927493" cy="2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Chromatin modification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311508" y="173441"/>
            <a:ext cx="1250159" cy="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Transcription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192976" y="3373838"/>
            <a:ext cx="1199358" cy="22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RNA processing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890972" y="5304239"/>
            <a:ext cx="1775092" cy="2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mRNA degradation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413108" y="4948640"/>
            <a:ext cx="1046959" cy="2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Translation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354779" y="5820706"/>
            <a:ext cx="3070489" cy="2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Protein processing and degradation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ight Brace 3"/>
          <p:cNvSpPr/>
          <p:nvPr/>
        </p:nvSpPr>
        <p:spPr bwMode="auto">
          <a:xfrm rot="16200000">
            <a:off x="6582540" y="2631779"/>
            <a:ext cx="76200" cy="434506"/>
          </a:xfrm>
          <a:prstGeom prst="rightBrace">
            <a:avLst>
              <a:gd name="adj1" fmla="val 3378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16200000">
            <a:off x="4915136" y="2527534"/>
            <a:ext cx="76198" cy="628180"/>
          </a:xfrm>
          <a:prstGeom prst="rightBrace">
            <a:avLst>
              <a:gd name="adj1" fmla="val 3378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794935" y="5583838"/>
            <a:ext cx="1927493" cy="9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Each mRNA has a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 life span,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in part by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sequences in the 5′ and 3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′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UTRs.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284136" y="441683"/>
            <a:ext cx="3115733" cy="185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Regulation of transcription initiation: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DNA control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elements in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enhancers bind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specific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tran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scription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factors.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Bending of the DNA enables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activators to contact proteins at the promoter,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initiating transcription.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284135" y="2146177"/>
            <a:ext cx="1583265" cy="1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Coordinate regulation: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453468" y="2434042"/>
            <a:ext cx="1303865" cy="31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Enhancer for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liver-specific genes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036736" y="2442511"/>
            <a:ext cx="1346198" cy="3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Enhancer for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lens-specific genes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309538" y="3636312"/>
            <a:ext cx="1879598" cy="2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Alternative RNA splicing: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318002" y="3966510"/>
            <a:ext cx="838199" cy="3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Primary RNA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transcript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318002" y="4508379"/>
            <a:ext cx="457199" cy="1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mRNA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833537" y="4516845"/>
            <a:ext cx="296332" cy="1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OR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284136" y="5219577"/>
            <a:ext cx="3107265" cy="29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Initiation of translation can be controlled via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regulation of initiation factors.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284135" y="6100111"/>
            <a:ext cx="2912532" cy="3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Protein processing and degradation are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subject to regulation.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679301" y="469973"/>
            <a:ext cx="1927493" cy="183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Genes in highly compacted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chromatin are generally not 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transcribed.</a:t>
            </a:r>
          </a:p>
          <a:p>
            <a:pPr eaLnBrk="0" hangingPunct="0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Histone acetylation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eems to loosen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hromatin structure, 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nhancing transcription.</a:t>
            </a:r>
          </a:p>
          <a:p>
            <a:pPr eaLnBrk="0" hangingPunct="0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DNA methylation generally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educes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transcripton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0" hangingPunct="0"/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6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1863" y="977635"/>
            <a:ext cx="8499249" cy="5073650"/>
          </a:xfrm>
        </p:spPr>
        <p:txBody>
          <a:bodyPr/>
          <a:lstStyle/>
          <a:p>
            <a:r>
              <a:rPr lang="en-US" sz="2400" strike="sngStrike" dirty="0"/>
              <a:t>Concept 18.1: </a:t>
            </a:r>
            <a:r>
              <a:rPr lang="en-US" sz="2400" strike="sngStrike" dirty="0" smtClean="0"/>
              <a:t>Bacteria </a:t>
            </a:r>
            <a:r>
              <a:rPr lang="en-US" sz="2400" strike="sngStrike" dirty="0"/>
              <a:t>respond to environmental change by regulating </a:t>
            </a:r>
            <a:r>
              <a:rPr lang="en-US" sz="2400" strike="sngStrike" dirty="0" smtClean="0"/>
              <a:t>transcription</a:t>
            </a:r>
          </a:p>
          <a:p>
            <a:r>
              <a:rPr lang="en-US" sz="2400" strike="sngStrike" dirty="0"/>
              <a:t>Concept 18.2: Eukaryotic gene expression is regulated at many stages</a:t>
            </a:r>
            <a:endParaRPr lang="en-US" sz="2400" strike="sngStrike" dirty="0" smtClean="0"/>
          </a:p>
          <a:p>
            <a:r>
              <a:rPr lang="en-US" b="1" dirty="0">
                <a:solidFill>
                  <a:srgbClr val="FF0000"/>
                </a:solidFill>
              </a:rPr>
              <a:t>Concept 18.3: Noncoding RNAs play multiple roles in controlling gene </a:t>
            </a:r>
            <a:r>
              <a:rPr lang="en-US" b="1" dirty="0" smtClean="0">
                <a:solidFill>
                  <a:srgbClr val="FF0000"/>
                </a:solidFill>
              </a:rPr>
              <a:t>expression</a:t>
            </a:r>
          </a:p>
          <a:p>
            <a:r>
              <a:rPr lang="en-US" sz="2400" dirty="0"/>
              <a:t>Concept 18.4: A program of differential gene expression leads to the different cell types in a multicellular </a:t>
            </a:r>
            <a:r>
              <a:rPr lang="en-US" sz="2400" dirty="0" smtClean="0"/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402181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18.3: Noncoding RNAs play multiple roles in controlling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Only a small fraction of DNA codes for proteins, and a very small fraction of the non-protein-coding DNA consists of genes for RNA such as rRNA</a:t>
            </a:r>
            <a:br>
              <a:rPr lang="en-US" smtClean="0"/>
            </a:br>
            <a:r>
              <a:rPr lang="en-US" smtClean="0"/>
              <a:t>and tRNA</a:t>
            </a:r>
          </a:p>
          <a:p>
            <a:r>
              <a:rPr lang="en-US" smtClean="0"/>
              <a:t>A significant amount of the genome may be transcribed into noncoding RNAs (ncRNAs)</a:t>
            </a:r>
          </a:p>
          <a:p>
            <a:r>
              <a:rPr lang="en-US" smtClean="0"/>
              <a:t>Noncoding RNAs regulate gene expression at</a:t>
            </a:r>
            <a:br>
              <a:rPr lang="en-US" smtClean="0"/>
            </a:br>
            <a:r>
              <a:rPr lang="en-US" smtClean="0"/>
              <a:t>two points: mRNA translation and chromatin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255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on mRNAs by MicroRNAs and Small Interfering RNAs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MicroRNAs</a:t>
            </a:r>
            <a:r>
              <a:rPr lang="en-US" dirty="0" smtClean="0"/>
              <a:t> (</a:t>
            </a:r>
            <a:r>
              <a:rPr lang="en-US" b="1" dirty="0" err="1" smtClean="0"/>
              <a:t>miRNAs</a:t>
            </a:r>
            <a:r>
              <a:rPr lang="en-US" dirty="0" smtClean="0"/>
              <a:t>) are small single-stranded RNA molecules that can bind to and degrade mRNA or block its translation (~50% of human genes are regulated by these btw)</a:t>
            </a:r>
          </a:p>
          <a:p>
            <a:r>
              <a:rPr lang="en-US" b="1" dirty="0"/>
              <a:t>Small interfering RNAs </a:t>
            </a:r>
            <a:r>
              <a:rPr lang="en-US" dirty="0"/>
              <a:t>(</a:t>
            </a:r>
            <a:r>
              <a:rPr lang="en-US" b="1" dirty="0" err="1"/>
              <a:t>siRNAs</a:t>
            </a:r>
            <a:r>
              <a:rPr lang="en-US" dirty="0"/>
              <a:t>) are similar to </a:t>
            </a:r>
            <a:r>
              <a:rPr lang="en-US" dirty="0" err="1"/>
              <a:t>miRNAs</a:t>
            </a:r>
            <a:r>
              <a:rPr lang="en-US" dirty="0"/>
              <a:t> in size and function</a:t>
            </a:r>
          </a:p>
          <a:p>
            <a:r>
              <a:rPr lang="en-US" dirty="0"/>
              <a:t>The blocking of gene expression by </a:t>
            </a:r>
            <a:r>
              <a:rPr lang="en-US" dirty="0" err="1"/>
              <a:t>siRNAs</a:t>
            </a:r>
            <a:r>
              <a:rPr lang="en-US" dirty="0"/>
              <a:t> is called </a:t>
            </a:r>
            <a:r>
              <a:rPr lang="en-US" b="1" dirty="0"/>
              <a:t>RNA interference </a:t>
            </a:r>
            <a:r>
              <a:rPr lang="en-US" dirty="0"/>
              <a:t>(</a:t>
            </a:r>
            <a:r>
              <a:rPr lang="en-US" b="1" dirty="0" err="1"/>
              <a:t>RNAi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4268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_14miRNAsAndGeneEx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1112520" y="202288"/>
            <a:ext cx="6918960" cy="63921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18.14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4258705" y="193278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miRNA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87631" y="467620"/>
            <a:ext cx="0" cy="6877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925705" y="626571"/>
            <a:ext cx="1150001" cy="7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miRNA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protein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complex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509528" y="1821864"/>
            <a:ext cx="2151060" cy="5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miRNA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binds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to a target mRNA.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44530" y="5661746"/>
            <a:ext cx="1859707" cy="3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mRNA degraded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170116" y="5654276"/>
            <a:ext cx="2360235" cy="3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Translation blocked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609824" y="4937099"/>
            <a:ext cx="664413" cy="2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487117" y="6072628"/>
            <a:ext cx="6633414" cy="49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If bases are completely complementary, mRNA is degraded.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If match is less than complete, translation is blocked.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57821" y="1838232"/>
            <a:ext cx="261403" cy="380489"/>
            <a:chOff x="1157821" y="1773104"/>
            <a:chExt cx="261403" cy="380489"/>
          </a:xfrm>
        </p:grpSpPr>
        <p:sp>
          <p:nvSpPr>
            <p:cNvPr id="14" name="Oval 13"/>
            <p:cNvSpPr/>
            <p:nvPr/>
          </p:nvSpPr>
          <p:spPr bwMode="auto">
            <a:xfrm>
              <a:off x="1157821" y="1777623"/>
              <a:ext cx="261403" cy="26072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206500" y="1773104"/>
              <a:ext cx="158750" cy="38048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6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1164171" y="6081376"/>
            <a:ext cx="261403" cy="260727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216025" y="6083208"/>
            <a:ext cx="158750" cy="32239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8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A212E46-731E-45A2-B4A4-CAC8D94660D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17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1863" y="977635"/>
            <a:ext cx="8499249" cy="5073650"/>
          </a:xfrm>
        </p:spPr>
        <p:txBody>
          <a:bodyPr/>
          <a:lstStyle/>
          <a:p>
            <a:r>
              <a:rPr lang="en-US" sz="2400" strike="sngStrike" dirty="0"/>
              <a:t>Concept 18.1: </a:t>
            </a:r>
            <a:r>
              <a:rPr lang="en-US" sz="2400" strike="sngStrike" dirty="0" smtClean="0"/>
              <a:t>Bacteria </a:t>
            </a:r>
            <a:r>
              <a:rPr lang="en-US" sz="2400" strike="sngStrike" dirty="0"/>
              <a:t>respond to environmental change by regulating </a:t>
            </a:r>
            <a:r>
              <a:rPr lang="en-US" sz="2400" strike="sngStrike" dirty="0" smtClean="0"/>
              <a:t>transcription</a:t>
            </a:r>
          </a:p>
          <a:p>
            <a:r>
              <a:rPr lang="en-US" sz="2400" strike="sngStrike" dirty="0"/>
              <a:t>Concept 18.2: Eukaryotic gene expression is regulated at many stages</a:t>
            </a:r>
            <a:endParaRPr lang="en-US" sz="2400" strike="sngStrike" dirty="0" smtClean="0"/>
          </a:p>
          <a:p>
            <a:r>
              <a:rPr lang="en-US" sz="2400" strike="sngStrike" dirty="0"/>
              <a:t>Concept 18.3: Noncoding RNAs play multiple roles in controlling gene </a:t>
            </a:r>
            <a:r>
              <a:rPr lang="en-US" sz="2400" strike="sngStrike" dirty="0" smtClean="0"/>
              <a:t>expression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18.4: A program of differential gene expression leads to the different cell types in a multicellular </a:t>
            </a:r>
            <a:r>
              <a:rPr lang="en-US" b="1" dirty="0" smtClean="0">
                <a:solidFill>
                  <a:srgbClr val="FF0000"/>
                </a:solidFill>
              </a:rPr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402181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18.4: A program of differential gene expression leads to the different cell types in a multicellular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95449"/>
            <a:ext cx="8499249" cy="4660635"/>
          </a:xfrm>
        </p:spPr>
        <p:txBody>
          <a:bodyPr/>
          <a:lstStyle/>
          <a:p>
            <a:r>
              <a:rPr lang="en-US" dirty="0" smtClean="0"/>
              <a:t>During embryonic development, a fertilized egg gives rise to MANY different cell types</a:t>
            </a:r>
          </a:p>
          <a:p>
            <a:r>
              <a:rPr lang="en-US" dirty="0" smtClean="0"/>
              <a:t>Cell types are organized successively into tissues, organs, organ systems, and the whole organism</a:t>
            </a:r>
          </a:p>
          <a:p>
            <a:r>
              <a:rPr lang="en-US" dirty="0" smtClean="0"/>
              <a:t>Gene expression </a:t>
            </a:r>
            <a:r>
              <a:rPr lang="en-US" i="1" dirty="0" smtClean="0"/>
              <a:t>orchestrates</a:t>
            </a:r>
            <a:r>
              <a:rPr lang="en-US" dirty="0" smtClean="0"/>
              <a:t> the developmental programs of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601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18.4: A program of differential gene expression leads to the different cell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Greatest Example Ever: Embryonic </a:t>
            </a:r>
            <a:r>
              <a:rPr lang="en-US" u="sng" dirty="0"/>
              <a:t>Development</a:t>
            </a:r>
          </a:p>
          <a:p>
            <a:r>
              <a:rPr lang="en-US" b="1" dirty="0" smtClean="0"/>
              <a:t>Goal: </a:t>
            </a:r>
            <a:r>
              <a:rPr lang="en-US" dirty="0" smtClean="0"/>
              <a:t>Transformation of zygote to adult (</a:t>
            </a:r>
            <a:r>
              <a:rPr lang="en-US" dirty="0" err="1" smtClean="0"/>
              <a:t>nbd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Steps: </a:t>
            </a:r>
            <a:r>
              <a:rPr lang="en-US" dirty="0"/>
              <a:t>C</a:t>
            </a:r>
            <a:r>
              <a:rPr lang="en-US" dirty="0" smtClean="0"/>
              <a:t>ell division (duh), cell differentiation, and morphogenesis…all governed by </a:t>
            </a:r>
            <a:r>
              <a:rPr lang="en-US" i="1" dirty="0" smtClean="0"/>
              <a:t>differential gene expression </a:t>
            </a:r>
            <a:r>
              <a:rPr lang="en-US" dirty="0" smtClean="0"/>
              <a:t>(WOW)</a:t>
            </a:r>
            <a:endParaRPr lang="en-US" i="1" dirty="0" smtClean="0"/>
          </a:p>
          <a:p>
            <a:pPr lvl="1"/>
            <a:r>
              <a:rPr lang="en-US" b="1" dirty="0"/>
              <a:t>Cell differentiation </a:t>
            </a:r>
            <a:r>
              <a:rPr lang="en-US" dirty="0"/>
              <a:t>is the process by which cells become specialized in structure and function</a:t>
            </a:r>
          </a:p>
          <a:p>
            <a:pPr lvl="1"/>
            <a:r>
              <a:rPr lang="en-US" dirty="0"/>
              <a:t>The physical processes that give an organism its shape constitute </a:t>
            </a:r>
            <a:r>
              <a:rPr lang="en-US" b="1" dirty="0" smtClean="0"/>
              <a:t>morphogenesis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915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Ex: Embryonic Development</a:t>
            </a:r>
          </a:p>
          <a:p>
            <a:r>
              <a:rPr lang="en-US" dirty="0" smtClean="0"/>
              <a:t>Another important source of developmental information is the environment AROUND the cell, especially </a:t>
            </a:r>
            <a:r>
              <a:rPr lang="en-US" i="1" dirty="0" smtClean="0"/>
              <a:t>signals</a:t>
            </a:r>
            <a:r>
              <a:rPr lang="en-US" dirty="0" smtClean="0"/>
              <a:t> from nearby embryonic cells</a:t>
            </a:r>
          </a:p>
          <a:p>
            <a:pPr lvl="1"/>
            <a:r>
              <a:rPr lang="en-US" dirty="0" smtClean="0"/>
              <a:t>In the process called </a:t>
            </a:r>
            <a:r>
              <a:rPr lang="en-US" b="1" dirty="0" smtClean="0"/>
              <a:t>induction</a:t>
            </a:r>
            <a:r>
              <a:rPr lang="en-US" dirty="0" smtClean="0"/>
              <a:t>, signal molecules from embryonic cells cause transcriptional changes in nearby target cells</a:t>
            </a:r>
          </a:p>
          <a:p>
            <a:pPr lvl="1"/>
            <a:r>
              <a:rPr lang="en-US" dirty="0" smtClean="0"/>
              <a:t>Thus, interactions between cells INDUCE </a:t>
            </a:r>
            <a:r>
              <a:rPr lang="en-US" i="1" dirty="0" smtClean="0"/>
              <a:t>differentiation</a:t>
            </a:r>
            <a:r>
              <a:rPr lang="en-US" dirty="0" smtClean="0"/>
              <a:t> of </a:t>
            </a:r>
            <a:r>
              <a:rPr lang="en-US" i="1" dirty="0" smtClean="0"/>
              <a:t>specialized</a:t>
            </a:r>
            <a:r>
              <a:rPr lang="en-US" dirty="0" smtClean="0"/>
              <a:t> cell types (that was the goal!)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4938" y="31772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Concept 18.4: A program of differential gene expression leads to the different cell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481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8_17bEarlyEmbryoDevInfo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"/>
          <a:stretch/>
        </p:blipFill>
        <p:spPr>
          <a:xfrm>
            <a:off x="1399032" y="524732"/>
            <a:ext cx="6345936" cy="584236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18.17b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615257" y="3592985"/>
            <a:ext cx="24314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2615257" y="4345004"/>
            <a:ext cx="2364594" cy="4428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049741" y="4771148"/>
            <a:ext cx="2498280" cy="902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422279" y="498327"/>
            <a:ext cx="4175872" cy="47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(b) Induction by nearby cells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363802" y="1204318"/>
            <a:ext cx="1277123" cy="88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Early embryo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(32 cells)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670865" y="3438379"/>
            <a:ext cx="1193745" cy="120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Signal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transduction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pathway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677447" y="4599753"/>
            <a:ext cx="858162" cy="84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Signal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672689" y="5509683"/>
            <a:ext cx="858162" cy="84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Signaling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molecule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852442" y="2298844"/>
            <a:ext cx="964050" cy="3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1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1863" y="977635"/>
            <a:ext cx="8499249" cy="5073650"/>
          </a:xfrm>
        </p:spPr>
        <p:txBody>
          <a:bodyPr/>
          <a:lstStyle/>
          <a:p>
            <a:r>
              <a:rPr lang="en-US" sz="2400" strike="sngStrike" dirty="0"/>
              <a:t>Concept 18.1: </a:t>
            </a:r>
            <a:r>
              <a:rPr lang="en-US" sz="2400" strike="sngStrike" dirty="0" smtClean="0"/>
              <a:t>Bacteria </a:t>
            </a:r>
            <a:r>
              <a:rPr lang="en-US" sz="2400" strike="sngStrike" dirty="0"/>
              <a:t>respond to environmental change by regulating </a:t>
            </a:r>
            <a:r>
              <a:rPr lang="en-US" sz="2400" strike="sngStrike" dirty="0" smtClean="0"/>
              <a:t>transcription</a:t>
            </a:r>
          </a:p>
          <a:p>
            <a:r>
              <a:rPr lang="en-US" sz="2400" strike="sngStrike" dirty="0"/>
              <a:t>Concept 18.2: Eukaryotic gene expression is regulated at many stages</a:t>
            </a:r>
            <a:endParaRPr lang="en-US" sz="2400" strike="sngStrike" dirty="0" smtClean="0"/>
          </a:p>
          <a:p>
            <a:r>
              <a:rPr lang="en-US" sz="2400" strike="sngStrike" dirty="0"/>
              <a:t>Concept 18.3: Noncoding RNAs play multiple roles in controlling gene </a:t>
            </a:r>
            <a:r>
              <a:rPr lang="en-US" sz="2400" strike="sngStrike" dirty="0" smtClean="0"/>
              <a:t>expression</a:t>
            </a:r>
          </a:p>
          <a:p>
            <a:r>
              <a:rPr lang="en-US" sz="2400" strike="sngStrike" dirty="0"/>
              <a:t>Concept 18.4: A program of differential gene expression leads to the different cell types in a multicellular </a:t>
            </a:r>
            <a:r>
              <a:rPr lang="en-US" sz="2400" strike="sngStrike" dirty="0" smtClean="0"/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259387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45" dirty="0"/>
              <a:t>Concept 18.1: Bacteria </a:t>
            </a:r>
            <a:r>
              <a:rPr lang="en-US" sz="2945" dirty="0" smtClean="0"/>
              <a:t>respond </a:t>
            </a:r>
            <a:r>
              <a:rPr lang="en-US" sz="2945" dirty="0"/>
              <a:t>to environmental change by regulating </a:t>
            </a:r>
            <a:r>
              <a:rPr lang="en-US" sz="2945" dirty="0" smtClean="0"/>
              <a:t>transcription – </a:t>
            </a:r>
            <a:r>
              <a:rPr lang="en-US" sz="2945" dirty="0" smtClean="0">
                <a:solidFill>
                  <a:srgbClr val="FF0000"/>
                </a:solidFill>
              </a:rPr>
              <a:t>Operon</a:t>
            </a:r>
            <a:endParaRPr lang="en-US" sz="2945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615810"/>
            <a:ext cx="8499249" cy="507365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operon</a:t>
            </a:r>
            <a:r>
              <a:rPr lang="en-US" dirty="0"/>
              <a:t> is </a:t>
            </a:r>
            <a:r>
              <a:rPr lang="en-US" dirty="0" smtClean="0"/>
              <a:t>an entire </a:t>
            </a:r>
            <a:r>
              <a:rPr lang="en-US" dirty="0"/>
              <a:t>stretch of DNA that includes the </a:t>
            </a:r>
            <a:r>
              <a:rPr lang="en-US" i="1" dirty="0"/>
              <a:t>operator</a:t>
            </a:r>
            <a:r>
              <a:rPr lang="en-US" dirty="0"/>
              <a:t>, the </a:t>
            </a:r>
            <a:r>
              <a:rPr lang="en-US" i="1" dirty="0"/>
              <a:t>promoter</a:t>
            </a:r>
            <a:r>
              <a:rPr lang="en-US" dirty="0"/>
              <a:t>, and the </a:t>
            </a:r>
            <a:r>
              <a:rPr lang="en-US" i="1" dirty="0"/>
              <a:t>genes</a:t>
            </a:r>
            <a:r>
              <a:rPr lang="en-US" dirty="0"/>
              <a:t> that they control</a:t>
            </a:r>
          </a:p>
          <a:p>
            <a:pPr lvl="1"/>
            <a:r>
              <a:rPr lang="en-US" dirty="0" smtClean="0"/>
              <a:t>A cluster of functionally related genes can be coordinately controlled by a single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on-off switch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dirty="0" smtClean="0"/>
              <a:t>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switch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is a segment of DNA called an </a:t>
            </a:r>
            <a:r>
              <a:rPr lang="en-US" altLang="ja-JP" b="1" dirty="0" smtClean="0"/>
              <a:t>operator</a:t>
            </a:r>
            <a:r>
              <a:rPr lang="en-US" altLang="ja-JP" dirty="0" smtClean="0"/>
              <a:t> usually positioned within/near the promoter</a:t>
            </a:r>
          </a:p>
        </p:txBody>
      </p:sp>
    </p:spTree>
    <p:extLst>
      <p:ext uri="{BB962C8B-B14F-4D97-AF65-F5344CB8AC3E}">
        <p14:creationId xmlns:p14="http://schemas.microsoft.com/office/powerpoint/2010/main" val="154870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8_UN06Summary_C1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6"/>
          <a:stretch/>
        </p:blipFill>
        <p:spPr>
          <a:xfrm>
            <a:off x="1353312" y="1109472"/>
            <a:ext cx="6437376" cy="425839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18.UN06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745178" y="1079376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Operon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365832" y="2870200"/>
            <a:ext cx="12368" cy="308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1943432" y="3081867"/>
            <a:ext cx="266368" cy="333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ight Brace 6"/>
          <p:cNvSpPr/>
          <p:nvPr/>
        </p:nvSpPr>
        <p:spPr bwMode="auto">
          <a:xfrm rot="16200000">
            <a:off x="4199466" y="-855134"/>
            <a:ext cx="232833" cy="4830239"/>
          </a:xfrm>
          <a:prstGeom prst="rightBrace">
            <a:avLst>
              <a:gd name="adj1" fmla="val 4696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16200000">
            <a:off x="2366432" y="1689099"/>
            <a:ext cx="232833" cy="1164170"/>
          </a:xfrm>
          <a:prstGeom prst="rightBrace">
            <a:avLst>
              <a:gd name="adj1" fmla="val 4696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806311" y="1824441"/>
            <a:ext cx="1411022" cy="35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600312" y="2044574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Genes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611580" y="3399241"/>
            <a:ext cx="1741222" cy="69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720710" y="3136775"/>
            <a:ext cx="1309422" cy="2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701911" y="5185707"/>
            <a:ext cx="1919022" cy="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Polypeptides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261653" y="2577975"/>
            <a:ext cx="2469355" cy="26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914400" algn="l"/>
                <a:tab pos="1828800" algn="l"/>
              </a:tabLst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A	B	C</a:t>
            </a:r>
            <a:endParaRPr lang="en-US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100786" y="4559171"/>
            <a:ext cx="3019681" cy="35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1262063" algn="l"/>
                <a:tab pos="24558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A	B	C     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9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Campbell_Lecture_Template</Template>
  <TotalTime>4496</TotalTime>
  <Words>3890</Words>
  <Application>Microsoft Macintosh PowerPoint</Application>
  <PresentationFormat>On-screen Show (4:3)</PresentationFormat>
  <Paragraphs>733</Paragraphs>
  <Slides>75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75</vt:i4>
      </vt:variant>
    </vt:vector>
  </HeadingPairs>
  <TitlesOfParts>
    <vt:vector size="94" baseType="lpstr">
      <vt:lpstr>Campbell_Lecture_Template</vt:lpstr>
      <vt:lpstr>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14_Blank</vt:lpstr>
      <vt:lpstr>15_Blank</vt:lpstr>
      <vt:lpstr>22_Blank</vt:lpstr>
      <vt:lpstr>23_Blank</vt:lpstr>
      <vt:lpstr>24_Blank</vt:lpstr>
      <vt:lpstr>31_Blank</vt:lpstr>
      <vt:lpstr>32_Blank</vt:lpstr>
      <vt:lpstr>41_Blank</vt:lpstr>
      <vt:lpstr>PowerPoint Presentation</vt:lpstr>
      <vt:lpstr>Figure 18.1</vt:lpstr>
      <vt:lpstr>Why regulate gene expression?</vt:lpstr>
      <vt:lpstr>Overview</vt:lpstr>
      <vt:lpstr>Overview</vt:lpstr>
      <vt:lpstr>Concept 18.1: Bacteria respond to environmental change by regulating transcription</vt:lpstr>
      <vt:lpstr>PowerPoint Presentation</vt:lpstr>
      <vt:lpstr>Concept 18.1: Bacteria respond to environmental change by regulating transcription – Operon</vt:lpstr>
      <vt:lpstr>Figure 18.UN06</vt:lpstr>
      <vt:lpstr> </vt:lpstr>
      <vt:lpstr>PowerPoint Presentation</vt:lpstr>
      <vt:lpstr> </vt:lpstr>
      <vt:lpstr>PowerPoint Presentation</vt:lpstr>
      <vt:lpstr> </vt:lpstr>
      <vt:lpstr>Figure 18.3a</vt:lpstr>
      <vt:lpstr>Figure 18.3b</vt:lpstr>
      <vt:lpstr>Figure 18.3</vt:lpstr>
      <vt:lpstr>Concept 18.1: Bacteria respond to environmental change by regulating transcription: (-) Regulation</vt:lpstr>
      <vt:lpstr>Figure 18.UN07</vt:lpstr>
      <vt:lpstr>PowerPoint Presentation</vt:lpstr>
      <vt:lpstr>PowerPoint Presentation</vt:lpstr>
      <vt:lpstr> </vt:lpstr>
      <vt:lpstr>Figure 18.UN08</vt:lpstr>
      <vt:lpstr> </vt:lpstr>
      <vt:lpstr>Figure 18.4a</vt:lpstr>
      <vt:lpstr>Figure 18.4b</vt:lpstr>
      <vt:lpstr>Figure 18.4</vt:lpstr>
      <vt:lpstr>PowerPoint Presentation</vt:lpstr>
      <vt:lpstr> </vt:lpstr>
      <vt:lpstr>PowerPoint Presentation</vt:lpstr>
      <vt:lpstr>PowerPoint Presentation</vt:lpstr>
      <vt:lpstr>Figure 18.5a</vt:lpstr>
      <vt:lpstr>Figure 18.5a</vt:lpstr>
      <vt:lpstr>Figure 18.5b</vt:lpstr>
      <vt:lpstr>Figure 18.5b</vt:lpstr>
      <vt:lpstr>PowerPoint Presentation</vt:lpstr>
      <vt:lpstr>Figure 18.5</vt:lpstr>
      <vt:lpstr>PowerPoint Presentation</vt:lpstr>
      <vt:lpstr>PowerPoint Presentation</vt:lpstr>
      <vt:lpstr>18.1 RECAP</vt:lpstr>
      <vt:lpstr>PowerPoint Presentation</vt:lpstr>
      <vt:lpstr>PowerPoint Presentation</vt:lpstr>
      <vt:lpstr>Overview</vt:lpstr>
      <vt:lpstr>Concept 18.2: Eukaryotic gene expression is regulated at many stages</vt:lpstr>
      <vt:lpstr>Concept 18.2: Eukaryotic gene expression is regulated at many stages</vt:lpstr>
      <vt:lpstr>Figure 18.UN09a</vt:lpstr>
      <vt:lpstr>Figure 18.UN01</vt:lpstr>
      <vt:lpstr>Concept 18.2: Eukaryotic gene expression is regulated at many stages – Chromatin</vt:lpstr>
      <vt:lpstr>Concept 18.2: Eukaryotic gene expression is regulated at many stages – Chromatin</vt:lpstr>
      <vt:lpstr>Figure 18.7</vt:lpstr>
      <vt:lpstr> </vt:lpstr>
      <vt:lpstr>Figure 18.UN02</vt:lpstr>
      <vt:lpstr>Concept 18.2: Eukaryotic gene expression is regulated at many stages – TXN</vt:lpstr>
      <vt:lpstr>Concept 18.2: Eukaryotic gene expression is regulated at many stages – TXN</vt:lpstr>
      <vt:lpstr> </vt:lpstr>
      <vt:lpstr>Figure 18.10-1</vt:lpstr>
      <vt:lpstr>Figure 18.10-2</vt:lpstr>
      <vt:lpstr>Figure 18.10-3</vt:lpstr>
      <vt:lpstr>Figure 18.UN04</vt:lpstr>
      <vt:lpstr>Concept 18.2: Eukaryotic gene expression is regulated at many stages – RNA Processing  </vt:lpstr>
      <vt:lpstr>Figure 18.13</vt:lpstr>
      <vt:lpstr>Figure 18.UN05</vt:lpstr>
      <vt:lpstr>Concept 18.2: Eukaryotic gene expression is regulated at many stages – TSN </vt:lpstr>
      <vt:lpstr>Concept 18.2: Eukaryotic gene expression is regulated at many stages – TSN </vt:lpstr>
      <vt:lpstr>Figure 18.UN09</vt:lpstr>
      <vt:lpstr>Overview</vt:lpstr>
      <vt:lpstr>Concept 18.3: Noncoding RNAs play multiple roles in controlling gene expression</vt:lpstr>
      <vt:lpstr>Effects on mRNAs by MicroRNAs and Small Interfering RNAs</vt:lpstr>
      <vt:lpstr>Figure 18.14</vt:lpstr>
      <vt:lpstr>Overview</vt:lpstr>
      <vt:lpstr>Concept 18.4: A program of differential gene expression leads to the different cell types in a multicellular organism</vt:lpstr>
      <vt:lpstr>Concept 18.4: A program of differential gene expression leads to the different cell types</vt:lpstr>
      <vt:lpstr> </vt:lpstr>
      <vt:lpstr>Figure 18.17b</vt:lpstr>
      <vt:lpstr>Overview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506</cp:revision>
  <cp:lastPrinted>2005-03-24T12:52:04Z</cp:lastPrinted>
  <dcterms:created xsi:type="dcterms:W3CDTF">2010-10-31T21:38:30Z</dcterms:created>
  <dcterms:modified xsi:type="dcterms:W3CDTF">2018-01-16T17:22:05Z</dcterms:modified>
</cp:coreProperties>
</file>