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slideLayouts/slideLayout26.xml" ContentType="application/vnd.openxmlformats-officedocument.presentationml.slideLayout+xml"/>
  <Override PartName="/ppt/theme/theme22.xml" ContentType="application/vnd.openxmlformats-officedocument.theme+xml"/>
  <Override PartName="/ppt/slideLayouts/slideLayout27.xml" ContentType="application/vnd.openxmlformats-officedocument.presentationml.slideLayout+xml"/>
  <Override PartName="/ppt/theme/theme23.xml" ContentType="application/vnd.openxmlformats-officedocument.theme+xml"/>
  <Override PartName="/ppt/slideLayouts/slideLayout28.xml" ContentType="application/vnd.openxmlformats-officedocument.presentationml.slideLayout+xml"/>
  <Override PartName="/ppt/theme/theme24.xml" ContentType="application/vnd.openxmlformats-officedocument.theme+xml"/>
  <Override PartName="/ppt/slideLayouts/slideLayout29.xml" ContentType="application/vnd.openxmlformats-officedocument.presentationml.slideLayout+xml"/>
  <Override PartName="/ppt/theme/theme25.xml" ContentType="application/vnd.openxmlformats-officedocument.theme+xml"/>
  <Override PartName="/ppt/slideLayouts/slideLayout30.xml" ContentType="application/vnd.openxmlformats-officedocument.presentationml.slideLayout+xml"/>
  <Override PartName="/ppt/theme/theme26.xml" ContentType="application/vnd.openxmlformats-officedocument.theme+xml"/>
  <Override PartName="/ppt/slideLayouts/slideLayout31.xml" ContentType="application/vnd.openxmlformats-officedocument.presentationml.slideLayout+xml"/>
  <Override PartName="/ppt/theme/theme2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8.xml" ContentType="application/vnd.openxmlformats-officedocument.theme+xml"/>
  <Override PartName="/ppt/slideLayouts/slideLayout34.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1"/>
    <p:sldMasterId id="2147483882" r:id="rId2"/>
    <p:sldMasterId id="2147483884" r:id="rId3"/>
    <p:sldMasterId id="2147483886" r:id="rId4"/>
    <p:sldMasterId id="2147483888" r:id="rId5"/>
    <p:sldMasterId id="2147483894" r:id="rId6"/>
    <p:sldMasterId id="2147483896" r:id="rId7"/>
    <p:sldMasterId id="2147483902" r:id="rId8"/>
    <p:sldMasterId id="2147483910" r:id="rId9"/>
    <p:sldMasterId id="2147483912" r:id="rId10"/>
    <p:sldMasterId id="2147483914" r:id="rId11"/>
    <p:sldMasterId id="2147483916" r:id="rId12"/>
    <p:sldMasterId id="2147483918" r:id="rId13"/>
    <p:sldMasterId id="2147483920" r:id="rId14"/>
    <p:sldMasterId id="2147483928" r:id="rId15"/>
    <p:sldMasterId id="2147483938" r:id="rId16"/>
    <p:sldMasterId id="2147483940" r:id="rId17"/>
    <p:sldMasterId id="2147483946" r:id="rId18"/>
    <p:sldMasterId id="2147483948" r:id="rId19"/>
    <p:sldMasterId id="2147483950" r:id="rId20"/>
    <p:sldMasterId id="2147483952" r:id="rId21"/>
    <p:sldMasterId id="2147483954" r:id="rId22"/>
    <p:sldMasterId id="2147483956" r:id="rId23"/>
    <p:sldMasterId id="2147483958" r:id="rId24"/>
    <p:sldMasterId id="2147483960" r:id="rId25"/>
    <p:sldMasterId id="2147483962" r:id="rId26"/>
    <p:sldMasterId id="2147483964" r:id="rId27"/>
    <p:sldMasterId id="2147483972" r:id="rId28"/>
    <p:sldMasterId id="2147483994" r:id="rId29"/>
  </p:sldMasterIdLst>
  <p:notesMasterIdLst>
    <p:notesMasterId r:id="rId116"/>
  </p:notesMasterIdLst>
  <p:handoutMasterIdLst>
    <p:handoutMasterId r:id="rId117"/>
  </p:handoutMasterIdLst>
  <p:sldIdLst>
    <p:sldId id="256" r:id="rId30"/>
    <p:sldId id="300" r:id="rId31"/>
    <p:sldId id="448" r:id="rId32"/>
    <p:sldId id="522" r:id="rId33"/>
    <p:sldId id="523" r:id="rId34"/>
    <p:sldId id="526" r:id="rId35"/>
    <p:sldId id="306" r:id="rId36"/>
    <p:sldId id="307" r:id="rId37"/>
    <p:sldId id="308" r:id="rId38"/>
    <p:sldId id="449" r:id="rId39"/>
    <p:sldId id="548" r:id="rId40"/>
    <p:sldId id="550" r:id="rId41"/>
    <p:sldId id="309" r:id="rId42"/>
    <p:sldId id="310" r:id="rId43"/>
    <p:sldId id="450" r:id="rId44"/>
    <p:sldId id="311" r:id="rId45"/>
    <p:sldId id="451" r:id="rId46"/>
    <p:sldId id="549" r:id="rId47"/>
    <p:sldId id="527" r:id="rId48"/>
    <p:sldId id="312" r:id="rId49"/>
    <p:sldId id="454" r:id="rId50"/>
    <p:sldId id="313" r:id="rId51"/>
    <p:sldId id="539" r:id="rId52"/>
    <p:sldId id="551" r:id="rId53"/>
    <p:sldId id="552" r:id="rId54"/>
    <p:sldId id="528" r:id="rId55"/>
    <p:sldId id="529" r:id="rId56"/>
    <p:sldId id="455" r:id="rId57"/>
    <p:sldId id="530" r:id="rId58"/>
    <p:sldId id="540" r:id="rId59"/>
    <p:sldId id="541" r:id="rId60"/>
    <p:sldId id="315" r:id="rId61"/>
    <p:sldId id="458" r:id="rId62"/>
    <p:sldId id="316" r:id="rId63"/>
    <p:sldId id="524" r:id="rId64"/>
    <p:sldId id="317" r:id="rId65"/>
    <p:sldId id="462" r:id="rId66"/>
    <p:sldId id="318" r:id="rId67"/>
    <p:sldId id="463" r:id="rId68"/>
    <p:sldId id="531" r:id="rId69"/>
    <p:sldId id="534" r:id="rId70"/>
    <p:sldId id="542" r:id="rId71"/>
    <p:sldId id="544" r:id="rId72"/>
    <p:sldId id="545" r:id="rId73"/>
    <p:sldId id="547" r:id="rId74"/>
    <p:sldId id="553" r:id="rId75"/>
    <p:sldId id="554" r:id="rId76"/>
    <p:sldId id="532" r:id="rId77"/>
    <p:sldId id="319" r:id="rId78"/>
    <p:sldId id="320" r:id="rId79"/>
    <p:sldId id="464" r:id="rId80"/>
    <p:sldId id="465" r:id="rId81"/>
    <p:sldId id="466" r:id="rId82"/>
    <p:sldId id="321" r:id="rId83"/>
    <p:sldId id="533" r:id="rId84"/>
    <p:sldId id="467" r:id="rId85"/>
    <p:sldId id="324" r:id="rId86"/>
    <p:sldId id="535" r:id="rId87"/>
    <p:sldId id="325" r:id="rId88"/>
    <p:sldId id="471" r:id="rId89"/>
    <p:sldId id="326" r:id="rId90"/>
    <p:sldId id="476" r:id="rId91"/>
    <p:sldId id="329" r:id="rId92"/>
    <p:sldId id="330" r:id="rId93"/>
    <p:sldId id="477" r:id="rId94"/>
    <p:sldId id="331" r:id="rId95"/>
    <p:sldId id="480" r:id="rId96"/>
    <p:sldId id="332" r:id="rId97"/>
    <p:sldId id="481" r:id="rId98"/>
    <p:sldId id="482" r:id="rId99"/>
    <p:sldId id="483" r:id="rId100"/>
    <p:sldId id="484" r:id="rId101"/>
    <p:sldId id="485" r:id="rId102"/>
    <p:sldId id="486" r:id="rId103"/>
    <p:sldId id="487" r:id="rId104"/>
    <p:sldId id="488" r:id="rId105"/>
    <p:sldId id="536" r:id="rId106"/>
    <p:sldId id="489" r:id="rId107"/>
    <p:sldId id="493" r:id="rId108"/>
    <p:sldId id="555" r:id="rId109"/>
    <p:sldId id="537" r:id="rId110"/>
    <p:sldId id="341" r:id="rId111"/>
    <p:sldId id="342" r:id="rId112"/>
    <p:sldId id="504" r:id="rId113"/>
    <p:sldId id="345" r:id="rId114"/>
    <p:sldId id="538" r:id="rId115"/>
  </p:sldIdLst>
  <p:sldSz cx="9144000" cy="6858000" type="screen4x3"/>
  <p:notesSz cx="6858000" cy="9144000"/>
  <p:custDataLst>
    <p:tags r:id="rId119"/>
  </p:custDataLst>
  <p:defaultTextStyle>
    <a:defPPr>
      <a:defRPr lang="en-US"/>
    </a:defPPr>
    <a:lvl1pPr algn="l" rtl="0" fontAlgn="base">
      <a:spcBef>
        <a:spcPct val="0"/>
      </a:spcBef>
      <a:spcAft>
        <a:spcPct val="0"/>
      </a:spcAft>
      <a:defRPr sz="2400" kern="1200">
        <a:solidFill>
          <a:schemeClr val="tx1"/>
        </a:solidFill>
        <a:latin typeface="Arial" charset="0"/>
        <a:ea typeface="Geneva" charset="0"/>
        <a:cs typeface="Arial" charset="0"/>
      </a:defRPr>
    </a:lvl1pPr>
    <a:lvl2pPr marL="457200" algn="l" rtl="0" fontAlgn="base">
      <a:spcBef>
        <a:spcPct val="0"/>
      </a:spcBef>
      <a:spcAft>
        <a:spcPct val="0"/>
      </a:spcAft>
      <a:defRPr sz="2400" kern="1200">
        <a:solidFill>
          <a:schemeClr val="tx1"/>
        </a:solidFill>
        <a:latin typeface="Arial" charset="0"/>
        <a:ea typeface="Geneva" charset="0"/>
        <a:cs typeface="Arial" charset="0"/>
      </a:defRPr>
    </a:lvl2pPr>
    <a:lvl3pPr marL="914400" algn="l" rtl="0" fontAlgn="base">
      <a:spcBef>
        <a:spcPct val="0"/>
      </a:spcBef>
      <a:spcAft>
        <a:spcPct val="0"/>
      </a:spcAft>
      <a:defRPr sz="2400" kern="1200">
        <a:solidFill>
          <a:schemeClr val="tx1"/>
        </a:solidFill>
        <a:latin typeface="Arial" charset="0"/>
        <a:ea typeface="Geneva" charset="0"/>
        <a:cs typeface="Arial" charset="0"/>
      </a:defRPr>
    </a:lvl3pPr>
    <a:lvl4pPr marL="1371600" algn="l" rtl="0" fontAlgn="base">
      <a:spcBef>
        <a:spcPct val="0"/>
      </a:spcBef>
      <a:spcAft>
        <a:spcPct val="0"/>
      </a:spcAft>
      <a:defRPr sz="2400" kern="1200">
        <a:solidFill>
          <a:schemeClr val="tx1"/>
        </a:solidFill>
        <a:latin typeface="Arial" charset="0"/>
        <a:ea typeface="Geneva" charset="0"/>
        <a:cs typeface="Arial" charset="0"/>
      </a:defRPr>
    </a:lvl4pPr>
    <a:lvl5pPr marL="1828800" algn="l" rtl="0" fontAlgn="base">
      <a:spcBef>
        <a:spcPct val="0"/>
      </a:spcBef>
      <a:spcAft>
        <a:spcPct val="0"/>
      </a:spcAft>
      <a:defRPr sz="2400" kern="1200">
        <a:solidFill>
          <a:schemeClr val="tx1"/>
        </a:solidFill>
        <a:latin typeface="Arial" charset="0"/>
        <a:ea typeface="Geneva" charset="0"/>
        <a:cs typeface="Arial" charset="0"/>
      </a:defRPr>
    </a:lvl5pPr>
    <a:lvl6pPr marL="2286000" algn="l" defTabSz="457200" rtl="0" eaLnBrk="1" latinLnBrk="0" hangingPunct="1">
      <a:defRPr sz="2400" kern="1200">
        <a:solidFill>
          <a:schemeClr val="tx1"/>
        </a:solidFill>
        <a:latin typeface="Arial" charset="0"/>
        <a:ea typeface="Geneva" charset="0"/>
        <a:cs typeface="Arial" charset="0"/>
      </a:defRPr>
    </a:lvl6pPr>
    <a:lvl7pPr marL="2743200" algn="l" defTabSz="457200" rtl="0" eaLnBrk="1" latinLnBrk="0" hangingPunct="1">
      <a:defRPr sz="2400" kern="1200">
        <a:solidFill>
          <a:schemeClr val="tx1"/>
        </a:solidFill>
        <a:latin typeface="Arial" charset="0"/>
        <a:ea typeface="Geneva" charset="0"/>
        <a:cs typeface="Arial" charset="0"/>
      </a:defRPr>
    </a:lvl7pPr>
    <a:lvl8pPr marL="3200400" algn="l" defTabSz="457200" rtl="0" eaLnBrk="1" latinLnBrk="0" hangingPunct="1">
      <a:defRPr sz="2400" kern="1200">
        <a:solidFill>
          <a:schemeClr val="tx1"/>
        </a:solidFill>
        <a:latin typeface="Arial" charset="0"/>
        <a:ea typeface="Geneva" charset="0"/>
        <a:cs typeface="Arial" charset="0"/>
      </a:defRPr>
    </a:lvl8pPr>
    <a:lvl9pPr marL="3657600" algn="l" defTabSz="457200" rtl="0" eaLnBrk="1" latinLnBrk="0" hangingPunct="1">
      <a:defRPr sz="2400" kern="1200">
        <a:solidFill>
          <a:schemeClr val="tx1"/>
        </a:solidFill>
        <a:latin typeface="Arial" charset="0"/>
        <a:ea typeface="Geneva" charset="0"/>
        <a:cs typeface="Arial" charset="0"/>
      </a:defRPr>
    </a:lvl9pPr>
  </p:defaultTextStyle>
  <p:extLst>
    <p:ext uri="{EFAFB233-063F-42B5-8137-9DF3F51BA10A}">
      <p15:sldGuideLst xmlns:p15="http://schemas.microsoft.com/office/powerpoint/2012/main" xmlns="">
        <p15:guide id="1" orient="horz" pos="1291">
          <p15:clr>
            <a:srgbClr val="A4A3A4"/>
          </p15:clr>
        </p15:guide>
        <p15:guide id="2" orient="horz" pos="2168">
          <p15:clr>
            <a:srgbClr val="A4A3A4"/>
          </p15:clr>
        </p15:guide>
        <p15:guide id="3" pos="2883">
          <p15:clr>
            <a:srgbClr val="A4A3A4"/>
          </p15:clr>
        </p15:guide>
        <p15:guide id="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F8E"/>
    <a:srgbClr val="D2B239"/>
    <a:srgbClr val="EFC335"/>
    <a:srgbClr val="9D002D"/>
    <a:srgbClr val="D9CB27"/>
    <a:srgbClr val="C9C439"/>
    <a:srgbClr val="ADAE2B"/>
    <a:srgbClr val="B2B32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0" autoAdjust="0"/>
    <p:restoredTop sz="93697" autoAdjust="0"/>
  </p:normalViewPr>
  <p:slideViewPr>
    <p:cSldViewPr snapToGrid="0" showGuides="1">
      <p:cViewPr>
        <p:scale>
          <a:sx n="68" d="100"/>
          <a:sy n="68" d="100"/>
        </p:scale>
        <p:origin x="-2680" y="-1064"/>
      </p:cViewPr>
      <p:guideLst>
        <p:guide orient="horz" pos="1291"/>
        <p:guide orient="horz" pos="2168"/>
        <p:guide pos="2883"/>
        <p:guide/>
      </p:guideLst>
    </p:cSldViewPr>
  </p:slideViewPr>
  <p:outlineViewPr>
    <p:cViewPr>
      <p:scale>
        <a:sx n="33" d="100"/>
        <a:sy n="33" d="100"/>
      </p:scale>
      <p:origin x="0" y="452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13" d="100"/>
          <a:sy n="113" d="100"/>
        </p:scale>
        <p:origin x="-3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0" Type="http://schemas.openxmlformats.org/officeDocument/2006/relationships/slide" Target="slides/slide31.xml"/><Relationship Id="rId61" Type="http://schemas.openxmlformats.org/officeDocument/2006/relationships/slide" Target="slides/slide32.xml"/><Relationship Id="rId62" Type="http://schemas.openxmlformats.org/officeDocument/2006/relationships/slide" Target="slides/slide33.xml"/><Relationship Id="rId63" Type="http://schemas.openxmlformats.org/officeDocument/2006/relationships/slide" Target="slides/slide34.xml"/><Relationship Id="rId64" Type="http://schemas.openxmlformats.org/officeDocument/2006/relationships/slide" Target="slides/slide35.xml"/><Relationship Id="rId65" Type="http://schemas.openxmlformats.org/officeDocument/2006/relationships/slide" Target="slides/slide36.xml"/><Relationship Id="rId66" Type="http://schemas.openxmlformats.org/officeDocument/2006/relationships/slide" Target="slides/slide37.xml"/><Relationship Id="rId67" Type="http://schemas.openxmlformats.org/officeDocument/2006/relationships/slide" Target="slides/slide38.xml"/><Relationship Id="rId68" Type="http://schemas.openxmlformats.org/officeDocument/2006/relationships/slide" Target="slides/slide39.xml"/><Relationship Id="rId69" Type="http://schemas.openxmlformats.org/officeDocument/2006/relationships/slide" Target="slides/slide40.xml"/><Relationship Id="rId120" Type="http://schemas.openxmlformats.org/officeDocument/2006/relationships/presProps" Target="presProps.xml"/><Relationship Id="rId121" Type="http://schemas.openxmlformats.org/officeDocument/2006/relationships/viewProps" Target="viewProps.xml"/><Relationship Id="rId122" Type="http://schemas.openxmlformats.org/officeDocument/2006/relationships/theme" Target="theme/theme1.xml"/><Relationship Id="rId123" Type="http://schemas.openxmlformats.org/officeDocument/2006/relationships/tableStyles" Target="tableStyles.xml"/><Relationship Id="rId40" Type="http://schemas.openxmlformats.org/officeDocument/2006/relationships/slide" Target="slides/slide11.xml"/><Relationship Id="rId41" Type="http://schemas.openxmlformats.org/officeDocument/2006/relationships/slide" Target="slides/slide12.xml"/><Relationship Id="rId42" Type="http://schemas.openxmlformats.org/officeDocument/2006/relationships/slide" Target="slides/slide13.xml"/><Relationship Id="rId90" Type="http://schemas.openxmlformats.org/officeDocument/2006/relationships/slide" Target="slides/slide61.xml"/><Relationship Id="rId91" Type="http://schemas.openxmlformats.org/officeDocument/2006/relationships/slide" Target="slides/slide62.xml"/><Relationship Id="rId92" Type="http://schemas.openxmlformats.org/officeDocument/2006/relationships/slide" Target="slides/slide63.xml"/><Relationship Id="rId93" Type="http://schemas.openxmlformats.org/officeDocument/2006/relationships/slide" Target="slides/slide64.xml"/><Relationship Id="rId94" Type="http://schemas.openxmlformats.org/officeDocument/2006/relationships/slide" Target="slides/slide65.xml"/><Relationship Id="rId95" Type="http://schemas.openxmlformats.org/officeDocument/2006/relationships/slide" Target="slides/slide66.xml"/><Relationship Id="rId96" Type="http://schemas.openxmlformats.org/officeDocument/2006/relationships/slide" Target="slides/slide67.xml"/><Relationship Id="rId101" Type="http://schemas.openxmlformats.org/officeDocument/2006/relationships/slide" Target="slides/slide72.xml"/><Relationship Id="rId102" Type="http://schemas.openxmlformats.org/officeDocument/2006/relationships/slide" Target="slides/slide73.xml"/><Relationship Id="rId103" Type="http://schemas.openxmlformats.org/officeDocument/2006/relationships/slide" Target="slides/slide74.xml"/><Relationship Id="rId104" Type="http://schemas.openxmlformats.org/officeDocument/2006/relationships/slide" Target="slides/slide75.xml"/><Relationship Id="rId105" Type="http://schemas.openxmlformats.org/officeDocument/2006/relationships/slide" Target="slides/slide76.xml"/><Relationship Id="rId106" Type="http://schemas.openxmlformats.org/officeDocument/2006/relationships/slide" Target="slides/slide77.xml"/><Relationship Id="rId107" Type="http://schemas.openxmlformats.org/officeDocument/2006/relationships/slide" Target="slides/slide78.xml"/><Relationship Id="rId108" Type="http://schemas.openxmlformats.org/officeDocument/2006/relationships/slide" Target="slides/slide79.xml"/><Relationship Id="rId109" Type="http://schemas.openxmlformats.org/officeDocument/2006/relationships/slide" Target="slides/slide80.xml"/><Relationship Id="rId97" Type="http://schemas.openxmlformats.org/officeDocument/2006/relationships/slide" Target="slides/slide68.xml"/><Relationship Id="rId98" Type="http://schemas.openxmlformats.org/officeDocument/2006/relationships/slide" Target="slides/slide69.xml"/><Relationship Id="rId99" Type="http://schemas.openxmlformats.org/officeDocument/2006/relationships/slide" Target="slides/slide70.xml"/><Relationship Id="rId43" Type="http://schemas.openxmlformats.org/officeDocument/2006/relationships/slide" Target="slides/slide14.xml"/><Relationship Id="rId44" Type="http://schemas.openxmlformats.org/officeDocument/2006/relationships/slide" Target="slides/slide15.xml"/><Relationship Id="rId45" Type="http://schemas.openxmlformats.org/officeDocument/2006/relationships/slide" Target="slides/slide16.xml"/><Relationship Id="rId46" Type="http://schemas.openxmlformats.org/officeDocument/2006/relationships/slide" Target="slides/slide17.xml"/><Relationship Id="rId47" Type="http://schemas.openxmlformats.org/officeDocument/2006/relationships/slide" Target="slides/slide18.xml"/><Relationship Id="rId48" Type="http://schemas.openxmlformats.org/officeDocument/2006/relationships/slide" Target="slides/slide19.xml"/><Relationship Id="rId49" Type="http://schemas.openxmlformats.org/officeDocument/2006/relationships/slide" Target="slides/slide20.xml"/><Relationship Id="rId100" Type="http://schemas.openxmlformats.org/officeDocument/2006/relationships/slide" Target="slides/slide71.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70" Type="http://schemas.openxmlformats.org/officeDocument/2006/relationships/slide" Target="slides/slide41.xml"/><Relationship Id="rId71" Type="http://schemas.openxmlformats.org/officeDocument/2006/relationships/slide" Target="slides/slide42.xml"/><Relationship Id="rId72" Type="http://schemas.openxmlformats.org/officeDocument/2006/relationships/slide" Target="slides/slide43.xml"/><Relationship Id="rId73" Type="http://schemas.openxmlformats.org/officeDocument/2006/relationships/slide" Target="slides/slide44.xml"/><Relationship Id="rId74" Type="http://schemas.openxmlformats.org/officeDocument/2006/relationships/slide" Target="slides/slide45.xml"/><Relationship Id="rId75" Type="http://schemas.openxmlformats.org/officeDocument/2006/relationships/slide" Target="slides/slide46.xml"/><Relationship Id="rId76" Type="http://schemas.openxmlformats.org/officeDocument/2006/relationships/slide" Target="slides/slide47.xml"/><Relationship Id="rId77" Type="http://schemas.openxmlformats.org/officeDocument/2006/relationships/slide" Target="slides/slide48.xml"/><Relationship Id="rId78" Type="http://schemas.openxmlformats.org/officeDocument/2006/relationships/slide" Target="slides/slide49.xml"/><Relationship Id="rId79" Type="http://schemas.openxmlformats.org/officeDocument/2006/relationships/slide" Target="slides/slide50.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21.xml"/><Relationship Id="rId51" Type="http://schemas.openxmlformats.org/officeDocument/2006/relationships/slide" Target="slides/slide22.xml"/><Relationship Id="rId52" Type="http://schemas.openxmlformats.org/officeDocument/2006/relationships/slide" Target="slides/slide23.xml"/><Relationship Id="rId53" Type="http://schemas.openxmlformats.org/officeDocument/2006/relationships/slide" Target="slides/slide24.xml"/><Relationship Id="rId54" Type="http://schemas.openxmlformats.org/officeDocument/2006/relationships/slide" Target="slides/slide25.xml"/><Relationship Id="rId55" Type="http://schemas.openxmlformats.org/officeDocument/2006/relationships/slide" Target="slides/slide26.xml"/><Relationship Id="rId56" Type="http://schemas.openxmlformats.org/officeDocument/2006/relationships/slide" Target="slides/slide27.xml"/><Relationship Id="rId57" Type="http://schemas.openxmlformats.org/officeDocument/2006/relationships/slide" Target="slides/slide28.xml"/><Relationship Id="rId58" Type="http://schemas.openxmlformats.org/officeDocument/2006/relationships/slide" Target="slides/slide29.xml"/><Relationship Id="rId59" Type="http://schemas.openxmlformats.org/officeDocument/2006/relationships/slide" Target="slides/slide30.xml"/><Relationship Id="rId110" Type="http://schemas.openxmlformats.org/officeDocument/2006/relationships/slide" Target="slides/slide81.xml"/><Relationship Id="rId111" Type="http://schemas.openxmlformats.org/officeDocument/2006/relationships/slide" Target="slides/slide82.xml"/><Relationship Id="rId112" Type="http://schemas.openxmlformats.org/officeDocument/2006/relationships/slide" Target="slides/slide83.xml"/><Relationship Id="rId113" Type="http://schemas.openxmlformats.org/officeDocument/2006/relationships/slide" Target="slides/slide84.xml"/><Relationship Id="rId114" Type="http://schemas.openxmlformats.org/officeDocument/2006/relationships/slide" Target="slides/slide85.xml"/><Relationship Id="rId115" Type="http://schemas.openxmlformats.org/officeDocument/2006/relationships/slide" Target="slides/slide86.xml"/><Relationship Id="rId116" Type="http://schemas.openxmlformats.org/officeDocument/2006/relationships/notesMaster" Target="notesMasters/notesMaster1.xml"/><Relationship Id="rId117" Type="http://schemas.openxmlformats.org/officeDocument/2006/relationships/handoutMaster" Target="handoutMasters/handoutMaster1.xml"/><Relationship Id="rId118" Type="http://schemas.openxmlformats.org/officeDocument/2006/relationships/printerSettings" Target="printerSettings/printerSettings1.bin"/><Relationship Id="rId119" Type="http://schemas.openxmlformats.org/officeDocument/2006/relationships/tags" Target="tags/tag1.xml"/><Relationship Id="rId30" Type="http://schemas.openxmlformats.org/officeDocument/2006/relationships/slide" Target="slides/slide1.xml"/><Relationship Id="rId31" Type="http://schemas.openxmlformats.org/officeDocument/2006/relationships/slide" Target="slides/slide2.xml"/><Relationship Id="rId32" Type="http://schemas.openxmlformats.org/officeDocument/2006/relationships/slide" Target="slides/slide3.xml"/><Relationship Id="rId33" Type="http://schemas.openxmlformats.org/officeDocument/2006/relationships/slide" Target="slides/slide4.xml"/><Relationship Id="rId34" Type="http://schemas.openxmlformats.org/officeDocument/2006/relationships/slide" Target="slides/slide5.xml"/><Relationship Id="rId35" Type="http://schemas.openxmlformats.org/officeDocument/2006/relationships/slide" Target="slides/slide6.xml"/><Relationship Id="rId36" Type="http://schemas.openxmlformats.org/officeDocument/2006/relationships/slide" Target="slides/slide7.xml"/><Relationship Id="rId37" Type="http://schemas.openxmlformats.org/officeDocument/2006/relationships/slide" Target="slides/slide8.xml"/><Relationship Id="rId38" Type="http://schemas.openxmlformats.org/officeDocument/2006/relationships/slide" Target="slides/slide9.xml"/><Relationship Id="rId39" Type="http://schemas.openxmlformats.org/officeDocument/2006/relationships/slide" Target="slides/slide10.xml"/><Relationship Id="rId80" Type="http://schemas.openxmlformats.org/officeDocument/2006/relationships/slide" Target="slides/slide51.xml"/><Relationship Id="rId81" Type="http://schemas.openxmlformats.org/officeDocument/2006/relationships/slide" Target="slides/slide52.xml"/><Relationship Id="rId82" Type="http://schemas.openxmlformats.org/officeDocument/2006/relationships/slide" Target="slides/slide53.xml"/><Relationship Id="rId83" Type="http://schemas.openxmlformats.org/officeDocument/2006/relationships/slide" Target="slides/slide54.xml"/><Relationship Id="rId84" Type="http://schemas.openxmlformats.org/officeDocument/2006/relationships/slide" Target="slides/slide55.xml"/><Relationship Id="rId85" Type="http://schemas.openxmlformats.org/officeDocument/2006/relationships/slide" Target="slides/slide56.xml"/><Relationship Id="rId86" Type="http://schemas.openxmlformats.org/officeDocument/2006/relationships/slide" Target="slides/slide57.xml"/><Relationship Id="rId87" Type="http://schemas.openxmlformats.org/officeDocument/2006/relationships/slide" Target="slides/slide58.xml"/><Relationship Id="rId88" Type="http://schemas.openxmlformats.org/officeDocument/2006/relationships/slide" Target="slides/slide59.xml"/><Relationship Id="rId89" Type="http://schemas.openxmlformats.org/officeDocument/2006/relationships/slide" Target="slides/slide60.xml"/></Relationships>
</file>

<file path=ppt/_rels/viewProps.xml.rels><?xml version="1.0" encoding="UTF-8" standalone="yes"?>
<Relationships xmlns="http://schemas.openxmlformats.org/package/2006/relationships"><Relationship Id="rId3" Type="http://schemas.openxmlformats.org/officeDocument/2006/relationships/slide" Target="slides/slide51.xml"/><Relationship Id="rId4" Type="http://schemas.openxmlformats.org/officeDocument/2006/relationships/slide" Target="slides/slide71.xml"/><Relationship Id="rId5" Type="http://schemas.openxmlformats.org/officeDocument/2006/relationships/slide" Target="slides/slide84.xml"/><Relationship Id="rId1" Type="http://schemas.openxmlformats.org/officeDocument/2006/relationships/slide" Target="slides/slide15.xml"/><Relationship Id="rId2"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428B83D0-9A38-8449-8AD4-55F227EFFF9A}" type="slidenum">
              <a:rPr lang="en-US"/>
              <a:pPr/>
              <a:t>‹#›</a:t>
            </a:fld>
            <a:endParaRPr lang="en-US"/>
          </a:p>
        </p:txBody>
      </p:sp>
    </p:spTree>
    <p:extLst>
      <p:ext uri="{BB962C8B-B14F-4D97-AF65-F5344CB8AC3E}">
        <p14:creationId xmlns:p14="http://schemas.microsoft.com/office/powerpoint/2010/main" val="514972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518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8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518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518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51450E68-1DA1-7749-89F8-62C3E1ECFDFE}" type="slidenum">
              <a:rPr lang="en-US"/>
              <a:pPr/>
              <a:t>‹#›</a:t>
            </a:fld>
            <a:endParaRPr lang="en-US"/>
          </a:p>
        </p:txBody>
      </p:sp>
    </p:spTree>
    <p:extLst>
      <p:ext uri="{BB962C8B-B14F-4D97-AF65-F5344CB8AC3E}">
        <p14:creationId xmlns:p14="http://schemas.microsoft.com/office/powerpoint/2010/main" val="2058320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AB257163-1558-CA4A-AD2B-452869352182}" type="slidenum">
              <a:rPr lang="en-US" sz="1200">
                <a:latin typeface="Times New Roman" charset="0"/>
              </a:rPr>
              <a:pPr/>
              <a:t>1</a:t>
            </a:fld>
            <a:endParaRPr lang="en-US" sz="1200">
              <a:latin typeface="Times New Roman"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32747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16.2 </a:t>
            </a:r>
            <a:r>
              <a:rPr lang="en-US" dirty="0">
                <a:solidFill>
                  <a:srgbClr val="000000"/>
                </a:solidFill>
                <a:latin typeface="Times New Roman"/>
                <a:ea typeface="Times New Roman"/>
                <a:cs typeface="Times New Roman"/>
              </a:rPr>
              <a:t>Inquiry: Can a genetic trait be transferred between different bacterial strains?</a:t>
            </a:r>
            <a:endParaRPr lang="en-US" dirty="0">
              <a:latin typeface="Times New Roman"/>
              <a:cs typeface="Times New Roman"/>
            </a:endParaRPr>
          </a:p>
        </p:txBody>
      </p:sp>
    </p:spTree>
    <p:extLst>
      <p:ext uri="{BB962C8B-B14F-4D97-AF65-F5344CB8AC3E}">
        <p14:creationId xmlns:p14="http://schemas.microsoft.com/office/powerpoint/2010/main" val="174905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his transformation experiments, what did Griffith observe?</a:t>
            </a:r>
          </a:p>
          <a:p>
            <a:r>
              <a:rPr lang="en-US" smtClean="0"/>
              <a:t>https://www.polleverywhere.com/multiple_choice_polls/lNrTfMhLcUgyZz8</a:t>
            </a:r>
            <a:endParaRPr lang="en-US"/>
          </a:p>
        </p:txBody>
      </p:sp>
      <p:sp>
        <p:nvSpPr>
          <p:cNvPr id="4" name="Slide Number Placeholder 3"/>
          <p:cNvSpPr>
            <a:spLocks noGrp="1"/>
          </p:cNvSpPr>
          <p:nvPr>
            <p:ph type="sldNum" sz="quarter" idx="10"/>
          </p:nvPr>
        </p:nvSpPr>
        <p:spPr/>
        <p:txBody>
          <a:bodyPr/>
          <a:lstStyle/>
          <a:p>
            <a:fld id="{51450E68-1DA1-7749-89F8-62C3E1ECFDFE}" type="slidenum">
              <a:rPr lang="en-US" smtClean="0"/>
              <a:pPr/>
              <a:t>11</a:t>
            </a:fld>
            <a:endParaRPr lang="en-US"/>
          </a:p>
        </p:txBody>
      </p:sp>
    </p:spTree>
    <p:extLst>
      <p:ext uri="{BB962C8B-B14F-4D97-AF65-F5344CB8AC3E}">
        <p14:creationId xmlns:p14="http://schemas.microsoft.com/office/powerpoint/2010/main" val="186325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How do we describe transformation in bacteria?</a:t>
            </a:r>
          </a:p>
          <a:p>
            <a:r>
              <a:rPr lang="en-US" smtClean="0"/>
              <a:t>https://www.polleverywhere.com/multiple_choice_polls/u4W31FmlFiLcIWh</a:t>
            </a:r>
            <a:endParaRPr lang="en-US"/>
          </a:p>
        </p:txBody>
      </p:sp>
      <p:sp>
        <p:nvSpPr>
          <p:cNvPr id="4" name="Slide Number Placeholder 3"/>
          <p:cNvSpPr>
            <a:spLocks noGrp="1"/>
          </p:cNvSpPr>
          <p:nvPr>
            <p:ph type="sldNum" sz="quarter" idx="10"/>
          </p:nvPr>
        </p:nvSpPr>
        <p:spPr/>
        <p:txBody>
          <a:bodyPr/>
          <a:lstStyle/>
          <a:p>
            <a:fld id="{51450E68-1DA1-7749-89F8-62C3E1ECFDFE}" type="slidenum">
              <a:rPr lang="en-US" smtClean="0"/>
              <a:pPr/>
              <a:t>12</a:t>
            </a:fld>
            <a:endParaRPr lang="en-US"/>
          </a:p>
        </p:txBody>
      </p:sp>
    </p:spTree>
    <p:extLst>
      <p:ext uri="{BB962C8B-B14F-4D97-AF65-F5344CB8AC3E}">
        <p14:creationId xmlns:p14="http://schemas.microsoft.com/office/powerpoint/2010/main" val="3551621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13</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53565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14</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17767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16.3 </a:t>
            </a:r>
            <a:r>
              <a:rPr lang="en-US" dirty="0">
                <a:solidFill>
                  <a:srgbClr val="000000"/>
                </a:solidFill>
                <a:latin typeface="Times New Roman"/>
                <a:ea typeface="Times New Roman"/>
                <a:cs typeface="Times New Roman"/>
              </a:rPr>
              <a:t>A virus infecting a bacterial cell</a:t>
            </a:r>
            <a:endParaRPr lang="en-US" dirty="0">
              <a:latin typeface="Times New Roman"/>
              <a:cs typeface="Times New Roman"/>
            </a:endParaRPr>
          </a:p>
        </p:txBody>
      </p:sp>
    </p:spTree>
    <p:extLst>
      <p:ext uri="{BB962C8B-B14F-4D97-AF65-F5344CB8AC3E}">
        <p14:creationId xmlns:p14="http://schemas.microsoft.com/office/powerpoint/2010/main" val="662859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16</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93940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16.4 </a:t>
            </a:r>
            <a:r>
              <a:rPr lang="en-US" dirty="0">
                <a:solidFill>
                  <a:srgbClr val="000000"/>
                </a:solidFill>
                <a:latin typeface="Times New Roman"/>
                <a:ea typeface="Times New Roman"/>
                <a:cs typeface="Times New Roman"/>
              </a:rPr>
              <a:t>Inquiry: Is protein or DNA the genetic material of phage T2?</a:t>
            </a:r>
            <a:endParaRPr lang="en-US" dirty="0">
              <a:latin typeface="Times New Roman"/>
              <a:cs typeface="Times New Roman"/>
            </a:endParaRPr>
          </a:p>
        </p:txBody>
      </p:sp>
    </p:spTree>
    <p:extLst>
      <p:ext uri="{BB962C8B-B14F-4D97-AF65-F5344CB8AC3E}">
        <p14:creationId xmlns:p14="http://schemas.microsoft.com/office/powerpoint/2010/main" val="2342239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trying to determine whether DNA or protein is the genetic material, Hershey and Chase made use of which of the following facts?</a:t>
            </a:r>
          </a:p>
          <a:p>
            <a:r>
              <a:rPr lang="en-US" smtClean="0"/>
              <a:t>https://www.polleverywhere.com/multiple_choice_polls/KRNusLTIaeibb1h</a:t>
            </a:r>
            <a:endParaRPr lang="en-US"/>
          </a:p>
        </p:txBody>
      </p:sp>
      <p:sp>
        <p:nvSpPr>
          <p:cNvPr id="4" name="Slide Number Placeholder 3"/>
          <p:cNvSpPr>
            <a:spLocks noGrp="1"/>
          </p:cNvSpPr>
          <p:nvPr>
            <p:ph type="sldNum" sz="quarter" idx="10"/>
          </p:nvPr>
        </p:nvSpPr>
        <p:spPr/>
        <p:txBody>
          <a:bodyPr/>
          <a:lstStyle/>
          <a:p>
            <a:fld id="{51450E68-1DA1-7749-89F8-62C3E1ECFDFE}" type="slidenum">
              <a:rPr lang="en-US" smtClean="0"/>
              <a:pPr/>
              <a:t>18</a:t>
            </a:fld>
            <a:endParaRPr lang="en-US"/>
          </a:p>
        </p:txBody>
      </p:sp>
    </p:spTree>
    <p:extLst>
      <p:ext uri="{BB962C8B-B14F-4D97-AF65-F5344CB8AC3E}">
        <p14:creationId xmlns:p14="http://schemas.microsoft.com/office/powerpoint/2010/main" val="2735740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rPr>
              <a:pPr/>
              <a:t>19</a:t>
            </a:fld>
            <a:endParaRPr lang="en-US" sz="1200">
              <a:solidFill>
                <a:prstClr val="black"/>
              </a:solidFill>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9394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2</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956112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16.5 </a:t>
            </a:r>
            <a:r>
              <a:rPr lang="en-US" dirty="0">
                <a:solidFill>
                  <a:srgbClr val="000000"/>
                </a:solidFill>
                <a:latin typeface="Times New Roman"/>
                <a:ea typeface="Times New Roman"/>
                <a:cs typeface="Times New Roman"/>
              </a:rPr>
              <a:t>The structure of a DNA strand</a:t>
            </a:r>
            <a:endParaRPr lang="en-US" dirty="0">
              <a:latin typeface="Times New Roman"/>
              <a:cs typeface="Times New Roman"/>
            </a:endParaRPr>
          </a:p>
        </p:txBody>
      </p:sp>
    </p:spTree>
    <p:extLst>
      <p:ext uri="{BB962C8B-B14F-4D97-AF65-F5344CB8AC3E}">
        <p14:creationId xmlns:p14="http://schemas.microsoft.com/office/powerpoint/2010/main" val="1563216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22</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00524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 following investigators was (were) responsible for the following discovery? In DNA from any species, the amount of adenine equals the amount of thymine, and the amount of guanine equals the amount of cytosine.</a:t>
            </a:r>
          </a:p>
          <a:p>
            <a:r>
              <a:rPr lang="en-US" smtClean="0"/>
              <a:t>https://www.polleverywhere.com/multiple_choice_polls/ScHuKJKH6PI0cxy</a:t>
            </a:r>
            <a:endParaRPr lang="en-US"/>
          </a:p>
        </p:txBody>
      </p:sp>
      <p:sp>
        <p:nvSpPr>
          <p:cNvPr id="4" name="Slide Number Placeholder 3"/>
          <p:cNvSpPr>
            <a:spLocks noGrp="1"/>
          </p:cNvSpPr>
          <p:nvPr>
            <p:ph type="sldNum" sz="quarter" idx="10"/>
          </p:nvPr>
        </p:nvSpPr>
        <p:spPr/>
        <p:txBody>
          <a:bodyPr/>
          <a:lstStyle/>
          <a:p>
            <a:fld id="{51450E68-1DA1-7749-89F8-62C3E1ECFDFE}" type="slidenum">
              <a:rPr lang="en-US" smtClean="0"/>
              <a:pPr/>
              <a:t>24</a:t>
            </a:fld>
            <a:endParaRPr lang="en-US"/>
          </a:p>
        </p:txBody>
      </p:sp>
    </p:spTree>
    <p:extLst>
      <p:ext uri="{BB962C8B-B14F-4D97-AF65-F5344CB8AC3E}">
        <p14:creationId xmlns:p14="http://schemas.microsoft.com/office/powerpoint/2010/main" val="61670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Cytosine makes up 42% of the nucleotides in a sample of DNA from an organism. Approximately what percentage of the nucleotides in this sample will be thymine?</a:t>
            </a:r>
          </a:p>
          <a:p>
            <a:r>
              <a:rPr lang="en-US" smtClean="0"/>
              <a:t>https://www.polleverywhere.com/multiple_choice_polls/zDYZLWcsqSJc0vX</a:t>
            </a:r>
            <a:endParaRPr lang="en-US"/>
          </a:p>
        </p:txBody>
      </p:sp>
      <p:sp>
        <p:nvSpPr>
          <p:cNvPr id="4" name="Slide Number Placeholder 3"/>
          <p:cNvSpPr>
            <a:spLocks noGrp="1"/>
          </p:cNvSpPr>
          <p:nvPr>
            <p:ph type="sldNum" sz="quarter" idx="10"/>
          </p:nvPr>
        </p:nvSpPr>
        <p:spPr/>
        <p:txBody>
          <a:bodyPr/>
          <a:lstStyle/>
          <a:p>
            <a:fld id="{51450E68-1DA1-7749-89F8-62C3E1ECFDFE}" type="slidenum">
              <a:rPr lang="en-US" smtClean="0"/>
              <a:pPr/>
              <a:t>25</a:t>
            </a:fld>
            <a:endParaRPr lang="en-US"/>
          </a:p>
        </p:txBody>
      </p:sp>
    </p:spTree>
    <p:extLst>
      <p:ext uri="{BB962C8B-B14F-4D97-AF65-F5344CB8AC3E}">
        <p14:creationId xmlns:p14="http://schemas.microsoft.com/office/powerpoint/2010/main" val="2271431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16.6 </a:t>
            </a:r>
            <a:r>
              <a:rPr lang="en-US" dirty="0">
                <a:solidFill>
                  <a:srgbClr val="000000"/>
                </a:solidFill>
                <a:latin typeface="Times New Roman"/>
                <a:ea typeface="Times New Roman"/>
                <a:cs typeface="Times New Roman"/>
              </a:rPr>
              <a:t>Rosalind Franklin and her X-ray diffraction photo of DNA</a:t>
            </a:r>
            <a:r>
              <a:rPr lang="en-US" dirty="0" smtClean="0">
                <a:latin typeface="Times New Roman"/>
                <a:cs typeface="Times New Roman"/>
              </a:rPr>
              <a:t> </a:t>
            </a:r>
            <a:endParaRPr lang="en-US" dirty="0">
              <a:latin typeface="Times New Roman"/>
              <a:cs typeface="Times New Roman"/>
            </a:endParaRPr>
          </a:p>
        </p:txBody>
      </p:sp>
    </p:spTree>
    <p:extLst>
      <p:ext uri="{BB962C8B-B14F-4D97-AF65-F5344CB8AC3E}">
        <p14:creationId xmlns:p14="http://schemas.microsoft.com/office/powerpoint/2010/main" val="1690428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16.6 </a:t>
            </a:r>
            <a:r>
              <a:rPr lang="en-US" dirty="0">
                <a:solidFill>
                  <a:srgbClr val="000000"/>
                </a:solidFill>
                <a:latin typeface="Times New Roman"/>
                <a:ea typeface="Times New Roman"/>
                <a:cs typeface="Times New Roman"/>
              </a:rPr>
              <a:t>Rosalind Franklin and her X-ray diffraction photo of DNA</a:t>
            </a:r>
            <a:r>
              <a:rPr lang="en-US" dirty="0" smtClean="0">
                <a:latin typeface="Times New Roman"/>
                <a:cs typeface="Times New Roman"/>
              </a:rPr>
              <a:t> </a:t>
            </a:r>
            <a:endParaRPr lang="en-US" dirty="0">
              <a:latin typeface="Times New Roman"/>
              <a:cs typeface="Times New Roman"/>
            </a:endParaRPr>
          </a:p>
        </p:txBody>
      </p:sp>
    </p:spTree>
    <p:extLst>
      <p:ext uri="{BB962C8B-B14F-4D97-AF65-F5344CB8AC3E}">
        <p14:creationId xmlns:p14="http://schemas.microsoft.com/office/powerpoint/2010/main" val="1690428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32</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43196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16.7 </a:t>
            </a:r>
            <a:r>
              <a:rPr lang="en-US" dirty="0">
                <a:solidFill>
                  <a:srgbClr val="000000"/>
                </a:solidFill>
                <a:latin typeface="Times New Roman"/>
                <a:ea typeface="Times New Roman"/>
                <a:cs typeface="Times New Roman"/>
              </a:rPr>
              <a:t>The structure of the double helix</a:t>
            </a:r>
            <a:endParaRPr lang="en-US" dirty="0">
              <a:latin typeface="Times New Roman"/>
              <a:cs typeface="Times New Roman"/>
            </a:endParaRPr>
          </a:p>
        </p:txBody>
      </p:sp>
    </p:spTree>
    <p:extLst>
      <p:ext uri="{BB962C8B-B14F-4D97-AF65-F5344CB8AC3E}">
        <p14:creationId xmlns:p14="http://schemas.microsoft.com/office/powerpoint/2010/main" val="3993827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34</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47889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16.7 </a:t>
            </a:r>
            <a:r>
              <a:rPr lang="en-US" dirty="0">
                <a:solidFill>
                  <a:srgbClr val="000000"/>
                </a:solidFill>
                <a:latin typeface="Times New Roman"/>
                <a:ea typeface="Times New Roman"/>
                <a:cs typeface="Times New Roman"/>
              </a:rPr>
              <a:t>The structure of the double helix</a:t>
            </a:r>
            <a:endParaRPr lang="en-US" dirty="0">
              <a:latin typeface="Times New Roman"/>
              <a:cs typeface="Times New Roman"/>
            </a:endParaRPr>
          </a:p>
        </p:txBody>
      </p:sp>
    </p:spTree>
    <p:extLst>
      <p:ext uri="{BB962C8B-B14F-4D97-AF65-F5344CB8AC3E}">
        <p14:creationId xmlns:p14="http://schemas.microsoft.com/office/powerpoint/2010/main" val="399382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16.1a </a:t>
            </a:r>
            <a:r>
              <a:rPr lang="en-US" dirty="0">
                <a:solidFill>
                  <a:srgbClr val="000000"/>
                </a:solidFill>
                <a:latin typeface="Times New Roman"/>
                <a:ea typeface="Times New Roman"/>
                <a:cs typeface="Times New Roman"/>
              </a:rPr>
              <a:t>What is the structure of DNA? (part 1: Watson and Crick)</a:t>
            </a:r>
            <a:endParaRPr lang="en-US" dirty="0">
              <a:latin typeface="Times New Roman"/>
              <a:cs typeface="Times New Roman"/>
            </a:endParaRPr>
          </a:p>
        </p:txBody>
      </p:sp>
    </p:spTree>
    <p:extLst>
      <p:ext uri="{BB962C8B-B14F-4D97-AF65-F5344CB8AC3E}">
        <p14:creationId xmlns:p14="http://schemas.microsoft.com/office/powerpoint/2010/main" val="2044862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36</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36910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16.UN02 </a:t>
            </a:r>
            <a:r>
              <a:rPr lang="en-US" dirty="0">
                <a:solidFill>
                  <a:srgbClr val="000000"/>
                </a:solidFill>
                <a:latin typeface="Times New Roman"/>
                <a:ea typeface="Times New Roman"/>
                <a:cs typeface="Times New Roman"/>
              </a:rPr>
              <a:t>In-text figure, purines and </a:t>
            </a:r>
            <a:r>
              <a:rPr lang="en-US" dirty="0" err="1">
                <a:solidFill>
                  <a:srgbClr val="000000"/>
                </a:solidFill>
                <a:latin typeface="Times New Roman"/>
                <a:ea typeface="Times New Roman"/>
                <a:cs typeface="Times New Roman"/>
              </a:rPr>
              <a:t>pyrimidines</a:t>
            </a:r>
            <a:r>
              <a:rPr lang="en-US" dirty="0">
                <a:solidFill>
                  <a:srgbClr val="000000"/>
                </a:solidFill>
                <a:latin typeface="Times New Roman"/>
                <a:ea typeface="Times New Roman"/>
                <a:cs typeface="Times New Roman"/>
              </a:rPr>
              <a:t>, p. 318</a:t>
            </a:r>
            <a:endParaRPr lang="en-US" dirty="0">
              <a:latin typeface="Times New Roman"/>
              <a:cs typeface="Times New Roman"/>
            </a:endParaRPr>
          </a:p>
        </p:txBody>
      </p:sp>
    </p:spTree>
    <p:extLst>
      <p:ext uri="{BB962C8B-B14F-4D97-AF65-F5344CB8AC3E}">
        <p14:creationId xmlns:p14="http://schemas.microsoft.com/office/powerpoint/2010/main" val="979573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38</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86477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16.8 </a:t>
            </a:r>
            <a:r>
              <a:rPr lang="en-US" dirty="0">
                <a:solidFill>
                  <a:srgbClr val="000000"/>
                </a:solidFill>
                <a:latin typeface="Times New Roman"/>
                <a:ea typeface="Times New Roman"/>
                <a:cs typeface="Times New Roman"/>
              </a:rPr>
              <a:t>Base pairing in DNA</a:t>
            </a:r>
            <a:endParaRPr lang="en-US" dirty="0">
              <a:latin typeface="Times New Roman"/>
              <a:cs typeface="Times New Roman"/>
            </a:endParaRPr>
          </a:p>
        </p:txBody>
      </p:sp>
    </p:spTree>
    <p:extLst>
      <p:ext uri="{BB962C8B-B14F-4D97-AF65-F5344CB8AC3E}">
        <p14:creationId xmlns:p14="http://schemas.microsoft.com/office/powerpoint/2010/main" val="3181156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rPr>
              <a:pPr/>
              <a:t>40</a:t>
            </a:fld>
            <a:endParaRPr lang="en-US" sz="1200">
              <a:solidFill>
                <a:prstClr val="black"/>
              </a:solidFill>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86477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16.UN03 </a:t>
            </a:r>
            <a:r>
              <a:rPr lang="en-US" dirty="0">
                <a:solidFill>
                  <a:srgbClr val="000000"/>
                </a:solidFill>
                <a:latin typeface="Times New Roman"/>
                <a:ea typeface="Times New Roman"/>
                <a:cs typeface="Times New Roman"/>
              </a:rPr>
              <a:t>Summary of key concepts: double helix</a:t>
            </a:r>
            <a:endParaRPr lang="en-US" dirty="0">
              <a:latin typeface="Times New Roman"/>
              <a:cs typeface="Times New Roman"/>
            </a:endParaRPr>
          </a:p>
        </p:txBody>
      </p:sp>
    </p:spTree>
    <p:extLst>
      <p:ext uri="{BB962C8B-B14F-4D97-AF65-F5344CB8AC3E}">
        <p14:creationId xmlns:p14="http://schemas.microsoft.com/office/powerpoint/2010/main" val="1108475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It became apparent to Watson and Crick after completion of their model that the DNA molecule could carry a vast amount of hereditary information in which of the following?</a:t>
            </a:r>
          </a:p>
          <a:p>
            <a:r>
              <a:rPr lang="en-US" smtClean="0"/>
              <a:t>https://www.polleverywhere.com/multiple_choice_polls/Wgsor2zzvKIz13n</a:t>
            </a:r>
            <a:endParaRPr lang="en-US"/>
          </a:p>
        </p:txBody>
      </p:sp>
      <p:sp>
        <p:nvSpPr>
          <p:cNvPr id="4" name="Slide Number Placeholder 3"/>
          <p:cNvSpPr>
            <a:spLocks noGrp="1"/>
          </p:cNvSpPr>
          <p:nvPr>
            <p:ph type="sldNum" sz="quarter" idx="10"/>
          </p:nvPr>
        </p:nvSpPr>
        <p:spPr/>
        <p:txBody>
          <a:bodyPr/>
          <a:lstStyle/>
          <a:p>
            <a:fld id="{51450E68-1DA1-7749-89F8-62C3E1ECFDFE}" type="slidenum">
              <a:rPr lang="en-US" smtClean="0"/>
              <a:pPr/>
              <a:t>46</a:t>
            </a:fld>
            <a:endParaRPr lang="en-US"/>
          </a:p>
        </p:txBody>
      </p:sp>
    </p:spTree>
    <p:extLst>
      <p:ext uri="{BB962C8B-B14F-4D97-AF65-F5344CB8AC3E}">
        <p14:creationId xmlns:p14="http://schemas.microsoft.com/office/powerpoint/2010/main" val="2569304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the polymerization of DNA, a phosphodiester bond is formed between a phosphate group of the nucleotide being added and _____ of the last nucleotide in the polymer.</a:t>
            </a:r>
          </a:p>
          <a:p>
            <a:r>
              <a:rPr lang="en-US" smtClean="0"/>
              <a:t>https://www.polleverywhere.com/multiple_choice_polls/4Ta28wGjr2LDQGb</a:t>
            </a:r>
            <a:endParaRPr lang="en-US"/>
          </a:p>
        </p:txBody>
      </p:sp>
      <p:sp>
        <p:nvSpPr>
          <p:cNvPr id="4" name="Slide Number Placeholder 3"/>
          <p:cNvSpPr>
            <a:spLocks noGrp="1"/>
          </p:cNvSpPr>
          <p:nvPr>
            <p:ph type="sldNum" sz="quarter" idx="10"/>
          </p:nvPr>
        </p:nvSpPr>
        <p:spPr/>
        <p:txBody>
          <a:bodyPr/>
          <a:lstStyle/>
          <a:p>
            <a:fld id="{51450E68-1DA1-7749-89F8-62C3E1ECFDFE}" type="slidenum">
              <a:rPr lang="en-US" smtClean="0"/>
              <a:pPr/>
              <a:t>47</a:t>
            </a:fld>
            <a:endParaRPr lang="en-US"/>
          </a:p>
        </p:txBody>
      </p:sp>
    </p:spTree>
    <p:extLst>
      <p:ext uri="{BB962C8B-B14F-4D97-AF65-F5344CB8AC3E}">
        <p14:creationId xmlns:p14="http://schemas.microsoft.com/office/powerpoint/2010/main" val="114804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48</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30513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16.9-1 </a:t>
            </a:r>
            <a:r>
              <a:rPr lang="en-US" dirty="0">
                <a:solidFill>
                  <a:srgbClr val="000000"/>
                </a:solidFill>
                <a:latin typeface="Times New Roman"/>
                <a:ea typeface="Times New Roman"/>
                <a:cs typeface="Times New Roman"/>
              </a:rPr>
              <a:t>A model for DNA replication: the basic concept (step 1)</a:t>
            </a:r>
            <a:endParaRPr lang="en-US" dirty="0">
              <a:latin typeface="Times New Roman"/>
              <a:cs typeface="Times New Roman"/>
            </a:endParaRPr>
          </a:p>
        </p:txBody>
      </p:sp>
    </p:spTree>
    <p:extLst>
      <p:ext uri="{BB962C8B-B14F-4D97-AF65-F5344CB8AC3E}">
        <p14:creationId xmlns:p14="http://schemas.microsoft.com/office/powerpoint/2010/main" val="393945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16.1a </a:t>
            </a:r>
            <a:r>
              <a:rPr lang="en-US" dirty="0">
                <a:solidFill>
                  <a:srgbClr val="000000"/>
                </a:solidFill>
                <a:latin typeface="Times New Roman"/>
                <a:ea typeface="Times New Roman"/>
                <a:cs typeface="Times New Roman"/>
              </a:rPr>
              <a:t>What is the structure of DNA? (part 1: Watson and Crick)</a:t>
            </a:r>
            <a:endParaRPr lang="en-US" dirty="0">
              <a:latin typeface="Times New Roman"/>
              <a:cs typeface="Times New Roman"/>
            </a:endParaRPr>
          </a:p>
        </p:txBody>
      </p:sp>
    </p:spTree>
    <p:extLst>
      <p:ext uri="{BB962C8B-B14F-4D97-AF65-F5344CB8AC3E}">
        <p14:creationId xmlns:p14="http://schemas.microsoft.com/office/powerpoint/2010/main" val="2044862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16.9-2 </a:t>
            </a:r>
            <a:r>
              <a:rPr lang="en-US" dirty="0" smtClean="0">
                <a:solidFill>
                  <a:srgbClr val="000000"/>
                </a:solidFill>
                <a:latin typeface="Times New Roman"/>
                <a:ea typeface="Times New Roman"/>
                <a:cs typeface="Times New Roman"/>
              </a:rPr>
              <a:t>A </a:t>
            </a:r>
            <a:r>
              <a:rPr lang="en-US" dirty="0">
                <a:solidFill>
                  <a:srgbClr val="000000"/>
                </a:solidFill>
                <a:latin typeface="Times New Roman"/>
                <a:ea typeface="Times New Roman"/>
                <a:cs typeface="Times New Roman"/>
              </a:rPr>
              <a:t>model for DNA replication: the basic concept (step 2)</a:t>
            </a:r>
            <a:endParaRPr lang="en-US" dirty="0">
              <a:latin typeface="Times New Roman"/>
              <a:cs typeface="Times New Roman"/>
            </a:endParaRPr>
          </a:p>
        </p:txBody>
      </p:sp>
    </p:spTree>
    <p:extLst>
      <p:ext uri="{BB962C8B-B14F-4D97-AF65-F5344CB8AC3E}">
        <p14:creationId xmlns:p14="http://schemas.microsoft.com/office/powerpoint/2010/main" val="3419987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16.9-3 </a:t>
            </a:r>
            <a:r>
              <a:rPr lang="en-US" dirty="0">
                <a:solidFill>
                  <a:srgbClr val="000000"/>
                </a:solidFill>
                <a:latin typeface="Times New Roman"/>
                <a:ea typeface="Times New Roman"/>
                <a:cs typeface="Times New Roman"/>
              </a:rPr>
              <a:t>A model for DNA replication: the basic concept (step 3)</a:t>
            </a:r>
            <a:endParaRPr lang="en-US" dirty="0">
              <a:latin typeface="Times New Roman"/>
              <a:cs typeface="Times New Roman"/>
            </a:endParaRPr>
          </a:p>
        </p:txBody>
      </p:sp>
    </p:spTree>
    <p:extLst>
      <p:ext uri="{BB962C8B-B14F-4D97-AF65-F5344CB8AC3E}">
        <p14:creationId xmlns:p14="http://schemas.microsoft.com/office/powerpoint/2010/main" val="3828375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54</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74748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16.10 </a:t>
            </a:r>
            <a:r>
              <a:rPr lang="en-US" dirty="0">
                <a:solidFill>
                  <a:srgbClr val="000000"/>
                </a:solidFill>
                <a:latin typeface="Times New Roman"/>
                <a:ea typeface="Times New Roman"/>
                <a:cs typeface="Times New Roman"/>
              </a:rPr>
              <a:t>Three alternative models of DNA replication</a:t>
            </a:r>
            <a:endParaRPr lang="en-US" dirty="0">
              <a:latin typeface="Times New Roman"/>
              <a:cs typeface="Times New Roman"/>
            </a:endParaRPr>
          </a:p>
        </p:txBody>
      </p:sp>
    </p:spTree>
    <p:extLst>
      <p:ext uri="{BB962C8B-B14F-4D97-AF65-F5344CB8AC3E}">
        <p14:creationId xmlns:p14="http://schemas.microsoft.com/office/powerpoint/2010/main" val="926335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16.10 </a:t>
            </a:r>
            <a:r>
              <a:rPr lang="en-US" dirty="0">
                <a:solidFill>
                  <a:srgbClr val="000000"/>
                </a:solidFill>
                <a:latin typeface="Times New Roman"/>
                <a:ea typeface="Times New Roman"/>
                <a:cs typeface="Times New Roman"/>
              </a:rPr>
              <a:t>Three alternative models of DNA replication</a:t>
            </a:r>
            <a:endParaRPr lang="en-US" dirty="0">
              <a:latin typeface="Times New Roman"/>
              <a:cs typeface="Times New Roman"/>
            </a:endParaRPr>
          </a:p>
        </p:txBody>
      </p:sp>
    </p:spTree>
    <p:extLst>
      <p:ext uri="{BB962C8B-B14F-4D97-AF65-F5344CB8AC3E}">
        <p14:creationId xmlns:p14="http://schemas.microsoft.com/office/powerpoint/2010/main" val="9263352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57</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18121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58</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918121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59</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07836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16.12 </a:t>
            </a:r>
            <a:r>
              <a:rPr lang="en-US" dirty="0">
                <a:solidFill>
                  <a:srgbClr val="000000"/>
                </a:solidFill>
                <a:latin typeface="Times New Roman"/>
                <a:ea typeface="Times New Roman"/>
                <a:cs typeface="Times New Roman"/>
              </a:rPr>
              <a:t>Origins of replication in </a:t>
            </a:r>
            <a:r>
              <a:rPr lang="en-US" i="1" dirty="0">
                <a:solidFill>
                  <a:srgbClr val="000000"/>
                </a:solidFill>
                <a:latin typeface="Times New Roman"/>
                <a:ea typeface="Times New Roman"/>
                <a:cs typeface="Times New Roman"/>
              </a:rPr>
              <a:t>E. coli</a:t>
            </a:r>
            <a:r>
              <a:rPr lang="en-US" dirty="0">
                <a:solidFill>
                  <a:srgbClr val="000000"/>
                </a:solidFill>
                <a:latin typeface="Times New Roman"/>
                <a:ea typeface="Times New Roman"/>
                <a:cs typeface="Times New Roman"/>
              </a:rPr>
              <a:t> and eukaryotes</a:t>
            </a:r>
            <a:endParaRPr lang="en-US" dirty="0">
              <a:latin typeface="Times New Roman"/>
              <a:cs typeface="Times New Roman"/>
            </a:endParaRPr>
          </a:p>
        </p:txBody>
      </p:sp>
    </p:spTree>
    <p:extLst>
      <p:ext uri="{BB962C8B-B14F-4D97-AF65-F5344CB8AC3E}">
        <p14:creationId xmlns:p14="http://schemas.microsoft.com/office/powerpoint/2010/main" val="2812715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61</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394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5</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305139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16.13 </a:t>
            </a:r>
            <a:r>
              <a:rPr lang="en-US" dirty="0">
                <a:solidFill>
                  <a:srgbClr val="000000"/>
                </a:solidFill>
                <a:latin typeface="Times New Roman"/>
                <a:ea typeface="Times New Roman"/>
                <a:cs typeface="Times New Roman"/>
              </a:rPr>
              <a:t>Some of the proteins involved in the initiation of DNA replication</a:t>
            </a:r>
            <a:endParaRPr lang="en-US" dirty="0">
              <a:latin typeface="Times New Roman"/>
              <a:cs typeface="Times New Roman"/>
            </a:endParaRPr>
          </a:p>
        </p:txBody>
      </p:sp>
    </p:spTree>
    <p:extLst>
      <p:ext uri="{BB962C8B-B14F-4D97-AF65-F5344CB8AC3E}">
        <p14:creationId xmlns:p14="http://schemas.microsoft.com/office/powerpoint/2010/main" val="2698046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63</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rate of elongation is about 500 nucleotides per second in bacteria and 50 per second in human cells!!!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r>
              <a:rPr lang="en-US" dirty="0" smtClean="0"/>
              <a:t>DNA polymerases proofread newly made DNA, replacing any incorrect nucleotides</a:t>
            </a:r>
          </a:p>
          <a:p>
            <a:r>
              <a:rPr lang="en-US" dirty="0" smtClean="0"/>
              <a:t>In </a:t>
            </a:r>
            <a:r>
              <a:rPr lang="en-US" b="1" dirty="0" smtClean="0"/>
              <a:t>mismatch repair </a:t>
            </a:r>
            <a:r>
              <a:rPr lang="en-US" dirty="0" smtClean="0"/>
              <a:t>of DNA, repair enzymes correct errors in base pairing</a:t>
            </a:r>
          </a:p>
          <a:p>
            <a:r>
              <a:rPr lang="en-US" dirty="0" smtClean="0"/>
              <a:t>DNA can be damaged by exposure to harmful chemical or physical agents such as cigarette smoke and X-rays; it can also undergo spontaneous changes</a:t>
            </a:r>
          </a:p>
          <a:p>
            <a:r>
              <a:rPr lang="en-US" dirty="0" smtClean="0"/>
              <a:t>In </a:t>
            </a:r>
            <a:r>
              <a:rPr lang="en-US" b="1" dirty="0" smtClean="0"/>
              <a:t>nucleotide excision repair</a:t>
            </a:r>
            <a:r>
              <a:rPr lang="en-US" dirty="0" smtClean="0"/>
              <a:t>, a </a:t>
            </a:r>
            <a:r>
              <a:rPr lang="en-US" b="1" dirty="0" smtClean="0"/>
              <a:t>nuclease</a:t>
            </a:r>
            <a:r>
              <a:rPr lang="en-US" dirty="0" smtClean="0"/>
              <a:t> cuts out and replaces damaged stretches of DNA</a:t>
            </a: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7760509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64</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634960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16.14 </a:t>
            </a:r>
            <a:r>
              <a:rPr lang="en-US" dirty="0">
                <a:solidFill>
                  <a:srgbClr val="000000"/>
                </a:solidFill>
                <a:latin typeface="Times New Roman"/>
                <a:ea typeface="Times New Roman"/>
                <a:cs typeface="Times New Roman"/>
              </a:rPr>
              <a:t>Incorporation of a nucleotide into a DNA strand</a:t>
            </a:r>
            <a:endParaRPr lang="en-US" dirty="0">
              <a:latin typeface="Times New Roman"/>
              <a:cs typeface="Times New Roman"/>
            </a:endParaRPr>
          </a:p>
        </p:txBody>
      </p:sp>
    </p:spTree>
    <p:extLst>
      <p:ext uri="{BB962C8B-B14F-4D97-AF65-F5344CB8AC3E}">
        <p14:creationId xmlns:p14="http://schemas.microsoft.com/office/powerpoint/2010/main" val="15925483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66</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493504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16.15b </a:t>
            </a:r>
            <a:r>
              <a:rPr lang="en-US" dirty="0">
                <a:solidFill>
                  <a:srgbClr val="000000"/>
                </a:solidFill>
                <a:latin typeface="Times New Roman"/>
                <a:ea typeface="Times New Roman"/>
                <a:cs typeface="Times New Roman"/>
              </a:rPr>
              <a:t>Synthesis of the leading strand during DNA replication (part 2)</a:t>
            </a:r>
            <a:endParaRPr lang="en-US" dirty="0">
              <a:latin typeface="Times New Roman"/>
              <a:cs typeface="Times New Roman"/>
            </a:endParaRPr>
          </a:p>
        </p:txBody>
      </p:sp>
    </p:spTree>
    <p:extLst>
      <p:ext uri="{BB962C8B-B14F-4D97-AF65-F5344CB8AC3E}">
        <p14:creationId xmlns:p14="http://schemas.microsoft.com/office/powerpoint/2010/main" val="25839417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68</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202498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16.16 </a:t>
            </a:r>
            <a:r>
              <a:rPr lang="en-US" dirty="0">
                <a:solidFill>
                  <a:srgbClr val="000000"/>
                </a:solidFill>
                <a:latin typeface="Times New Roman"/>
                <a:ea typeface="Times New Roman"/>
                <a:cs typeface="Times New Roman"/>
              </a:rPr>
              <a:t>Synthesis of the lagging strand</a:t>
            </a:r>
            <a:endParaRPr lang="en-US" dirty="0">
              <a:latin typeface="Times New Roman"/>
              <a:cs typeface="Times New Roman"/>
            </a:endParaRPr>
          </a:p>
        </p:txBody>
      </p:sp>
    </p:spTree>
    <p:extLst>
      <p:ext uri="{BB962C8B-B14F-4D97-AF65-F5344CB8AC3E}">
        <p14:creationId xmlns:p14="http://schemas.microsoft.com/office/powerpoint/2010/main" val="34447130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16.16a </a:t>
            </a:r>
            <a:r>
              <a:rPr lang="en-US" dirty="0">
                <a:solidFill>
                  <a:srgbClr val="000000"/>
                </a:solidFill>
                <a:latin typeface="Times New Roman"/>
                <a:ea typeface="Times New Roman"/>
                <a:cs typeface="Times New Roman"/>
              </a:rPr>
              <a:t>Synthesis of the lagging strand (part 1)</a:t>
            </a:r>
            <a:endParaRPr lang="en-US" dirty="0">
              <a:latin typeface="Times New Roman"/>
              <a:cs typeface="Times New Roman"/>
            </a:endParaRPr>
          </a:p>
        </p:txBody>
      </p:sp>
    </p:spTree>
    <p:extLst>
      <p:ext uri="{BB962C8B-B14F-4D97-AF65-F5344CB8AC3E}">
        <p14:creationId xmlns:p14="http://schemas.microsoft.com/office/powerpoint/2010/main" val="41478574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16.15b-1 </a:t>
            </a:r>
            <a:r>
              <a:rPr lang="en-US" dirty="0">
                <a:solidFill>
                  <a:srgbClr val="000000"/>
                </a:solidFill>
                <a:latin typeface="Times New Roman"/>
                <a:ea typeface="Times New Roman"/>
                <a:cs typeface="Times New Roman"/>
              </a:rPr>
              <a:t>Synthesis of the lagging strand (part 2, step 1)</a:t>
            </a:r>
            <a:endParaRPr lang="en-US" dirty="0">
              <a:latin typeface="Times New Roman"/>
              <a:cs typeface="Times New Roman"/>
            </a:endParaRPr>
          </a:p>
        </p:txBody>
      </p:sp>
    </p:spTree>
    <p:extLst>
      <p:ext uri="{BB962C8B-B14F-4D97-AF65-F5344CB8AC3E}">
        <p14:creationId xmlns:p14="http://schemas.microsoft.com/office/powerpoint/2010/main" val="1091241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6</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305139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16.16b-2 </a:t>
            </a:r>
            <a:r>
              <a:rPr lang="en-US" dirty="0" smtClean="0">
                <a:solidFill>
                  <a:srgbClr val="000000"/>
                </a:solidFill>
                <a:latin typeface="Times New Roman"/>
                <a:ea typeface="Times New Roman"/>
                <a:cs typeface="Times New Roman"/>
              </a:rPr>
              <a:t>Synthesis </a:t>
            </a:r>
            <a:r>
              <a:rPr lang="en-US" dirty="0">
                <a:solidFill>
                  <a:srgbClr val="000000"/>
                </a:solidFill>
                <a:latin typeface="Times New Roman"/>
                <a:ea typeface="Times New Roman"/>
                <a:cs typeface="Times New Roman"/>
              </a:rPr>
              <a:t>of the lagging strand (part 2, step 2)</a:t>
            </a:r>
            <a:endParaRPr lang="en-US" dirty="0">
              <a:latin typeface="Times New Roman"/>
              <a:cs typeface="Times New Roman"/>
            </a:endParaRPr>
          </a:p>
        </p:txBody>
      </p:sp>
    </p:spTree>
    <p:extLst>
      <p:ext uri="{BB962C8B-B14F-4D97-AF65-F5344CB8AC3E}">
        <p14:creationId xmlns:p14="http://schemas.microsoft.com/office/powerpoint/2010/main" val="19554332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16.16b-3 </a:t>
            </a:r>
            <a:r>
              <a:rPr lang="en-US" dirty="0">
                <a:solidFill>
                  <a:srgbClr val="000000"/>
                </a:solidFill>
                <a:latin typeface="Times New Roman"/>
                <a:ea typeface="Times New Roman"/>
                <a:cs typeface="Times New Roman"/>
              </a:rPr>
              <a:t>Synthesis of the lagging strand (part 2, step 3)</a:t>
            </a:r>
            <a:endParaRPr lang="en-US" dirty="0">
              <a:latin typeface="Times New Roman"/>
              <a:cs typeface="Times New Roman"/>
            </a:endParaRPr>
          </a:p>
        </p:txBody>
      </p:sp>
    </p:spTree>
    <p:extLst>
      <p:ext uri="{BB962C8B-B14F-4D97-AF65-F5344CB8AC3E}">
        <p14:creationId xmlns:p14="http://schemas.microsoft.com/office/powerpoint/2010/main" val="30522939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16.16c-1 </a:t>
            </a:r>
            <a:r>
              <a:rPr lang="en-US" dirty="0" smtClean="0">
                <a:solidFill>
                  <a:srgbClr val="000000"/>
                </a:solidFill>
                <a:latin typeface="Times New Roman"/>
                <a:ea typeface="Times New Roman"/>
                <a:cs typeface="Times New Roman"/>
              </a:rPr>
              <a:t>Synthesis </a:t>
            </a:r>
            <a:r>
              <a:rPr lang="en-US" dirty="0">
                <a:solidFill>
                  <a:srgbClr val="000000"/>
                </a:solidFill>
                <a:latin typeface="Times New Roman"/>
                <a:ea typeface="Times New Roman"/>
                <a:cs typeface="Times New Roman"/>
              </a:rPr>
              <a:t>of the lagging strand (part 3, step 1)</a:t>
            </a:r>
            <a:endParaRPr lang="en-US" dirty="0">
              <a:latin typeface="Times New Roman"/>
              <a:cs typeface="Times New Roman"/>
            </a:endParaRPr>
          </a:p>
        </p:txBody>
      </p:sp>
    </p:spTree>
    <p:extLst>
      <p:ext uri="{BB962C8B-B14F-4D97-AF65-F5344CB8AC3E}">
        <p14:creationId xmlns:p14="http://schemas.microsoft.com/office/powerpoint/2010/main" val="12631556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16.16c-2 </a:t>
            </a:r>
            <a:r>
              <a:rPr lang="en-US" dirty="0">
                <a:solidFill>
                  <a:srgbClr val="000000"/>
                </a:solidFill>
                <a:latin typeface="Times New Roman"/>
                <a:ea typeface="Times New Roman"/>
                <a:cs typeface="Times New Roman"/>
              </a:rPr>
              <a:t>Synthesis of the lagging strand (part 3, step 2)</a:t>
            </a:r>
            <a:endParaRPr lang="en-US" dirty="0">
              <a:latin typeface="Times New Roman"/>
              <a:cs typeface="Times New Roman"/>
            </a:endParaRPr>
          </a:p>
        </p:txBody>
      </p:sp>
    </p:spTree>
    <p:extLst>
      <p:ext uri="{BB962C8B-B14F-4D97-AF65-F5344CB8AC3E}">
        <p14:creationId xmlns:p14="http://schemas.microsoft.com/office/powerpoint/2010/main" val="28925399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16.16c-3 </a:t>
            </a:r>
            <a:r>
              <a:rPr lang="en-US" dirty="0">
                <a:solidFill>
                  <a:srgbClr val="000000"/>
                </a:solidFill>
                <a:latin typeface="Times New Roman"/>
                <a:ea typeface="Times New Roman"/>
                <a:cs typeface="Times New Roman"/>
              </a:rPr>
              <a:t>Synthesis of the lagging strand (part 3, step 3)</a:t>
            </a:r>
            <a:endParaRPr lang="en-US" dirty="0">
              <a:latin typeface="Times New Roman"/>
              <a:cs typeface="Times New Roman"/>
            </a:endParaRPr>
          </a:p>
        </p:txBody>
      </p:sp>
    </p:spTree>
    <p:extLst>
      <p:ext uri="{BB962C8B-B14F-4D97-AF65-F5344CB8AC3E}">
        <p14:creationId xmlns:p14="http://schemas.microsoft.com/office/powerpoint/2010/main" val="11838388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16.16 </a:t>
            </a:r>
            <a:r>
              <a:rPr lang="en-US" dirty="0">
                <a:solidFill>
                  <a:srgbClr val="000000"/>
                </a:solidFill>
                <a:latin typeface="Times New Roman"/>
                <a:ea typeface="Times New Roman"/>
                <a:cs typeface="Times New Roman"/>
              </a:rPr>
              <a:t>Synthesis of the lagging strand</a:t>
            </a:r>
            <a:endParaRPr lang="en-US" dirty="0">
              <a:latin typeface="Times New Roman"/>
              <a:cs typeface="Times New Roman"/>
            </a:endParaRPr>
          </a:p>
        </p:txBody>
      </p:sp>
    </p:spTree>
    <p:extLst>
      <p:ext uri="{BB962C8B-B14F-4D97-AF65-F5344CB8AC3E}">
        <p14:creationId xmlns:p14="http://schemas.microsoft.com/office/powerpoint/2010/main" val="34447130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16.17 </a:t>
            </a:r>
            <a:r>
              <a:rPr lang="en-US" dirty="0">
                <a:solidFill>
                  <a:srgbClr val="000000"/>
                </a:solidFill>
                <a:latin typeface="Times New Roman"/>
                <a:ea typeface="Times New Roman"/>
                <a:cs typeface="Times New Roman"/>
              </a:rPr>
              <a:t>A summary of bacterial DNA replication</a:t>
            </a:r>
            <a:endParaRPr lang="en-US" dirty="0">
              <a:latin typeface="Times New Roman"/>
              <a:cs typeface="Times New Roman"/>
            </a:endParaRPr>
          </a:p>
        </p:txBody>
      </p:sp>
    </p:spTree>
    <p:extLst>
      <p:ext uri="{BB962C8B-B14F-4D97-AF65-F5344CB8AC3E}">
        <p14:creationId xmlns:p14="http://schemas.microsoft.com/office/powerpoint/2010/main" val="5566335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Table 16.1 </a:t>
            </a:r>
            <a:r>
              <a:rPr lang="en-US" dirty="0">
                <a:solidFill>
                  <a:srgbClr val="000000"/>
                </a:solidFill>
                <a:latin typeface="Times New Roman"/>
                <a:ea typeface="Times New Roman"/>
                <a:cs typeface="Times New Roman"/>
              </a:rPr>
              <a:t>Bacterial DNA replication proteins and their functions</a:t>
            </a:r>
            <a:endParaRPr lang="en-US" dirty="0">
              <a:latin typeface="Times New Roman"/>
              <a:cs typeface="Times New Roman"/>
            </a:endParaRPr>
          </a:p>
        </p:txBody>
      </p:sp>
    </p:spTree>
    <p:extLst>
      <p:ext uri="{BB962C8B-B14F-4D97-AF65-F5344CB8AC3E}">
        <p14:creationId xmlns:p14="http://schemas.microsoft.com/office/powerpoint/2010/main" val="20798213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81</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305139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82</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4263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7</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305139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83</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473770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16.22 </a:t>
            </a:r>
            <a:r>
              <a:rPr lang="en-US" dirty="0">
                <a:solidFill>
                  <a:srgbClr val="000000"/>
                </a:solidFill>
                <a:latin typeface="Times New Roman"/>
                <a:ea typeface="Times New Roman"/>
                <a:cs typeface="Times New Roman"/>
              </a:rPr>
              <a:t>Exploring chromatin packing in a eukaryotic chromosome</a:t>
            </a:r>
            <a:endParaRPr lang="en-US" dirty="0">
              <a:latin typeface="Times New Roman"/>
              <a:cs typeface="Times New Roman"/>
            </a:endParaRPr>
          </a:p>
        </p:txBody>
      </p:sp>
    </p:spTree>
    <p:extLst>
      <p:ext uri="{BB962C8B-B14F-4D97-AF65-F5344CB8AC3E}">
        <p14:creationId xmlns:p14="http://schemas.microsoft.com/office/powerpoint/2010/main" val="1831204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85</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6228143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rPr>
              <a:pPr/>
              <a:t>86</a:t>
            </a:fld>
            <a:endParaRPr lang="en-US" sz="1200">
              <a:solidFill>
                <a:prstClr val="black"/>
              </a:solidFill>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3051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8</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9079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latin typeface="Times New Roman" charset="0"/>
              </a:rPr>
              <a:pPr/>
              <a:t>9</a:t>
            </a:fld>
            <a:endParaRPr lang="en-US" sz="1200">
              <a:latin typeface="Times New Roman"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93983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a:spLocks noChangeArrowheads="1"/>
          </p:cNvSpPr>
          <p:nvPr/>
        </p:nvSpPr>
        <p:spPr bwMode="auto">
          <a:xfrm>
            <a:off x="7938" y="162990"/>
            <a:ext cx="9144000" cy="1003352"/>
          </a:xfrm>
          <a:prstGeom prst="rect">
            <a:avLst/>
          </a:prstGeom>
          <a:noFill/>
          <a:ln>
            <a:noFill/>
          </a:ln>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lnSpc>
                <a:spcPct val="70000"/>
              </a:lnSpc>
              <a:spcBef>
                <a:spcPct val="20000"/>
              </a:spcBef>
              <a:spcAft>
                <a:spcPct val="20000"/>
              </a:spcAft>
              <a:defRPr/>
            </a:pPr>
            <a:r>
              <a:rPr lang="en-US" sz="2400" dirty="0" smtClean="0">
                <a:solidFill>
                  <a:srgbClr val="FFFFFF"/>
                </a:solidFill>
                <a:latin typeface="+mj-lt"/>
                <a:ea typeface="+mn-ea"/>
                <a:cs typeface="Times New Roman" pitchFamily="84" charset="0"/>
              </a:rPr>
              <a:t>CAMPBELL</a:t>
            </a:r>
          </a:p>
          <a:p>
            <a:pPr algn="ctr" eaLnBrk="1" hangingPunct="1">
              <a:lnSpc>
                <a:spcPct val="50000"/>
              </a:lnSpc>
              <a:spcBef>
                <a:spcPct val="20000"/>
              </a:spcBef>
              <a:spcAft>
                <a:spcPct val="20000"/>
              </a:spcAft>
              <a:defRPr/>
            </a:pPr>
            <a:r>
              <a:rPr lang="en-US" sz="4800" dirty="0" smtClean="0">
                <a:solidFill>
                  <a:srgbClr val="D2B239"/>
                </a:solidFill>
                <a:latin typeface="+mj-lt"/>
                <a:ea typeface="+mn-ea"/>
                <a:cs typeface="Times New Roman" pitchFamily="84" charset="0"/>
              </a:rPr>
              <a:t>BIOLOGY</a:t>
            </a:r>
          </a:p>
        </p:txBody>
      </p:sp>
      <p:sp>
        <p:nvSpPr>
          <p:cNvPr id="5" name="Text Box 31"/>
          <p:cNvSpPr txBox="1">
            <a:spLocks noChangeArrowheads="1"/>
          </p:cNvSpPr>
          <p:nvPr/>
        </p:nvSpPr>
        <p:spPr bwMode="auto">
          <a:xfrm>
            <a:off x="0" y="1131066"/>
            <a:ext cx="9144000" cy="338554"/>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20000"/>
              </a:spcBef>
              <a:spcAft>
                <a:spcPct val="20000"/>
              </a:spcAft>
            </a:pPr>
            <a:r>
              <a:rPr lang="en-US" sz="1600" dirty="0" smtClean="0">
                <a:solidFill>
                  <a:srgbClr val="FFFFFF"/>
                </a:solidFill>
                <a:latin typeface="Times New Roman" charset="0"/>
                <a:cs typeface="Times New Roman" charset="0"/>
              </a:rPr>
              <a:t>Reece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Urry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Cain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Wasserman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Minorsky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Jackson</a:t>
            </a:r>
            <a:endParaRPr lang="en-US" sz="1600" dirty="0">
              <a:solidFill>
                <a:srgbClr val="FFFFFF"/>
              </a:solidFill>
              <a:latin typeface="Times New Roman" charset="0"/>
              <a:cs typeface="Times New Roman" charset="0"/>
            </a:endParaRPr>
          </a:p>
        </p:txBody>
      </p:sp>
      <p:sp>
        <p:nvSpPr>
          <p:cNvPr id="6" name="Text Box 14"/>
          <p:cNvSpPr txBox="1">
            <a:spLocks noChangeArrowheads="1"/>
          </p:cNvSpPr>
          <p:nvPr/>
        </p:nvSpPr>
        <p:spPr bwMode="auto">
          <a:xfrm>
            <a:off x="0" y="6592888"/>
            <a:ext cx="6880225" cy="200025"/>
          </a:xfrm>
          <a:prstGeom prst="rect">
            <a:avLst/>
          </a:prstGeom>
          <a:noFill/>
          <a:ln>
            <a:noFill/>
          </a:ln>
          <a:extLst>
            <a:ext uri="{909E8E84-426E-40dd-AFC4-6F175D3DCCD1}">
              <a14:hiddenFill xmlns:a14="http://schemas.microsoft.com/office/drawing/2010/main">
                <a:gradFill rotWithShape="0">
                  <a:gsLst>
                    <a:gs pos="0">
                      <a:srgbClr val="6CAA3C"/>
                    </a:gs>
                    <a:gs pos="100000">
                      <a:srgbClr val="5EBDBE"/>
                    </a:gs>
                  </a:gsLst>
                  <a:lin ang="0" scaled="1"/>
                </a:gra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900" dirty="0">
                <a:solidFill>
                  <a:srgbClr val="FFFFFF"/>
                </a:solidFill>
              </a:rPr>
              <a:t>     © 2014 Pearson Education, Inc.</a:t>
            </a:r>
            <a:endParaRPr lang="en-US" dirty="0">
              <a:solidFill>
                <a:srgbClr val="FFFFFF"/>
              </a:solidFill>
            </a:endParaRPr>
          </a:p>
        </p:txBody>
      </p:sp>
      <p:sp>
        <p:nvSpPr>
          <p:cNvPr id="9" name="Text Box 50"/>
          <p:cNvSpPr txBox="1">
            <a:spLocks noChangeArrowheads="1"/>
          </p:cNvSpPr>
          <p:nvPr/>
        </p:nvSpPr>
        <p:spPr bwMode="auto">
          <a:xfrm>
            <a:off x="6023428" y="715674"/>
            <a:ext cx="869610" cy="348813"/>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TENTH</a:t>
            </a:r>
          </a:p>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EDITION</a:t>
            </a:r>
            <a:endParaRPr lang="en-US" sz="1000" b="1" i="0" dirty="0">
              <a:solidFill>
                <a:schemeClr val="accent3">
                  <a:lumMod val="75000"/>
                </a:schemeClr>
              </a:solidFill>
              <a:latin typeface="Times New Roman"/>
              <a:cs typeface="Times New Roman"/>
            </a:endParaRPr>
          </a:p>
        </p:txBody>
      </p:sp>
      <p:sp>
        <p:nvSpPr>
          <p:cNvPr id="508945" name="Rectangle 17"/>
          <p:cNvSpPr>
            <a:spLocks noGrp="1" noChangeArrowheads="1"/>
          </p:cNvSpPr>
          <p:nvPr>
            <p:ph type="ctrTitle" sz="quarter"/>
          </p:nvPr>
        </p:nvSpPr>
        <p:spPr>
          <a:xfrm>
            <a:off x="182563" y="190500"/>
            <a:ext cx="3089275" cy="1096963"/>
          </a:xfrm>
        </p:spPr>
        <p:txBody>
          <a:bodyPr anchor="ctr"/>
          <a:lstStyle>
            <a:lvl1pPr marL="0" indent="0">
              <a:defRPr sz="5000">
                <a:solidFill>
                  <a:srgbClr val="FFFFFF"/>
                </a:solidFill>
                <a:latin typeface="Arial" charset="0"/>
              </a:defRPr>
            </a:lvl1pPr>
          </a:lstStyle>
          <a:p>
            <a:r>
              <a:rPr lang="en-US" smtClean="0"/>
              <a:t>Click to edit Master title style</a:t>
            </a:r>
            <a:endParaRPr lang="en-US" dirty="0"/>
          </a:p>
        </p:txBody>
      </p:sp>
      <p:sp>
        <p:nvSpPr>
          <p:cNvPr id="10" name="TextBox 9"/>
          <p:cNvSpPr txBox="1">
            <a:spLocks noChangeArrowheads="1"/>
          </p:cNvSpPr>
          <p:nvPr userDrawn="1"/>
        </p:nvSpPr>
        <p:spPr bwMode="auto">
          <a:xfrm>
            <a:off x="7938" y="162990"/>
            <a:ext cx="9144000" cy="1003352"/>
          </a:xfrm>
          <a:prstGeom prst="rect">
            <a:avLst/>
          </a:prstGeom>
          <a:noFill/>
          <a:ln>
            <a:noFill/>
          </a:ln>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lnSpc>
                <a:spcPct val="70000"/>
              </a:lnSpc>
              <a:spcBef>
                <a:spcPct val="20000"/>
              </a:spcBef>
              <a:spcAft>
                <a:spcPct val="20000"/>
              </a:spcAft>
              <a:defRPr/>
            </a:pPr>
            <a:r>
              <a:rPr lang="en-US" sz="2400" dirty="0" smtClean="0">
                <a:solidFill>
                  <a:srgbClr val="FFFFFF"/>
                </a:solidFill>
                <a:latin typeface="+mj-lt"/>
                <a:ea typeface="+mn-ea"/>
                <a:cs typeface="Times New Roman" pitchFamily="84" charset="0"/>
              </a:rPr>
              <a:t>CAMPBELL</a:t>
            </a:r>
          </a:p>
          <a:p>
            <a:pPr algn="ctr" eaLnBrk="1" hangingPunct="1">
              <a:lnSpc>
                <a:spcPct val="50000"/>
              </a:lnSpc>
              <a:spcBef>
                <a:spcPct val="20000"/>
              </a:spcBef>
              <a:spcAft>
                <a:spcPct val="20000"/>
              </a:spcAft>
              <a:defRPr/>
            </a:pPr>
            <a:r>
              <a:rPr lang="en-US" sz="4800" dirty="0" smtClean="0">
                <a:solidFill>
                  <a:srgbClr val="D2B239"/>
                </a:solidFill>
                <a:latin typeface="+mj-lt"/>
                <a:ea typeface="+mn-ea"/>
                <a:cs typeface="Times New Roman" pitchFamily="84" charset="0"/>
              </a:rPr>
              <a:t>BIOLOGY</a:t>
            </a:r>
          </a:p>
        </p:txBody>
      </p:sp>
      <p:sp>
        <p:nvSpPr>
          <p:cNvPr id="11" name="Text Box 31"/>
          <p:cNvSpPr txBox="1">
            <a:spLocks noChangeArrowheads="1"/>
          </p:cNvSpPr>
          <p:nvPr userDrawn="1"/>
        </p:nvSpPr>
        <p:spPr bwMode="auto">
          <a:xfrm>
            <a:off x="0" y="1131066"/>
            <a:ext cx="9144000" cy="338554"/>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20000"/>
              </a:spcBef>
              <a:spcAft>
                <a:spcPct val="20000"/>
              </a:spcAft>
            </a:pPr>
            <a:r>
              <a:rPr lang="en-US" sz="1600" dirty="0" smtClean="0">
                <a:solidFill>
                  <a:srgbClr val="FFFFFF"/>
                </a:solidFill>
                <a:latin typeface="Times New Roman" charset="0"/>
                <a:cs typeface="Times New Roman" charset="0"/>
              </a:rPr>
              <a:t>Reece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Urry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Cain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Wasserman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Minorsky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Jackson</a:t>
            </a:r>
            <a:endParaRPr lang="en-US" sz="1600" dirty="0">
              <a:solidFill>
                <a:srgbClr val="FFFFFF"/>
              </a:solidFill>
              <a:latin typeface="Times New Roman" charset="0"/>
              <a:cs typeface="Times New Roman" charset="0"/>
            </a:endParaRPr>
          </a:p>
        </p:txBody>
      </p:sp>
      <p:sp>
        <p:nvSpPr>
          <p:cNvPr id="13" name="Text Box 50"/>
          <p:cNvSpPr txBox="1">
            <a:spLocks noChangeArrowheads="1"/>
          </p:cNvSpPr>
          <p:nvPr userDrawn="1"/>
        </p:nvSpPr>
        <p:spPr bwMode="auto">
          <a:xfrm>
            <a:off x="6023428" y="715674"/>
            <a:ext cx="869610" cy="348813"/>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TENTH</a:t>
            </a:r>
          </a:p>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EDITION</a:t>
            </a:r>
            <a:endParaRPr lang="en-US" sz="1000" b="1" i="0" dirty="0">
              <a:solidFill>
                <a:schemeClr val="accent3">
                  <a:lumMod val="75000"/>
                </a:schemeClr>
              </a:solidFill>
              <a:latin typeface="Times New Roman"/>
              <a:cs typeface="Times New Roman"/>
            </a:endParaRPr>
          </a:p>
        </p:txBody>
      </p:sp>
    </p:spTree>
    <p:extLst>
      <p:ext uri="{BB962C8B-B14F-4D97-AF65-F5344CB8AC3E}">
        <p14:creationId xmlns:p14="http://schemas.microsoft.com/office/powerpoint/2010/main" val="107320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662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16367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85113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4369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7140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45198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0524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6975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10575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306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FF6600"/>
              </a:buClr>
              <a:defRPr/>
            </a:lvl1pPr>
            <a:lvl2pPr marL="740664" indent="-283464">
              <a:buClr>
                <a:srgbClr val="FF6600"/>
              </a:buClr>
              <a:defRPr/>
            </a:lvl2pPr>
            <a:lvl3pPr marL="1143000" indent="-228600">
              <a:buClr>
                <a:srgbClr val="FF6600"/>
              </a:buClr>
              <a:defRPr/>
            </a:lvl3pPr>
            <a:lvl4pPr marL="1600200" indent="-228600">
              <a:buClr>
                <a:srgbClr val="FF6600"/>
              </a:buClr>
              <a:defRPr/>
            </a:lvl4pPr>
            <a:lvl5pPr marL="2057400" indent="-228600">
              <a:buClr>
                <a:srgbClr val="FF66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2225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9298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8052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10277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93060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18300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4578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9851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81673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28200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1948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731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45491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4043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44826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822325"/>
          </a:xfrm>
          <a:prstGeom prst="rect">
            <a:avLst/>
          </a:prstGeom>
        </p:spPr>
        <p:txBody>
          <a:bodyPr/>
          <a:lstStyle/>
          <a:p>
            <a:r>
              <a:rPr lang="en-US" smtClean="0"/>
              <a:t>Click to edit Master title style</a:t>
            </a:r>
            <a:endParaRPr lang="en-US"/>
          </a:p>
        </p:txBody>
      </p:sp>
      <p:sp>
        <p:nvSpPr>
          <p:cNvPr id="3"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cxnSp>
        <p:nvCxnSpPr>
          <p:cNvPr id="4" name="Straight Connector 3"/>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352251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2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46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0526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275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845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7670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95459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420913" y="1272910"/>
            <a:ext cx="8499249"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ectangle 1"/>
          <p:cNvSpPr/>
          <p:nvPr/>
        </p:nvSpPr>
        <p:spPr bwMode="auto">
          <a:xfrm>
            <a:off x="0" y="1"/>
            <a:ext cx="9144000" cy="290286"/>
          </a:xfrm>
          <a:prstGeom prst="rect">
            <a:avLst/>
          </a:prstGeom>
          <a:gradFill flip="none" rotWithShape="1">
            <a:gsLst>
              <a:gs pos="0">
                <a:srgbClr val="FF6600"/>
              </a:gs>
              <a:gs pos="100000">
                <a:srgbClr val="FFFFFF"/>
              </a:gs>
              <a:gs pos="25000">
                <a:srgbClr val="FF6600">
                  <a:alpha val="75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26" name="Rectangle 7"/>
          <p:cNvSpPr>
            <a:spLocks noGrp="1" noChangeArrowheads="1"/>
          </p:cNvSpPr>
          <p:nvPr>
            <p:ph type="title"/>
          </p:nvPr>
        </p:nvSpPr>
        <p:spPr bwMode="auto">
          <a:xfrm>
            <a:off x="182563" y="29867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6"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rPr>
              <a:t>© 2014 Pearson Education, Inc.</a:t>
            </a:r>
          </a:p>
        </p:txBody>
      </p:sp>
      <p:sp>
        <p:nvSpPr>
          <p:cNvPr id="7" name="Rectangle 6"/>
          <p:cNvSpPr/>
          <p:nvPr userDrawn="1"/>
        </p:nvSpPr>
        <p:spPr bwMode="auto">
          <a:xfrm>
            <a:off x="0" y="1"/>
            <a:ext cx="9144000" cy="290286"/>
          </a:xfrm>
          <a:prstGeom prst="rect">
            <a:avLst/>
          </a:prstGeom>
          <a:gradFill flip="none" rotWithShape="1">
            <a:gsLst>
              <a:gs pos="0">
                <a:srgbClr val="FF6600"/>
              </a:gs>
              <a:gs pos="100000">
                <a:srgbClr val="FFFFFF"/>
              </a:gs>
              <a:gs pos="25000">
                <a:srgbClr val="FF6600">
                  <a:alpha val="75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4" r:id="rId3"/>
    <p:sldLayoutId id="2147483705" r:id="rId4"/>
    <p:sldLayoutId id="2147483996" r:id="rId5"/>
  </p:sldLayoutIdLst>
  <p:timing>
    <p:tnLst>
      <p:par>
        <p:cTn xmlns:p14="http://schemas.microsoft.com/office/powerpoint/2010/main" id="1" dur="indefinite" restart="never" nodeType="tmRoot"/>
      </p:par>
    </p:tnLst>
  </p:timing>
  <p:txStyles>
    <p:title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Geneva"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1922906002"/>
      </p:ext>
    </p:extLst>
  </p:cSld>
  <p:clrMap bg1="lt1" tx1="dk1" bg2="lt2" tx2="dk2" accent1="accent1" accent2="accent2" accent3="accent3" accent4="accent4" accent5="accent5" accent6="accent6" hlink="hlink" folHlink="folHlink"/>
  <p:sldLayoutIdLst>
    <p:sldLayoutId id="214748391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3141667281"/>
      </p:ext>
    </p:extLst>
  </p:cSld>
  <p:clrMap bg1="lt1" tx1="dk1" bg2="lt2" tx2="dk2" accent1="accent1" accent2="accent2" accent3="accent3" accent4="accent4" accent5="accent5" accent6="accent6" hlink="hlink" folHlink="folHlink"/>
  <p:sldLayoutIdLst>
    <p:sldLayoutId id="214748391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2477589411"/>
      </p:ext>
    </p:extLst>
  </p:cSld>
  <p:clrMap bg1="lt1" tx1="dk1" bg2="lt2" tx2="dk2" accent1="accent1" accent2="accent2" accent3="accent3" accent4="accent4" accent5="accent5" accent6="accent6" hlink="hlink" folHlink="folHlink"/>
  <p:sldLayoutIdLst>
    <p:sldLayoutId id="214748391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2626667391"/>
      </p:ext>
    </p:extLst>
  </p:cSld>
  <p:clrMap bg1="lt1" tx1="dk1" bg2="lt2" tx2="dk2" accent1="accent1" accent2="accent2" accent3="accent3" accent4="accent4" accent5="accent5" accent6="accent6" hlink="hlink" folHlink="folHlink"/>
  <p:sldLayoutIdLst>
    <p:sldLayoutId id="214748391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871232807"/>
      </p:ext>
    </p:extLst>
  </p:cSld>
  <p:clrMap bg1="lt1" tx1="dk1" bg2="lt2" tx2="dk2" accent1="accent1" accent2="accent2" accent3="accent3" accent4="accent4" accent5="accent5" accent6="accent6" hlink="hlink" folHlink="folHlink"/>
  <p:sldLayoutIdLst>
    <p:sldLayoutId id="214748392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2519590700"/>
      </p:ext>
    </p:extLst>
  </p:cSld>
  <p:clrMap bg1="lt1" tx1="dk1" bg2="lt2" tx2="dk2" accent1="accent1" accent2="accent2" accent3="accent3" accent4="accent4" accent5="accent5" accent6="accent6" hlink="hlink" folHlink="folHlink"/>
  <p:sldLayoutIdLst>
    <p:sldLayoutId id="214748392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1372373464"/>
      </p:ext>
    </p:extLst>
  </p:cSld>
  <p:clrMap bg1="lt1" tx1="dk1" bg2="lt2" tx2="dk2" accent1="accent1" accent2="accent2" accent3="accent3" accent4="accent4" accent5="accent5" accent6="accent6" hlink="hlink" folHlink="folHlink"/>
  <p:sldLayoutIdLst>
    <p:sldLayoutId id="214748393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131359504"/>
      </p:ext>
    </p:extLst>
  </p:cSld>
  <p:clrMap bg1="lt1" tx1="dk1" bg2="lt2" tx2="dk2" accent1="accent1" accent2="accent2" accent3="accent3" accent4="accent4" accent5="accent5" accent6="accent6" hlink="hlink" folHlink="folHlink"/>
  <p:sldLayoutIdLst>
    <p:sldLayoutId id="214748394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3519619942"/>
      </p:ext>
    </p:extLst>
  </p:cSld>
  <p:clrMap bg1="lt1" tx1="dk1" bg2="lt2" tx2="dk2" accent1="accent1" accent2="accent2" accent3="accent3" accent4="accent4" accent5="accent5" accent6="accent6" hlink="hlink" folHlink="folHlink"/>
  <p:sldLayoutIdLst>
    <p:sldLayoutId id="214748394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1187456809"/>
      </p:ext>
    </p:extLst>
  </p:cSld>
  <p:clrMap bg1="lt1" tx1="dk1" bg2="lt2" tx2="dk2" accent1="accent1" accent2="accent2" accent3="accent3" accent4="accent4" accent5="accent5" accent6="accent6" hlink="hlink" folHlink="folHlink"/>
  <p:sldLayoutIdLst>
    <p:sldLayoutId id="214748394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558010388"/>
      </p:ext>
    </p:extLst>
  </p:cSld>
  <p:clrMap bg1="lt1" tx1="dk1" bg2="lt2" tx2="dk2" accent1="accent1" accent2="accent2" accent3="accent3" accent4="accent4" accent5="accent5" accent6="accent6" hlink="hlink" folHlink="folHlink"/>
  <p:sldLayoutIdLst>
    <p:sldLayoutId id="214748388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94757255"/>
      </p:ext>
    </p:extLst>
  </p:cSld>
  <p:clrMap bg1="lt1" tx1="dk1" bg2="lt2" tx2="dk2" accent1="accent1" accent2="accent2" accent3="accent3" accent4="accent4" accent5="accent5" accent6="accent6" hlink="hlink" folHlink="folHlink"/>
  <p:sldLayoutIdLst>
    <p:sldLayoutId id="214748395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4148945233"/>
      </p:ext>
    </p:extLst>
  </p:cSld>
  <p:clrMap bg1="lt1" tx1="dk1" bg2="lt2" tx2="dk2" accent1="accent1" accent2="accent2" accent3="accent3" accent4="accent4" accent5="accent5" accent6="accent6" hlink="hlink" folHlink="folHlink"/>
  <p:sldLayoutIdLst>
    <p:sldLayoutId id="214748395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891180330"/>
      </p:ext>
    </p:extLst>
  </p:cSld>
  <p:clrMap bg1="lt1" tx1="dk1" bg2="lt2" tx2="dk2" accent1="accent1" accent2="accent2" accent3="accent3" accent4="accent4" accent5="accent5" accent6="accent6" hlink="hlink" folHlink="folHlink"/>
  <p:sldLayoutIdLst>
    <p:sldLayoutId id="214748395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1395846959"/>
      </p:ext>
    </p:extLst>
  </p:cSld>
  <p:clrMap bg1="lt1" tx1="dk1" bg2="lt2" tx2="dk2" accent1="accent1" accent2="accent2" accent3="accent3" accent4="accent4" accent5="accent5" accent6="accent6" hlink="hlink" folHlink="folHlink"/>
  <p:sldLayoutIdLst>
    <p:sldLayoutId id="214748395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952349601"/>
      </p:ext>
    </p:extLst>
  </p:cSld>
  <p:clrMap bg1="lt1" tx1="dk1" bg2="lt2" tx2="dk2" accent1="accent1" accent2="accent2" accent3="accent3" accent4="accent4" accent5="accent5" accent6="accent6" hlink="hlink" folHlink="folHlink"/>
  <p:sldLayoutIdLst>
    <p:sldLayoutId id="214748395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298524136"/>
      </p:ext>
    </p:extLst>
  </p:cSld>
  <p:clrMap bg1="lt1" tx1="dk1" bg2="lt2" tx2="dk2" accent1="accent1" accent2="accent2" accent3="accent3" accent4="accent4" accent5="accent5" accent6="accent6" hlink="hlink" folHlink="folHlink"/>
  <p:sldLayoutIdLst>
    <p:sldLayoutId id="214748396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1424785192"/>
      </p:ext>
    </p:extLst>
  </p:cSld>
  <p:clrMap bg1="lt1" tx1="dk1" bg2="lt2" tx2="dk2" accent1="accent1" accent2="accent2" accent3="accent3" accent4="accent4" accent5="accent5" accent6="accent6" hlink="hlink" folHlink="folHlink"/>
  <p:sldLayoutIdLst>
    <p:sldLayoutId id="214748396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1210254651"/>
      </p:ext>
    </p:extLst>
  </p:cSld>
  <p:clrMap bg1="lt1" tx1="dk1" bg2="lt2" tx2="dk2" accent1="accent1" accent2="accent2" accent3="accent3" accent4="accent4" accent5="accent5" accent6="accent6" hlink="hlink" folHlink="folHlink"/>
  <p:sldLayoutIdLst>
    <p:sldLayoutId id="214748396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615980579"/>
      </p:ext>
    </p:extLst>
  </p:cSld>
  <p:clrMap bg1="lt1" tx1="dk1" bg2="lt2" tx2="dk2" accent1="accent1" accent2="accent2" accent3="accent3" accent4="accent4" accent5="accent5" accent6="accent6" hlink="hlink" folHlink="folHlink"/>
  <p:sldLayoutIdLst>
    <p:sldLayoutId id="2147483973" r:id="rId1"/>
    <p:sldLayoutId id="2147483997"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4141072142"/>
      </p:ext>
    </p:extLst>
  </p:cSld>
  <p:clrMap bg1="lt1" tx1="dk1" bg2="lt2" tx2="dk2" accent1="accent1" accent2="accent2" accent3="accent3" accent4="accent4" accent5="accent5" accent6="accent6" hlink="hlink" folHlink="folHlink"/>
  <p:sldLayoutIdLst>
    <p:sldLayoutId id="214748399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3913190563"/>
      </p:ext>
    </p:extLst>
  </p:cSld>
  <p:clrMap bg1="lt1" tx1="dk1" bg2="lt2" tx2="dk2" accent1="accent1" accent2="accent2" accent3="accent3" accent4="accent4" accent5="accent5" accent6="accent6" hlink="hlink" folHlink="folHlink"/>
  <p:sldLayoutIdLst>
    <p:sldLayoutId id="214748388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1661638708"/>
      </p:ext>
    </p:extLst>
  </p:cSld>
  <p:clrMap bg1="lt1" tx1="dk1" bg2="lt2" tx2="dk2" accent1="accent1" accent2="accent2" accent3="accent3" accent4="accent4" accent5="accent5" accent6="accent6" hlink="hlink" folHlink="folHlink"/>
  <p:sldLayoutIdLst>
    <p:sldLayoutId id="214748388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815699376"/>
      </p:ext>
    </p:extLst>
  </p:cSld>
  <p:clrMap bg1="lt1" tx1="dk1" bg2="lt2" tx2="dk2" accent1="accent1" accent2="accent2" accent3="accent3" accent4="accent4" accent5="accent5" accent6="accent6" hlink="hlink" folHlink="folHlink"/>
  <p:sldLayoutIdLst>
    <p:sldLayoutId id="214748388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711238584"/>
      </p:ext>
    </p:extLst>
  </p:cSld>
  <p:clrMap bg1="lt1" tx1="dk1" bg2="lt2" tx2="dk2" accent1="accent1" accent2="accent2" accent3="accent3" accent4="accent4" accent5="accent5" accent6="accent6" hlink="hlink" folHlink="folHlink"/>
  <p:sldLayoutIdLst>
    <p:sldLayoutId id="214748389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2038813124"/>
      </p:ext>
    </p:extLst>
  </p:cSld>
  <p:clrMap bg1="lt1" tx1="dk1" bg2="lt2" tx2="dk2" accent1="accent1" accent2="accent2" accent3="accent3" accent4="accent4" accent5="accent5" accent6="accent6" hlink="hlink" folHlink="folHlink"/>
  <p:sldLayoutIdLst>
    <p:sldLayoutId id="214748389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2949932253"/>
      </p:ext>
    </p:extLst>
  </p:cSld>
  <p:clrMap bg1="lt1" tx1="dk1" bg2="lt2" tx2="dk2" accent1="accent1" accent2="accent2" accent3="accent3" accent4="accent4" accent5="accent5" accent6="accent6" hlink="hlink" folHlink="folHlink"/>
  <p:sldLayoutIdLst>
    <p:sldLayoutId id="214748390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871479004"/>
      </p:ext>
    </p:extLst>
  </p:cSld>
  <p:clrMap bg1="lt1" tx1="dk1" bg2="lt2" tx2="dk2" accent1="accent1" accent2="accent2" accent3="accent3" accent4="accent4" accent5="accent5" accent6="accent6" hlink="hlink" folHlink="folHlink"/>
  <p:sldLayoutIdLst>
    <p:sldLayoutId id="214748391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hyperlink" Target="http://www.mediaresource.org/instruct.htm" TargetMode="External"/><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2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2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2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image" Target="../media/image3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3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8.xml"/><Relationship Id="rId3" Type="http://schemas.openxmlformats.org/officeDocument/2006/relationships/image" Target="../media/image3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0.xml"/><Relationship Id="rId3" Type="http://schemas.openxmlformats.org/officeDocument/2006/relationships/image" Target="../media/image3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image" Target="../media/image3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5.xml"/><Relationship Id="rId3" Type="http://schemas.openxmlformats.org/officeDocument/2006/relationships/image" Target="../media/image3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7.xml"/><Relationship Id="rId3" Type="http://schemas.openxmlformats.org/officeDocument/2006/relationships/image" Target="../media/image3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8.xml"/><Relationship Id="rId3" Type="http://schemas.openxmlformats.org/officeDocument/2006/relationships/image" Target="../media/image36.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9.xml"/><Relationship Id="rId3" Type="http://schemas.openxmlformats.org/officeDocument/2006/relationships/image" Target="../media/image3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0.xml"/><Relationship Id="rId3" Type="http://schemas.openxmlformats.org/officeDocument/2006/relationships/image" Target="../media/image38.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1.xml"/><Relationship Id="rId3" Type="http://schemas.openxmlformats.org/officeDocument/2006/relationships/image" Target="../media/image39.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2.xml"/><Relationship Id="rId3" Type="http://schemas.openxmlformats.org/officeDocument/2006/relationships/image" Target="../media/image40.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3.xml"/><Relationship Id="rId3" Type="http://schemas.openxmlformats.org/officeDocument/2006/relationships/image" Target="../media/image41.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4.xml"/><Relationship Id="rId3" Type="http://schemas.openxmlformats.org/officeDocument/2006/relationships/image" Target="../media/image42.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5.xml"/><Relationship Id="rId3" Type="http://schemas.openxmlformats.org/officeDocument/2006/relationships/image" Target="../media/image35.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6.xml"/><Relationship Id="rId3" Type="http://schemas.openxmlformats.org/officeDocument/2006/relationships/image" Target="../media/image43.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7.xml"/><Relationship Id="rId3" Type="http://schemas.openxmlformats.org/officeDocument/2006/relationships/image" Target="../media/image4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dKubyIRiN84" TargetMode="External"/><Relationship Id="rId4" Type="http://schemas.openxmlformats.org/officeDocument/2006/relationships/hyperlink" Target="https://www.youtube.com/watch?v=0Ha9nppnwOc" TargetMode="External"/><Relationship Id="rId1" Type="http://schemas.openxmlformats.org/officeDocument/2006/relationships/slideLayout" Target="../slideLayouts/slideLayout33.xml"/><Relationship Id="rId2" Type="http://schemas.openxmlformats.org/officeDocument/2006/relationships/hyperlink" Target="https://www.youtube.com/watch?v=TNKWgcFPHqw&amp;t=36s"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1.xml"/><Relationship Id="rId3" Type="http://schemas.openxmlformats.org/officeDocument/2006/relationships/image" Target="../media/image45.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charset="0"/>
              </a:rPr>
              <a:t>0</a:t>
            </a:r>
          </a:p>
        </p:txBody>
      </p:sp>
      <p:sp>
        <p:nvSpPr>
          <p:cNvPr id="3075" name="Text Box 11"/>
          <p:cNvSpPr txBox="1">
            <a:spLocks noChangeArrowheads="1"/>
          </p:cNvSpPr>
          <p:nvPr/>
        </p:nvSpPr>
        <p:spPr bwMode="auto">
          <a:xfrm>
            <a:off x="-23373" y="1633538"/>
            <a:ext cx="1586510" cy="1569660"/>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EFC33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600" dirty="0" smtClean="0">
                <a:solidFill>
                  <a:srgbClr val="D2B239"/>
                </a:solidFill>
              </a:rPr>
              <a:t>16</a:t>
            </a:r>
            <a:endParaRPr lang="en-US" sz="9600" dirty="0">
              <a:solidFill>
                <a:srgbClr val="D2B239"/>
              </a:solidFill>
            </a:endParaRPr>
          </a:p>
        </p:txBody>
      </p:sp>
      <p:sp>
        <p:nvSpPr>
          <p:cNvPr id="3076" name="Rectangle 3"/>
          <p:cNvSpPr>
            <a:spLocks noGrp="1" noChangeArrowheads="1"/>
          </p:cNvSpPr>
          <p:nvPr>
            <p:ph type="subTitle" idx="4294967295"/>
          </p:nvPr>
        </p:nvSpPr>
        <p:spPr>
          <a:xfrm>
            <a:off x="0" y="3216275"/>
            <a:ext cx="3460750" cy="1700213"/>
          </a:xfrm>
          <a:extLst>
            <a:ext uri="{909E8E84-426E-40dd-AFC4-6F175D3DCCD1}">
              <a14:hiddenFill xmlns:a14="http://schemas.microsoft.com/office/drawing/2010/main">
                <a:solidFill>
                  <a:srgbClr val="9D0016">
                    <a:alpha val="25098"/>
                  </a:srgbClr>
                </a:solidFill>
              </a14:hiddenFill>
            </a:ext>
            <a:ext uri="{91240B29-F687-4f45-9708-019B960494DF}">
              <a14:hiddenLine xmlns:a14="http://schemas.microsoft.com/office/drawing/2010/main" w="9525">
                <a:solidFill>
                  <a:srgbClr val="5FAF8E"/>
                </a:solidFill>
                <a:miter lim="800000"/>
                <a:headEnd/>
                <a:tailEnd/>
              </a14:hiddenLine>
            </a:ext>
          </a:extLst>
        </p:spPr>
        <p:txBody>
          <a:bodyPr rIns="0" anchor="ctr"/>
          <a:lstStyle/>
          <a:p>
            <a:pPr marL="152400" indent="0" eaLnBrk="1" hangingPunct="1">
              <a:buClr>
                <a:schemeClr val="tx2"/>
              </a:buClr>
              <a:buFont typeface="Wingdings" charset="0"/>
              <a:buNone/>
            </a:pPr>
            <a:r>
              <a:rPr lang="en-US" sz="3600" b="1" dirty="0" smtClean="0">
                <a:solidFill>
                  <a:schemeClr val="bg1"/>
                </a:solidFill>
                <a:latin typeface="Arial"/>
                <a:cs typeface="Arial"/>
              </a:rPr>
              <a:t>The Molecular Basis of Inheritance</a:t>
            </a:r>
            <a:endParaRPr lang="en-US" sz="3600" b="1" dirty="0">
              <a:solidFill>
                <a:schemeClr val="bg1"/>
              </a:solidFill>
              <a:latin typeface="Arial"/>
              <a:cs typeface="Arial"/>
            </a:endParaRPr>
          </a:p>
        </p:txBody>
      </p:sp>
      <p:cxnSp>
        <p:nvCxnSpPr>
          <p:cNvPr id="3" name="Straight Connector 2"/>
          <p:cNvCxnSpPr/>
          <p:nvPr/>
        </p:nvCxnSpPr>
        <p:spPr bwMode="auto">
          <a:xfrm flipV="1">
            <a:off x="127000" y="3054060"/>
            <a:ext cx="1314380" cy="2421"/>
          </a:xfrm>
          <a:prstGeom prst="line">
            <a:avLst/>
          </a:prstGeom>
          <a:solidFill>
            <a:schemeClr val="accent1"/>
          </a:solidFill>
          <a:ln w="38100" cap="flat" cmpd="sng" algn="ctr">
            <a:solidFill>
              <a:srgbClr val="D2B239"/>
            </a:solidFill>
            <a:prstDash val="solid"/>
            <a:round/>
            <a:headEnd type="none" w="med" len="med"/>
            <a:tailEnd type="none" w="med" len="med"/>
          </a:ln>
          <a:effectLst/>
        </p:spPr>
      </p:cxn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02GriffithExperiment-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411480"/>
            <a:ext cx="8546592" cy="5882640"/>
          </a:xfrm>
          <a:prstGeom prst="rect">
            <a:avLst/>
          </a:prstGeom>
        </p:spPr>
      </p:pic>
      <p:sp>
        <p:nvSpPr>
          <p:cNvPr id="9217" name="Rectangle 3"/>
          <p:cNvSpPr>
            <a:spLocks noGrp="1" noChangeArrowheads="1"/>
          </p:cNvSpPr>
          <p:nvPr>
            <p:ph type="ctrTitle"/>
          </p:nvPr>
        </p:nvSpPr>
        <p:spPr bwMode="auto">
          <a:xfrm>
            <a:off x="20638" y="1569"/>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16.2</a:t>
            </a:r>
            <a:endParaRPr lang="en-US" sz="1200" dirty="0">
              <a:latin typeface="Arial" charset="0"/>
            </a:endParaRPr>
          </a:p>
        </p:txBody>
      </p:sp>
      <p:sp>
        <p:nvSpPr>
          <p:cNvPr id="138" name="Text Box 31"/>
          <p:cNvSpPr txBox="1">
            <a:spLocks noChangeArrowheads="1"/>
          </p:cNvSpPr>
          <p:nvPr/>
        </p:nvSpPr>
        <p:spPr bwMode="auto">
          <a:xfrm>
            <a:off x="356936" y="850887"/>
            <a:ext cx="1592125" cy="7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850" dirty="0" smtClean="0">
                <a:solidFill>
                  <a:srgbClr val="000000"/>
                </a:solidFill>
                <a:latin typeface="Arial" charset="0"/>
              </a:rPr>
              <a:t>Living S cells</a:t>
            </a:r>
            <a:br>
              <a:rPr lang="en-US" sz="1850" dirty="0" smtClean="0">
                <a:solidFill>
                  <a:srgbClr val="000000"/>
                </a:solidFill>
                <a:latin typeface="Arial" charset="0"/>
              </a:rPr>
            </a:br>
            <a:r>
              <a:rPr lang="en-US" sz="1850" dirty="0" smtClean="0">
                <a:solidFill>
                  <a:srgbClr val="000000"/>
                </a:solidFill>
                <a:latin typeface="Arial" charset="0"/>
              </a:rPr>
              <a:t>(pathogenic</a:t>
            </a:r>
            <a:br>
              <a:rPr lang="en-US" sz="1850" dirty="0" smtClean="0">
                <a:solidFill>
                  <a:srgbClr val="000000"/>
                </a:solidFill>
                <a:latin typeface="Arial" charset="0"/>
              </a:rPr>
            </a:br>
            <a:r>
              <a:rPr lang="en-US" sz="1850" dirty="0" smtClean="0">
                <a:solidFill>
                  <a:srgbClr val="000000"/>
                </a:solidFill>
                <a:latin typeface="Arial" charset="0"/>
              </a:rPr>
              <a:t>control)</a:t>
            </a:r>
            <a:endParaRPr lang="en-US" sz="1850" dirty="0">
              <a:solidFill>
                <a:srgbClr val="000000"/>
              </a:solidFill>
              <a:latin typeface="Arial" charset="0"/>
            </a:endParaRPr>
          </a:p>
        </p:txBody>
      </p:sp>
      <p:sp>
        <p:nvSpPr>
          <p:cNvPr id="5" name="Text Box 31"/>
          <p:cNvSpPr txBox="1">
            <a:spLocks noChangeArrowheads="1"/>
          </p:cNvSpPr>
          <p:nvPr/>
        </p:nvSpPr>
        <p:spPr bwMode="auto">
          <a:xfrm>
            <a:off x="339302" y="393832"/>
            <a:ext cx="1335025" cy="28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F25800"/>
                </a:solidFill>
                <a:latin typeface="Arial" charset="0"/>
              </a:rPr>
              <a:t>Experiment</a:t>
            </a:r>
            <a:endParaRPr lang="en-US" sz="1800" dirty="0">
              <a:solidFill>
                <a:srgbClr val="F25800"/>
              </a:solidFill>
              <a:latin typeface="Arial" charset="0"/>
            </a:endParaRPr>
          </a:p>
        </p:txBody>
      </p:sp>
      <p:sp>
        <p:nvSpPr>
          <p:cNvPr id="6" name="Text Box 31"/>
          <p:cNvSpPr txBox="1">
            <a:spLocks noChangeArrowheads="1"/>
          </p:cNvSpPr>
          <p:nvPr/>
        </p:nvSpPr>
        <p:spPr bwMode="auto">
          <a:xfrm>
            <a:off x="334122" y="2977782"/>
            <a:ext cx="863310" cy="28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F25800"/>
                </a:solidFill>
                <a:latin typeface="Arial" charset="0"/>
              </a:rPr>
              <a:t>Results</a:t>
            </a:r>
            <a:endParaRPr lang="en-US" sz="1800" dirty="0">
              <a:solidFill>
                <a:srgbClr val="F25800"/>
              </a:solidFill>
              <a:latin typeface="Arial" charset="0"/>
            </a:endParaRPr>
          </a:p>
        </p:txBody>
      </p:sp>
      <p:sp>
        <p:nvSpPr>
          <p:cNvPr id="7" name="Text Box 31"/>
          <p:cNvSpPr txBox="1">
            <a:spLocks noChangeArrowheads="1"/>
          </p:cNvSpPr>
          <p:nvPr/>
        </p:nvSpPr>
        <p:spPr bwMode="auto">
          <a:xfrm>
            <a:off x="2295632" y="840519"/>
            <a:ext cx="1758003" cy="7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850" dirty="0" smtClean="0">
                <a:solidFill>
                  <a:srgbClr val="000000"/>
                </a:solidFill>
                <a:latin typeface="Arial" charset="0"/>
              </a:rPr>
              <a:t>Living R cells</a:t>
            </a:r>
            <a:br>
              <a:rPr lang="en-US" sz="1850" dirty="0" smtClean="0">
                <a:solidFill>
                  <a:srgbClr val="000000"/>
                </a:solidFill>
                <a:latin typeface="Arial" charset="0"/>
              </a:rPr>
            </a:br>
            <a:r>
              <a:rPr lang="en-US" sz="1850" dirty="0" smtClean="0">
                <a:solidFill>
                  <a:srgbClr val="000000"/>
                </a:solidFill>
                <a:latin typeface="Arial" charset="0"/>
              </a:rPr>
              <a:t>(nonpathogenic</a:t>
            </a:r>
            <a:br>
              <a:rPr lang="en-US" sz="1850" dirty="0" smtClean="0">
                <a:solidFill>
                  <a:srgbClr val="000000"/>
                </a:solidFill>
                <a:latin typeface="Arial" charset="0"/>
              </a:rPr>
            </a:br>
            <a:r>
              <a:rPr lang="en-US" sz="1850" dirty="0" smtClean="0">
                <a:solidFill>
                  <a:srgbClr val="000000"/>
                </a:solidFill>
                <a:latin typeface="Arial" charset="0"/>
              </a:rPr>
              <a:t>control)</a:t>
            </a:r>
            <a:endParaRPr lang="en-US" sz="1850" dirty="0">
              <a:solidFill>
                <a:srgbClr val="000000"/>
              </a:solidFill>
              <a:latin typeface="Arial" charset="0"/>
            </a:endParaRPr>
          </a:p>
        </p:txBody>
      </p:sp>
      <p:sp>
        <p:nvSpPr>
          <p:cNvPr id="8" name="Text Box 31"/>
          <p:cNvSpPr txBox="1">
            <a:spLocks noChangeArrowheads="1"/>
          </p:cNvSpPr>
          <p:nvPr/>
        </p:nvSpPr>
        <p:spPr bwMode="auto">
          <a:xfrm>
            <a:off x="4512022" y="861255"/>
            <a:ext cx="2024594" cy="78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850" dirty="0" smtClean="0">
                <a:solidFill>
                  <a:srgbClr val="000000"/>
                </a:solidFill>
                <a:latin typeface="Arial" charset="0"/>
              </a:rPr>
              <a:t>Heat-killed S cells</a:t>
            </a:r>
            <a:br>
              <a:rPr lang="en-US" sz="1850" dirty="0" smtClean="0">
                <a:solidFill>
                  <a:srgbClr val="000000"/>
                </a:solidFill>
                <a:latin typeface="Arial" charset="0"/>
              </a:rPr>
            </a:br>
            <a:r>
              <a:rPr lang="en-US" sz="1850" dirty="0" smtClean="0">
                <a:solidFill>
                  <a:srgbClr val="000000"/>
                </a:solidFill>
                <a:latin typeface="Arial" charset="0"/>
              </a:rPr>
              <a:t>(nonpathogenic</a:t>
            </a:r>
            <a:br>
              <a:rPr lang="en-US" sz="1850" dirty="0" smtClean="0">
                <a:solidFill>
                  <a:srgbClr val="000000"/>
                </a:solidFill>
                <a:latin typeface="Arial" charset="0"/>
              </a:rPr>
            </a:br>
            <a:r>
              <a:rPr lang="en-US" sz="1850" dirty="0" smtClean="0">
                <a:solidFill>
                  <a:srgbClr val="000000"/>
                </a:solidFill>
                <a:latin typeface="Arial" charset="0"/>
              </a:rPr>
              <a:t>control)</a:t>
            </a:r>
            <a:endParaRPr lang="en-US" sz="1850" dirty="0">
              <a:solidFill>
                <a:srgbClr val="000000"/>
              </a:solidFill>
              <a:latin typeface="Arial" charset="0"/>
            </a:endParaRPr>
          </a:p>
        </p:txBody>
      </p:sp>
      <p:sp>
        <p:nvSpPr>
          <p:cNvPr id="9" name="Text Box 31"/>
          <p:cNvSpPr txBox="1">
            <a:spLocks noChangeArrowheads="1"/>
          </p:cNvSpPr>
          <p:nvPr/>
        </p:nvSpPr>
        <p:spPr bwMode="auto">
          <a:xfrm>
            <a:off x="339168" y="3590346"/>
            <a:ext cx="1335162" cy="2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850" dirty="0" smtClean="0">
                <a:solidFill>
                  <a:srgbClr val="000000"/>
                </a:solidFill>
                <a:latin typeface="Arial" charset="0"/>
              </a:rPr>
              <a:t>Mouse dies</a:t>
            </a:r>
            <a:endParaRPr lang="en-US" sz="1850" dirty="0">
              <a:solidFill>
                <a:srgbClr val="000000"/>
              </a:solidFill>
              <a:latin typeface="Arial" charset="0"/>
            </a:endParaRPr>
          </a:p>
        </p:txBody>
      </p:sp>
      <p:sp>
        <p:nvSpPr>
          <p:cNvPr id="11" name="Text Box 31"/>
          <p:cNvSpPr txBox="1">
            <a:spLocks noChangeArrowheads="1"/>
          </p:cNvSpPr>
          <p:nvPr/>
        </p:nvSpPr>
        <p:spPr bwMode="auto">
          <a:xfrm>
            <a:off x="2417820" y="3600712"/>
            <a:ext cx="1677281" cy="2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850" dirty="0" smtClean="0">
                <a:solidFill>
                  <a:srgbClr val="000000"/>
                </a:solidFill>
                <a:latin typeface="Arial" charset="0"/>
              </a:rPr>
              <a:t>Mouse healthy</a:t>
            </a:r>
            <a:endParaRPr lang="en-US" sz="1850" dirty="0">
              <a:solidFill>
                <a:srgbClr val="000000"/>
              </a:solidFill>
              <a:latin typeface="Arial" charset="0"/>
            </a:endParaRPr>
          </a:p>
        </p:txBody>
      </p:sp>
      <p:sp>
        <p:nvSpPr>
          <p:cNvPr id="12" name="Text Box 31"/>
          <p:cNvSpPr txBox="1">
            <a:spLocks noChangeArrowheads="1"/>
          </p:cNvSpPr>
          <p:nvPr/>
        </p:nvSpPr>
        <p:spPr bwMode="auto">
          <a:xfrm>
            <a:off x="4905982" y="3590344"/>
            <a:ext cx="1677281" cy="2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850" dirty="0" smtClean="0">
                <a:solidFill>
                  <a:srgbClr val="000000"/>
                </a:solidFill>
                <a:latin typeface="Arial" charset="0"/>
              </a:rPr>
              <a:t>Mouse healthy</a:t>
            </a:r>
            <a:endParaRPr lang="en-US" sz="1850" dirty="0">
              <a:solidFill>
                <a:srgbClr val="000000"/>
              </a:solidFill>
              <a:latin typeface="Arial" charset="0"/>
            </a:endParaRPr>
          </a:p>
        </p:txBody>
      </p:sp>
      <p:sp>
        <p:nvSpPr>
          <p:cNvPr id="13" name="Text Box 31"/>
          <p:cNvSpPr txBox="1">
            <a:spLocks noChangeArrowheads="1"/>
          </p:cNvSpPr>
          <p:nvPr/>
        </p:nvSpPr>
        <p:spPr bwMode="auto">
          <a:xfrm>
            <a:off x="7399330" y="3585159"/>
            <a:ext cx="1677281" cy="2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850" dirty="0" smtClean="0">
                <a:solidFill>
                  <a:srgbClr val="000000"/>
                </a:solidFill>
                <a:latin typeface="Arial" charset="0"/>
              </a:rPr>
              <a:t>Mouse dies</a:t>
            </a:r>
            <a:endParaRPr lang="en-US" sz="1850" dirty="0">
              <a:solidFill>
                <a:srgbClr val="000000"/>
              </a:solidFill>
              <a:latin typeface="Arial" charset="0"/>
            </a:endParaRPr>
          </a:p>
        </p:txBody>
      </p:sp>
      <p:sp>
        <p:nvSpPr>
          <p:cNvPr id="14" name="Text Box 31"/>
          <p:cNvSpPr txBox="1">
            <a:spLocks noChangeArrowheads="1"/>
          </p:cNvSpPr>
          <p:nvPr/>
        </p:nvSpPr>
        <p:spPr bwMode="auto">
          <a:xfrm>
            <a:off x="6906882" y="843001"/>
            <a:ext cx="2024594" cy="78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850" dirty="0" smtClean="0">
                <a:solidFill>
                  <a:srgbClr val="000000"/>
                </a:solidFill>
                <a:latin typeface="Arial" charset="0"/>
              </a:rPr>
              <a:t>Mixture of heat-</a:t>
            </a:r>
            <a:br>
              <a:rPr lang="en-US" sz="1850" dirty="0" smtClean="0">
                <a:solidFill>
                  <a:srgbClr val="000000"/>
                </a:solidFill>
                <a:latin typeface="Arial" charset="0"/>
              </a:rPr>
            </a:br>
            <a:r>
              <a:rPr lang="en-US" sz="1850" dirty="0" smtClean="0">
                <a:solidFill>
                  <a:srgbClr val="000000"/>
                </a:solidFill>
                <a:latin typeface="Arial" charset="0"/>
              </a:rPr>
              <a:t>killed S cells and</a:t>
            </a:r>
            <a:br>
              <a:rPr lang="en-US" sz="1850" dirty="0" smtClean="0">
                <a:solidFill>
                  <a:srgbClr val="000000"/>
                </a:solidFill>
                <a:latin typeface="Arial" charset="0"/>
              </a:rPr>
            </a:br>
            <a:r>
              <a:rPr lang="en-US" sz="1850" dirty="0" smtClean="0">
                <a:solidFill>
                  <a:srgbClr val="000000"/>
                </a:solidFill>
                <a:latin typeface="Arial" charset="0"/>
              </a:rPr>
              <a:t>living R cells</a:t>
            </a:r>
            <a:endParaRPr lang="en-US" sz="1850" dirty="0">
              <a:solidFill>
                <a:srgbClr val="000000"/>
              </a:solidFill>
              <a:latin typeface="Arial" charset="0"/>
            </a:endParaRPr>
          </a:p>
        </p:txBody>
      </p:sp>
      <p:sp>
        <p:nvSpPr>
          <p:cNvPr id="15" name="Text Box 31"/>
          <p:cNvSpPr txBox="1">
            <a:spLocks noChangeArrowheads="1"/>
          </p:cNvSpPr>
          <p:nvPr/>
        </p:nvSpPr>
        <p:spPr bwMode="auto">
          <a:xfrm>
            <a:off x="5311873" y="5408408"/>
            <a:ext cx="1511678" cy="2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850" dirty="0" smtClean="0">
                <a:solidFill>
                  <a:srgbClr val="000000"/>
                </a:solidFill>
                <a:latin typeface="Arial" charset="0"/>
              </a:rPr>
              <a:t>Living S cells</a:t>
            </a:r>
            <a:endParaRPr lang="en-US" sz="1850" dirty="0">
              <a:solidFill>
                <a:srgbClr val="000000"/>
              </a:solidFill>
              <a:latin typeface="Arial" charset="0"/>
            </a:endParaRPr>
          </a:p>
        </p:txBody>
      </p:sp>
      <p:cxnSp>
        <p:nvCxnSpPr>
          <p:cNvPr id="4" name="Straight Connector 3"/>
          <p:cNvCxnSpPr/>
          <p:nvPr/>
        </p:nvCxnSpPr>
        <p:spPr bwMode="auto">
          <a:xfrm>
            <a:off x="6871716" y="5537895"/>
            <a:ext cx="55562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31"/>
          <p:cNvSpPr txBox="1">
            <a:spLocks noChangeArrowheads="1"/>
          </p:cNvSpPr>
          <p:nvPr/>
        </p:nvSpPr>
        <p:spPr bwMode="auto">
          <a:xfrm>
            <a:off x="6536616" y="104618"/>
            <a:ext cx="1335025" cy="28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F25800"/>
                </a:solidFill>
                <a:latin typeface="Arial" charset="0"/>
              </a:rPr>
              <a:t>Transformation HERE</a:t>
            </a:r>
            <a:endParaRPr lang="en-US" sz="1800" dirty="0">
              <a:solidFill>
                <a:srgbClr val="F25800"/>
              </a:solidFill>
              <a:latin typeface="Arial" charset="0"/>
            </a:endParaRPr>
          </a:p>
        </p:txBody>
      </p:sp>
      <p:sp>
        <p:nvSpPr>
          <p:cNvPr id="3" name="Down Arrow 2"/>
          <p:cNvSpPr/>
          <p:nvPr/>
        </p:nvSpPr>
        <p:spPr bwMode="auto">
          <a:xfrm>
            <a:off x="7629525" y="368252"/>
            <a:ext cx="242116" cy="422207"/>
          </a:xfrm>
          <a:prstGeom prst="downArrow">
            <a:avLst/>
          </a:prstGeom>
          <a:solidFill>
            <a:srgbClr val="FF000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4" charset="0"/>
            </a:endParaRPr>
          </a:p>
        </p:txBody>
      </p:sp>
    </p:spTree>
    <p:extLst>
      <p:ext uri="{BB962C8B-B14F-4D97-AF65-F5344CB8AC3E}">
        <p14:creationId xmlns:p14="http://schemas.microsoft.com/office/powerpoint/2010/main" val="17123131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F99F287-3098-4205-A799-009572E42374.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65558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FDB47545-6052-4C95-B99E-2A9A4620148A.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93275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dirty="0" smtClean="0"/>
              <a:t>In 1944, Oswald Avery</a:t>
            </a:r>
            <a:r>
              <a:rPr lang="en-US" dirty="0"/>
              <a:t>, Colin </a:t>
            </a:r>
            <a:r>
              <a:rPr lang="en-US" dirty="0" smtClean="0"/>
              <a:t>MacLeod, and </a:t>
            </a:r>
            <a:r>
              <a:rPr lang="en-US" dirty="0" err="1" smtClean="0"/>
              <a:t>Maclyn</a:t>
            </a:r>
            <a:r>
              <a:rPr lang="en-US" dirty="0" smtClean="0"/>
              <a:t> McCarty</a:t>
            </a:r>
            <a:r>
              <a:rPr lang="en-US" dirty="0"/>
              <a:t> </a:t>
            </a:r>
            <a:r>
              <a:rPr lang="en-US" dirty="0" smtClean="0"/>
              <a:t>announced that the transforming substance was DNA (</a:t>
            </a:r>
            <a:r>
              <a:rPr lang="en-US" b="1" dirty="0" smtClean="0"/>
              <a:t>Avery, MacLeod, McCarty</a:t>
            </a:r>
            <a:r>
              <a:rPr lang="en-US" dirty="0" smtClean="0"/>
              <a:t> </a:t>
            </a:r>
            <a:r>
              <a:rPr lang="en-US" b="1" dirty="0" smtClean="0"/>
              <a:t>experiments</a:t>
            </a:r>
            <a:r>
              <a:rPr lang="en-US" dirty="0" smtClean="0"/>
              <a:t>)</a:t>
            </a:r>
          </a:p>
          <a:p>
            <a:r>
              <a:rPr lang="en-US" dirty="0" smtClean="0"/>
              <a:t>Many biologists remained skeptical, mainly because little was known about DNA</a:t>
            </a:r>
            <a:endParaRPr lang="en-US"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Rectangle 2"/>
          <p:cNvSpPr txBox="1">
            <a:spLocks noChangeArrowheads="1"/>
          </p:cNvSpPr>
          <p:nvPr/>
        </p:nvSpPr>
        <p:spPr bwMode="auto">
          <a:xfrm>
            <a:off x="334963" y="289150"/>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16.1: DNA is the genetic material – </a:t>
            </a:r>
            <a:r>
              <a:rPr lang="en-US" dirty="0" smtClean="0">
                <a:solidFill>
                  <a:srgbClr val="FF0000"/>
                </a:solidFill>
              </a:rPr>
              <a:t>Evidence #2</a:t>
            </a:r>
            <a:endParaRPr lang="en-US" dirty="0">
              <a:solidFill>
                <a:srgbClr val="FF0000"/>
              </a:solidFill>
            </a:endParaRPr>
          </a:p>
        </p:txBody>
      </p:sp>
    </p:spTree>
    <p:extLst>
      <p:ext uri="{BB962C8B-B14F-4D97-AF65-F5344CB8AC3E}">
        <p14:creationId xmlns:p14="http://schemas.microsoft.com/office/powerpoint/2010/main" val="5811952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Concept 16.1: DNA is the genetic material – </a:t>
            </a:r>
            <a:r>
              <a:rPr lang="en-US" dirty="0">
                <a:solidFill>
                  <a:srgbClr val="FF0000"/>
                </a:solidFill>
              </a:rPr>
              <a:t>Evidence </a:t>
            </a:r>
            <a:r>
              <a:rPr lang="en-US" dirty="0" smtClean="0">
                <a:solidFill>
                  <a:srgbClr val="FF0000"/>
                </a:solidFill>
              </a:rPr>
              <a:t>#3</a:t>
            </a:r>
            <a:endParaRPr lang="en-US" dirty="0">
              <a:solidFill>
                <a:srgbClr val="FF0000"/>
              </a:solidFill>
            </a:endParaRPr>
          </a:p>
        </p:txBody>
      </p:sp>
      <p:sp>
        <p:nvSpPr>
          <p:cNvPr id="4099" name="Rectangle 3"/>
          <p:cNvSpPr>
            <a:spLocks noGrp="1" noChangeArrowheads="1"/>
          </p:cNvSpPr>
          <p:nvPr>
            <p:ph idx="1"/>
          </p:nvPr>
        </p:nvSpPr>
        <p:spPr/>
        <p:txBody>
          <a:bodyPr/>
          <a:lstStyle/>
          <a:p>
            <a:r>
              <a:rPr lang="en-US" dirty="0" smtClean="0"/>
              <a:t>More evidence for DNA as the genetic material came from studies of viruses that infect bacteria</a:t>
            </a:r>
          </a:p>
          <a:p>
            <a:pPr lvl="1"/>
            <a:r>
              <a:rPr lang="en-US" dirty="0" smtClean="0"/>
              <a:t>Such viruses, called </a:t>
            </a:r>
            <a:r>
              <a:rPr lang="en-US" b="1" dirty="0" smtClean="0"/>
              <a:t>bacteriophages</a:t>
            </a:r>
            <a:r>
              <a:rPr lang="en-US" dirty="0" smtClean="0"/>
              <a:t> (or </a:t>
            </a:r>
            <a:r>
              <a:rPr lang="en-US" b="1" dirty="0" smtClean="0"/>
              <a:t>phages</a:t>
            </a:r>
            <a:r>
              <a:rPr lang="en-US" dirty="0" smtClean="0"/>
              <a:t>), are widely used in molecular genetics research</a:t>
            </a:r>
          </a:p>
          <a:p>
            <a:r>
              <a:rPr lang="en-US" dirty="0" smtClean="0"/>
              <a:t>A </a:t>
            </a:r>
            <a:r>
              <a:rPr lang="en-US" b="1" dirty="0" smtClean="0"/>
              <a:t>virus</a:t>
            </a:r>
            <a:r>
              <a:rPr lang="en-US" dirty="0" smtClean="0"/>
              <a:t> is DNA (sometimes RNA) enclosed by a protective coat, often simply protein</a:t>
            </a:r>
            <a:endParaRPr lang="en-US" dirty="0"/>
          </a:p>
        </p:txBody>
      </p:sp>
    </p:spTree>
    <p:extLst>
      <p:ext uri="{BB962C8B-B14F-4D97-AF65-F5344CB8AC3E}">
        <p14:creationId xmlns:p14="http://schemas.microsoft.com/office/powerpoint/2010/main" val="3519013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03VirusInfectingCell-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304" y="1286256"/>
            <a:ext cx="3517392" cy="4133088"/>
          </a:xfrm>
          <a:prstGeom prst="rect">
            <a:avLst/>
          </a:prstGeom>
        </p:spPr>
      </p:pic>
      <p:cxnSp>
        <p:nvCxnSpPr>
          <p:cNvPr id="16" name="Straight Connector 15"/>
          <p:cNvCxnSpPr/>
          <p:nvPr/>
        </p:nvCxnSpPr>
        <p:spPr bwMode="auto">
          <a:xfrm flipV="1">
            <a:off x="4094469" y="1652488"/>
            <a:ext cx="643516" cy="37076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3676823" y="2445148"/>
            <a:ext cx="1061162"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3872861" y="2977849"/>
            <a:ext cx="877909" cy="494347"/>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4286246" y="3672492"/>
            <a:ext cx="473048" cy="289789"/>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3800412" y="4043252"/>
            <a:ext cx="971666" cy="860846"/>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16.3</a:t>
            </a:r>
            <a:endParaRPr lang="en-US" sz="1200" dirty="0">
              <a:latin typeface="Arial" charset="0"/>
            </a:endParaRPr>
          </a:p>
        </p:txBody>
      </p:sp>
      <p:sp>
        <p:nvSpPr>
          <p:cNvPr id="138" name="Text Box 31"/>
          <p:cNvSpPr txBox="1">
            <a:spLocks noChangeArrowheads="1"/>
          </p:cNvSpPr>
          <p:nvPr/>
        </p:nvSpPr>
        <p:spPr bwMode="auto">
          <a:xfrm>
            <a:off x="4800335" y="1478733"/>
            <a:ext cx="667422" cy="55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FFFFFF"/>
                </a:solidFill>
                <a:latin typeface="Arial" charset="0"/>
              </a:rPr>
              <a:t>Phage</a:t>
            </a:r>
            <a:br>
              <a:rPr lang="en-US" sz="1800" dirty="0" smtClean="0">
                <a:solidFill>
                  <a:srgbClr val="FFFFFF"/>
                </a:solidFill>
                <a:latin typeface="Arial" charset="0"/>
              </a:rPr>
            </a:br>
            <a:r>
              <a:rPr lang="en-US" sz="1800" dirty="0" smtClean="0">
                <a:solidFill>
                  <a:srgbClr val="FFFFFF"/>
                </a:solidFill>
                <a:latin typeface="Arial" charset="0"/>
              </a:rPr>
              <a:t>head</a:t>
            </a:r>
            <a:endParaRPr lang="en-US" sz="1800" dirty="0">
              <a:solidFill>
                <a:srgbClr val="FFFFFF"/>
              </a:solidFill>
              <a:latin typeface="Arial" charset="0"/>
            </a:endParaRPr>
          </a:p>
        </p:txBody>
      </p:sp>
      <p:sp>
        <p:nvSpPr>
          <p:cNvPr id="5" name="Text Box 31"/>
          <p:cNvSpPr txBox="1">
            <a:spLocks noChangeArrowheads="1"/>
          </p:cNvSpPr>
          <p:nvPr/>
        </p:nvSpPr>
        <p:spPr bwMode="auto">
          <a:xfrm>
            <a:off x="4804597" y="2288437"/>
            <a:ext cx="650374" cy="27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FFFFFF"/>
                </a:solidFill>
                <a:latin typeface="Arial" charset="0"/>
              </a:rPr>
              <a:t>DNA</a:t>
            </a:r>
            <a:endParaRPr lang="en-US" sz="1800" dirty="0">
              <a:solidFill>
                <a:srgbClr val="FFFFFF"/>
              </a:solidFill>
              <a:latin typeface="Arial" charset="0"/>
            </a:endParaRPr>
          </a:p>
        </p:txBody>
      </p:sp>
      <p:cxnSp>
        <p:nvCxnSpPr>
          <p:cNvPr id="4" name="Straight Connector 3"/>
          <p:cNvCxnSpPr/>
          <p:nvPr/>
        </p:nvCxnSpPr>
        <p:spPr bwMode="auto">
          <a:xfrm flipV="1">
            <a:off x="4099751" y="1647071"/>
            <a:ext cx="643516" cy="3707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3682105" y="2442906"/>
            <a:ext cx="106116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3878143" y="2972432"/>
            <a:ext cx="877909" cy="4943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4288353" y="3670250"/>
            <a:ext cx="473048" cy="28978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3805694" y="4041010"/>
            <a:ext cx="971666" cy="86084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 Box 31"/>
          <p:cNvSpPr txBox="1">
            <a:spLocks noChangeArrowheads="1"/>
          </p:cNvSpPr>
          <p:nvPr/>
        </p:nvSpPr>
        <p:spPr bwMode="auto">
          <a:xfrm>
            <a:off x="4800337" y="2778521"/>
            <a:ext cx="773963" cy="53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FFFFFF"/>
                </a:solidFill>
                <a:latin typeface="Arial" charset="0"/>
              </a:rPr>
              <a:t>Tail</a:t>
            </a:r>
            <a:br>
              <a:rPr lang="en-US" sz="1800" dirty="0" smtClean="0">
                <a:solidFill>
                  <a:srgbClr val="FFFFFF"/>
                </a:solidFill>
                <a:latin typeface="Arial" charset="0"/>
              </a:rPr>
            </a:br>
            <a:r>
              <a:rPr lang="en-US" sz="1800" dirty="0" smtClean="0">
                <a:solidFill>
                  <a:srgbClr val="FFFFFF"/>
                </a:solidFill>
                <a:latin typeface="Arial" charset="0"/>
              </a:rPr>
              <a:t>sheath</a:t>
            </a:r>
            <a:endParaRPr lang="en-US" sz="1800" dirty="0">
              <a:solidFill>
                <a:srgbClr val="FFFFFF"/>
              </a:solidFill>
              <a:latin typeface="Arial" charset="0"/>
            </a:endParaRPr>
          </a:p>
        </p:txBody>
      </p:sp>
      <p:sp>
        <p:nvSpPr>
          <p:cNvPr id="22" name="Text Box 31"/>
          <p:cNvSpPr txBox="1">
            <a:spLocks noChangeArrowheads="1"/>
          </p:cNvSpPr>
          <p:nvPr/>
        </p:nvSpPr>
        <p:spPr bwMode="auto">
          <a:xfrm>
            <a:off x="4804599" y="3498730"/>
            <a:ext cx="995569" cy="28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FFFFFF"/>
                </a:solidFill>
                <a:latin typeface="Arial" charset="0"/>
              </a:rPr>
              <a:t>Tail</a:t>
            </a:r>
            <a:r>
              <a:rPr lang="en-US" sz="1800" dirty="0">
                <a:solidFill>
                  <a:srgbClr val="FFFFFF"/>
                </a:solidFill>
                <a:latin typeface="Arial" charset="0"/>
              </a:rPr>
              <a:t> </a:t>
            </a:r>
            <a:r>
              <a:rPr lang="en-US" sz="1800" dirty="0" smtClean="0">
                <a:solidFill>
                  <a:srgbClr val="FFFFFF"/>
                </a:solidFill>
                <a:latin typeface="Arial" charset="0"/>
              </a:rPr>
              <a:t>fiber</a:t>
            </a:r>
            <a:endParaRPr lang="en-US" sz="1800" dirty="0">
              <a:solidFill>
                <a:srgbClr val="FFFFFF"/>
              </a:solidFill>
              <a:latin typeface="Arial" charset="0"/>
            </a:endParaRPr>
          </a:p>
        </p:txBody>
      </p:sp>
      <p:sp>
        <p:nvSpPr>
          <p:cNvPr id="23" name="Text Box 31"/>
          <p:cNvSpPr txBox="1">
            <a:spLocks noChangeArrowheads="1"/>
          </p:cNvSpPr>
          <p:nvPr/>
        </p:nvSpPr>
        <p:spPr bwMode="auto">
          <a:xfrm>
            <a:off x="4821649" y="3848235"/>
            <a:ext cx="995568" cy="52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FFFFFF"/>
                </a:solidFill>
                <a:latin typeface="Arial" charset="0"/>
              </a:rPr>
              <a:t>Genetic</a:t>
            </a:r>
            <a:br>
              <a:rPr lang="en-US" sz="1800" dirty="0" smtClean="0">
                <a:solidFill>
                  <a:srgbClr val="FFFFFF"/>
                </a:solidFill>
                <a:latin typeface="Arial" charset="0"/>
              </a:rPr>
            </a:br>
            <a:r>
              <a:rPr lang="en-US" sz="1800" dirty="0" smtClean="0">
                <a:solidFill>
                  <a:srgbClr val="FFFFFF"/>
                </a:solidFill>
                <a:latin typeface="Arial" charset="0"/>
              </a:rPr>
              <a:t>material</a:t>
            </a:r>
            <a:endParaRPr lang="en-US" sz="1800" dirty="0">
              <a:solidFill>
                <a:srgbClr val="FFFFFF"/>
              </a:solidFill>
              <a:latin typeface="Arial" charset="0"/>
            </a:endParaRPr>
          </a:p>
        </p:txBody>
      </p:sp>
      <p:sp>
        <p:nvSpPr>
          <p:cNvPr id="24" name="Text Box 31"/>
          <p:cNvSpPr txBox="1">
            <a:spLocks noChangeArrowheads="1"/>
          </p:cNvSpPr>
          <p:nvPr/>
        </p:nvSpPr>
        <p:spPr bwMode="auto">
          <a:xfrm>
            <a:off x="4830175" y="4747433"/>
            <a:ext cx="995568" cy="52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FFFFFF"/>
                </a:solidFill>
                <a:latin typeface="Arial" charset="0"/>
              </a:rPr>
              <a:t>Bacterial</a:t>
            </a:r>
            <a:br>
              <a:rPr lang="en-US" sz="1800" dirty="0" smtClean="0">
                <a:solidFill>
                  <a:srgbClr val="FFFFFF"/>
                </a:solidFill>
                <a:latin typeface="Arial" charset="0"/>
              </a:rPr>
            </a:br>
            <a:r>
              <a:rPr lang="en-US" sz="1800" dirty="0" smtClean="0">
                <a:solidFill>
                  <a:srgbClr val="FFFFFF"/>
                </a:solidFill>
                <a:latin typeface="Arial" charset="0"/>
              </a:rPr>
              <a:t>cell</a:t>
            </a:r>
            <a:endParaRPr lang="en-US" sz="1800" dirty="0">
              <a:solidFill>
                <a:srgbClr val="FFFFFF"/>
              </a:solidFill>
              <a:latin typeface="Arial" charset="0"/>
            </a:endParaRPr>
          </a:p>
        </p:txBody>
      </p:sp>
      <p:grpSp>
        <p:nvGrpSpPr>
          <p:cNvPr id="25" name="Group 24"/>
          <p:cNvGrpSpPr/>
          <p:nvPr/>
        </p:nvGrpSpPr>
        <p:grpSpPr>
          <a:xfrm rot="16200000">
            <a:off x="5326178" y="4579820"/>
            <a:ext cx="1441451" cy="149456"/>
            <a:chOff x="8276167" y="4567767"/>
            <a:chExt cx="509058" cy="100541"/>
          </a:xfrm>
        </p:grpSpPr>
        <p:cxnSp>
          <p:nvCxnSpPr>
            <p:cNvPr id="26" name="Straight Connector 25"/>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Text Box 31"/>
          <p:cNvSpPr txBox="1">
            <a:spLocks noChangeArrowheads="1"/>
          </p:cNvSpPr>
          <p:nvPr/>
        </p:nvSpPr>
        <p:spPr bwMode="auto">
          <a:xfrm rot="16200000">
            <a:off x="5837462" y="4568742"/>
            <a:ext cx="698301" cy="2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800" dirty="0" smtClean="0">
                <a:solidFill>
                  <a:srgbClr val="000000"/>
                </a:solidFill>
                <a:latin typeface="Arial" charset="0"/>
              </a:rPr>
              <a:t>100 nm</a:t>
            </a:r>
            <a:endParaRPr lang="en-US" sz="1800" dirty="0">
              <a:solidFill>
                <a:srgbClr val="000000"/>
              </a:solidFill>
              <a:latin typeface="Arial" charset="0"/>
            </a:endParaRPr>
          </a:p>
        </p:txBody>
      </p:sp>
    </p:spTree>
    <p:extLst>
      <p:ext uri="{BB962C8B-B14F-4D97-AF65-F5344CB8AC3E}">
        <p14:creationId xmlns:p14="http://schemas.microsoft.com/office/powerpoint/2010/main" val="15682848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dirty="0" smtClean="0"/>
              <a:t>In 1952, Alfred Hershey and Martha Chase (</a:t>
            </a:r>
            <a:r>
              <a:rPr lang="en-US" b="1" dirty="0" smtClean="0"/>
              <a:t>Hershey-Chase experiment</a:t>
            </a:r>
            <a:r>
              <a:rPr lang="en-US" dirty="0" smtClean="0"/>
              <a:t>) showed that </a:t>
            </a:r>
            <a:r>
              <a:rPr lang="en-US" b="1" dirty="0" smtClean="0"/>
              <a:t>DNA is the genetic material</a:t>
            </a:r>
            <a:r>
              <a:rPr lang="en-US" dirty="0" smtClean="0"/>
              <a:t> of a phage known as T2</a:t>
            </a:r>
          </a:p>
          <a:p>
            <a:r>
              <a:rPr lang="en-US" dirty="0" smtClean="0"/>
              <a:t>They designed an experiment showing that </a:t>
            </a:r>
            <a:r>
              <a:rPr lang="en-US" b="1" dirty="0" smtClean="0"/>
              <a:t>only one</a:t>
            </a:r>
            <a:r>
              <a:rPr lang="en-US" dirty="0" smtClean="0"/>
              <a:t> of the two components of T2 (DNA or protein) enters an </a:t>
            </a:r>
            <a:r>
              <a:rPr lang="en-US" i="1" dirty="0" smtClean="0"/>
              <a:t>E. coli </a:t>
            </a:r>
            <a:r>
              <a:rPr lang="en-US" dirty="0" smtClean="0"/>
              <a:t>cell during infection</a:t>
            </a:r>
          </a:p>
          <a:p>
            <a:r>
              <a:rPr lang="en-US" dirty="0" smtClean="0"/>
              <a:t>They concluded that the </a:t>
            </a:r>
            <a:r>
              <a:rPr lang="en-US" b="1" dirty="0" smtClean="0"/>
              <a:t>injected DNA</a:t>
            </a:r>
            <a:r>
              <a:rPr lang="en-US" dirty="0" smtClean="0"/>
              <a:t> of the phage provides the </a:t>
            </a:r>
            <a:r>
              <a:rPr lang="en-US" b="1" dirty="0" smtClean="0"/>
              <a:t>genetic information</a:t>
            </a:r>
            <a:endParaRPr lang="en-US" b="1"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Rectangle 2"/>
          <p:cNvSpPr txBox="1">
            <a:spLocks noChangeArrowheads="1"/>
          </p:cNvSpPr>
          <p:nvPr/>
        </p:nvSpPr>
        <p:spPr bwMode="auto">
          <a:xfrm>
            <a:off x="201613" y="31772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16.1: DNA is the genetic material – </a:t>
            </a:r>
            <a:r>
              <a:rPr lang="en-US" dirty="0" smtClean="0">
                <a:solidFill>
                  <a:srgbClr val="FF0000"/>
                </a:solidFill>
              </a:rPr>
              <a:t>Evidence #3</a:t>
            </a:r>
            <a:endParaRPr lang="en-US" dirty="0">
              <a:solidFill>
                <a:srgbClr val="FF0000"/>
              </a:solidFill>
            </a:endParaRPr>
          </a:p>
        </p:txBody>
      </p:sp>
    </p:spTree>
    <p:extLst>
      <p:ext uri="{BB962C8B-B14F-4D97-AF65-F5344CB8AC3E}">
        <p14:creationId xmlns:p14="http://schemas.microsoft.com/office/powerpoint/2010/main" val="31474798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04_HersheyChaseExp-U.jpg"/>
          <p:cNvPicPr>
            <a:picLocks noChangeAspect="1"/>
          </p:cNvPicPr>
          <p:nvPr/>
        </p:nvPicPr>
        <p:blipFill rotWithShape="1">
          <a:blip r:embed="rId3">
            <a:extLst>
              <a:ext uri="{28A0092B-C50C-407E-A947-70E740481C1C}">
                <a14:useLocalDpi xmlns:a14="http://schemas.microsoft.com/office/drawing/2010/main" val="0"/>
              </a:ext>
            </a:extLst>
          </a:blip>
          <a:srcRect b="2372"/>
          <a:stretch/>
        </p:blipFill>
        <p:spPr>
          <a:xfrm>
            <a:off x="569976" y="345768"/>
            <a:ext cx="8004048" cy="628471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16.4</a:t>
            </a:r>
            <a:endParaRPr lang="en-US" sz="1200" dirty="0">
              <a:latin typeface="Arial" charset="0"/>
            </a:endParaRPr>
          </a:p>
        </p:txBody>
      </p:sp>
      <p:sp>
        <p:nvSpPr>
          <p:cNvPr id="138" name="Text Box 31"/>
          <p:cNvSpPr txBox="1">
            <a:spLocks noChangeArrowheads="1"/>
          </p:cNvSpPr>
          <p:nvPr/>
        </p:nvSpPr>
        <p:spPr bwMode="auto">
          <a:xfrm>
            <a:off x="622919" y="345134"/>
            <a:ext cx="1108811" cy="21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FC5E02"/>
                </a:solidFill>
                <a:latin typeface="Arial" charset="0"/>
              </a:rPr>
              <a:t>Experiment</a:t>
            </a:r>
            <a:endParaRPr lang="en-US" sz="1400" dirty="0">
              <a:solidFill>
                <a:srgbClr val="FC5E02"/>
              </a:solidFill>
              <a:latin typeface="Arial" charset="0"/>
            </a:endParaRPr>
          </a:p>
        </p:txBody>
      </p:sp>
      <p:sp>
        <p:nvSpPr>
          <p:cNvPr id="5" name="Text Box 31"/>
          <p:cNvSpPr txBox="1">
            <a:spLocks noChangeArrowheads="1"/>
          </p:cNvSpPr>
          <p:nvPr/>
        </p:nvSpPr>
        <p:spPr bwMode="auto">
          <a:xfrm>
            <a:off x="610321" y="645082"/>
            <a:ext cx="4213646" cy="21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Batch 1: Radioactive sulfur (</a:t>
            </a:r>
            <a:r>
              <a:rPr lang="en-US" sz="1400" baseline="30000" dirty="0" smtClean="0">
                <a:solidFill>
                  <a:srgbClr val="000000"/>
                </a:solidFill>
                <a:latin typeface="Arial" charset="0"/>
              </a:rPr>
              <a:t>35</a:t>
            </a:r>
            <a:r>
              <a:rPr lang="en-US" sz="1400" dirty="0" smtClean="0">
                <a:solidFill>
                  <a:srgbClr val="000000"/>
                </a:solidFill>
                <a:latin typeface="Arial" charset="0"/>
              </a:rPr>
              <a:t>S) in phage protein</a:t>
            </a:r>
            <a:endParaRPr lang="en-US" sz="1400" dirty="0">
              <a:solidFill>
                <a:srgbClr val="000000"/>
              </a:solidFill>
              <a:latin typeface="Arial" charset="0"/>
            </a:endParaRPr>
          </a:p>
        </p:txBody>
      </p:sp>
      <p:sp>
        <p:nvSpPr>
          <p:cNvPr id="6" name="Text Box 31"/>
          <p:cNvSpPr txBox="1">
            <a:spLocks noChangeArrowheads="1"/>
          </p:cNvSpPr>
          <p:nvPr/>
        </p:nvSpPr>
        <p:spPr bwMode="auto">
          <a:xfrm>
            <a:off x="615242" y="3915805"/>
            <a:ext cx="4735421" cy="21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Batch 2: Radioactive phosphorus (</a:t>
            </a:r>
            <a:r>
              <a:rPr lang="en-US" sz="1400" baseline="30000" dirty="0" smtClean="0">
                <a:solidFill>
                  <a:srgbClr val="000000"/>
                </a:solidFill>
                <a:latin typeface="Arial" charset="0"/>
              </a:rPr>
              <a:t>32</a:t>
            </a:r>
            <a:r>
              <a:rPr lang="en-US" sz="1400" dirty="0" smtClean="0">
                <a:solidFill>
                  <a:srgbClr val="000000"/>
                </a:solidFill>
                <a:latin typeface="Arial" charset="0"/>
              </a:rPr>
              <a:t>P) in phage DNA</a:t>
            </a:r>
            <a:endParaRPr lang="en-US" sz="1400" dirty="0">
              <a:solidFill>
                <a:srgbClr val="000000"/>
              </a:solidFill>
              <a:latin typeface="Arial" charset="0"/>
            </a:endParaRPr>
          </a:p>
        </p:txBody>
      </p:sp>
      <p:cxnSp>
        <p:nvCxnSpPr>
          <p:cNvPr id="4" name="Straight Connector 3"/>
          <p:cNvCxnSpPr/>
          <p:nvPr/>
        </p:nvCxnSpPr>
        <p:spPr bwMode="auto">
          <a:xfrm flipV="1">
            <a:off x="2082181" y="1590986"/>
            <a:ext cx="216587" cy="16735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892130" y="3574675"/>
            <a:ext cx="167362" cy="14766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1978811" y="4322865"/>
            <a:ext cx="221508" cy="295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5650257" y="6369592"/>
            <a:ext cx="172199" cy="1076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31"/>
          <p:cNvSpPr txBox="1">
            <a:spLocks noChangeArrowheads="1"/>
          </p:cNvSpPr>
          <p:nvPr/>
        </p:nvSpPr>
        <p:spPr bwMode="auto">
          <a:xfrm>
            <a:off x="900029" y="937077"/>
            <a:ext cx="1401365" cy="44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Labeled phages</a:t>
            </a:r>
            <a:br>
              <a:rPr lang="en-US" sz="1400" dirty="0" smtClean="0">
                <a:solidFill>
                  <a:srgbClr val="000000"/>
                </a:solidFill>
                <a:latin typeface="Arial" charset="0"/>
              </a:rPr>
            </a:br>
            <a:r>
              <a:rPr lang="en-US" sz="1400" dirty="0" smtClean="0">
                <a:solidFill>
                  <a:srgbClr val="000000"/>
                </a:solidFill>
                <a:latin typeface="Arial" charset="0"/>
              </a:rPr>
              <a:t>infect cells.</a:t>
            </a:r>
            <a:endParaRPr lang="en-US" sz="1400" dirty="0">
              <a:solidFill>
                <a:srgbClr val="000000"/>
              </a:solidFill>
              <a:latin typeface="Arial" charset="0"/>
            </a:endParaRPr>
          </a:p>
        </p:txBody>
      </p:sp>
      <p:sp>
        <p:nvSpPr>
          <p:cNvPr id="18" name="Text Box 31"/>
          <p:cNvSpPr txBox="1">
            <a:spLocks noChangeArrowheads="1"/>
          </p:cNvSpPr>
          <p:nvPr/>
        </p:nvSpPr>
        <p:spPr bwMode="auto">
          <a:xfrm>
            <a:off x="3155241" y="937076"/>
            <a:ext cx="2047910" cy="44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Agitation frees outside</a:t>
            </a:r>
            <a:br>
              <a:rPr lang="en-US" sz="1400" dirty="0" smtClean="0">
                <a:solidFill>
                  <a:srgbClr val="000000"/>
                </a:solidFill>
                <a:latin typeface="Arial" charset="0"/>
              </a:rPr>
            </a:br>
            <a:r>
              <a:rPr lang="en-US" sz="1400" dirty="0" smtClean="0">
                <a:solidFill>
                  <a:srgbClr val="000000"/>
                </a:solidFill>
                <a:latin typeface="Arial" charset="0"/>
              </a:rPr>
              <a:t>phage parts from cells.</a:t>
            </a:r>
            <a:endParaRPr lang="en-US" sz="1400" dirty="0">
              <a:solidFill>
                <a:srgbClr val="000000"/>
              </a:solidFill>
              <a:latin typeface="Arial" charset="0"/>
            </a:endParaRPr>
          </a:p>
        </p:txBody>
      </p:sp>
      <p:sp>
        <p:nvSpPr>
          <p:cNvPr id="19" name="Text Box 31"/>
          <p:cNvSpPr txBox="1">
            <a:spLocks noChangeArrowheads="1"/>
          </p:cNvSpPr>
          <p:nvPr/>
        </p:nvSpPr>
        <p:spPr bwMode="auto">
          <a:xfrm>
            <a:off x="5656756" y="937076"/>
            <a:ext cx="1478335" cy="44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Centrifuged cells</a:t>
            </a:r>
            <a:br>
              <a:rPr lang="en-US" sz="1400" dirty="0" smtClean="0">
                <a:solidFill>
                  <a:srgbClr val="000000"/>
                </a:solidFill>
                <a:latin typeface="Arial" charset="0"/>
              </a:rPr>
            </a:br>
            <a:r>
              <a:rPr lang="en-US" sz="1400" dirty="0" smtClean="0">
                <a:solidFill>
                  <a:srgbClr val="000000"/>
                </a:solidFill>
                <a:latin typeface="Arial" charset="0"/>
              </a:rPr>
              <a:t>form a pellet.</a:t>
            </a:r>
            <a:endParaRPr lang="en-US" sz="1400" dirty="0">
              <a:solidFill>
                <a:srgbClr val="000000"/>
              </a:solidFill>
              <a:latin typeface="Arial" charset="0"/>
            </a:endParaRPr>
          </a:p>
        </p:txBody>
      </p:sp>
      <p:sp>
        <p:nvSpPr>
          <p:cNvPr id="20" name="Text Box 31"/>
          <p:cNvSpPr txBox="1">
            <a:spLocks noChangeArrowheads="1"/>
          </p:cNvSpPr>
          <p:nvPr/>
        </p:nvSpPr>
        <p:spPr bwMode="auto">
          <a:xfrm>
            <a:off x="7180757" y="1429683"/>
            <a:ext cx="1355184" cy="61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Radioactivity</a:t>
            </a:r>
            <a:br>
              <a:rPr lang="en-US" sz="1400" dirty="0" smtClean="0">
                <a:solidFill>
                  <a:srgbClr val="000000"/>
                </a:solidFill>
                <a:latin typeface="Arial" charset="0"/>
              </a:rPr>
            </a:br>
            <a:r>
              <a:rPr lang="en-US" sz="1400" dirty="0" smtClean="0">
                <a:solidFill>
                  <a:srgbClr val="000000"/>
                </a:solidFill>
                <a:latin typeface="Arial" charset="0"/>
              </a:rPr>
              <a:t>(phage protein)</a:t>
            </a:r>
            <a:br>
              <a:rPr lang="en-US" sz="1400" dirty="0" smtClean="0">
                <a:solidFill>
                  <a:srgbClr val="000000"/>
                </a:solidFill>
                <a:latin typeface="Arial" charset="0"/>
              </a:rPr>
            </a:br>
            <a:r>
              <a:rPr lang="en-US" sz="1400" dirty="0" smtClean="0">
                <a:solidFill>
                  <a:srgbClr val="000000"/>
                </a:solidFill>
                <a:latin typeface="Arial" charset="0"/>
              </a:rPr>
              <a:t>found in liquid</a:t>
            </a:r>
            <a:endParaRPr lang="en-US" sz="1400" dirty="0">
              <a:solidFill>
                <a:srgbClr val="000000"/>
              </a:solidFill>
              <a:latin typeface="Arial" charset="0"/>
            </a:endParaRPr>
          </a:p>
        </p:txBody>
      </p:sp>
      <p:sp>
        <p:nvSpPr>
          <p:cNvPr id="21" name="Text Box 31"/>
          <p:cNvSpPr txBox="1">
            <a:spLocks noChangeArrowheads="1"/>
          </p:cNvSpPr>
          <p:nvPr/>
        </p:nvSpPr>
        <p:spPr bwMode="auto">
          <a:xfrm>
            <a:off x="6080090" y="3631016"/>
            <a:ext cx="639364" cy="2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Pellet</a:t>
            </a:r>
            <a:endParaRPr lang="en-US" sz="1400" dirty="0">
              <a:solidFill>
                <a:srgbClr val="000000"/>
              </a:solidFill>
              <a:latin typeface="Arial" charset="0"/>
            </a:endParaRPr>
          </a:p>
        </p:txBody>
      </p:sp>
      <p:sp>
        <p:nvSpPr>
          <p:cNvPr id="22" name="Text Box 31"/>
          <p:cNvSpPr txBox="1">
            <a:spLocks noChangeArrowheads="1"/>
          </p:cNvSpPr>
          <p:nvPr/>
        </p:nvSpPr>
        <p:spPr bwMode="auto">
          <a:xfrm>
            <a:off x="4379060" y="3261561"/>
            <a:ext cx="1016516" cy="2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Centrifuge</a:t>
            </a:r>
            <a:endParaRPr lang="en-US" sz="1400" dirty="0">
              <a:solidFill>
                <a:srgbClr val="000000"/>
              </a:solidFill>
              <a:latin typeface="Arial" charset="0"/>
            </a:endParaRPr>
          </a:p>
        </p:txBody>
      </p:sp>
      <p:sp>
        <p:nvSpPr>
          <p:cNvPr id="23" name="Text Box 31"/>
          <p:cNvSpPr txBox="1">
            <a:spLocks noChangeArrowheads="1"/>
          </p:cNvSpPr>
          <p:nvPr/>
        </p:nvSpPr>
        <p:spPr bwMode="auto">
          <a:xfrm>
            <a:off x="2323969" y="1506651"/>
            <a:ext cx="1008818" cy="41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Radioactive</a:t>
            </a:r>
            <a:br>
              <a:rPr lang="en-US" sz="1400" dirty="0" smtClean="0">
                <a:solidFill>
                  <a:srgbClr val="000000"/>
                </a:solidFill>
                <a:latin typeface="Arial" charset="0"/>
              </a:rPr>
            </a:br>
            <a:r>
              <a:rPr lang="en-US" sz="1400" dirty="0" smtClean="0">
                <a:solidFill>
                  <a:srgbClr val="000000"/>
                </a:solidFill>
                <a:latin typeface="Arial" charset="0"/>
              </a:rPr>
              <a:t>protein</a:t>
            </a:r>
            <a:endParaRPr lang="en-US" sz="1400" dirty="0">
              <a:solidFill>
                <a:srgbClr val="000000"/>
              </a:solidFill>
              <a:latin typeface="Arial" charset="0"/>
            </a:endParaRPr>
          </a:p>
        </p:txBody>
      </p:sp>
      <p:sp>
        <p:nvSpPr>
          <p:cNvPr id="24" name="Text Box 31"/>
          <p:cNvSpPr txBox="1">
            <a:spLocks noChangeArrowheads="1"/>
          </p:cNvSpPr>
          <p:nvPr/>
        </p:nvSpPr>
        <p:spPr bwMode="auto">
          <a:xfrm>
            <a:off x="2223909" y="4223681"/>
            <a:ext cx="1008818" cy="41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Radioactive</a:t>
            </a:r>
            <a:br>
              <a:rPr lang="en-US" sz="1400" dirty="0" smtClean="0">
                <a:solidFill>
                  <a:srgbClr val="000000"/>
                </a:solidFill>
                <a:latin typeface="Arial" charset="0"/>
              </a:rPr>
            </a:br>
            <a:r>
              <a:rPr lang="en-US" sz="1400" dirty="0" smtClean="0">
                <a:solidFill>
                  <a:srgbClr val="000000"/>
                </a:solidFill>
                <a:latin typeface="Arial" charset="0"/>
              </a:rPr>
              <a:t>DNA</a:t>
            </a:r>
            <a:endParaRPr lang="en-US" sz="1400" dirty="0">
              <a:solidFill>
                <a:srgbClr val="000000"/>
              </a:solidFill>
              <a:latin typeface="Arial" charset="0"/>
            </a:endParaRPr>
          </a:p>
        </p:txBody>
      </p:sp>
      <p:sp>
        <p:nvSpPr>
          <p:cNvPr id="25" name="Text Box 31"/>
          <p:cNvSpPr txBox="1">
            <a:spLocks noChangeArrowheads="1"/>
          </p:cNvSpPr>
          <p:nvPr/>
        </p:nvSpPr>
        <p:spPr bwMode="auto">
          <a:xfrm>
            <a:off x="6795908" y="6317256"/>
            <a:ext cx="1840092" cy="41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Radioactivity (phage</a:t>
            </a:r>
            <a:br>
              <a:rPr lang="en-US" sz="1400" dirty="0" smtClean="0">
                <a:solidFill>
                  <a:srgbClr val="000000"/>
                </a:solidFill>
                <a:latin typeface="Arial" charset="0"/>
              </a:rPr>
            </a:br>
            <a:r>
              <a:rPr lang="en-US" sz="1400" dirty="0" smtClean="0">
                <a:solidFill>
                  <a:srgbClr val="000000"/>
                </a:solidFill>
                <a:latin typeface="Arial" charset="0"/>
              </a:rPr>
              <a:t>DNA) found in pellet</a:t>
            </a:r>
            <a:endParaRPr lang="en-US" sz="1400" dirty="0">
              <a:solidFill>
                <a:srgbClr val="000000"/>
              </a:solidFill>
              <a:latin typeface="Arial" charset="0"/>
            </a:endParaRPr>
          </a:p>
        </p:txBody>
      </p:sp>
      <p:sp>
        <p:nvSpPr>
          <p:cNvPr id="26" name="Text Box 31"/>
          <p:cNvSpPr txBox="1">
            <a:spLocks noChangeArrowheads="1"/>
          </p:cNvSpPr>
          <p:nvPr/>
        </p:nvSpPr>
        <p:spPr bwMode="auto">
          <a:xfrm>
            <a:off x="4379061" y="6024773"/>
            <a:ext cx="1016516" cy="2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Centrifuge</a:t>
            </a:r>
            <a:endParaRPr lang="en-US" sz="1400" dirty="0">
              <a:solidFill>
                <a:srgbClr val="000000"/>
              </a:solidFill>
              <a:latin typeface="Arial" charset="0"/>
            </a:endParaRPr>
          </a:p>
        </p:txBody>
      </p:sp>
      <p:sp>
        <p:nvSpPr>
          <p:cNvPr id="27" name="Text Box 31"/>
          <p:cNvSpPr txBox="1">
            <a:spLocks noChangeArrowheads="1"/>
          </p:cNvSpPr>
          <p:nvPr/>
        </p:nvSpPr>
        <p:spPr bwMode="auto">
          <a:xfrm>
            <a:off x="5125666" y="6401925"/>
            <a:ext cx="639364" cy="2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400" dirty="0" smtClean="0">
                <a:solidFill>
                  <a:srgbClr val="000000"/>
                </a:solidFill>
                <a:latin typeface="Arial" charset="0"/>
              </a:rPr>
              <a:t>Pellet</a:t>
            </a:r>
            <a:endParaRPr lang="en-US" sz="1400" dirty="0">
              <a:solidFill>
                <a:srgbClr val="000000"/>
              </a:solidFill>
              <a:latin typeface="Arial" charset="0"/>
            </a:endParaRPr>
          </a:p>
        </p:txBody>
      </p:sp>
      <p:grpSp>
        <p:nvGrpSpPr>
          <p:cNvPr id="31" name="Group 30"/>
          <p:cNvGrpSpPr/>
          <p:nvPr/>
        </p:nvGrpSpPr>
        <p:grpSpPr>
          <a:xfrm>
            <a:off x="615710" y="907551"/>
            <a:ext cx="224367" cy="233119"/>
            <a:chOff x="5427570" y="327780"/>
            <a:chExt cx="224367" cy="233119"/>
          </a:xfrm>
        </p:grpSpPr>
        <p:sp>
          <p:nvSpPr>
            <p:cNvPr id="32" name="Oval 31"/>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3"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1</a:t>
              </a:r>
              <a:endParaRPr lang="en-US" sz="1400" dirty="0">
                <a:solidFill>
                  <a:srgbClr val="FFFFFF"/>
                </a:solidFill>
                <a:latin typeface="Arial" charset="0"/>
              </a:endParaRPr>
            </a:p>
          </p:txBody>
        </p:sp>
      </p:grpSp>
      <p:grpSp>
        <p:nvGrpSpPr>
          <p:cNvPr id="34" name="Group 33"/>
          <p:cNvGrpSpPr/>
          <p:nvPr/>
        </p:nvGrpSpPr>
        <p:grpSpPr>
          <a:xfrm>
            <a:off x="2862328" y="909535"/>
            <a:ext cx="224367" cy="233119"/>
            <a:chOff x="5427570" y="327780"/>
            <a:chExt cx="224367" cy="233119"/>
          </a:xfrm>
        </p:grpSpPr>
        <p:sp>
          <p:nvSpPr>
            <p:cNvPr id="35" name="Oval 34"/>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6"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2</a:t>
              </a:r>
              <a:endParaRPr lang="en-US" sz="1400" dirty="0">
                <a:solidFill>
                  <a:srgbClr val="FFFFFF"/>
                </a:solidFill>
                <a:latin typeface="Arial" charset="0"/>
              </a:endParaRPr>
            </a:p>
          </p:txBody>
        </p:sp>
      </p:grpSp>
      <p:grpSp>
        <p:nvGrpSpPr>
          <p:cNvPr id="37" name="Group 36"/>
          <p:cNvGrpSpPr/>
          <p:nvPr/>
        </p:nvGrpSpPr>
        <p:grpSpPr>
          <a:xfrm>
            <a:off x="6879796" y="1408510"/>
            <a:ext cx="224367" cy="233119"/>
            <a:chOff x="5427570" y="327780"/>
            <a:chExt cx="224367" cy="233119"/>
          </a:xfrm>
        </p:grpSpPr>
        <p:sp>
          <p:nvSpPr>
            <p:cNvPr id="38" name="Oval 37"/>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9"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4</a:t>
              </a:r>
              <a:endParaRPr lang="en-US" sz="1400" dirty="0">
                <a:solidFill>
                  <a:srgbClr val="FFFFFF"/>
                </a:solidFill>
                <a:latin typeface="Arial" charset="0"/>
              </a:endParaRPr>
            </a:p>
          </p:txBody>
        </p:sp>
      </p:grpSp>
      <p:grpSp>
        <p:nvGrpSpPr>
          <p:cNvPr id="40" name="Group 39"/>
          <p:cNvGrpSpPr/>
          <p:nvPr/>
        </p:nvGrpSpPr>
        <p:grpSpPr>
          <a:xfrm>
            <a:off x="5356652" y="903185"/>
            <a:ext cx="224367" cy="233119"/>
            <a:chOff x="5427570" y="327780"/>
            <a:chExt cx="224367" cy="233119"/>
          </a:xfrm>
        </p:grpSpPr>
        <p:sp>
          <p:nvSpPr>
            <p:cNvPr id="41" name="Oval 40"/>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2"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3</a:t>
              </a:r>
              <a:endParaRPr lang="en-US" sz="1400" dirty="0">
                <a:solidFill>
                  <a:srgbClr val="FFFFFF"/>
                </a:solidFill>
                <a:latin typeface="Arial" charset="0"/>
              </a:endParaRPr>
            </a:p>
          </p:txBody>
        </p:sp>
      </p:grpSp>
      <p:grpSp>
        <p:nvGrpSpPr>
          <p:cNvPr id="43" name="Group 42"/>
          <p:cNvGrpSpPr/>
          <p:nvPr/>
        </p:nvGrpSpPr>
        <p:grpSpPr>
          <a:xfrm>
            <a:off x="6501411" y="6315566"/>
            <a:ext cx="224367" cy="233119"/>
            <a:chOff x="5427570" y="327780"/>
            <a:chExt cx="224367" cy="233119"/>
          </a:xfrm>
        </p:grpSpPr>
        <p:sp>
          <p:nvSpPr>
            <p:cNvPr id="44" name="Oval 43"/>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5"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4</a:t>
              </a:r>
              <a:endParaRPr lang="en-US" sz="1400" dirty="0">
                <a:solidFill>
                  <a:srgbClr val="FFFFFF"/>
                </a:solidFill>
                <a:latin typeface="Arial" charset="0"/>
              </a:endParaRPr>
            </a:p>
          </p:txBody>
        </p:sp>
      </p:grpSp>
    </p:spTree>
    <p:extLst>
      <p:ext uri="{BB962C8B-B14F-4D97-AF65-F5344CB8AC3E}">
        <p14:creationId xmlns:p14="http://schemas.microsoft.com/office/powerpoint/2010/main" val="24810338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8C2FD050-6E18-488D-A326-9AB877D848AA.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147039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b="1" dirty="0"/>
              <a:t>CONCLUSION: </a:t>
            </a:r>
            <a:r>
              <a:rPr lang="en-US" b="1" u="sng" dirty="0"/>
              <a:t>DNA</a:t>
            </a:r>
            <a:r>
              <a:rPr lang="en-US" b="1" dirty="0"/>
              <a:t> is DEF genetic material (NOT protein)</a:t>
            </a:r>
            <a:endParaRPr lang="en-US" b="1" u="sng" dirty="0"/>
          </a:p>
          <a:p>
            <a:pPr marL="971550" lvl="1" indent="-514350">
              <a:buFont typeface="+mj-lt"/>
              <a:buAutoNum type="arabicPeriod"/>
            </a:pPr>
            <a:r>
              <a:rPr lang="en-US" dirty="0"/>
              <a:t>Griffith experiment</a:t>
            </a:r>
          </a:p>
          <a:p>
            <a:pPr marL="971550" lvl="1" indent="-514350">
              <a:buFont typeface="+mj-lt"/>
              <a:buAutoNum type="arabicPeriod"/>
            </a:pPr>
            <a:r>
              <a:rPr lang="en-US" dirty="0"/>
              <a:t>Avery, MacLeod, McCarty experiments</a:t>
            </a:r>
          </a:p>
          <a:p>
            <a:pPr marL="971550" lvl="1" indent="-514350">
              <a:buFont typeface="+mj-lt"/>
              <a:buAutoNum type="arabicPeriod"/>
            </a:pPr>
            <a:r>
              <a:rPr lang="en-US" dirty="0"/>
              <a:t>Hershey-Chase experiment</a:t>
            </a:r>
          </a:p>
          <a:p>
            <a:r>
              <a:rPr lang="en-US" b="1" dirty="0" smtClean="0">
                <a:solidFill>
                  <a:srgbClr val="FF0000"/>
                </a:solidFill>
              </a:rPr>
              <a:t>Next question…what even </a:t>
            </a:r>
            <a:r>
              <a:rPr lang="en-US" b="1" i="1" dirty="0" smtClean="0">
                <a:solidFill>
                  <a:srgbClr val="FF0000"/>
                </a:solidFill>
              </a:rPr>
              <a:t>is</a:t>
            </a:r>
            <a:r>
              <a:rPr lang="en-US" b="1" dirty="0" smtClean="0">
                <a:solidFill>
                  <a:srgbClr val="FF0000"/>
                </a:solidFill>
              </a:rPr>
              <a:t> DNA? </a:t>
            </a:r>
          </a:p>
          <a:p>
            <a:endParaRPr lang="en-US" b="1" dirty="0" smtClean="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solidFill>
                <a:srgbClr val="000000"/>
              </a:solidFill>
            </a:endParaRPr>
          </a:p>
        </p:txBody>
      </p:sp>
      <p:sp>
        <p:nvSpPr>
          <p:cNvPr id="5" name="Rectangle 2"/>
          <p:cNvSpPr txBox="1">
            <a:spLocks noChangeArrowheads="1"/>
          </p:cNvSpPr>
          <p:nvPr/>
        </p:nvSpPr>
        <p:spPr bwMode="auto">
          <a:xfrm>
            <a:off x="201613" y="31772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solidFill>
                  <a:srgbClr val="000000"/>
                </a:solidFill>
              </a:rPr>
              <a:t>Concept 16.1: DNA is the genetic material </a:t>
            </a:r>
            <a:r>
              <a:rPr lang="en-US" dirty="0">
                <a:solidFill>
                  <a:srgbClr val="FF0000"/>
                </a:solidFill>
              </a:rPr>
              <a:t>Evidence </a:t>
            </a:r>
            <a:r>
              <a:rPr lang="en-US" dirty="0" smtClean="0">
                <a:solidFill>
                  <a:srgbClr val="FF0000"/>
                </a:solidFill>
              </a:rPr>
              <a:t>Summary</a:t>
            </a:r>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220094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Life</a:t>
            </a:r>
            <a:r>
              <a:rPr lang="ja-JP" altLang="en-US" smtClean="0"/>
              <a:t>’</a:t>
            </a:r>
            <a:r>
              <a:rPr lang="en-US" altLang="ja-JP" smtClean="0"/>
              <a:t>s Operating Instructions</a:t>
            </a:r>
            <a:endParaRPr lang="en-US" dirty="0"/>
          </a:p>
        </p:txBody>
      </p:sp>
      <p:sp>
        <p:nvSpPr>
          <p:cNvPr id="4099" name="Rectangle 3"/>
          <p:cNvSpPr>
            <a:spLocks noGrp="1" noChangeArrowheads="1"/>
          </p:cNvSpPr>
          <p:nvPr>
            <p:ph idx="1"/>
          </p:nvPr>
        </p:nvSpPr>
        <p:spPr/>
        <p:txBody>
          <a:bodyPr/>
          <a:lstStyle/>
          <a:p>
            <a:r>
              <a:rPr lang="en-US" dirty="0" smtClean="0"/>
              <a:t>In 1953, James Watson and Francis Crick introduced (</a:t>
            </a:r>
            <a:r>
              <a:rPr lang="en-US" dirty="0" err="1" smtClean="0"/>
              <a:t>kinda</a:t>
            </a:r>
            <a:r>
              <a:rPr lang="en-US" dirty="0" smtClean="0"/>
              <a:t> stole IMO) an elegant double-helical model for the structure of deoxyribonucleic acid, or DNA</a:t>
            </a:r>
          </a:p>
          <a:p>
            <a:r>
              <a:rPr lang="en-US" dirty="0" smtClean="0"/>
              <a:t>Hereditary information is encoded in DNA and reproduced in all cells of the body</a:t>
            </a:r>
          </a:p>
          <a:p>
            <a:r>
              <a:rPr lang="en-US" dirty="0" smtClean="0"/>
              <a:t>This DNA program directs the development of biochemical, anatomical, physiological, and</a:t>
            </a:r>
            <a:br>
              <a:rPr lang="en-US" dirty="0" smtClean="0"/>
            </a:br>
            <a:r>
              <a:rPr lang="en-US" dirty="0" smtClean="0"/>
              <a:t>(to some extent) behavioral traits</a:t>
            </a:r>
            <a:endParaRPr lang="en-US" dirty="0"/>
          </a:p>
        </p:txBody>
      </p:sp>
    </p:spTree>
    <p:extLst>
      <p:ext uri="{BB962C8B-B14F-4D97-AF65-F5344CB8AC3E}">
        <p14:creationId xmlns:p14="http://schemas.microsoft.com/office/powerpoint/2010/main" val="25580305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was known that DNA is a </a:t>
            </a:r>
            <a:r>
              <a:rPr lang="en-US" b="1" dirty="0" smtClean="0"/>
              <a:t>polymer</a:t>
            </a:r>
            <a:r>
              <a:rPr lang="en-US" dirty="0" smtClean="0"/>
              <a:t> </a:t>
            </a:r>
            <a:r>
              <a:rPr lang="en-US" b="1" dirty="0" smtClean="0"/>
              <a:t>of nucleotides</a:t>
            </a:r>
            <a:r>
              <a:rPr lang="en-US" dirty="0" smtClean="0"/>
              <a:t> (monomer subunit), each consisting of…</a:t>
            </a:r>
          </a:p>
          <a:p>
            <a:pPr marL="907542" lvl="1" indent="-514350">
              <a:buFont typeface="+mj-lt"/>
              <a:buAutoNum type="arabicPeriod"/>
            </a:pPr>
            <a:r>
              <a:rPr lang="en-US" dirty="0"/>
              <a:t>N</a:t>
            </a:r>
            <a:r>
              <a:rPr lang="en-US" dirty="0" smtClean="0"/>
              <a:t>itrogenous base</a:t>
            </a:r>
          </a:p>
          <a:p>
            <a:pPr marL="907542" lvl="1" indent="-514350">
              <a:buFont typeface="+mj-lt"/>
              <a:buAutoNum type="arabicPeriod"/>
            </a:pPr>
            <a:r>
              <a:rPr lang="en-US" dirty="0" smtClean="0"/>
              <a:t>Sugar</a:t>
            </a:r>
          </a:p>
          <a:p>
            <a:pPr marL="907542" lvl="1" indent="-514350">
              <a:buFont typeface="+mj-lt"/>
              <a:buAutoNum type="arabicPeriod"/>
            </a:pPr>
            <a:r>
              <a:rPr lang="en-US" dirty="0"/>
              <a:t>P</a:t>
            </a:r>
            <a:r>
              <a:rPr lang="en-US" dirty="0" smtClean="0"/>
              <a:t>hosphate group</a:t>
            </a:r>
          </a:p>
        </p:txBody>
      </p:sp>
      <p:sp>
        <p:nvSpPr>
          <p:cNvPr id="5" name="Rectangle 2"/>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16.1: DNA is the genetic material – </a:t>
            </a:r>
            <a:r>
              <a:rPr lang="en-US" dirty="0" smtClean="0">
                <a:solidFill>
                  <a:srgbClr val="FF0000"/>
                </a:solidFill>
              </a:rPr>
              <a:t>Structure of DNA</a:t>
            </a:r>
            <a:endParaRPr lang="en-US" dirty="0">
              <a:solidFill>
                <a:srgbClr val="FF0000"/>
              </a:solidFill>
            </a:endParaRPr>
          </a:p>
        </p:txBody>
      </p:sp>
      <p:sp>
        <p:nvSpPr>
          <p:cNvPr id="7" name="Right Brace 6"/>
          <p:cNvSpPr/>
          <p:nvPr/>
        </p:nvSpPr>
        <p:spPr bwMode="auto">
          <a:xfrm>
            <a:off x="4133850" y="2857500"/>
            <a:ext cx="876300" cy="1647825"/>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8" name="TextBox 7"/>
          <p:cNvSpPr txBox="1"/>
          <p:nvPr/>
        </p:nvSpPr>
        <p:spPr>
          <a:xfrm>
            <a:off x="5076825" y="3450579"/>
            <a:ext cx="3409950" cy="830997"/>
          </a:xfrm>
          <a:prstGeom prst="rect">
            <a:avLst/>
          </a:prstGeom>
          <a:noFill/>
        </p:spPr>
        <p:txBody>
          <a:bodyPr wrap="square" rtlCol="0">
            <a:spAutoFit/>
          </a:bodyPr>
          <a:lstStyle/>
          <a:p>
            <a:r>
              <a:rPr lang="en-US" dirty="0" smtClean="0"/>
              <a:t>One nucleotide subunit (monomer)</a:t>
            </a:r>
            <a:endParaRPr lang="en-US" dirty="0"/>
          </a:p>
        </p:txBody>
      </p:sp>
    </p:spTree>
    <p:extLst>
      <p:ext uri="{BB962C8B-B14F-4D97-AF65-F5344CB8AC3E}">
        <p14:creationId xmlns:p14="http://schemas.microsoft.com/office/powerpoint/2010/main" val="20249656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05DNAStra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592" y="217466"/>
            <a:ext cx="6528816" cy="643737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16.5</a:t>
            </a:r>
            <a:endParaRPr lang="en-US" sz="1200" dirty="0">
              <a:latin typeface="Arial" charset="0"/>
            </a:endParaRPr>
          </a:p>
        </p:txBody>
      </p:sp>
      <p:sp>
        <p:nvSpPr>
          <p:cNvPr id="138" name="Text Box 31"/>
          <p:cNvSpPr txBox="1">
            <a:spLocks noChangeArrowheads="1"/>
          </p:cNvSpPr>
          <p:nvPr/>
        </p:nvSpPr>
        <p:spPr bwMode="auto">
          <a:xfrm>
            <a:off x="3487433" y="303715"/>
            <a:ext cx="1108811" cy="28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990060"/>
                </a:solidFill>
                <a:latin typeface="Arial" charset="0"/>
              </a:rPr>
              <a:t>5</a:t>
            </a:r>
            <a:r>
              <a:rPr lang="en-US" sz="1800" b="0" dirty="0">
                <a:solidFill>
                  <a:srgbClr val="990060"/>
                </a:solidFill>
                <a:latin typeface="Symbol Std"/>
                <a:cs typeface="Symbol Std"/>
              </a:rPr>
              <a:t>′</a:t>
            </a:r>
            <a:r>
              <a:rPr lang="en-US" sz="1800" dirty="0" smtClean="0">
                <a:solidFill>
                  <a:srgbClr val="990060"/>
                </a:solidFill>
                <a:latin typeface="Arial" charset="0"/>
              </a:rPr>
              <a:t> end</a:t>
            </a:r>
            <a:endParaRPr lang="en-US" sz="1800" dirty="0">
              <a:solidFill>
                <a:srgbClr val="990060"/>
              </a:solidFill>
              <a:latin typeface="Arial" charset="0"/>
            </a:endParaRPr>
          </a:p>
        </p:txBody>
      </p:sp>
      <p:sp>
        <p:nvSpPr>
          <p:cNvPr id="5" name="Text Box 31"/>
          <p:cNvSpPr txBox="1">
            <a:spLocks noChangeArrowheads="1"/>
          </p:cNvSpPr>
          <p:nvPr/>
        </p:nvSpPr>
        <p:spPr bwMode="auto">
          <a:xfrm>
            <a:off x="6462343" y="1007719"/>
            <a:ext cx="1431196" cy="37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Thymine (T)</a:t>
            </a:r>
            <a:endParaRPr lang="en-US" sz="1800" dirty="0">
              <a:solidFill>
                <a:srgbClr val="000000"/>
              </a:solidFill>
              <a:latin typeface="Arial" charset="0"/>
            </a:endParaRPr>
          </a:p>
        </p:txBody>
      </p:sp>
      <p:sp>
        <p:nvSpPr>
          <p:cNvPr id="6" name="Text Box 31"/>
          <p:cNvSpPr txBox="1">
            <a:spLocks noChangeArrowheads="1"/>
          </p:cNvSpPr>
          <p:nvPr/>
        </p:nvSpPr>
        <p:spPr bwMode="auto">
          <a:xfrm>
            <a:off x="6452573" y="2375411"/>
            <a:ext cx="1431196" cy="37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Adenine (A)</a:t>
            </a:r>
            <a:endParaRPr lang="en-US" sz="1800" dirty="0">
              <a:solidFill>
                <a:srgbClr val="000000"/>
              </a:solidFill>
              <a:latin typeface="Arial" charset="0"/>
            </a:endParaRPr>
          </a:p>
        </p:txBody>
      </p:sp>
      <p:sp>
        <p:nvSpPr>
          <p:cNvPr id="7" name="Text Box 31"/>
          <p:cNvSpPr txBox="1">
            <a:spLocks noChangeArrowheads="1"/>
          </p:cNvSpPr>
          <p:nvPr/>
        </p:nvSpPr>
        <p:spPr bwMode="auto">
          <a:xfrm>
            <a:off x="6452573" y="3479333"/>
            <a:ext cx="1431196" cy="37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Cytosine (C)</a:t>
            </a:r>
            <a:endParaRPr lang="en-US" sz="1800" dirty="0">
              <a:solidFill>
                <a:srgbClr val="000000"/>
              </a:solidFill>
              <a:latin typeface="Arial" charset="0"/>
            </a:endParaRPr>
          </a:p>
        </p:txBody>
      </p:sp>
      <p:sp>
        <p:nvSpPr>
          <p:cNvPr id="8" name="Text Box 31"/>
          <p:cNvSpPr txBox="1">
            <a:spLocks noChangeArrowheads="1"/>
          </p:cNvSpPr>
          <p:nvPr/>
        </p:nvSpPr>
        <p:spPr bwMode="auto">
          <a:xfrm>
            <a:off x="6442803" y="5130333"/>
            <a:ext cx="1431196" cy="37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Guanine (G)</a:t>
            </a:r>
            <a:endParaRPr lang="en-US" sz="1800" dirty="0">
              <a:solidFill>
                <a:srgbClr val="000000"/>
              </a:solidFill>
              <a:latin typeface="Arial" charset="0"/>
            </a:endParaRPr>
          </a:p>
        </p:txBody>
      </p:sp>
      <p:sp>
        <p:nvSpPr>
          <p:cNvPr id="9" name="Text Box 31"/>
          <p:cNvSpPr txBox="1">
            <a:spLocks noChangeArrowheads="1"/>
          </p:cNvSpPr>
          <p:nvPr/>
        </p:nvSpPr>
        <p:spPr bwMode="auto">
          <a:xfrm>
            <a:off x="6413497" y="265257"/>
            <a:ext cx="1431196" cy="57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000000"/>
                </a:solidFill>
                <a:latin typeface="Arial" charset="0"/>
              </a:rPr>
              <a:t>Nitrogenous</a:t>
            </a:r>
            <a:br>
              <a:rPr lang="en-US" sz="1800" dirty="0" smtClean="0">
                <a:solidFill>
                  <a:srgbClr val="000000"/>
                </a:solidFill>
                <a:latin typeface="Arial" charset="0"/>
              </a:rPr>
            </a:br>
            <a:r>
              <a:rPr lang="en-US" sz="1800" dirty="0" smtClean="0">
                <a:solidFill>
                  <a:srgbClr val="000000"/>
                </a:solidFill>
                <a:latin typeface="Arial" charset="0"/>
              </a:rPr>
              <a:t>bases</a:t>
            </a:r>
            <a:endParaRPr lang="en-US" sz="1800" dirty="0">
              <a:solidFill>
                <a:srgbClr val="000000"/>
              </a:solidFill>
              <a:latin typeface="Arial" charset="0"/>
            </a:endParaRPr>
          </a:p>
        </p:txBody>
      </p:sp>
      <p:sp>
        <p:nvSpPr>
          <p:cNvPr id="10" name="Text Box 31"/>
          <p:cNvSpPr txBox="1">
            <a:spLocks noChangeArrowheads="1"/>
          </p:cNvSpPr>
          <p:nvPr/>
        </p:nvSpPr>
        <p:spPr bwMode="auto">
          <a:xfrm>
            <a:off x="1421416" y="255490"/>
            <a:ext cx="1401887" cy="9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Sugar–</a:t>
            </a:r>
            <a:br>
              <a:rPr lang="en-US" sz="1800" dirty="0" smtClean="0">
                <a:solidFill>
                  <a:srgbClr val="000000"/>
                </a:solidFill>
                <a:latin typeface="Arial" charset="0"/>
              </a:rPr>
            </a:br>
            <a:r>
              <a:rPr lang="en-US" sz="1800" dirty="0" smtClean="0">
                <a:solidFill>
                  <a:srgbClr val="000000"/>
                </a:solidFill>
                <a:latin typeface="Arial" charset="0"/>
              </a:rPr>
              <a:t>phosphate</a:t>
            </a:r>
            <a:br>
              <a:rPr lang="en-US" sz="1800" dirty="0" smtClean="0">
                <a:solidFill>
                  <a:srgbClr val="000000"/>
                </a:solidFill>
                <a:latin typeface="Arial" charset="0"/>
              </a:rPr>
            </a:br>
            <a:r>
              <a:rPr lang="en-US" sz="1800" dirty="0" smtClean="0">
                <a:solidFill>
                  <a:srgbClr val="000000"/>
                </a:solidFill>
                <a:latin typeface="Arial" charset="0"/>
              </a:rPr>
              <a:t>backbone</a:t>
            </a:r>
            <a:endParaRPr lang="en-US" sz="1800" dirty="0">
              <a:solidFill>
                <a:srgbClr val="000000"/>
              </a:solidFill>
              <a:latin typeface="Arial" charset="0"/>
            </a:endParaRPr>
          </a:p>
        </p:txBody>
      </p:sp>
      <p:sp>
        <p:nvSpPr>
          <p:cNvPr id="11" name="Text Box 31"/>
          <p:cNvSpPr txBox="1">
            <a:spLocks noChangeArrowheads="1"/>
          </p:cNvSpPr>
          <p:nvPr/>
        </p:nvSpPr>
        <p:spPr bwMode="auto">
          <a:xfrm>
            <a:off x="2534979" y="5432713"/>
            <a:ext cx="761993" cy="28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990060"/>
                </a:solidFill>
                <a:latin typeface="Arial" charset="0"/>
              </a:rPr>
              <a:t>3</a:t>
            </a:r>
            <a:r>
              <a:rPr lang="en-US" sz="1800" b="0" dirty="0" smtClean="0">
                <a:solidFill>
                  <a:srgbClr val="990060"/>
                </a:solidFill>
                <a:latin typeface="Symbol Std"/>
                <a:cs typeface="Symbol Std"/>
              </a:rPr>
              <a:t>′</a:t>
            </a:r>
            <a:r>
              <a:rPr lang="en-US" sz="1800" dirty="0" smtClean="0">
                <a:solidFill>
                  <a:srgbClr val="990060"/>
                </a:solidFill>
                <a:latin typeface="Arial" charset="0"/>
              </a:rPr>
              <a:t> end</a:t>
            </a:r>
            <a:endParaRPr lang="en-US" sz="1800" dirty="0">
              <a:solidFill>
                <a:srgbClr val="990060"/>
              </a:solidFill>
              <a:latin typeface="Arial" charset="0"/>
            </a:endParaRPr>
          </a:p>
        </p:txBody>
      </p:sp>
      <p:sp>
        <p:nvSpPr>
          <p:cNvPr id="12" name="Text Box 31"/>
          <p:cNvSpPr txBox="1">
            <a:spLocks noChangeArrowheads="1"/>
          </p:cNvSpPr>
          <p:nvPr/>
        </p:nvSpPr>
        <p:spPr bwMode="auto">
          <a:xfrm>
            <a:off x="4773967" y="6042157"/>
            <a:ext cx="1429218" cy="54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000000"/>
                </a:solidFill>
                <a:latin typeface="Arial" charset="0"/>
              </a:rPr>
              <a:t>Nitrogenous</a:t>
            </a:r>
            <a:br>
              <a:rPr lang="en-US" sz="1800" dirty="0" smtClean="0">
                <a:solidFill>
                  <a:srgbClr val="000000"/>
                </a:solidFill>
                <a:latin typeface="Arial" charset="0"/>
              </a:rPr>
            </a:br>
            <a:r>
              <a:rPr lang="en-US" sz="1800" dirty="0" smtClean="0">
                <a:solidFill>
                  <a:srgbClr val="000000"/>
                </a:solidFill>
                <a:latin typeface="Arial" charset="0"/>
              </a:rPr>
              <a:t>base</a:t>
            </a:r>
            <a:endParaRPr lang="en-US" sz="1800" dirty="0">
              <a:solidFill>
                <a:srgbClr val="000000"/>
              </a:solidFill>
              <a:latin typeface="Arial" charset="0"/>
            </a:endParaRPr>
          </a:p>
        </p:txBody>
      </p:sp>
      <p:sp>
        <p:nvSpPr>
          <p:cNvPr id="13" name="Text Box 31"/>
          <p:cNvSpPr txBox="1">
            <a:spLocks noChangeArrowheads="1"/>
          </p:cNvSpPr>
          <p:nvPr/>
        </p:nvSpPr>
        <p:spPr bwMode="auto">
          <a:xfrm>
            <a:off x="3031864" y="5635096"/>
            <a:ext cx="1429218" cy="54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000000"/>
                </a:solidFill>
                <a:latin typeface="Arial" charset="0"/>
              </a:rPr>
              <a:t>Sugar</a:t>
            </a:r>
            <a:br>
              <a:rPr lang="en-US" sz="1800" dirty="0" smtClean="0">
                <a:solidFill>
                  <a:srgbClr val="000000"/>
                </a:solidFill>
                <a:latin typeface="Arial" charset="0"/>
              </a:rPr>
            </a:br>
            <a:r>
              <a:rPr lang="en-US" sz="1800" dirty="0" smtClean="0">
                <a:solidFill>
                  <a:srgbClr val="000000"/>
                </a:solidFill>
                <a:latin typeface="Arial" charset="0"/>
              </a:rPr>
              <a:t>(</a:t>
            </a:r>
            <a:r>
              <a:rPr lang="en-US" sz="1800" dirty="0" err="1" smtClean="0">
                <a:solidFill>
                  <a:srgbClr val="000000"/>
                </a:solidFill>
                <a:latin typeface="Arial" charset="0"/>
              </a:rPr>
              <a:t>deoxyribose</a:t>
            </a:r>
            <a:r>
              <a:rPr lang="en-US" sz="1800" dirty="0" smtClean="0">
                <a:solidFill>
                  <a:srgbClr val="000000"/>
                </a:solidFill>
                <a:latin typeface="Arial" charset="0"/>
              </a:rPr>
              <a:t>)</a:t>
            </a:r>
            <a:endParaRPr lang="en-US" sz="1800" dirty="0">
              <a:solidFill>
                <a:srgbClr val="000000"/>
              </a:solidFill>
              <a:latin typeface="Arial" charset="0"/>
            </a:endParaRPr>
          </a:p>
        </p:txBody>
      </p:sp>
      <p:sp>
        <p:nvSpPr>
          <p:cNvPr id="14" name="Text Box 31"/>
          <p:cNvSpPr txBox="1">
            <a:spLocks noChangeArrowheads="1"/>
          </p:cNvSpPr>
          <p:nvPr/>
        </p:nvSpPr>
        <p:spPr bwMode="auto">
          <a:xfrm>
            <a:off x="1778203" y="6001454"/>
            <a:ext cx="1144297" cy="56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DNA</a:t>
            </a:r>
            <a:br>
              <a:rPr lang="en-US" sz="1800" dirty="0" smtClean="0">
                <a:solidFill>
                  <a:srgbClr val="000000"/>
                </a:solidFill>
                <a:latin typeface="Arial" charset="0"/>
              </a:rPr>
            </a:br>
            <a:r>
              <a:rPr lang="en-US" sz="1800" dirty="0" smtClean="0">
                <a:solidFill>
                  <a:srgbClr val="000000"/>
                </a:solidFill>
                <a:latin typeface="Arial" charset="0"/>
              </a:rPr>
              <a:t>nucleotide</a:t>
            </a:r>
            <a:endParaRPr lang="en-US" sz="1800" dirty="0">
              <a:solidFill>
                <a:srgbClr val="000000"/>
              </a:solidFill>
              <a:latin typeface="Arial" charset="0"/>
            </a:endParaRPr>
          </a:p>
        </p:txBody>
      </p:sp>
      <p:sp>
        <p:nvSpPr>
          <p:cNvPr id="15" name="Text Box 31"/>
          <p:cNvSpPr txBox="1">
            <a:spLocks noChangeArrowheads="1"/>
          </p:cNvSpPr>
          <p:nvPr/>
        </p:nvSpPr>
        <p:spPr bwMode="auto">
          <a:xfrm>
            <a:off x="1916601" y="4804689"/>
            <a:ext cx="1364095" cy="26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Phosphate</a:t>
            </a:r>
            <a:endParaRPr lang="en-US" sz="1800" dirty="0">
              <a:solidFill>
                <a:srgbClr val="000000"/>
              </a:solidFill>
              <a:latin typeface="Arial" charset="0"/>
            </a:endParaRPr>
          </a:p>
        </p:txBody>
      </p:sp>
    </p:spTree>
    <p:extLst>
      <p:ext uri="{BB962C8B-B14F-4D97-AF65-F5344CB8AC3E}">
        <p14:creationId xmlns:p14="http://schemas.microsoft.com/office/powerpoint/2010/main" val="36240176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dirty="0" smtClean="0"/>
              <a:t>Around </a:t>
            </a:r>
            <a:r>
              <a:rPr lang="en-US" dirty="0"/>
              <a:t>1950, </a:t>
            </a:r>
            <a:r>
              <a:rPr lang="en-US" b="1" dirty="0"/>
              <a:t>Erwin </a:t>
            </a:r>
            <a:r>
              <a:rPr lang="en-US" b="1" dirty="0" smtClean="0"/>
              <a:t>Chargaff’s</a:t>
            </a:r>
            <a:r>
              <a:rPr lang="en-US" dirty="0" smtClean="0"/>
              <a:t> work shed more light on what DNA truly is…aka its </a:t>
            </a:r>
            <a:r>
              <a:rPr lang="en-US" b="1" dirty="0" smtClean="0"/>
              <a:t>structure</a:t>
            </a:r>
          </a:p>
          <a:p>
            <a:r>
              <a:rPr lang="en-US" dirty="0" smtClean="0"/>
              <a:t>His findings became known as </a:t>
            </a:r>
            <a:r>
              <a:rPr lang="en-US" b="1" dirty="0" smtClean="0"/>
              <a:t>Chargaff</a:t>
            </a:r>
            <a:r>
              <a:rPr lang="ja-JP" altLang="en-US" b="1" dirty="0" smtClean="0"/>
              <a:t>’</a:t>
            </a:r>
            <a:r>
              <a:rPr lang="en-US" altLang="ja-JP" b="1" dirty="0" smtClean="0"/>
              <a:t>s rules</a:t>
            </a:r>
          </a:p>
          <a:p>
            <a:pPr lvl="1"/>
            <a:r>
              <a:rPr lang="en-US" dirty="0" smtClean="0"/>
              <a:t>The base composition of DNA varies between species</a:t>
            </a:r>
          </a:p>
          <a:p>
            <a:pPr lvl="1"/>
            <a:r>
              <a:rPr lang="en-US" dirty="0" smtClean="0"/>
              <a:t>In any species the number of A and T bases are equal </a:t>
            </a:r>
            <a:r>
              <a:rPr lang="en-US" b="1" dirty="0" smtClean="0"/>
              <a:t>(A = T) </a:t>
            </a:r>
            <a:r>
              <a:rPr lang="en-US" dirty="0" smtClean="0"/>
              <a:t>and the number of G and C bases are equal </a:t>
            </a:r>
            <a:r>
              <a:rPr lang="en-US" b="1" dirty="0" smtClean="0"/>
              <a:t>(G = C)</a:t>
            </a:r>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Rectangle 2"/>
          <p:cNvSpPr txBox="1">
            <a:spLocks noChangeArrowheads="1"/>
          </p:cNvSpPr>
          <p:nvPr/>
        </p:nvSpPr>
        <p:spPr bwMode="auto">
          <a:xfrm>
            <a:off x="153988" y="346300"/>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smtClean="0"/>
              <a:t>Concept 16.1: DNA is the genetic material – </a:t>
            </a:r>
            <a:r>
              <a:rPr lang="en-US" smtClean="0">
                <a:solidFill>
                  <a:srgbClr val="FF0000"/>
                </a:solidFill>
              </a:rPr>
              <a:t>Structure of DNA</a:t>
            </a:r>
            <a:endParaRPr lang="en-US" dirty="0">
              <a:solidFill>
                <a:srgbClr val="FF0000"/>
              </a:solidFill>
            </a:endParaRPr>
          </a:p>
        </p:txBody>
      </p:sp>
    </p:spTree>
    <p:extLst>
      <p:ext uri="{BB962C8B-B14F-4D97-AF65-F5344CB8AC3E}">
        <p14:creationId xmlns:p14="http://schemas.microsoft.com/office/powerpoint/2010/main" val="6470500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Gaff-father</a:t>
            </a:r>
            <a:endParaRPr lang="en-US" dirty="0"/>
          </a:p>
        </p:txBody>
      </p:sp>
      <p:pic>
        <p:nvPicPr>
          <p:cNvPr id="5" name="Picture 4"/>
          <p:cNvPicPr>
            <a:picLocks noChangeAspect="1"/>
          </p:cNvPicPr>
          <p:nvPr/>
        </p:nvPicPr>
        <p:blipFill>
          <a:blip r:embed="rId2"/>
          <a:stretch>
            <a:fillRect/>
          </a:stretch>
        </p:blipFill>
        <p:spPr>
          <a:xfrm>
            <a:off x="2895600" y="1422400"/>
            <a:ext cx="3327400" cy="4905232"/>
          </a:xfrm>
          <a:prstGeom prst="rect">
            <a:avLst/>
          </a:prstGeom>
        </p:spPr>
      </p:pic>
    </p:spTree>
    <p:extLst>
      <p:ext uri="{BB962C8B-B14F-4D97-AF65-F5344CB8AC3E}">
        <p14:creationId xmlns:p14="http://schemas.microsoft.com/office/powerpoint/2010/main" val="3636124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FFAAF80-5EC2-4995-9F62-8DD739FDAE38.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991303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A83003E-A6E9-40D6-A686-8E54EAD9E25E.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602281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 one really understood how Chargaff’s rules actually worked to allow DNA to function as genetic material</a:t>
            </a:r>
            <a:endParaRPr lang="en-US" dirty="0"/>
          </a:p>
          <a:p>
            <a:r>
              <a:rPr lang="en-US" dirty="0" smtClean="0"/>
              <a:t>After DNA was accepted as the genetic material, the challenge was to determine </a:t>
            </a:r>
            <a:r>
              <a:rPr lang="en-US" b="1" dirty="0" smtClean="0"/>
              <a:t>HOW</a:t>
            </a:r>
            <a:r>
              <a:rPr lang="en-US" dirty="0" smtClean="0"/>
              <a:t> its </a:t>
            </a:r>
            <a:r>
              <a:rPr lang="en-US" b="1" dirty="0" smtClean="0"/>
              <a:t>structure</a:t>
            </a:r>
            <a:r>
              <a:rPr lang="en-US" dirty="0" smtClean="0"/>
              <a:t> accounts for its </a:t>
            </a:r>
            <a:r>
              <a:rPr lang="en-US" b="1" dirty="0" smtClean="0"/>
              <a:t>role in heredity</a:t>
            </a:r>
          </a:p>
        </p:txBody>
      </p:sp>
      <p:sp>
        <p:nvSpPr>
          <p:cNvPr id="7" name="Rectangle 2"/>
          <p:cNvSpPr txBox="1">
            <a:spLocks noGrp="1" noChangeArrowheads="1"/>
          </p:cNvSpPr>
          <p:nvPr>
            <p:ph type="title"/>
          </p:nvPr>
        </p:nvSpPr>
        <p:spPr bwMode="auto">
          <a:xfrm>
            <a:off x="182563" y="29867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16.1: DNA is the genetic material – </a:t>
            </a:r>
            <a:r>
              <a:rPr lang="en-US" dirty="0" smtClean="0">
                <a:solidFill>
                  <a:srgbClr val="FF0000"/>
                </a:solidFill>
              </a:rPr>
              <a:t>Structure of DNA</a:t>
            </a:r>
            <a:endParaRPr lang="en-US" dirty="0">
              <a:solidFill>
                <a:srgbClr val="FF0000"/>
              </a:solidFill>
            </a:endParaRPr>
          </a:p>
        </p:txBody>
      </p:sp>
    </p:spTree>
    <p:extLst>
      <p:ext uri="{BB962C8B-B14F-4D97-AF65-F5344CB8AC3E}">
        <p14:creationId xmlns:p14="http://schemas.microsoft.com/office/powerpoint/2010/main" val="39678980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Rosalind</a:t>
            </a:r>
            <a:r>
              <a:rPr lang="en-US" dirty="0" smtClean="0"/>
              <a:t> </a:t>
            </a:r>
            <a:r>
              <a:rPr lang="en-US" b="1" dirty="0" smtClean="0"/>
              <a:t>Franklin </a:t>
            </a:r>
            <a:r>
              <a:rPr lang="en-US" dirty="0" smtClean="0"/>
              <a:t>and</a:t>
            </a:r>
            <a:r>
              <a:rPr lang="en-US" b="1" dirty="0" smtClean="0"/>
              <a:t> Maurice Wilkins</a:t>
            </a:r>
            <a:r>
              <a:rPr lang="en-US" dirty="0" smtClean="0"/>
              <a:t> were using a technique called </a:t>
            </a:r>
            <a:r>
              <a:rPr lang="en-US" b="1" dirty="0" smtClean="0"/>
              <a:t>X-ray crystallography</a:t>
            </a:r>
            <a:r>
              <a:rPr lang="en-US" dirty="0" smtClean="0"/>
              <a:t> to study molecular structure</a:t>
            </a:r>
          </a:p>
          <a:p>
            <a:r>
              <a:rPr lang="en-US" dirty="0" smtClean="0"/>
              <a:t>Franklin produced a game-changing picture of the DNA molecule using this technique </a:t>
            </a:r>
          </a:p>
          <a:p>
            <a:pPr lvl="1"/>
            <a:r>
              <a:rPr lang="en-US" b="1" dirty="0" smtClean="0"/>
              <a:t>Photo 51</a:t>
            </a:r>
            <a:r>
              <a:rPr lang="en-US" dirty="0" smtClean="0"/>
              <a:t>—the most famous picture in all of biological research</a:t>
            </a:r>
          </a:p>
          <a:p>
            <a:pPr lvl="1"/>
            <a:r>
              <a:rPr lang="en-US" dirty="0" smtClean="0"/>
              <a:t>FYI</a:t>
            </a:r>
            <a:r>
              <a:rPr lang="mr-IN" dirty="0" smtClean="0"/>
              <a:t>…</a:t>
            </a:r>
            <a:r>
              <a:rPr lang="en-US" dirty="0" smtClean="0"/>
              <a:t>pic was actually taken by Franklin’s PhD student—</a:t>
            </a:r>
            <a:r>
              <a:rPr lang="en-US" b="1" dirty="0" smtClean="0"/>
              <a:t>Raymond Gosling </a:t>
            </a:r>
            <a:r>
              <a:rPr lang="en-US" dirty="0" smtClean="0"/>
              <a:t>(no relation to Ryan)</a:t>
            </a:r>
            <a:endParaRPr lang="en-US" dirty="0"/>
          </a:p>
        </p:txBody>
      </p:sp>
      <p:sp>
        <p:nvSpPr>
          <p:cNvPr id="7" name="Rectangle 2"/>
          <p:cNvSpPr txBox="1">
            <a:spLocks noGrp="1" noChangeArrowheads="1"/>
          </p:cNvSpPr>
          <p:nvPr>
            <p:ph type="title"/>
          </p:nvPr>
        </p:nvSpPr>
        <p:spPr bwMode="auto">
          <a:xfrm>
            <a:off x="182563" y="29867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16.1: DNA is the genetic material – </a:t>
            </a:r>
            <a:r>
              <a:rPr lang="en-US" dirty="0" smtClean="0">
                <a:solidFill>
                  <a:srgbClr val="FF0000"/>
                </a:solidFill>
              </a:rPr>
              <a:t>Structure of DNA</a:t>
            </a:r>
            <a:endParaRPr lang="en-US" dirty="0">
              <a:solidFill>
                <a:srgbClr val="FF0000"/>
              </a:solidFill>
            </a:endParaRPr>
          </a:p>
        </p:txBody>
      </p:sp>
    </p:spTree>
    <p:extLst>
      <p:ext uri="{BB962C8B-B14F-4D97-AF65-F5344CB8AC3E}">
        <p14:creationId xmlns:p14="http://schemas.microsoft.com/office/powerpoint/2010/main" val="15679851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06_XrayDiffraction-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488" y="1147660"/>
            <a:ext cx="6669024" cy="441960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16.6</a:t>
            </a:r>
            <a:endParaRPr lang="en-US" sz="1200" dirty="0">
              <a:latin typeface="Arial" charset="0"/>
            </a:endParaRPr>
          </a:p>
        </p:txBody>
      </p:sp>
      <p:sp>
        <p:nvSpPr>
          <p:cNvPr id="5" name="Text Box 31"/>
          <p:cNvSpPr txBox="1">
            <a:spLocks noChangeArrowheads="1"/>
          </p:cNvSpPr>
          <p:nvPr/>
        </p:nvSpPr>
        <p:spPr bwMode="auto">
          <a:xfrm>
            <a:off x="1274555" y="4995329"/>
            <a:ext cx="2429449" cy="30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(a) Rosalind Franklin</a:t>
            </a:r>
            <a:endParaRPr lang="en-US" sz="1800" dirty="0">
              <a:solidFill>
                <a:srgbClr val="000000"/>
              </a:solidFill>
              <a:latin typeface="Arial" charset="0"/>
            </a:endParaRPr>
          </a:p>
        </p:txBody>
      </p:sp>
      <p:sp>
        <p:nvSpPr>
          <p:cNvPr id="6" name="Text Box 31"/>
          <p:cNvSpPr txBox="1">
            <a:spLocks noChangeArrowheads="1"/>
          </p:cNvSpPr>
          <p:nvPr/>
        </p:nvSpPr>
        <p:spPr bwMode="auto">
          <a:xfrm>
            <a:off x="4294740" y="4995330"/>
            <a:ext cx="2429449" cy="57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1313" algn="l"/>
              </a:tabLst>
            </a:pPr>
            <a:r>
              <a:rPr lang="en-US" sz="1800" dirty="0" smtClean="0">
                <a:solidFill>
                  <a:srgbClr val="000000"/>
                </a:solidFill>
                <a:latin typeface="Arial" charset="0"/>
              </a:rPr>
              <a:t>(b) Franklin’s X-ray diffraction</a:t>
            </a:r>
            <a:br>
              <a:rPr lang="en-US" sz="1800" dirty="0" smtClean="0">
                <a:solidFill>
                  <a:srgbClr val="000000"/>
                </a:solidFill>
                <a:latin typeface="Arial" charset="0"/>
              </a:rPr>
            </a:br>
            <a:r>
              <a:rPr lang="en-US" sz="1800" dirty="0" smtClean="0">
                <a:solidFill>
                  <a:srgbClr val="000000"/>
                </a:solidFill>
                <a:latin typeface="Arial" charset="0"/>
              </a:rPr>
              <a:t>	photograph of DNA</a:t>
            </a:r>
            <a:endParaRPr lang="en-US" sz="1800" dirty="0">
              <a:solidFill>
                <a:srgbClr val="000000"/>
              </a:solidFill>
              <a:latin typeface="Arial" charset="0"/>
            </a:endParaRPr>
          </a:p>
        </p:txBody>
      </p:sp>
    </p:spTree>
    <p:extLst>
      <p:ext uri="{BB962C8B-B14F-4D97-AF65-F5344CB8AC3E}">
        <p14:creationId xmlns:p14="http://schemas.microsoft.com/office/powerpoint/2010/main" val="35632553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06_XrayDiffraction-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488" y="1147660"/>
            <a:ext cx="6669024" cy="441960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16.6</a:t>
            </a:r>
            <a:endParaRPr lang="en-US" sz="1200" dirty="0">
              <a:latin typeface="Arial" charset="0"/>
            </a:endParaRPr>
          </a:p>
        </p:txBody>
      </p:sp>
      <p:sp>
        <p:nvSpPr>
          <p:cNvPr id="5" name="Text Box 31"/>
          <p:cNvSpPr txBox="1">
            <a:spLocks noChangeArrowheads="1"/>
          </p:cNvSpPr>
          <p:nvPr/>
        </p:nvSpPr>
        <p:spPr bwMode="auto">
          <a:xfrm>
            <a:off x="1274555" y="4995329"/>
            <a:ext cx="2429449" cy="30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(a) Rosalind Franklin</a:t>
            </a:r>
            <a:endParaRPr lang="en-US" sz="1800" dirty="0">
              <a:solidFill>
                <a:srgbClr val="000000"/>
              </a:solidFill>
              <a:latin typeface="Arial" charset="0"/>
            </a:endParaRPr>
          </a:p>
        </p:txBody>
      </p:sp>
      <p:sp>
        <p:nvSpPr>
          <p:cNvPr id="6" name="Text Box 31"/>
          <p:cNvSpPr txBox="1">
            <a:spLocks noChangeArrowheads="1"/>
          </p:cNvSpPr>
          <p:nvPr/>
        </p:nvSpPr>
        <p:spPr bwMode="auto">
          <a:xfrm>
            <a:off x="4294740" y="4995330"/>
            <a:ext cx="2429449" cy="57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1313" algn="l"/>
              </a:tabLst>
            </a:pPr>
            <a:r>
              <a:rPr lang="en-US" sz="1800" dirty="0" smtClean="0">
                <a:solidFill>
                  <a:srgbClr val="000000"/>
                </a:solidFill>
                <a:latin typeface="Arial" charset="0"/>
              </a:rPr>
              <a:t>(b) Franklin’s X-ray diffraction</a:t>
            </a:r>
            <a:br>
              <a:rPr lang="en-US" sz="1800" dirty="0" smtClean="0">
                <a:solidFill>
                  <a:srgbClr val="000000"/>
                </a:solidFill>
                <a:latin typeface="Arial" charset="0"/>
              </a:rPr>
            </a:br>
            <a:r>
              <a:rPr lang="en-US" sz="1800" dirty="0" smtClean="0">
                <a:solidFill>
                  <a:srgbClr val="000000"/>
                </a:solidFill>
                <a:latin typeface="Arial" charset="0"/>
              </a:rPr>
              <a:t>	photograph of DNA</a:t>
            </a:r>
            <a:endParaRPr lang="en-US" sz="1800" dirty="0">
              <a:solidFill>
                <a:srgbClr val="000000"/>
              </a:solidFill>
              <a:latin typeface="Arial" charset="0"/>
            </a:endParaRPr>
          </a:p>
        </p:txBody>
      </p:sp>
      <p:sp>
        <p:nvSpPr>
          <p:cNvPr id="7" name="Right Arrow 6"/>
          <p:cNvSpPr/>
          <p:nvPr/>
        </p:nvSpPr>
        <p:spPr bwMode="auto">
          <a:xfrm rot="3391496">
            <a:off x="1398153" y="947634"/>
            <a:ext cx="984691" cy="400050"/>
          </a:xfrm>
          <a:prstGeom prst="rightArrow">
            <a:avLst/>
          </a:prstGeom>
          <a:solidFill>
            <a:srgbClr val="FF000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4" charset="0"/>
            </a:endParaRPr>
          </a:p>
        </p:txBody>
      </p:sp>
      <p:sp>
        <p:nvSpPr>
          <p:cNvPr id="3" name="TextBox 2"/>
          <p:cNvSpPr txBox="1"/>
          <p:nvPr/>
        </p:nvSpPr>
        <p:spPr>
          <a:xfrm rot="19636484">
            <a:off x="908686" y="257176"/>
            <a:ext cx="1114425" cy="461665"/>
          </a:xfrm>
          <a:prstGeom prst="rect">
            <a:avLst/>
          </a:prstGeom>
          <a:noFill/>
        </p:spPr>
        <p:txBody>
          <a:bodyPr wrap="square" rtlCol="0">
            <a:spAutoFit/>
          </a:bodyPr>
          <a:lstStyle/>
          <a:p>
            <a:r>
              <a:rPr lang="en-US" dirty="0" smtClean="0"/>
              <a:t>#boss</a:t>
            </a:r>
            <a:endParaRPr lang="en-US" dirty="0"/>
          </a:p>
        </p:txBody>
      </p:sp>
      <p:pic>
        <p:nvPicPr>
          <p:cNvPr id="4" name="Picture 3"/>
          <p:cNvPicPr>
            <a:picLocks noChangeAspect="1"/>
          </p:cNvPicPr>
          <p:nvPr/>
        </p:nvPicPr>
        <p:blipFill>
          <a:blip r:embed="rId4"/>
          <a:stretch>
            <a:fillRect/>
          </a:stretch>
        </p:blipFill>
        <p:spPr>
          <a:xfrm>
            <a:off x="7603429" y="5041900"/>
            <a:ext cx="1421110" cy="1714500"/>
          </a:xfrm>
          <a:prstGeom prst="rect">
            <a:avLst/>
          </a:prstGeom>
        </p:spPr>
      </p:pic>
      <p:sp>
        <p:nvSpPr>
          <p:cNvPr id="9" name="Right Arrow 8"/>
          <p:cNvSpPr/>
          <p:nvPr/>
        </p:nvSpPr>
        <p:spPr bwMode="auto">
          <a:xfrm rot="5400000">
            <a:off x="7887852" y="4345955"/>
            <a:ext cx="984691" cy="400050"/>
          </a:xfrm>
          <a:prstGeom prst="rightArrow">
            <a:avLst/>
          </a:prstGeom>
          <a:solidFill>
            <a:srgbClr val="FF000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4" charset="0"/>
            </a:endParaRPr>
          </a:p>
        </p:txBody>
      </p:sp>
      <p:sp>
        <p:nvSpPr>
          <p:cNvPr id="10" name="TextBox 9"/>
          <p:cNvSpPr txBox="1"/>
          <p:nvPr/>
        </p:nvSpPr>
        <p:spPr>
          <a:xfrm>
            <a:off x="7857978" y="3564820"/>
            <a:ext cx="1108222" cy="461665"/>
          </a:xfrm>
          <a:prstGeom prst="rect">
            <a:avLst/>
          </a:prstGeom>
          <a:noFill/>
        </p:spPr>
        <p:txBody>
          <a:bodyPr wrap="square" rtlCol="0">
            <a:spAutoFit/>
          </a:bodyPr>
          <a:lstStyle/>
          <a:p>
            <a:r>
              <a:rPr lang="en-US" dirty="0" smtClean="0"/>
              <a:t>Ray G</a:t>
            </a:r>
            <a:endParaRPr lang="en-US" dirty="0"/>
          </a:p>
        </p:txBody>
      </p:sp>
      <p:sp>
        <p:nvSpPr>
          <p:cNvPr id="11" name="Right Arrow 10"/>
          <p:cNvSpPr/>
          <p:nvPr/>
        </p:nvSpPr>
        <p:spPr bwMode="auto">
          <a:xfrm rot="5400000">
            <a:off x="5614552" y="1297956"/>
            <a:ext cx="984691" cy="400050"/>
          </a:xfrm>
          <a:prstGeom prst="rightArrow">
            <a:avLst/>
          </a:prstGeom>
          <a:solidFill>
            <a:srgbClr val="FF000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4" charset="0"/>
            </a:endParaRPr>
          </a:p>
        </p:txBody>
      </p:sp>
      <p:sp>
        <p:nvSpPr>
          <p:cNvPr id="12" name="TextBox 11"/>
          <p:cNvSpPr txBox="1"/>
          <p:nvPr/>
        </p:nvSpPr>
        <p:spPr>
          <a:xfrm>
            <a:off x="4555978" y="148520"/>
            <a:ext cx="2886222" cy="830997"/>
          </a:xfrm>
          <a:prstGeom prst="rect">
            <a:avLst/>
          </a:prstGeom>
          <a:noFill/>
        </p:spPr>
        <p:txBody>
          <a:bodyPr wrap="square" rtlCol="0">
            <a:spAutoFit/>
          </a:bodyPr>
          <a:lstStyle/>
          <a:p>
            <a:pPr algn="ctr"/>
            <a:r>
              <a:rPr lang="en-US" dirty="0" smtClean="0"/>
              <a:t>IG/Snap Story Worthy</a:t>
            </a:r>
            <a:endParaRPr lang="en-US" dirty="0"/>
          </a:p>
        </p:txBody>
      </p:sp>
    </p:spTree>
    <p:extLst>
      <p:ext uri="{BB962C8B-B14F-4D97-AF65-F5344CB8AC3E}">
        <p14:creationId xmlns:p14="http://schemas.microsoft.com/office/powerpoint/2010/main" val="27996930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_01aDNAStructure-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928" y="1191768"/>
            <a:ext cx="4962144" cy="447446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16.1a</a:t>
            </a:r>
            <a:endParaRPr lang="en-US" sz="1200" dirty="0">
              <a:latin typeface="Arial" charset="0"/>
            </a:endParaRPr>
          </a:p>
        </p:txBody>
      </p:sp>
    </p:spTree>
    <p:extLst>
      <p:ext uri="{BB962C8B-B14F-4D97-AF65-F5344CB8AC3E}">
        <p14:creationId xmlns:p14="http://schemas.microsoft.com/office/powerpoint/2010/main" val="32645421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Maurice Wilkins</a:t>
            </a:r>
            <a:endParaRPr lang="en-US" dirty="0"/>
          </a:p>
        </p:txBody>
      </p:sp>
      <p:pic>
        <p:nvPicPr>
          <p:cNvPr id="4" name="Picture 3"/>
          <p:cNvPicPr>
            <a:picLocks noChangeAspect="1"/>
          </p:cNvPicPr>
          <p:nvPr/>
        </p:nvPicPr>
        <p:blipFill>
          <a:blip r:embed="rId2"/>
          <a:stretch>
            <a:fillRect/>
          </a:stretch>
        </p:blipFill>
        <p:spPr>
          <a:xfrm>
            <a:off x="1917700" y="1092200"/>
            <a:ext cx="5321300" cy="5321300"/>
          </a:xfrm>
          <a:prstGeom prst="rect">
            <a:avLst/>
          </a:prstGeom>
        </p:spPr>
      </p:pic>
    </p:spTree>
    <p:extLst>
      <p:ext uri="{BB962C8B-B14F-4D97-AF65-F5344CB8AC3E}">
        <p14:creationId xmlns:p14="http://schemas.microsoft.com/office/powerpoint/2010/main" val="433151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Maurice Wilkins</a:t>
            </a:r>
            <a:endParaRPr lang="en-US" dirty="0"/>
          </a:p>
        </p:txBody>
      </p:sp>
      <p:pic>
        <p:nvPicPr>
          <p:cNvPr id="4" name="Picture 3"/>
          <p:cNvPicPr>
            <a:picLocks noChangeAspect="1"/>
          </p:cNvPicPr>
          <p:nvPr/>
        </p:nvPicPr>
        <p:blipFill>
          <a:blip r:embed="rId2"/>
          <a:stretch>
            <a:fillRect/>
          </a:stretch>
        </p:blipFill>
        <p:spPr>
          <a:xfrm>
            <a:off x="1917700" y="1092200"/>
            <a:ext cx="5321300" cy="5321300"/>
          </a:xfrm>
          <a:prstGeom prst="rect">
            <a:avLst/>
          </a:prstGeom>
        </p:spPr>
      </p:pic>
      <p:sp>
        <p:nvSpPr>
          <p:cNvPr id="3" name="TextBox 2"/>
          <p:cNvSpPr txBox="1"/>
          <p:nvPr/>
        </p:nvSpPr>
        <p:spPr>
          <a:xfrm rot="19734995">
            <a:off x="1130711" y="2489200"/>
            <a:ext cx="6655188" cy="1569660"/>
          </a:xfrm>
          <a:prstGeom prst="rect">
            <a:avLst/>
          </a:prstGeom>
          <a:noFill/>
        </p:spPr>
        <p:txBody>
          <a:bodyPr wrap="none" rtlCol="0">
            <a:spAutoFit/>
          </a:bodyPr>
          <a:lstStyle/>
          <a:p>
            <a:r>
              <a:rPr lang="en-US" sz="9600" dirty="0" smtClean="0">
                <a:solidFill>
                  <a:srgbClr val="FF0000"/>
                </a:solidFill>
                <a:latin typeface="Rockwell Extra Bold"/>
                <a:cs typeface="Rockwell Extra Bold"/>
              </a:rPr>
              <a:t>TRAITOR</a:t>
            </a:r>
            <a:endParaRPr lang="en-US" sz="9600" dirty="0">
              <a:solidFill>
                <a:srgbClr val="FF0000"/>
              </a:solidFill>
              <a:latin typeface="Rockwell Extra Bold"/>
              <a:cs typeface="Rockwell Extra Bold"/>
            </a:endParaRPr>
          </a:p>
        </p:txBody>
      </p:sp>
    </p:spTree>
    <p:extLst>
      <p:ext uri="{BB962C8B-B14F-4D97-AF65-F5344CB8AC3E}">
        <p14:creationId xmlns:p14="http://schemas.microsoft.com/office/powerpoint/2010/main" val="2789456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sz="2600" dirty="0" smtClean="0"/>
              <a:t>Franklin</a:t>
            </a:r>
            <a:r>
              <a:rPr lang="ja-JP" altLang="en-US" sz="2600" dirty="0" smtClean="0"/>
              <a:t>’</a:t>
            </a:r>
            <a:r>
              <a:rPr lang="en-US" altLang="ja-JP" sz="2600" dirty="0" smtClean="0"/>
              <a:t>s X-ray crystallographic images of DNA enabled Watson to deduce…</a:t>
            </a:r>
          </a:p>
          <a:p>
            <a:pPr lvl="1"/>
            <a:r>
              <a:rPr lang="en-US" altLang="ja-JP" sz="2400" dirty="0" smtClean="0"/>
              <a:t>DNA was </a:t>
            </a:r>
            <a:r>
              <a:rPr lang="en-US" altLang="ja-JP" sz="2400" b="1" u="sng" dirty="0" smtClean="0"/>
              <a:t>helical</a:t>
            </a:r>
            <a:r>
              <a:rPr lang="en-US" altLang="ja-JP" sz="2400" dirty="0" smtClean="0"/>
              <a:t> + </a:t>
            </a:r>
            <a:r>
              <a:rPr lang="en-US" altLang="ja-JP" sz="2400" b="1" u="sng" dirty="0" smtClean="0"/>
              <a:t>w</a:t>
            </a:r>
            <a:r>
              <a:rPr lang="en-US" sz="2400" b="1" u="sng" dirty="0" smtClean="0"/>
              <a:t>idth</a:t>
            </a:r>
            <a:r>
              <a:rPr lang="en-US" sz="2400" dirty="0" smtClean="0"/>
              <a:t> of the helix + </a:t>
            </a:r>
            <a:r>
              <a:rPr lang="en-US" sz="2400" b="1" u="sng" dirty="0" smtClean="0"/>
              <a:t>spacing</a:t>
            </a:r>
            <a:r>
              <a:rPr lang="en-US" sz="2400" dirty="0" smtClean="0"/>
              <a:t> of the nitrogenous bases</a:t>
            </a:r>
          </a:p>
          <a:p>
            <a:r>
              <a:rPr lang="en-US" sz="2600" dirty="0" smtClean="0"/>
              <a:t>The pattern in the photo suggested that the DNA molecule was made up of TWO strands, forming a </a:t>
            </a:r>
            <a:r>
              <a:rPr lang="en-US" sz="2600" b="1" dirty="0" smtClean="0"/>
              <a:t>double helix</a:t>
            </a:r>
          </a:p>
          <a:p>
            <a:r>
              <a:rPr lang="en-US" sz="2600" dirty="0"/>
              <a:t>Watson and Crick built models of a double helix to conform to the X-rays and chemistry of DNA</a:t>
            </a:r>
          </a:p>
          <a:p>
            <a:pPr marL="0" indent="0">
              <a:buNone/>
            </a:pPr>
            <a:endParaRPr lang="en-US" sz="2600" b="1"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Rectangle 2"/>
          <p:cNvSpPr txBox="1">
            <a:spLocks noChangeArrowheads="1"/>
          </p:cNvSpPr>
          <p:nvPr/>
        </p:nvSpPr>
        <p:spPr bwMode="auto">
          <a:xfrm>
            <a:off x="201613" y="31772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smtClean="0"/>
              <a:t>Concept 16.1: DNA is the genetic material – </a:t>
            </a:r>
            <a:r>
              <a:rPr lang="en-US" smtClean="0">
                <a:solidFill>
                  <a:srgbClr val="FF0000"/>
                </a:solidFill>
              </a:rPr>
              <a:t>Structure of DNA</a:t>
            </a:r>
            <a:endParaRPr lang="en-US" dirty="0">
              <a:solidFill>
                <a:srgbClr val="FF0000"/>
              </a:solidFill>
            </a:endParaRPr>
          </a:p>
        </p:txBody>
      </p:sp>
    </p:spTree>
    <p:extLst>
      <p:ext uri="{BB962C8B-B14F-4D97-AF65-F5344CB8AC3E}">
        <p14:creationId xmlns:p14="http://schemas.microsoft.com/office/powerpoint/2010/main" val="39552489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07_DoubleHelix-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856488"/>
            <a:ext cx="8546592" cy="499262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16.7</a:t>
            </a:r>
            <a:endParaRPr lang="en-US" sz="1200" dirty="0">
              <a:latin typeface="Arial" charset="0"/>
            </a:endParaRPr>
          </a:p>
        </p:txBody>
      </p:sp>
      <p:sp>
        <p:nvSpPr>
          <p:cNvPr id="138" name="Text Box 31"/>
          <p:cNvSpPr txBox="1">
            <a:spLocks noChangeArrowheads="1"/>
          </p:cNvSpPr>
          <p:nvPr/>
        </p:nvSpPr>
        <p:spPr bwMode="auto">
          <a:xfrm>
            <a:off x="347498" y="5398160"/>
            <a:ext cx="2128244" cy="4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84163" algn="l"/>
              </a:tabLst>
            </a:pPr>
            <a:r>
              <a:rPr lang="en-US" sz="1500" dirty="0" smtClean="0">
                <a:solidFill>
                  <a:srgbClr val="000000"/>
                </a:solidFill>
                <a:latin typeface="Arial" charset="0"/>
              </a:rPr>
              <a:t>(a) Key features of</a:t>
            </a:r>
            <a:br>
              <a:rPr lang="en-US" sz="1500" dirty="0" smtClean="0">
                <a:solidFill>
                  <a:srgbClr val="000000"/>
                </a:solidFill>
                <a:latin typeface="Arial" charset="0"/>
              </a:rPr>
            </a:br>
            <a:r>
              <a:rPr lang="en-US" sz="1500" dirty="0" smtClean="0">
                <a:solidFill>
                  <a:srgbClr val="000000"/>
                </a:solidFill>
                <a:latin typeface="Arial" charset="0"/>
              </a:rPr>
              <a:t>	DNA structure</a:t>
            </a:r>
            <a:endParaRPr lang="en-US" sz="1500" dirty="0">
              <a:solidFill>
                <a:srgbClr val="000000"/>
              </a:solidFill>
              <a:latin typeface="Arial" charset="0"/>
            </a:endParaRPr>
          </a:p>
        </p:txBody>
      </p:sp>
      <p:sp>
        <p:nvSpPr>
          <p:cNvPr id="5" name="Text Box 31"/>
          <p:cNvSpPr txBox="1">
            <a:spLocks noChangeArrowheads="1"/>
          </p:cNvSpPr>
          <p:nvPr/>
        </p:nvSpPr>
        <p:spPr bwMode="auto">
          <a:xfrm>
            <a:off x="2903129" y="5398160"/>
            <a:ext cx="2634072" cy="25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84163" algn="l"/>
              </a:tabLst>
            </a:pPr>
            <a:r>
              <a:rPr lang="en-US" sz="1500" dirty="0" smtClean="0">
                <a:solidFill>
                  <a:srgbClr val="000000"/>
                </a:solidFill>
                <a:latin typeface="Arial" charset="0"/>
              </a:rPr>
              <a:t>(b) Partial chemical structure</a:t>
            </a:r>
            <a:endParaRPr lang="en-US" sz="1500" dirty="0">
              <a:solidFill>
                <a:srgbClr val="000000"/>
              </a:solidFill>
              <a:latin typeface="Arial" charset="0"/>
            </a:endParaRPr>
          </a:p>
        </p:txBody>
      </p:sp>
      <p:sp>
        <p:nvSpPr>
          <p:cNvPr id="6" name="Text Box 31"/>
          <p:cNvSpPr txBox="1">
            <a:spLocks noChangeArrowheads="1"/>
          </p:cNvSpPr>
          <p:nvPr/>
        </p:nvSpPr>
        <p:spPr bwMode="auto">
          <a:xfrm>
            <a:off x="2180206" y="4960496"/>
            <a:ext cx="738840" cy="22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84163" algn="l"/>
              </a:tabLst>
            </a:pPr>
            <a:r>
              <a:rPr lang="en-US" sz="1500" dirty="0" smtClean="0">
                <a:solidFill>
                  <a:srgbClr val="000000"/>
                </a:solidFill>
                <a:latin typeface="Arial" charset="0"/>
              </a:rPr>
              <a:t>0.34 nm</a:t>
            </a:r>
            <a:endParaRPr lang="en-US" sz="1500" dirty="0">
              <a:solidFill>
                <a:srgbClr val="000000"/>
              </a:solidFill>
              <a:latin typeface="Arial" charset="0"/>
            </a:endParaRPr>
          </a:p>
        </p:txBody>
      </p:sp>
      <p:sp>
        <p:nvSpPr>
          <p:cNvPr id="8" name="Text Box 31"/>
          <p:cNvSpPr txBox="1">
            <a:spLocks noChangeArrowheads="1"/>
          </p:cNvSpPr>
          <p:nvPr/>
        </p:nvSpPr>
        <p:spPr bwMode="auto">
          <a:xfrm>
            <a:off x="3232216" y="4622428"/>
            <a:ext cx="798157" cy="2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D5007F"/>
                </a:solidFill>
                <a:latin typeface="Arial" charset="0"/>
              </a:rPr>
              <a:t>3</a:t>
            </a:r>
            <a:r>
              <a:rPr lang="en-US" sz="1500" dirty="0" smtClean="0">
                <a:solidFill>
                  <a:srgbClr val="D5007F"/>
                </a:solidFill>
                <a:latin typeface="Symbol Std"/>
                <a:cs typeface="Symbol Std"/>
              </a:rPr>
              <a:t>′ </a:t>
            </a:r>
            <a:r>
              <a:rPr lang="en-US" sz="1500" dirty="0" smtClean="0">
                <a:solidFill>
                  <a:srgbClr val="D5007F"/>
                </a:solidFill>
                <a:latin typeface="Arial" charset="0"/>
              </a:rPr>
              <a:t>end</a:t>
            </a:r>
            <a:endParaRPr lang="en-US" sz="1500" dirty="0">
              <a:solidFill>
                <a:srgbClr val="D5007F"/>
              </a:solidFill>
              <a:latin typeface="Arial" charset="0"/>
            </a:endParaRPr>
          </a:p>
        </p:txBody>
      </p:sp>
      <p:sp>
        <p:nvSpPr>
          <p:cNvPr id="9" name="Text Box 31"/>
          <p:cNvSpPr txBox="1">
            <a:spLocks noChangeArrowheads="1"/>
          </p:cNvSpPr>
          <p:nvPr/>
        </p:nvSpPr>
        <p:spPr bwMode="auto">
          <a:xfrm>
            <a:off x="6177571" y="5060143"/>
            <a:ext cx="761993" cy="28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D5007F"/>
                </a:solidFill>
                <a:latin typeface="Arial" charset="0"/>
              </a:rPr>
              <a:t>5</a:t>
            </a:r>
            <a:r>
              <a:rPr lang="en-US" sz="1500" dirty="0">
                <a:solidFill>
                  <a:srgbClr val="D5007F"/>
                </a:solidFill>
                <a:latin typeface="Symbol Std"/>
                <a:cs typeface="Symbol Std"/>
              </a:rPr>
              <a:t>′</a:t>
            </a:r>
            <a:r>
              <a:rPr lang="en-US" sz="1500" dirty="0" smtClean="0">
                <a:solidFill>
                  <a:srgbClr val="D5007F"/>
                </a:solidFill>
                <a:latin typeface="Arial" charset="0"/>
              </a:rPr>
              <a:t> end</a:t>
            </a:r>
            <a:endParaRPr lang="en-US" sz="1500" dirty="0">
              <a:solidFill>
                <a:srgbClr val="D5007F"/>
              </a:solidFill>
              <a:latin typeface="Arial" charset="0"/>
            </a:endParaRPr>
          </a:p>
        </p:txBody>
      </p:sp>
      <p:cxnSp>
        <p:nvCxnSpPr>
          <p:cNvPr id="12" name="Straight Arrow Connector 11"/>
          <p:cNvCxnSpPr/>
          <p:nvPr/>
        </p:nvCxnSpPr>
        <p:spPr bwMode="auto">
          <a:xfrm>
            <a:off x="2113750" y="4949825"/>
            <a:ext cx="7150" cy="25400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31"/>
          <p:cNvSpPr txBox="1">
            <a:spLocks noChangeArrowheads="1"/>
          </p:cNvSpPr>
          <p:nvPr/>
        </p:nvSpPr>
        <p:spPr bwMode="auto">
          <a:xfrm>
            <a:off x="633306" y="509965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18" name="Text Box 31"/>
          <p:cNvSpPr txBox="1">
            <a:spLocks noChangeArrowheads="1"/>
          </p:cNvSpPr>
          <p:nvPr/>
        </p:nvSpPr>
        <p:spPr bwMode="auto">
          <a:xfrm>
            <a:off x="1354031" y="48742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19" name="Text Box 31"/>
          <p:cNvSpPr txBox="1">
            <a:spLocks noChangeArrowheads="1"/>
          </p:cNvSpPr>
          <p:nvPr/>
        </p:nvSpPr>
        <p:spPr bwMode="auto">
          <a:xfrm>
            <a:off x="896831" y="46234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20" name="Text Box 31"/>
          <p:cNvSpPr txBox="1">
            <a:spLocks noChangeArrowheads="1"/>
          </p:cNvSpPr>
          <p:nvPr/>
        </p:nvSpPr>
        <p:spPr bwMode="auto">
          <a:xfrm>
            <a:off x="1080981" y="50901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21" name="Text Box 31"/>
          <p:cNvSpPr txBox="1">
            <a:spLocks noChangeArrowheads="1"/>
          </p:cNvSpPr>
          <p:nvPr/>
        </p:nvSpPr>
        <p:spPr bwMode="auto">
          <a:xfrm>
            <a:off x="903181" y="48678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22" name="Text Box 31"/>
          <p:cNvSpPr txBox="1">
            <a:spLocks noChangeArrowheads="1"/>
          </p:cNvSpPr>
          <p:nvPr/>
        </p:nvSpPr>
        <p:spPr bwMode="auto">
          <a:xfrm>
            <a:off x="503131" y="46138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26" name="Text Box 31"/>
          <p:cNvSpPr txBox="1">
            <a:spLocks noChangeArrowheads="1"/>
          </p:cNvSpPr>
          <p:nvPr/>
        </p:nvSpPr>
        <p:spPr bwMode="auto">
          <a:xfrm>
            <a:off x="414231" y="41566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27" name="Text Box 31"/>
          <p:cNvSpPr txBox="1">
            <a:spLocks noChangeArrowheads="1"/>
          </p:cNvSpPr>
          <p:nvPr/>
        </p:nvSpPr>
        <p:spPr bwMode="auto">
          <a:xfrm>
            <a:off x="830156" y="36994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28" name="Text Box 31"/>
          <p:cNvSpPr txBox="1">
            <a:spLocks noChangeArrowheads="1"/>
          </p:cNvSpPr>
          <p:nvPr/>
        </p:nvSpPr>
        <p:spPr bwMode="auto">
          <a:xfrm>
            <a:off x="1265131" y="39280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29" name="Text Box 31"/>
          <p:cNvSpPr txBox="1">
            <a:spLocks noChangeArrowheads="1"/>
          </p:cNvSpPr>
          <p:nvPr/>
        </p:nvSpPr>
        <p:spPr bwMode="auto">
          <a:xfrm>
            <a:off x="719031" y="41439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30" name="Text Box 31"/>
          <p:cNvSpPr txBox="1">
            <a:spLocks noChangeArrowheads="1"/>
          </p:cNvSpPr>
          <p:nvPr/>
        </p:nvSpPr>
        <p:spPr bwMode="auto">
          <a:xfrm>
            <a:off x="874606" y="39344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31" name="Text Box 31"/>
          <p:cNvSpPr txBox="1">
            <a:spLocks noChangeArrowheads="1"/>
          </p:cNvSpPr>
          <p:nvPr/>
        </p:nvSpPr>
        <p:spPr bwMode="auto">
          <a:xfrm>
            <a:off x="1284181" y="370265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32" name="Text Box 31"/>
          <p:cNvSpPr txBox="1">
            <a:spLocks noChangeArrowheads="1"/>
          </p:cNvSpPr>
          <p:nvPr/>
        </p:nvSpPr>
        <p:spPr bwMode="auto">
          <a:xfrm>
            <a:off x="1808056" y="34518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33" name="Text Box 31"/>
          <p:cNvSpPr txBox="1">
            <a:spLocks noChangeArrowheads="1"/>
          </p:cNvSpPr>
          <p:nvPr/>
        </p:nvSpPr>
        <p:spPr bwMode="auto">
          <a:xfrm>
            <a:off x="1481031" y="34645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34" name="Text Box 31"/>
          <p:cNvSpPr txBox="1">
            <a:spLocks noChangeArrowheads="1"/>
          </p:cNvSpPr>
          <p:nvPr/>
        </p:nvSpPr>
        <p:spPr bwMode="auto">
          <a:xfrm>
            <a:off x="544407" y="3265978"/>
            <a:ext cx="452544" cy="2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000000"/>
                </a:solidFill>
                <a:latin typeface="Arial" charset="0"/>
              </a:rPr>
              <a:t>1 nm</a:t>
            </a:r>
            <a:endParaRPr lang="en-US" sz="1500" dirty="0">
              <a:solidFill>
                <a:srgbClr val="000000"/>
              </a:solidFill>
              <a:latin typeface="Arial" charset="0"/>
            </a:endParaRPr>
          </a:p>
        </p:txBody>
      </p:sp>
      <p:cxnSp>
        <p:nvCxnSpPr>
          <p:cNvPr id="35" name="Straight Arrow Connector 34"/>
          <p:cNvCxnSpPr/>
          <p:nvPr/>
        </p:nvCxnSpPr>
        <p:spPr bwMode="auto">
          <a:xfrm flipH="1" flipV="1">
            <a:off x="361950" y="3273425"/>
            <a:ext cx="927101" cy="1270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 Box 31"/>
          <p:cNvSpPr txBox="1">
            <a:spLocks noChangeArrowheads="1"/>
          </p:cNvSpPr>
          <p:nvPr/>
        </p:nvSpPr>
        <p:spPr bwMode="auto">
          <a:xfrm>
            <a:off x="1681056" y="29597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40" name="Text Box 31"/>
          <p:cNvSpPr txBox="1">
            <a:spLocks noChangeArrowheads="1"/>
          </p:cNvSpPr>
          <p:nvPr/>
        </p:nvSpPr>
        <p:spPr bwMode="auto">
          <a:xfrm>
            <a:off x="1271481" y="29597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41" name="Text Box 31"/>
          <p:cNvSpPr txBox="1">
            <a:spLocks noChangeArrowheads="1"/>
          </p:cNvSpPr>
          <p:nvPr/>
        </p:nvSpPr>
        <p:spPr bwMode="auto">
          <a:xfrm>
            <a:off x="868256" y="269935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42" name="Text Box 31"/>
          <p:cNvSpPr txBox="1">
            <a:spLocks noChangeArrowheads="1"/>
          </p:cNvSpPr>
          <p:nvPr/>
        </p:nvSpPr>
        <p:spPr bwMode="auto">
          <a:xfrm>
            <a:off x="1277831" y="27025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43" name="Text Box 31"/>
          <p:cNvSpPr txBox="1">
            <a:spLocks noChangeArrowheads="1"/>
          </p:cNvSpPr>
          <p:nvPr/>
        </p:nvSpPr>
        <p:spPr bwMode="auto">
          <a:xfrm>
            <a:off x="1322281" y="24390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44" name="Text Box 31"/>
          <p:cNvSpPr txBox="1">
            <a:spLocks noChangeArrowheads="1"/>
          </p:cNvSpPr>
          <p:nvPr/>
        </p:nvSpPr>
        <p:spPr bwMode="auto">
          <a:xfrm>
            <a:off x="915881" y="24390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45" name="Text Box 31"/>
          <p:cNvSpPr txBox="1">
            <a:spLocks noChangeArrowheads="1"/>
          </p:cNvSpPr>
          <p:nvPr/>
        </p:nvSpPr>
        <p:spPr bwMode="auto">
          <a:xfrm>
            <a:off x="896831" y="21850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46" name="Text Box 31"/>
          <p:cNvSpPr txBox="1">
            <a:spLocks noChangeArrowheads="1"/>
          </p:cNvSpPr>
          <p:nvPr/>
        </p:nvSpPr>
        <p:spPr bwMode="auto">
          <a:xfrm>
            <a:off x="515831" y="21881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47" name="Text Box 31"/>
          <p:cNvSpPr txBox="1">
            <a:spLocks noChangeArrowheads="1"/>
          </p:cNvSpPr>
          <p:nvPr/>
        </p:nvSpPr>
        <p:spPr bwMode="auto">
          <a:xfrm>
            <a:off x="2160481" y="1983278"/>
            <a:ext cx="662093" cy="2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000000"/>
                </a:solidFill>
                <a:latin typeface="Arial" charset="0"/>
              </a:rPr>
              <a:t>3.4 nm</a:t>
            </a:r>
            <a:endParaRPr lang="en-US" sz="1500" dirty="0">
              <a:solidFill>
                <a:srgbClr val="000000"/>
              </a:solidFill>
              <a:latin typeface="Arial" charset="0"/>
            </a:endParaRPr>
          </a:p>
        </p:txBody>
      </p:sp>
      <p:cxnSp>
        <p:nvCxnSpPr>
          <p:cNvPr id="48" name="Straight Arrow Connector 47"/>
          <p:cNvCxnSpPr/>
          <p:nvPr/>
        </p:nvCxnSpPr>
        <p:spPr bwMode="auto">
          <a:xfrm>
            <a:off x="2117725" y="939800"/>
            <a:ext cx="0" cy="235585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31"/>
          <p:cNvSpPr txBox="1">
            <a:spLocks noChangeArrowheads="1"/>
          </p:cNvSpPr>
          <p:nvPr/>
        </p:nvSpPr>
        <p:spPr bwMode="auto">
          <a:xfrm>
            <a:off x="712681" y="16928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51" name="Text Box 31"/>
          <p:cNvSpPr txBox="1">
            <a:spLocks noChangeArrowheads="1"/>
          </p:cNvSpPr>
          <p:nvPr/>
        </p:nvSpPr>
        <p:spPr bwMode="auto">
          <a:xfrm>
            <a:off x="401531" y="16992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52" name="Text Box 31"/>
          <p:cNvSpPr txBox="1">
            <a:spLocks noChangeArrowheads="1"/>
          </p:cNvSpPr>
          <p:nvPr/>
        </p:nvSpPr>
        <p:spPr bwMode="auto">
          <a:xfrm>
            <a:off x="1306406" y="14738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53" name="Text Box 31"/>
          <p:cNvSpPr txBox="1">
            <a:spLocks noChangeArrowheads="1"/>
          </p:cNvSpPr>
          <p:nvPr/>
        </p:nvSpPr>
        <p:spPr bwMode="auto">
          <a:xfrm>
            <a:off x="896831" y="14738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54" name="Text Box 31"/>
          <p:cNvSpPr txBox="1">
            <a:spLocks noChangeArrowheads="1"/>
          </p:cNvSpPr>
          <p:nvPr/>
        </p:nvSpPr>
        <p:spPr bwMode="auto">
          <a:xfrm>
            <a:off x="836506" y="123885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55" name="Text Box 31"/>
          <p:cNvSpPr txBox="1">
            <a:spLocks noChangeArrowheads="1"/>
          </p:cNvSpPr>
          <p:nvPr/>
        </p:nvSpPr>
        <p:spPr bwMode="auto">
          <a:xfrm>
            <a:off x="1281006" y="12420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56" name="Text Box 31"/>
          <p:cNvSpPr txBox="1">
            <a:spLocks noChangeArrowheads="1"/>
          </p:cNvSpPr>
          <p:nvPr/>
        </p:nvSpPr>
        <p:spPr bwMode="auto">
          <a:xfrm>
            <a:off x="1417531" y="10134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57" name="Text Box 31"/>
          <p:cNvSpPr txBox="1">
            <a:spLocks noChangeArrowheads="1"/>
          </p:cNvSpPr>
          <p:nvPr/>
        </p:nvSpPr>
        <p:spPr bwMode="auto">
          <a:xfrm>
            <a:off x="1798531" y="10166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58" name="Text Box 31"/>
          <p:cNvSpPr txBox="1">
            <a:spLocks noChangeArrowheads="1"/>
          </p:cNvSpPr>
          <p:nvPr/>
        </p:nvSpPr>
        <p:spPr bwMode="auto">
          <a:xfrm>
            <a:off x="5926287" y="1285989"/>
            <a:ext cx="798157" cy="2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D5007F"/>
                </a:solidFill>
                <a:latin typeface="Arial" charset="0"/>
              </a:rPr>
              <a:t>3</a:t>
            </a:r>
            <a:r>
              <a:rPr lang="en-US" sz="1500" dirty="0" smtClean="0">
                <a:solidFill>
                  <a:srgbClr val="D5007F"/>
                </a:solidFill>
                <a:latin typeface="Symbol Std"/>
                <a:cs typeface="Symbol Std"/>
              </a:rPr>
              <a:t>′ </a:t>
            </a:r>
            <a:r>
              <a:rPr lang="en-US" sz="1500" dirty="0" smtClean="0">
                <a:solidFill>
                  <a:srgbClr val="D5007F"/>
                </a:solidFill>
                <a:latin typeface="Arial" charset="0"/>
              </a:rPr>
              <a:t>end</a:t>
            </a:r>
            <a:endParaRPr lang="en-US" sz="1500" dirty="0">
              <a:solidFill>
                <a:srgbClr val="D5007F"/>
              </a:solidFill>
              <a:latin typeface="Arial" charset="0"/>
            </a:endParaRPr>
          </a:p>
        </p:txBody>
      </p:sp>
      <p:sp>
        <p:nvSpPr>
          <p:cNvPr id="59" name="Text Box 31"/>
          <p:cNvSpPr txBox="1">
            <a:spLocks noChangeArrowheads="1"/>
          </p:cNvSpPr>
          <p:nvPr/>
        </p:nvSpPr>
        <p:spPr bwMode="auto">
          <a:xfrm>
            <a:off x="2835461" y="855545"/>
            <a:ext cx="761993" cy="24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D5007F"/>
                </a:solidFill>
                <a:latin typeface="Arial" charset="0"/>
              </a:rPr>
              <a:t>5</a:t>
            </a:r>
            <a:r>
              <a:rPr lang="en-US" sz="1500" dirty="0">
                <a:solidFill>
                  <a:srgbClr val="D5007F"/>
                </a:solidFill>
                <a:latin typeface="Symbol Std"/>
                <a:cs typeface="Symbol Std"/>
              </a:rPr>
              <a:t>′</a:t>
            </a:r>
            <a:r>
              <a:rPr lang="en-US" sz="1500" dirty="0" smtClean="0">
                <a:solidFill>
                  <a:srgbClr val="D5007F"/>
                </a:solidFill>
                <a:latin typeface="Arial" charset="0"/>
              </a:rPr>
              <a:t> end</a:t>
            </a:r>
            <a:endParaRPr lang="en-US" sz="1500" dirty="0">
              <a:solidFill>
                <a:srgbClr val="D5007F"/>
              </a:solidFill>
              <a:latin typeface="Arial" charset="0"/>
            </a:endParaRPr>
          </a:p>
        </p:txBody>
      </p:sp>
      <p:sp>
        <p:nvSpPr>
          <p:cNvPr id="60" name="Text Box 31"/>
          <p:cNvSpPr txBox="1">
            <a:spLocks noChangeArrowheads="1"/>
          </p:cNvSpPr>
          <p:nvPr/>
        </p:nvSpPr>
        <p:spPr bwMode="auto">
          <a:xfrm>
            <a:off x="3933960" y="1210366"/>
            <a:ext cx="1610968" cy="2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000000"/>
                </a:solidFill>
                <a:latin typeface="Arial" charset="0"/>
              </a:rPr>
              <a:t>Hydrogen bond</a:t>
            </a:r>
            <a:endParaRPr lang="en-US" sz="1500" dirty="0">
              <a:solidFill>
                <a:srgbClr val="000000"/>
              </a:solidFill>
              <a:latin typeface="Arial" charset="0"/>
            </a:endParaRPr>
          </a:p>
        </p:txBody>
      </p:sp>
      <p:cxnSp>
        <p:nvCxnSpPr>
          <p:cNvPr id="9221" name="Straight Connector 9220"/>
          <p:cNvCxnSpPr/>
          <p:nvPr/>
        </p:nvCxnSpPr>
        <p:spPr bwMode="auto">
          <a:xfrm>
            <a:off x="4635500" y="1446407"/>
            <a:ext cx="0" cy="1795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 Box 31"/>
          <p:cNvSpPr txBox="1">
            <a:spLocks noChangeArrowheads="1"/>
          </p:cNvSpPr>
          <p:nvPr/>
        </p:nvSpPr>
        <p:spPr bwMode="auto">
          <a:xfrm>
            <a:off x="4253909" y="1694233"/>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66" name="Text Box 31"/>
          <p:cNvSpPr txBox="1">
            <a:spLocks noChangeArrowheads="1"/>
          </p:cNvSpPr>
          <p:nvPr/>
        </p:nvSpPr>
        <p:spPr bwMode="auto">
          <a:xfrm>
            <a:off x="4988315" y="1691027"/>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67" name="Text Box 31"/>
          <p:cNvSpPr txBox="1">
            <a:spLocks noChangeArrowheads="1"/>
          </p:cNvSpPr>
          <p:nvPr/>
        </p:nvSpPr>
        <p:spPr bwMode="auto">
          <a:xfrm>
            <a:off x="4519730" y="2502425"/>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68" name="Text Box 31"/>
          <p:cNvSpPr txBox="1">
            <a:spLocks noChangeArrowheads="1"/>
          </p:cNvSpPr>
          <p:nvPr/>
        </p:nvSpPr>
        <p:spPr bwMode="auto">
          <a:xfrm>
            <a:off x="5266963" y="2499218"/>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69" name="Text Box 31"/>
          <p:cNvSpPr txBox="1">
            <a:spLocks noChangeArrowheads="1"/>
          </p:cNvSpPr>
          <p:nvPr/>
        </p:nvSpPr>
        <p:spPr bwMode="auto">
          <a:xfrm>
            <a:off x="4519730" y="4131636"/>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71" name="Text Box 31"/>
          <p:cNvSpPr txBox="1">
            <a:spLocks noChangeArrowheads="1"/>
          </p:cNvSpPr>
          <p:nvPr/>
        </p:nvSpPr>
        <p:spPr bwMode="auto">
          <a:xfrm>
            <a:off x="5264118" y="4128428"/>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72" name="Text Box 31"/>
          <p:cNvSpPr txBox="1">
            <a:spLocks noChangeArrowheads="1"/>
          </p:cNvSpPr>
          <p:nvPr/>
        </p:nvSpPr>
        <p:spPr bwMode="auto">
          <a:xfrm>
            <a:off x="4227890" y="331169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73" name="Text Box 31"/>
          <p:cNvSpPr txBox="1">
            <a:spLocks noChangeArrowheads="1"/>
          </p:cNvSpPr>
          <p:nvPr/>
        </p:nvSpPr>
        <p:spPr bwMode="auto">
          <a:xfrm>
            <a:off x="4965505" y="3308492"/>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74" name="Text Box 31"/>
          <p:cNvSpPr txBox="1">
            <a:spLocks noChangeArrowheads="1"/>
          </p:cNvSpPr>
          <p:nvPr/>
        </p:nvSpPr>
        <p:spPr bwMode="auto">
          <a:xfrm>
            <a:off x="7068678" y="5404775"/>
            <a:ext cx="1384917" cy="48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84163" algn="l"/>
              </a:tabLst>
            </a:pPr>
            <a:r>
              <a:rPr lang="en-US" sz="1500" dirty="0" smtClean="0">
                <a:solidFill>
                  <a:srgbClr val="000000"/>
                </a:solidFill>
                <a:latin typeface="Arial" charset="0"/>
              </a:rPr>
              <a:t>(c) Space-filling</a:t>
            </a:r>
            <a:br>
              <a:rPr lang="en-US" sz="1500" dirty="0" smtClean="0">
                <a:solidFill>
                  <a:srgbClr val="000000"/>
                </a:solidFill>
                <a:latin typeface="Arial" charset="0"/>
              </a:rPr>
            </a:br>
            <a:r>
              <a:rPr lang="en-US" sz="1500" dirty="0" smtClean="0">
                <a:solidFill>
                  <a:srgbClr val="000000"/>
                </a:solidFill>
                <a:latin typeface="Arial" charset="0"/>
              </a:rPr>
              <a:t>	model</a:t>
            </a:r>
            <a:endParaRPr lang="en-US" sz="1500" dirty="0">
              <a:solidFill>
                <a:srgbClr val="000000"/>
              </a:solidFill>
              <a:latin typeface="Arial" charset="0"/>
            </a:endParaRPr>
          </a:p>
        </p:txBody>
      </p:sp>
    </p:spTree>
    <p:extLst>
      <p:ext uri="{BB962C8B-B14F-4D97-AF65-F5344CB8AC3E}">
        <p14:creationId xmlns:p14="http://schemas.microsoft.com/office/powerpoint/2010/main" val="23904802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dirty="0" smtClean="0"/>
              <a:t>Franklin ALSO had concluded that there were two outer sugar-phosphate backbones, with the nitrogenous bases paired in the molecule</a:t>
            </a:r>
            <a:r>
              <a:rPr lang="ja-JP" altLang="en-US" dirty="0" smtClean="0"/>
              <a:t>’</a:t>
            </a:r>
            <a:r>
              <a:rPr lang="en-US" altLang="ja-JP" dirty="0" smtClean="0"/>
              <a:t>s interior</a:t>
            </a:r>
          </a:p>
          <a:p>
            <a:pPr lvl="1"/>
            <a:r>
              <a:rPr lang="en-US" dirty="0" smtClean="0"/>
              <a:t>Watson used (STOLE) this information to build a model in which the backbones were </a:t>
            </a:r>
            <a:r>
              <a:rPr lang="en-US" b="1" dirty="0" smtClean="0"/>
              <a:t>antiparallel</a:t>
            </a:r>
            <a:r>
              <a:rPr lang="en-US" dirty="0" smtClean="0"/>
              <a:t> (their subunits run in opposite directions) </a:t>
            </a:r>
          </a:p>
          <a:p>
            <a:r>
              <a:rPr lang="en-US" dirty="0" smtClean="0"/>
              <a:t>“Outside” of molecule = done…what about the “inside”? HOW do the bases </a:t>
            </a:r>
            <a:r>
              <a:rPr lang="en-US" b="1" dirty="0" smtClean="0"/>
              <a:t>specifically pair</a:t>
            </a:r>
            <a:r>
              <a:rPr lang="en-US" dirty="0" smtClean="0"/>
              <a:t>?</a:t>
            </a:r>
            <a:endParaRPr lang="en-US"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Rectangle 2"/>
          <p:cNvSpPr txBox="1">
            <a:spLocks noChangeArrowheads="1"/>
          </p:cNvSpPr>
          <p:nvPr/>
        </p:nvSpPr>
        <p:spPr bwMode="auto">
          <a:xfrm>
            <a:off x="96838" y="289150"/>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smtClean="0"/>
              <a:t>Concept 16.1: DNA is the genetic material – </a:t>
            </a:r>
            <a:r>
              <a:rPr lang="en-US" smtClean="0">
                <a:solidFill>
                  <a:srgbClr val="FF0000"/>
                </a:solidFill>
              </a:rPr>
              <a:t>Structure of DNA</a:t>
            </a:r>
            <a:endParaRPr lang="en-US" dirty="0">
              <a:solidFill>
                <a:srgbClr val="FF0000"/>
              </a:solidFill>
            </a:endParaRPr>
          </a:p>
        </p:txBody>
      </p:sp>
    </p:spTree>
    <p:extLst>
      <p:ext uri="{BB962C8B-B14F-4D97-AF65-F5344CB8AC3E}">
        <p14:creationId xmlns:p14="http://schemas.microsoft.com/office/powerpoint/2010/main" val="70609843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07_DoubleHelix-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856488"/>
            <a:ext cx="8546592" cy="499262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16.7</a:t>
            </a:r>
            <a:endParaRPr lang="en-US" sz="1200" dirty="0">
              <a:latin typeface="Arial" charset="0"/>
            </a:endParaRPr>
          </a:p>
        </p:txBody>
      </p:sp>
      <p:sp>
        <p:nvSpPr>
          <p:cNvPr id="138" name="Text Box 31"/>
          <p:cNvSpPr txBox="1">
            <a:spLocks noChangeArrowheads="1"/>
          </p:cNvSpPr>
          <p:nvPr/>
        </p:nvSpPr>
        <p:spPr bwMode="auto">
          <a:xfrm>
            <a:off x="347498" y="5398160"/>
            <a:ext cx="2128244" cy="4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84163" algn="l"/>
              </a:tabLst>
            </a:pPr>
            <a:r>
              <a:rPr lang="en-US" sz="1500" dirty="0" smtClean="0">
                <a:solidFill>
                  <a:srgbClr val="000000"/>
                </a:solidFill>
                <a:latin typeface="Arial" charset="0"/>
              </a:rPr>
              <a:t>(a) Key features of</a:t>
            </a:r>
            <a:br>
              <a:rPr lang="en-US" sz="1500" dirty="0" smtClean="0">
                <a:solidFill>
                  <a:srgbClr val="000000"/>
                </a:solidFill>
                <a:latin typeface="Arial" charset="0"/>
              </a:rPr>
            </a:br>
            <a:r>
              <a:rPr lang="en-US" sz="1500" dirty="0" smtClean="0">
                <a:solidFill>
                  <a:srgbClr val="000000"/>
                </a:solidFill>
                <a:latin typeface="Arial" charset="0"/>
              </a:rPr>
              <a:t>	DNA structure</a:t>
            </a:r>
            <a:endParaRPr lang="en-US" sz="1500" dirty="0">
              <a:solidFill>
                <a:srgbClr val="000000"/>
              </a:solidFill>
              <a:latin typeface="Arial" charset="0"/>
            </a:endParaRPr>
          </a:p>
        </p:txBody>
      </p:sp>
      <p:sp>
        <p:nvSpPr>
          <p:cNvPr id="5" name="Text Box 31"/>
          <p:cNvSpPr txBox="1">
            <a:spLocks noChangeArrowheads="1"/>
          </p:cNvSpPr>
          <p:nvPr/>
        </p:nvSpPr>
        <p:spPr bwMode="auto">
          <a:xfrm>
            <a:off x="2903129" y="5398160"/>
            <a:ext cx="2634072" cy="25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84163" algn="l"/>
              </a:tabLst>
            </a:pPr>
            <a:r>
              <a:rPr lang="en-US" sz="1500" dirty="0" smtClean="0">
                <a:solidFill>
                  <a:srgbClr val="000000"/>
                </a:solidFill>
                <a:latin typeface="Arial" charset="0"/>
              </a:rPr>
              <a:t>(b) Partial chemical structure</a:t>
            </a:r>
            <a:endParaRPr lang="en-US" sz="1500" dirty="0">
              <a:solidFill>
                <a:srgbClr val="000000"/>
              </a:solidFill>
              <a:latin typeface="Arial" charset="0"/>
            </a:endParaRPr>
          </a:p>
        </p:txBody>
      </p:sp>
      <p:sp>
        <p:nvSpPr>
          <p:cNvPr id="6" name="Text Box 31"/>
          <p:cNvSpPr txBox="1">
            <a:spLocks noChangeArrowheads="1"/>
          </p:cNvSpPr>
          <p:nvPr/>
        </p:nvSpPr>
        <p:spPr bwMode="auto">
          <a:xfrm>
            <a:off x="2180206" y="4960496"/>
            <a:ext cx="738840" cy="22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84163" algn="l"/>
              </a:tabLst>
            </a:pPr>
            <a:r>
              <a:rPr lang="en-US" sz="1500" dirty="0" smtClean="0">
                <a:solidFill>
                  <a:srgbClr val="000000"/>
                </a:solidFill>
                <a:latin typeface="Arial" charset="0"/>
              </a:rPr>
              <a:t>0.34 nm</a:t>
            </a:r>
            <a:endParaRPr lang="en-US" sz="1500" dirty="0">
              <a:solidFill>
                <a:srgbClr val="000000"/>
              </a:solidFill>
              <a:latin typeface="Arial" charset="0"/>
            </a:endParaRPr>
          </a:p>
        </p:txBody>
      </p:sp>
      <p:sp>
        <p:nvSpPr>
          <p:cNvPr id="8" name="Text Box 31"/>
          <p:cNvSpPr txBox="1">
            <a:spLocks noChangeArrowheads="1"/>
          </p:cNvSpPr>
          <p:nvPr/>
        </p:nvSpPr>
        <p:spPr bwMode="auto">
          <a:xfrm>
            <a:off x="3232216" y="4622428"/>
            <a:ext cx="798157" cy="2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D5007F"/>
                </a:solidFill>
                <a:latin typeface="Arial" charset="0"/>
              </a:rPr>
              <a:t>3</a:t>
            </a:r>
            <a:r>
              <a:rPr lang="en-US" sz="1500" dirty="0" smtClean="0">
                <a:solidFill>
                  <a:srgbClr val="D5007F"/>
                </a:solidFill>
                <a:latin typeface="Symbol Std"/>
                <a:cs typeface="Symbol Std"/>
              </a:rPr>
              <a:t>′ </a:t>
            </a:r>
            <a:r>
              <a:rPr lang="en-US" sz="1500" dirty="0" smtClean="0">
                <a:solidFill>
                  <a:srgbClr val="D5007F"/>
                </a:solidFill>
                <a:latin typeface="Arial" charset="0"/>
              </a:rPr>
              <a:t>end</a:t>
            </a:r>
            <a:endParaRPr lang="en-US" sz="1500" dirty="0">
              <a:solidFill>
                <a:srgbClr val="D5007F"/>
              </a:solidFill>
              <a:latin typeface="Arial" charset="0"/>
            </a:endParaRPr>
          </a:p>
        </p:txBody>
      </p:sp>
      <p:sp>
        <p:nvSpPr>
          <p:cNvPr id="9" name="Text Box 31"/>
          <p:cNvSpPr txBox="1">
            <a:spLocks noChangeArrowheads="1"/>
          </p:cNvSpPr>
          <p:nvPr/>
        </p:nvSpPr>
        <p:spPr bwMode="auto">
          <a:xfrm>
            <a:off x="6177571" y="5060143"/>
            <a:ext cx="761993" cy="28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D5007F"/>
                </a:solidFill>
                <a:latin typeface="Arial" charset="0"/>
              </a:rPr>
              <a:t>5</a:t>
            </a:r>
            <a:r>
              <a:rPr lang="en-US" sz="1500" dirty="0">
                <a:solidFill>
                  <a:srgbClr val="D5007F"/>
                </a:solidFill>
                <a:latin typeface="Symbol Std"/>
                <a:cs typeface="Symbol Std"/>
              </a:rPr>
              <a:t>′</a:t>
            </a:r>
            <a:r>
              <a:rPr lang="en-US" sz="1500" dirty="0" smtClean="0">
                <a:solidFill>
                  <a:srgbClr val="D5007F"/>
                </a:solidFill>
                <a:latin typeface="Arial" charset="0"/>
              </a:rPr>
              <a:t> end</a:t>
            </a:r>
            <a:endParaRPr lang="en-US" sz="1500" dirty="0">
              <a:solidFill>
                <a:srgbClr val="D5007F"/>
              </a:solidFill>
              <a:latin typeface="Arial" charset="0"/>
            </a:endParaRPr>
          </a:p>
        </p:txBody>
      </p:sp>
      <p:cxnSp>
        <p:nvCxnSpPr>
          <p:cNvPr id="12" name="Straight Arrow Connector 11"/>
          <p:cNvCxnSpPr/>
          <p:nvPr/>
        </p:nvCxnSpPr>
        <p:spPr bwMode="auto">
          <a:xfrm>
            <a:off x="2113750" y="4949825"/>
            <a:ext cx="7150" cy="25400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31"/>
          <p:cNvSpPr txBox="1">
            <a:spLocks noChangeArrowheads="1"/>
          </p:cNvSpPr>
          <p:nvPr/>
        </p:nvSpPr>
        <p:spPr bwMode="auto">
          <a:xfrm>
            <a:off x="633306" y="509965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18" name="Text Box 31"/>
          <p:cNvSpPr txBox="1">
            <a:spLocks noChangeArrowheads="1"/>
          </p:cNvSpPr>
          <p:nvPr/>
        </p:nvSpPr>
        <p:spPr bwMode="auto">
          <a:xfrm>
            <a:off x="1354031" y="48742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19" name="Text Box 31"/>
          <p:cNvSpPr txBox="1">
            <a:spLocks noChangeArrowheads="1"/>
          </p:cNvSpPr>
          <p:nvPr/>
        </p:nvSpPr>
        <p:spPr bwMode="auto">
          <a:xfrm>
            <a:off x="896831" y="46234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20" name="Text Box 31"/>
          <p:cNvSpPr txBox="1">
            <a:spLocks noChangeArrowheads="1"/>
          </p:cNvSpPr>
          <p:nvPr/>
        </p:nvSpPr>
        <p:spPr bwMode="auto">
          <a:xfrm>
            <a:off x="1080981" y="50901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21" name="Text Box 31"/>
          <p:cNvSpPr txBox="1">
            <a:spLocks noChangeArrowheads="1"/>
          </p:cNvSpPr>
          <p:nvPr/>
        </p:nvSpPr>
        <p:spPr bwMode="auto">
          <a:xfrm>
            <a:off x="903181" y="48678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22" name="Text Box 31"/>
          <p:cNvSpPr txBox="1">
            <a:spLocks noChangeArrowheads="1"/>
          </p:cNvSpPr>
          <p:nvPr/>
        </p:nvSpPr>
        <p:spPr bwMode="auto">
          <a:xfrm>
            <a:off x="503131" y="46138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26" name="Text Box 31"/>
          <p:cNvSpPr txBox="1">
            <a:spLocks noChangeArrowheads="1"/>
          </p:cNvSpPr>
          <p:nvPr/>
        </p:nvSpPr>
        <p:spPr bwMode="auto">
          <a:xfrm>
            <a:off x="414231" y="41566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27" name="Text Box 31"/>
          <p:cNvSpPr txBox="1">
            <a:spLocks noChangeArrowheads="1"/>
          </p:cNvSpPr>
          <p:nvPr/>
        </p:nvSpPr>
        <p:spPr bwMode="auto">
          <a:xfrm>
            <a:off x="830156" y="36994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28" name="Text Box 31"/>
          <p:cNvSpPr txBox="1">
            <a:spLocks noChangeArrowheads="1"/>
          </p:cNvSpPr>
          <p:nvPr/>
        </p:nvSpPr>
        <p:spPr bwMode="auto">
          <a:xfrm>
            <a:off x="1265131" y="39280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29" name="Text Box 31"/>
          <p:cNvSpPr txBox="1">
            <a:spLocks noChangeArrowheads="1"/>
          </p:cNvSpPr>
          <p:nvPr/>
        </p:nvSpPr>
        <p:spPr bwMode="auto">
          <a:xfrm>
            <a:off x="719031" y="41439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30" name="Text Box 31"/>
          <p:cNvSpPr txBox="1">
            <a:spLocks noChangeArrowheads="1"/>
          </p:cNvSpPr>
          <p:nvPr/>
        </p:nvSpPr>
        <p:spPr bwMode="auto">
          <a:xfrm>
            <a:off x="874606" y="39344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31" name="Text Box 31"/>
          <p:cNvSpPr txBox="1">
            <a:spLocks noChangeArrowheads="1"/>
          </p:cNvSpPr>
          <p:nvPr/>
        </p:nvSpPr>
        <p:spPr bwMode="auto">
          <a:xfrm>
            <a:off x="1284181" y="370265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32" name="Text Box 31"/>
          <p:cNvSpPr txBox="1">
            <a:spLocks noChangeArrowheads="1"/>
          </p:cNvSpPr>
          <p:nvPr/>
        </p:nvSpPr>
        <p:spPr bwMode="auto">
          <a:xfrm>
            <a:off x="1808056" y="34518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33" name="Text Box 31"/>
          <p:cNvSpPr txBox="1">
            <a:spLocks noChangeArrowheads="1"/>
          </p:cNvSpPr>
          <p:nvPr/>
        </p:nvSpPr>
        <p:spPr bwMode="auto">
          <a:xfrm>
            <a:off x="1481031" y="34645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34" name="Text Box 31"/>
          <p:cNvSpPr txBox="1">
            <a:spLocks noChangeArrowheads="1"/>
          </p:cNvSpPr>
          <p:nvPr/>
        </p:nvSpPr>
        <p:spPr bwMode="auto">
          <a:xfrm>
            <a:off x="544407" y="3265978"/>
            <a:ext cx="452544" cy="2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000000"/>
                </a:solidFill>
                <a:latin typeface="Arial" charset="0"/>
              </a:rPr>
              <a:t>1 nm</a:t>
            </a:r>
            <a:endParaRPr lang="en-US" sz="1500" dirty="0">
              <a:solidFill>
                <a:srgbClr val="000000"/>
              </a:solidFill>
              <a:latin typeface="Arial" charset="0"/>
            </a:endParaRPr>
          </a:p>
        </p:txBody>
      </p:sp>
      <p:cxnSp>
        <p:nvCxnSpPr>
          <p:cNvPr id="35" name="Straight Arrow Connector 34"/>
          <p:cNvCxnSpPr/>
          <p:nvPr/>
        </p:nvCxnSpPr>
        <p:spPr bwMode="auto">
          <a:xfrm flipH="1" flipV="1">
            <a:off x="361950" y="3273425"/>
            <a:ext cx="927101" cy="1270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 Box 31"/>
          <p:cNvSpPr txBox="1">
            <a:spLocks noChangeArrowheads="1"/>
          </p:cNvSpPr>
          <p:nvPr/>
        </p:nvSpPr>
        <p:spPr bwMode="auto">
          <a:xfrm>
            <a:off x="1681056" y="29597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40" name="Text Box 31"/>
          <p:cNvSpPr txBox="1">
            <a:spLocks noChangeArrowheads="1"/>
          </p:cNvSpPr>
          <p:nvPr/>
        </p:nvSpPr>
        <p:spPr bwMode="auto">
          <a:xfrm>
            <a:off x="1271481" y="29597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41" name="Text Box 31"/>
          <p:cNvSpPr txBox="1">
            <a:spLocks noChangeArrowheads="1"/>
          </p:cNvSpPr>
          <p:nvPr/>
        </p:nvSpPr>
        <p:spPr bwMode="auto">
          <a:xfrm>
            <a:off x="868256" y="269935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42" name="Text Box 31"/>
          <p:cNvSpPr txBox="1">
            <a:spLocks noChangeArrowheads="1"/>
          </p:cNvSpPr>
          <p:nvPr/>
        </p:nvSpPr>
        <p:spPr bwMode="auto">
          <a:xfrm>
            <a:off x="1277831" y="27025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43" name="Text Box 31"/>
          <p:cNvSpPr txBox="1">
            <a:spLocks noChangeArrowheads="1"/>
          </p:cNvSpPr>
          <p:nvPr/>
        </p:nvSpPr>
        <p:spPr bwMode="auto">
          <a:xfrm>
            <a:off x="1322281" y="24390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44" name="Text Box 31"/>
          <p:cNvSpPr txBox="1">
            <a:spLocks noChangeArrowheads="1"/>
          </p:cNvSpPr>
          <p:nvPr/>
        </p:nvSpPr>
        <p:spPr bwMode="auto">
          <a:xfrm>
            <a:off x="915881" y="24390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45" name="Text Box 31"/>
          <p:cNvSpPr txBox="1">
            <a:spLocks noChangeArrowheads="1"/>
          </p:cNvSpPr>
          <p:nvPr/>
        </p:nvSpPr>
        <p:spPr bwMode="auto">
          <a:xfrm>
            <a:off x="896831" y="21850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46" name="Text Box 31"/>
          <p:cNvSpPr txBox="1">
            <a:spLocks noChangeArrowheads="1"/>
          </p:cNvSpPr>
          <p:nvPr/>
        </p:nvSpPr>
        <p:spPr bwMode="auto">
          <a:xfrm>
            <a:off x="515831" y="21881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47" name="Text Box 31"/>
          <p:cNvSpPr txBox="1">
            <a:spLocks noChangeArrowheads="1"/>
          </p:cNvSpPr>
          <p:nvPr/>
        </p:nvSpPr>
        <p:spPr bwMode="auto">
          <a:xfrm>
            <a:off x="2160481" y="1983278"/>
            <a:ext cx="662093" cy="2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000000"/>
                </a:solidFill>
                <a:latin typeface="Arial" charset="0"/>
              </a:rPr>
              <a:t>3.4 nm</a:t>
            </a:r>
            <a:endParaRPr lang="en-US" sz="1500" dirty="0">
              <a:solidFill>
                <a:srgbClr val="000000"/>
              </a:solidFill>
              <a:latin typeface="Arial" charset="0"/>
            </a:endParaRPr>
          </a:p>
        </p:txBody>
      </p:sp>
      <p:cxnSp>
        <p:nvCxnSpPr>
          <p:cNvPr id="48" name="Straight Arrow Connector 47"/>
          <p:cNvCxnSpPr/>
          <p:nvPr/>
        </p:nvCxnSpPr>
        <p:spPr bwMode="auto">
          <a:xfrm>
            <a:off x="2117725" y="939800"/>
            <a:ext cx="0" cy="235585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31"/>
          <p:cNvSpPr txBox="1">
            <a:spLocks noChangeArrowheads="1"/>
          </p:cNvSpPr>
          <p:nvPr/>
        </p:nvSpPr>
        <p:spPr bwMode="auto">
          <a:xfrm>
            <a:off x="712681" y="169287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51" name="Text Box 31"/>
          <p:cNvSpPr txBox="1">
            <a:spLocks noChangeArrowheads="1"/>
          </p:cNvSpPr>
          <p:nvPr/>
        </p:nvSpPr>
        <p:spPr bwMode="auto">
          <a:xfrm>
            <a:off x="401531" y="16992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52" name="Text Box 31"/>
          <p:cNvSpPr txBox="1">
            <a:spLocks noChangeArrowheads="1"/>
          </p:cNvSpPr>
          <p:nvPr/>
        </p:nvSpPr>
        <p:spPr bwMode="auto">
          <a:xfrm>
            <a:off x="1306406" y="14738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53" name="Text Box 31"/>
          <p:cNvSpPr txBox="1">
            <a:spLocks noChangeArrowheads="1"/>
          </p:cNvSpPr>
          <p:nvPr/>
        </p:nvSpPr>
        <p:spPr bwMode="auto">
          <a:xfrm>
            <a:off x="896831" y="14738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54" name="Text Box 31"/>
          <p:cNvSpPr txBox="1">
            <a:spLocks noChangeArrowheads="1"/>
          </p:cNvSpPr>
          <p:nvPr/>
        </p:nvSpPr>
        <p:spPr bwMode="auto">
          <a:xfrm>
            <a:off x="836506" y="123885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55" name="Text Box 31"/>
          <p:cNvSpPr txBox="1">
            <a:spLocks noChangeArrowheads="1"/>
          </p:cNvSpPr>
          <p:nvPr/>
        </p:nvSpPr>
        <p:spPr bwMode="auto">
          <a:xfrm>
            <a:off x="1281006" y="12420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56" name="Text Box 31"/>
          <p:cNvSpPr txBox="1">
            <a:spLocks noChangeArrowheads="1"/>
          </p:cNvSpPr>
          <p:nvPr/>
        </p:nvSpPr>
        <p:spPr bwMode="auto">
          <a:xfrm>
            <a:off x="1417531" y="101342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57" name="Text Box 31"/>
          <p:cNvSpPr txBox="1">
            <a:spLocks noChangeArrowheads="1"/>
          </p:cNvSpPr>
          <p:nvPr/>
        </p:nvSpPr>
        <p:spPr bwMode="auto">
          <a:xfrm>
            <a:off x="1798531" y="1016604"/>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58" name="Text Box 31"/>
          <p:cNvSpPr txBox="1">
            <a:spLocks noChangeArrowheads="1"/>
          </p:cNvSpPr>
          <p:nvPr/>
        </p:nvSpPr>
        <p:spPr bwMode="auto">
          <a:xfrm>
            <a:off x="5926287" y="1285989"/>
            <a:ext cx="798157" cy="2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D5007F"/>
                </a:solidFill>
                <a:latin typeface="Arial" charset="0"/>
              </a:rPr>
              <a:t>3</a:t>
            </a:r>
            <a:r>
              <a:rPr lang="en-US" sz="1500" dirty="0" smtClean="0">
                <a:solidFill>
                  <a:srgbClr val="D5007F"/>
                </a:solidFill>
                <a:latin typeface="Symbol Std"/>
                <a:cs typeface="Symbol Std"/>
              </a:rPr>
              <a:t>′ </a:t>
            </a:r>
            <a:r>
              <a:rPr lang="en-US" sz="1500" dirty="0" smtClean="0">
                <a:solidFill>
                  <a:srgbClr val="D5007F"/>
                </a:solidFill>
                <a:latin typeface="Arial" charset="0"/>
              </a:rPr>
              <a:t>end</a:t>
            </a:r>
            <a:endParaRPr lang="en-US" sz="1500" dirty="0">
              <a:solidFill>
                <a:srgbClr val="D5007F"/>
              </a:solidFill>
              <a:latin typeface="Arial" charset="0"/>
            </a:endParaRPr>
          </a:p>
        </p:txBody>
      </p:sp>
      <p:sp>
        <p:nvSpPr>
          <p:cNvPr id="59" name="Text Box 31"/>
          <p:cNvSpPr txBox="1">
            <a:spLocks noChangeArrowheads="1"/>
          </p:cNvSpPr>
          <p:nvPr/>
        </p:nvSpPr>
        <p:spPr bwMode="auto">
          <a:xfrm>
            <a:off x="2835461" y="855545"/>
            <a:ext cx="761993" cy="24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D5007F"/>
                </a:solidFill>
                <a:latin typeface="Arial" charset="0"/>
              </a:rPr>
              <a:t>5</a:t>
            </a:r>
            <a:r>
              <a:rPr lang="en-US" sz="1500" dirty="0">
                <a:solidFill>
                  <a:srgbClr val="D5007F"/>
                </a:solidFill>
                <a:latin typeface="Symbol Std"/>
                <a:cs typeface="Symbol Std"/>
              </a:rPr>
              <a:t>′</a:t>
            </a:r>
            <a:r>
              <a:rPr lang="en-US" sz="1500" dirty="0" smtClean="0">
                <a:solidFill>
                  <a:srgbClr val="D5007F"/>
                </a:solidFill>
                <a:latin typeface="Arial" charset="0"/>
              </a:rPr>
              <a:t> end</a:t>
            </a:r>
            <a:endParaRPr lang="en-US" sz="1500" dirty="0">
              <a:solidFill>
                <a:srgbClr val="D5007F"/>
              </a:solidFill>
              <a:latin typeface="Arial" charset="0"/>
            </a:endParaRPr>
          </a:p>
        </p:txBody>
      </p:sp>
      <p:sp>
        <p:nvSpPr>
          <p:cNvPr id="60" name="Text Box 31"/>
          <p:cNvSpPr txBox="1">
            <a:spLocks noChangeArrowheads="1"/>
          </p:cNvSpPr>
          <p:nvPr/>
        </p:nvSpPr>
        <p:spPr bwMode="auto">
          <a:xfrm>
            <a:off x="3933960" y="1210366"/>
            <a:ext cx="1610968" cy="2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000000"/>
                </a:solidFill>
                <a:latin typeface="Arial" charset="0"/>
              </a:rPr>
              <a:t>Hydrogen bond</a:t>
            </a:r>
            <a:endParaRPr lang="en-US" sz="1500" dirty="0">
              <a:solidFill>
                <a:srgbClr val="000000"/>
              </a:solidFill>
              <a:latin typeface="Arial" charset="0"/>
            </a:endParaRPr>
          </a:p>
        </p:txBody>
      </p:sp>
      <p:cxnSp>
        <p:nvCxnSpPr>
          <p:cNvPr id="9221" name="Straight Connector 9220"/>
          <p:cNvCxnSpPr/>
          <p:nvPr/>
        </p:nvCxnSpPr>
        <p:spPr bwMode="auto">
          <a:xfrm>
            <a:off x="4635500" y="1446407"/>
            <a:ext cx="0" cy="1795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 Box 31"/>
          <p:cNvSpPr txBox="1">
            <a:spLocks noChangeArrowheads="1"/>
          </p:cNvSpPr>
          <p:nvPr/>
        </p:nvSpPr>
        <p:spPr bwMode="auto">
          <a:xfrm>
            <a:off x="4253909" y="1694233"/>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66" name="Text Box 31"/>
          <p:cNvSpPr txBox="1">
            <a:spLocks noChangeArrowheads="1"/>
          </p:cNvSpPr>
          <p:nvPr/>
        </p:nvSpPr>
        <p:spPr bwMode="auto">
          <a:xfrm>
            <a:off x="4988315" y="1691027"/>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67" name="Text Box 31"/>
          <p:cNvSpPr txBox="1">
            <a:spLocks noChangeArrowheads="1"/>
          </p:cNvSpPr>
          <p:nvPr/>
        </p:nvSpPr>
        <p:spPr bwMode="auto">
          <a:xfrm>
            <a:off x="4519730" y="2502425"/>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68" name="Text Box 31"/>
          <p:cNvSpPr txBox="1">
            <a:spLocks noChangeArrowheads="1"/>
          </p:cNvSpPr>
          <p:nvPr/>
        </p:nvSpPr>
        <p:spPr bwMode="auto">
          <a:xfrm>
            <a:off x="5266963" y="2499218"/>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69" name="Text Box 31"/>
          <p:cNvSpPr txBox="1">
            <a:spLocks noChangeArrowheads="1"/>
          </p:cNvSpPr>
          <p:nvPr/>
        </p:nvSpPr>
        <p:spPr bwMode="auto">
          <a:xfrm>
            <a:off x="4519730" y="4131636"/>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A</a:t>
            </a:r>
            <a:endParaRPr lang="en-US" sz="1100" dirty="0">
              <a:solidFill>
                <a:srgbClr val="000000"/>
              </a:solidFill>
              <a:latin typeface="Arial" charset="0"/>
            </a:endParaRPr>
          </a:p>
        </p:txBody>
      </p:sp>
      <p:sp>
        <p:nvSpPr>
          <p:cNvPr id="71" name="Text Box 31"/>
          <p:cNvSpPr txBox="1">
            <a:spLocks noChangeArrowheads="1"/>
          </p:cNvSpPr>
          <p:nvPr/>
        </p:nvSpPr>
        <p:spPr bwMode="auto">
          <a:xfrm>
            <a:off x="5264118" y="4128428"/>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T</a:t>
            </a:r>
            <a:endParaRPr lang="en-US" sz="1100" dirty="0">
              <a:solidFill>
                <a:srgbClr val="000000"/>
              </a:solidFill>
              <a:latin typeface="Arial" charset="0"/>
            </a:endParaRPr>
          </a:p>
        </p:txBody>
      </p:sp>
      <p:sp>
        <p:nvSpPr>
          <p:cNvPr id="72" name="Text Box 31"/>
          <p:cNvSpPr txBox="1">
            <a:spLocks noChangeArrowheads="1"/>
          </p:cNvSpPr>
          <p:nvPr/>
        </p:nvSpPr>
        <p:spPr bwMode="auto">
          <a:xfrm>
            <a:off x="4227890" y="3311699"/>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C</a:t>
            </a:r>
            <a:endParaRPr lang="en-US" sz="1100" dirty="0">
              <a:solidFill>
                <a:srgbClr val="000000"/>
              </a:solidFill>
              <a:latin typeface="Arial" charset="0"/>
            </a:endParaRPr>
          </a:p>
        </p:txBody>
      </p:sp>
      <p:sp>
        <p:nvSpPr>
          <p:cNvPr id="73" name="Text Box 31"/>
          <p:cNvSpPr txBox="1">
            <a:spLocks noChangeArrowheads="1"/>
          </p:cNvSpPr>
          <p:nvPr/>
        </p:nvSpPr>
        <p:spPr bwMode="auto">
          <a:xfrm>
            <a:off x="4965505" y="3308492"/>
            <a:ext cx="138219" cy="2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G</a:t>
            </a:r>
            <a:endParaRPr lang="en-US" sz="1100" dirty="0">
              <a:solidFill>
                <a:srgbClr val="000000"/>
              </a:solidFill>
              <a:latin typeface="Arial" charset="0"/>
            </a:endParaRPr>
          </a:p>
        </p:txBody>
      </p:sp>
      <p:sp>
        <p:nvSpPr>
          <p:cNvPr id="74" name="Text Box 31"/>
          <p:cNvSpPr txBox="1">
            <a:spLocks noChangeArrowheads="1"/>
          </p:cNvSpPr>
          <p:nvPr/>
        </p:nvSpPr>
        <p:spPr bwMode="auto">
          <a:xfrm>
            <a:off x="7068678" y="5404775"/>
            <a:ext cx="1384917" cy="48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84163" algn="l"/>
              </a:tabLst>
            </a:pPr>
            <a:r>
              <a:rPr lang="en-US" sz="1500" dirty="0" smtClean="0">
                <a:solidFill>
                  <a:srgbClr val="000000"/>
                </a:solidFill>
                <a:latin typeface="Arial" charset="0"/>
              </a:rPr>
              <a:t>(c) Space-filling</a:t>
            </a:r>
            <a:br>
              <a:rPr lang="en-US" sz="1500" dirty="0" smtClean="0">
                <a:solidFill>
                  <a:srgbClr val="000000"/>
                </a:solidFill>
                <a:latin typeface="Arial" charset="0"/>
              </a:rPr>
            </a:br>
            <a:r>
              <a:rPr lang="en-US" sz="1500" dirty="0" smtClean="0">
                <a:solidFill>
                  <a:srgbClr val="000000"/>
                </a:solidFill>
                <a:latin typeface="Arial" charset="0"/>
              </a:rPr>
              <a:t>	model</a:t>
            </a:r>
            <a:endParaRPr lang="en-US" sz="1500" dirty="0">
              <a:solidFill>
                <a:srgbClr val="000000"/>
              </a:solidFill>
              <a:latin typeface="Arial" charset="0"/>
            </a:endParaRPr>
          </a:p>
        </p:txBody>
      </p:sp>
    </p:spTree>
    <p:extLst>
      <p:ext uri="{BB962C8B-B14F-4D97-AF65-F5344CB8AC3E}">
        <p14:creationId xmlns:p14="http://schemas.microsoft.com/office/powerpoint/2010/main" val="17585823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 </a:t>
            </a:r>
            <a:endParaRPr lang="en-US" dirty="0"/>
          </a:p>
        </p:txBody>
      </p:sp>
      <p:sp>
        <p:nvSpPr>
          <p:cNvPr id="4099" name="Rectangle 3"/>
          <p:cNvSpPr>
            <a:spLocks noGrp="1" noChangeArrowheads="1"/>
          </p:cNvSpPr>
          <p:nvPr>
            <p:ph idx="1"/>
          </p:nvPr>
        </p:nvSpPr>
        <p:spPr/>
        <p:txBody>
          <a:bodyPr/>
          <a:lstStyle/>
          <a:p>
            <a:r>
              <a:rPr lang="en-US" dirty="0" smtClean="0"/>
              <a:t>At first, Watson and Crick thought the bases paired like with like (A with A, and so on), but such pairings did not result in a uniform width </a:t>
            </a:r>
          </a:p>
          <a:p>
            <a:r>
              <a:rPr lang="en-US" dirty="0" smtClean="0"/>
              <a:t>Instead, pairing a purine with a pyrimidine resulted in a uniform width consistent with Franklin’s X-ray data and also followed Chargaff’s rules</a:t>
            </a:r>
            <a:endParaRPr lang="en-US"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Rectangle 2"/>
          <p:cNvSpPr txBox="1">
            <a:spLocks noChangeArrowheads="1"/>
          </p:cNvSpPr>
          <p:nvPr/>
        </p:nvSpPr>
        <p:spPr bwMode="auto">
          <a:xfrm>
            <a:off x="211138" y="37487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16.1: DNA is the genetic material – </a:t>
            </a:r>
            <a:r>
              <a:rPr lang="en-US" dirty="0" smtClean="0">
                <a:solidFill>
                  <a:srgbClr val="FF0000"/>
                </a:solidFill>
              </a:rPr>
              <a:t>Structure of DNA</a:t>
            </a:r>
            <a:endParaRPr lang="en-US" dirty="0">
              <a:solidFill>
                <a:srgbClr val="FF0000"/>
              </a:solidFill>
            </a:endParaRPr>
          </a:p>
        </p:txBody>
      </p:sp>
    </p:spTree>
    <p:extLst>
      <p:ext uri="{BB962C8B-B14F-4D97-AF65-F5344CB8AC3E}">
        <p14:creationId xmlns:p14="http://schemas.microsoft.com/office/powerpoint/2010/main" val="18901470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UN02BasePair-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310640"/>
            <a:ext cx="8546592" cy="408432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16.UN02</a:t>
            </a:r>
            <a:endParaRPr lang="en-US" sz="1200" dirty="0">
              <a:latin typeface="Arial" charset="0"/>
            </a:endParaRPr>
          </a:p>
        </p:txBody>
      </p:sp>
      <p:sp>
        <p:nvSpPr>
          <p:cNvPr id="138" name="Text Box 31"/>
          <p:cNvSpPr txBox="1">
            <a:spLocks noChangeArrowheads="1"/>
          </p:cNvSpPr>
          <p:nvPr/>
        </p:nvSpPr>
        <p:spPr bwMode="auto">
          <a:xfrm>
            <a:off x="3595834" y="1718504"/>
            <a:ext cx="3808651" cy="4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Purine + purine: too wide</a:t>
            </a:r>
            <a:endParaRPr lang="en-US" dirty="0">
              <a:solidFill>
                <a:srgbClr val="000000"/>
              </a:solidFill>
              <a:latin typeface="Arial" charset="0"/>
            </a:endParaRPr>
          </a:p>
        </p:txBody>
      </p:sp>
      <p:sp>
        <p:nvSpPr>
          <p:cNvPr id="5" name="Text Box 31"/>
          <p:cNvSpPr txBox="1">
            <a:spLocks noChangeArrowheads="1"/>
          </p:cNvSpPr>
          <p:nvPr/>
        </p:nvSpPr>
        <p:spPr bwMode="auto">
          <a:xfrm>
            <a:off x="3580440" y="3111656"/>
            <a:ext cx="5394227" cy="41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Pyrimidine + pyrimidine: too narrow</a:t>
            </a:r>
            <a:endParaRPr lang="en-US" dirty="0">
              <a:solidFill>
                <a:srgbClr val="000000"/>
              </a:solidFill>
              <a:latin typeface="Arial" charset="0"/>
            </a:endParaRPr>
          </a:p>
        </p:txBody>
      </p:sp>
      <p:sp>
        <p:nvSpPr>
          <p:cNvPr id="6" name="Text Box 31"/>
          <p:cNvSpPr txBox="1">
            <a:spLocks noChangeArrowheads="1"/>
          </p:cNvSpPr>
          <p:nvPr/>
        </p:nvSpPr>
        <p:spPr bwMode="auto">
          <a:xfrm>
            <a:off x="3588138" y="4281595"/>
            <a:ext cx="3962590" cy="75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Purine + pyrimidine: width</a:t>
            </a:r>
            <a:br>
              <a:rPr lang="en-US" dirty="0" smtClean="0">
                <a:solidFill>
                  <a:srgbClr val="000000"/>
                </a:solidFill>
                <a:latin typeface="Arial" charset="0"/>
              </a:rPr>
            </a:br>
            <a:r>
              <a:rPr lang="en-US" dirty="0" smtClean="0">
                <a:solidFill>
                  <a:srgbClr val="000000"/>
                </a:solidFill>
                <a:latin typeface="Arial" charset="0"/>
              </a:rPr>
              <a:t>consistent with X-ray data</a:t>
            </a:r>
            <a:endParaRPr lang="en-US" dirty="0">
              <a:solidFill>
                <a:srgbClr val="000000"/>
              </a:solidFill>
              <a:latin typeface="Arial" charset="0"/>
            </a:endParaRPr>
          </a:p>
        </p:txBody>
      </p:sp>
    </p:spTree>
    <p:extLst>
      <p:ext uri="{BB962C8B-B14F-4D97-AF65-F5344CB8AC3E}">
        <p14:creationId xmlns:p14="http://schemas.microsoft.com/office/powerpoint/2010/main" val="17019641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dirty="0" smtClean="0"/>
              <a:t>Watson and Crick reasoned that the pairing was more specific, dictated by the base structures</a:t>
            </a:r>
          </a:p>
          <a:p>
            <a:r>
              <a:rPr lang="en-US" dirty="0" smtClean="0"/>
              <a:t>They “determined” that adenine (A) paired ONLY with thymine (T), and guanine (G) paired ONLY with cytosine (C)</a:t>
            </a:r>
          </a:p>
          <a:p>
            <a:r>
              <a:rPr lang="en-US" dirty="0" smtClean="0"/>
              <a:t>The “Watson-Crick” model explains Chargaff</a:t>
            </a:r>
            <a:r>
              <a:rPr lang="ja-JP" altLang="en-US" dirty="0" smtClean="0"/>
              <a:t>’</a:t>
            </a:r>
            <a:r>
              <a:rPr lang="en-US" altLang="ja-JP" dirty="0" smtClean="0"/>
              <a:t>s rules: in any organism, the amount of </a:t>
            </a:r>
            <a:r>
              <a:rPr lang="en-US" altLang="ja-JP" b="1" dirty="0" smtClean="0"/>
              <a:t>A </a:t>
            </a:r>
            <a:r>
              <a:rPr lang="en-US" altLang="ja-JP" b="1" dirty="0" smtClean="0">
                <a:latin typeface="Symbol" panose="05050102010706020507" pitchFamily="18" charset="2"/>
              </a:rPr>
              <a:t>=</a:t>
            </a:r>
            <a:r>
              <a:rPr lang="en-US" altLang="ja-JP" b="1" dirty="0" smtClean="0"/>
              <a:t> T</a:t>
            </a:r>
            <a:r>
              <a:rPr lang="en-US" altLang="ja-JP" dirty="0" smtClean="0"/>
              <a:t>, and the amount of </a:t>
            </a:r>
            <a:r>
              <a:rPr lang="en-US" altLang="ja-JP" b="1" dirty="0" smtClean="0"/>
              <a:t>G </a:t>
            </a:r>
            <a:r>
              <a:rPr lang="en-US" altLang="ja-JP" b="1" dirty="0" smtClean="0">
                <a:latin typeface="Symbol" panose="05050102010706020507" pitchFamily="18" charset="2"/>
              </a:rPr>
              <a:t>=</a:t>
            </a:r>
            <a:r>
              <a:rPr lang="en-US" altLang="ja-JP" b="1" dirty="0" smtClean="0"/>
              <a:t> C</a:t>
            </a:r>
          </a:p>
          <a:p>
            <a:pPr lvl="1"/>
            <a:r>
              <a:rPr lang="en-US" sz="2400" i="1" dirty="0" smtClean="0"/>
              <a:t>Really</a:t>
            </a:r>
            <a:r>
              <a:rPr lang="en-US" sz="2400" dirty="0" smtClean="0"/>
              <a:t> should be called the “Franklin-Gosling-Wilkins-Chargaff-Watson-Crick” model</a:t>
            </a:r>
            <a:r>
              <a:rPr lang="mr-IN" sz="2400" dirty="0" smtClean="0"/>
              <a:t>…</a:t>
            </a:r>
            <a:r>
              <a:rPr lang="en-US" sz="2400" dirty="0" smtClean="0"/>
              <a:t>in that order.</a:t>
            </a:r>
            <a:endParaRPr lang="en-US" sz="2400"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6" name="Rectangle 2"/>
          <p:cNvSpPr txBox="1">
            <a:spLocks noChangeArrowheads="1"/>
          </p:cNvSpPr>
          <p:nvPr/>
        </p:nvSpPr>
        <p:spPr bwMode="auto">
          <a:xfrm>
            <a:off x="211138" y="37487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16.1: DNA is the genetic material – </a:t>
            </a:r>
            <a:r>
              <a:rPr lang="en-US" dirty="0" smtClean="0">
                <a:solidFill>
                  <a:srgbClr val="FF0000"/>
                </a:solidFill>
              </a:rPr>
              <a:t>Structure of DNA</a:t>
            </a:r>
            <a:endParaRPr lang="en-US" dirty="0">
              <a:solidFill>
                <a:srgbClr val="FF0000"/>
              </a:solidFill>
            </a:endParaRPr>
          </a:p>
        </p:txBody>
      </p:sp>
    </p:spTree>
    <p:extLst>
      <p:ext uri="{BB962C8B-B14F-4D97-AF65-F5344CB8AC3E}">
        <p14:creationId xmlns:p14="http://schemas.microsoft.com/office/powerpoint/2010/main" val="21667113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08BasePairing-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472" y="250316"/>
            <a:ext cx="4639056" cy="643737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16.8</a:t>
            </a:r>
            <a:endParaRPr lang="en-US" sz="1200" dirty="0">
              <a:latin typeface="Arial" charset="0"/>
            </a:endParaRPr>
          </a:p>
        </p:txBody>
      </p:sp>
      <p:sp>
        <p:nvSpPr>
          <p:cNvPr id="138" name="Text Box 31"/>
          <p:cNvSpPr txBox="1">
            <a:spLocks noChangeArrowheads="1"/>
          </p:cNvSpPr>
          <p:nvPr/>
        </p:nvSpPr>
        <p:spPr bwMode="auto">
          <a:xfrm>
            <a:off x="2303370" y="1885107"/>
            <a:ext cx="970624" cy="3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Sugar</a:t>
            </a:r>
            <a:endParaRPr lang="en-US" sz="2100" dirty="0">
              <a:solidFill>
                <a:srgbClr val="000000"/>
              </a:solidFill>
              <a:latin typeface="Arial" charset="0"/>
            </a:endParaRPr>
          </a:p>
        </p:txBody>
      </p:sp>
      <p:sp>
        <p:nvSpPr>
          <p:cNvPr id="5" name="Text Box 31"/>
          <p:cNvSpPr txBox="1">
            <a:spLocks noChangeArrowheads="1"/>
          </p:cNvSpPr>
          <p:nvPr/>
        </p:nvSpPr>
        <p:spPr bwMode="auto">
          <a:xfrm>
            <a:off x="2297048" y="5031739"/>
            <a:ext cx="970624" cy="3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Sugar</a:t>
            </a:r>
            <a:endParaRPr lang="en-US" sz="2100" dirty="0">
              <a:solidFill>
                <a:srgbClr val="000000"/>
              </a:solidFill>
              <a:latin typeface="Arial" charset="0"/>
            </a:endParaRPr>
          </a:p>
        </p:txBody>
      </p:sp>
      <p:sp>
        <p:nvSpPr>
          <p:cNvPr id="6" name="Text Box 31"/>
          <p:cNvSpPr txBox="1">
            <a:spLocks noChangeArrowheads="1"/>
          </p:cNvSpPr>
          <p:nvPr/>
        </p:nvSpPr>
        <p:spPr bwMode="auto">
          <a:xfrm>
            <a:off x="2884636" y="2790020"/>
            <a:ext cx="1784503" cy="3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Adenine (A)</a:t>
            </a:r>
            <a:endParaRPr lang="en-US" sz="2100" dirty="0">
              <a:solidFill>
                <a:srgbClr val="000000"/>
              </a:solidFill>
              <a:latin typeface="Arial" charset="0"/>
            </a:endParaRPr>
          </a:p>
        </p:txBody>
      </p:sp>
      <p:sp>
        <p:nvSpPr>
          <p:cNvPr id="7" name="Text Box 31"/>
          <p:cNvSpPr txBox="1">
            <a:spLocks noChangeArrowheads="1"/>
          </p:cNvSpPr>
          <p:nvPr/>
        </p:nvSpPr>
        <p:spPr bwMode="auto">
          <a:xfrm>
            <a:off x="6081645" y="2384272"/>
            <a:ext cx="970624" cy="3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Sugar</a:t>
            </a:r>
            <a:endParaRPr lang="en-US" sz="2100" dirty="0">
              <a:solidFill>
                <a:srgbClr val="000000"/>
              </a:solidFill>
              <a:latin typeface="Arial" charset="0"/>
            </a:endParaRPr>
          </a:p>
        </p:txBody>
      </p:sp>
      <p:sp>
        <p:nvSpPr>
          <p:cNvPr id="8" name="Text Box 31"/>
          <p:cNvSpPr txBox="1">
            <a:spLocks noChangeArrowheads="1"/>
          </p:cNvSpPr>
          <p:nvPr/>
        </p:nvSpPr>
        <p:spPr bwMode="auto">
          <a:xfrm>
            <a:off x="6075323" y="5530904"/>
            <a:ext cx="970624" cy="3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Sugar</a:t>
            </a:r>
            <a:endParaRPr lang="en-US" sz="2100" dirty="0">
              <a:solidFill>
                <a:srgbClr val="000000"/>
              </a:solidFill>
              <a:latin typeface="Arial" charset="0"/>
            </a:endParaRPr>
          </a:p>
        </p:txBody>
      </p:sp>
      <p:sp>
        <p:nvSpPr>
          <p:cNvPr id="9" name="Text Box 31"/>
          <p:cNvSpPr txBox="1">
            <a:spLocks noChangeArrowheads="1"/>
          </p:cNvSpPr>
          <p:nvPr/>
        </p:nvSpPr>
        <p:spPr bwMode="auto">
          <a:xfrm>
            <a:off x="5304502" y="2790019"/>
            <a:ext cx="1784503" cy="3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Thymine (T)</a:t>
            </a:r>
            <a:endParaRPr lang="en-US" sz="2100" dirty="0">
              <a:solidFill>
                <a:srgbClr val="000000"/>
              </a:solidFill>
              <a:latin typeface="Arial" charset="0"/>
            </a:endParaRPr>
          </a:p>
        </p:txBody>
      </p:sp>
      <p:sp>
        <p:nvSpPr>
          <p:cNvPr id="10" name="Text Box 31"/>
          <p:cNvSpPr txBox="1">
            <a:spLocks noChangeArrowheads="1"/>
          </p:cNvSpPr>
          <p:nvPr/>
        </p:nvSpPr>
        <p:spPr bwMode="auto">
          <a:xfrm>
            <a:off x="5266594" y="6322090"/>
            <a:ext cx="1784503" cy="3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Cytosine (C)</a:t>
            </a:r>
            <a:endParaRPr lang="en-US" sz="2100" dirty="0">
              <a:solidFill>
                <a:srgbClr val="000000"/>
              </a:solidFill>
              <a:latin typeface="Arial" charset="0"/>
            </a:endParaRPr>
          </a:p>
        </p:txBody>
      </p:sp>
      <p:sp>
        <p:nvSpPr>
          <p:cNvPr id="11" name="Text Box 31"/>
          <p:cNvSpPr txBox="1">
            <a:spLocks noChangeArrowheads="1"/>
          </p:cNvSpPr>
          <p:nvPr/>
        </p:nvSpPr>
        <p:spPr bwMode="auto">
          <a:xfrm>
            <a:off x="2897273" y="6309455"/>
            <a:ext cx="1784503" cy="3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Guanine (G)</a:t>
            </a:r>
            <a:endParaRPr lang="en-US" sz="2100" dirty="0">
              <a:solidFill>
                <a:srgbClr val="000000"/>
              </a:solidFill>
              <a:latin typeface="Arial" charset="0"/>
            </a:endParaRPr>
          </a:p>
        </p:txBody>
      </p:sp>
    </p:spTree>
    <p:extLst>
      <p:ext uri="{BB962C8B-B14F-4D97-AF65-F5344CB8AC3E}">
        <p14:creationId xmlns:p14="http://schemas.microsoft.com/office/powerpoint/2010/main" val="40281596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_01aDNAStructure-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928" y="1191768"/>
            <a:ext cx="4962144" cy="447446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16.1a</a:t>
            </a:r>
            <a:endParaRPr lang="en-US" sz="1200" dirty="0">
              <a:latin typeface="Arial" charset="0"/>
            </a:endParaRPr>
          </a:p>
        </p:txBody>
      </p:sp>
      <p:sp>
        <p:nvSpPr>
          <p:cNvPr id="2" name="Right Arrow 1"/>
          <p:cNvSpPr/>
          <p:nvPr/>
        </p:nvSpPr>
        <p:spPr bwMode="auto">
          <a:xfrm rot="2803770">
            <a:off x="1540329" y="2233921"/>
            <a:ext cx="2009663" cy="400050"/>
          </a:xfrm>
          <a:prstGeom prst="rightArrow">
            <a:avLst/>
          </a:prstGeom>
          <a:solidFill>
            <a:srgbClr val="FF000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4" charset="0"/>
            </a:endParaRPr>
          </a:p>
        </p:txBody>
      </p:sp>
      <p:sp>
        <p:nvSpPr>
          <p:cNvPr id="5" name="Right Arrow 4"/>
          <p:cNvSpPr/>
          <p:nvPr/>
        </p:nvSpPr>
        <p:spPr bwMode="auto">
          <a:xfrm rot="8058910">
            <a:off x="5943597" y="1371644"/>
            <a:ext cx="1685925" cy="400050"/>
          </a:xfrm>
          <a:prstGeom prst="rightArrow">
            <a:avLst/>
          </a:prstGeom>
          <a:solidFill>
            <a:srgbClr val="FF000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4" charset="0"/>
            </a:endParaRPr>
          </a:p>
        </p:txBody>
      </p:sp>
      <p:sp>
        <p:nvSpPr>
          <p:cNvPr id="4" name="TextBox 3"/>
          <p:cNvSpPr txBox="1"/>
          <p:nvPr/>
        </p:nvSpPr>
        <p:spPr>
          <a:xfrm rot="19100027">
            <a:off x="129114" y="804037"/>
            <a:ext cx="2647950" cy="1015663"/>
          </a:xfrm>
          <a:prstGeom prst="rect">
            <a:avLst/>
          </a:prstGeom>
          <a:noFill/>
        </p:spPr>
        <p:txBody>
          <a:bodyPr wrap="square" rtlCol="0">
            <a:spAutoFit/>
          </a:bodyPr>
          <a:lstStyle/>
          <a:p>
            <a:pPr algn="ctr"/>
            <a:r>
              <a:rPr lang="en-US" sz="2000" dirty="0" smtClean="0"/>
              <a:t>Watson…genius/thief/sexist/borderline racist</a:t>
            </a:r>
            <a:endParaRPr lang="en-US" sz="2000" dirty="0"/>
          </a:p>
        </p:txBody>
      </p:sp>
      <p:sp>
        <p:nvSpPr>
          <p:cNvPr id="7" name="TextBox 6"/>
          <p:cNvSpPr txBox="1"/>
          <p:nvPr/>
        </p:nvSpPr>
        <p:spPr>
          <a:xfrm rot="2690589">
            <a:off x="6218402" y="991713"/>
            <a:ext cx="3265406" cy="400110"/>
          </a:xfrm>
          <a:prstGeom prst="rect">
            <a:avLst/>
          </a:prstGeom>
          <a:noFill/>
        </p:spPr>
        <p:txBody>
          <a:bodyPr wrap="square" rtlCol="0">
            <a:spAutoFit/>
          </a:bodyPr>
          <a:lstStyle/>
          <a:p>
            <a:r>
              <a:rPr lang="en-US" sz="2000" dirty="0" smtClean="0"/>
              <a:t>Crick…co-genius/co-thief</a:t>
            </a:r>
            <a:endParaRPr lang="en-US" sz="2000" dirty="0"/>
          </a:p>
        </p:txBody>
      </p:sp>
    </p:spTree>
    <p:extLst>
      <p:ext uri="{BB962C8B-B14F-4D97-AF65-F5344CB8AC3E}">
        <p14:creationId xmlns:p14="http://schemas.microsoft.com/office/powerpoint/2010/main" val="14789417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sz="2400" dirty="0" smtClean="0"/>
              <a:t>DNA…(according to Franklin, Gosling, Wilkins</a:t>
            </a:r>
            <a:r>
              <a:rPr lang="en-US" sz="2400" dirty="0"/>
              <a:t>, </a:t>
            </a:r>
            <a:r>
              <a:rPr lang="en-US" sz="2400" dirty="0" smtClean="0"/>
              <a:t>Chargaff, Watson, Crick, and many others!!!)</a:t>
            </a:r>
          </a:p>
          <a:p>
            <a:pPr marL="914400" lvl="1" indent="-457200">
              <a:buFont typeface="+mj-lt"/>
              <a:buAutoNum type="arabicPeriod"/>
            </a:pPr>
            <a:r>
              <a:rPr lang="en-US" sz="2400" dirty="0" smtClean="0"/>
              <a:t>is composed of nucleotides (sugar + phosphate + nitrogenous base)</a:t>
            </a:r>
          </a:p>
          <a:p>
            <a:pPr marL="914400" lvl="1" indent="-457200">
              <a:buFont typeface="+mj-lt"/>
              <a:buAutoNum type="arabicPeriod"/>
            </a:pPr>
            <a:r>
              <a:rPr lang="en-US" sz="2400" dirty="0" smtClean="0"/>
              <a:t>is a double helix</a:t>
            </a:r>
          </a:p>
          <a:p>
            <a:pPr marL="914400" lvl="1" indent="-457200">
              <a:buFont typeface="+mj-lt"/>
              <a:buAutoNum type="arabicPeriod"/>
            </a:pPr>
            <a:r>
              <a:rPr lang="en-US" sz="2400" dirty="0" smtClean="0"/>
              <a:t>is antiparallel + complementary</a:t>
            </a:r>
          </a:p>
          <a:p>
            <a:pPr marL="914400" lvl="1" indent="-457200">
              <a:buFont typeface="+mj-lt"/>
              <a:buAutoNum type="arabicPeriod"/>
            </a:pPr>
            <a:r>
              <a:rPr lang="en-US" sz="2400" dirty="0" smtClean="0"/>
              <a:t>has a sugar-phosphate backbone (“outsides”)</a:t>
            </a:r>
          </a:p>
          <a:p>
            <a:pPr marL="914400" lvl="1" indent="-457200">
              <a:buFont typeface="+mj-lt"/>
              <a:buAutoNum type="arabicPeriod"/>
            </a:pPr>
            <a:r>
              <a:rPr lang="en-US" sz="2400" dirty="0" smtClean="0"/>
              <a:t>has nitrogenous base-pairing interior (A with T and C with G, “insides”)</a:t>
            </a:r>
          </a:p>
          <a:p>
            <a:pPr marL="914400" lvl="1" indent="-457200">
              <a:buFont typeface="+mj-lt"/>
              <a:buAutoNum type="arabicPeriod"/>
            </a:pPr>
            <a:r>
              <a:rPr lang="en-US" sz="2400" dirty="0" smtClean="0"/>
              <a:t>Follows Chargaff’s rules: (A = T) (G = C)</a:t>
            </a:r>
            <a:endParaRPr lang="en-US" sz="2400"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solidFill>
                <a:srgbClr val="000000"/>
              </a:solidFill>
            </a:endParaRPr>
          </a:p>
        </p:txBody>
      </p:sp>
      <p:sp>
        <p:nvSpPr>
          <p:cNvPr id="6" name="Rectangle 2"/>
          <p:cNvSpPr txBox="1">
            <a:spLocks noChangeArrowheads="1"/>
          </p:cNvSpPr>
          <p:nvPr/>
        </p:nvSpPr>
        <p:spPr bwMode="auto">
          <a:xfrm>
            <a:off x="211138" y="37487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solidFill>
                  <a:srgbClr val="000000"/>
                </a:solidFill>
              </a:rPr>
              <a:t>Concept 16.1: DNA is the genetic material – </a:t>
            </a:r>
            <a:r>
              <a:rPr lang="en-US" dirty="0" smtClean="0">
                <a:solidFill>
                  <a:srgbClr val="FF0000"/>
                </a:solidFill>
              </a:rPr>
              <a:t>Structure Summary</a:t>
            </a:r>
            <a:endParaRPr lang="en-US" dirty="0">
              <a:solidFill>
                <a:srgbClr val="FF0000"/>
              </a:solidFill>
            </a:endParaRPr>
          </a:p>
        </p:txBody>
      </p:sp>
    </p:spTree>
    <p:extLst>
      <p:ext uri="{BB962C8B-B14F-4D97-AF65-F5344CB8AC3E}">
        <p14:creationId xmlns:p14="http://schemas.microsoft.com/office/powerpoint/2010/main" val="376555170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UN03Summary_C1-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 y="1453896"/>
            <a:ext cx="8016240" cy="379780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16.UN03</a:t>
            </a:r>
            <a:endParaRPr lang="en-US" sz="1200" dirty="0">
              <a:latin typeface="Arial" charset="0"/>
            </a:endParaRPr>
          </a:p>
        </p:txBody>
      </p:sp>
      <p:sp>
        <p:nvSpPr>
          <p:cNvPr id="138" name="Text Box 31"/>
          <p:cNvSpPr txBox="1">
            <a:spLocks noChangeArrowheads="1"/>
          </p:cNvSpPr>
          <p:nvPr/>
        </p:nvSpPr>
        <p:spPr bwMode="auto">
          <a:xfrm>
            <a:off x="407939" y="3180928"/>
            <a:ext cx="2686243" cy="68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hangingPunct="0"/>
            <a:r>
              <a:rPr lang="en-US" dirty="0" smtClean="0">
                <a:solidFill>
                  <a:srgbClr val="000000"/>
                </a:solidFill>
                <a:latin typeface="Arial" charset="0"/>
              </a:rPr>
              <a:t>Sugar-phosphate</a:t>
            </a:r>
            <a:br>
              <a:rPr lang="en-US" dirty="0" smtClean="0">
                <a:solidFill>
                  <a:srgbClr val="000000"/>
                </a:solidFill>
                <a:latin typeface="Arial" charset="0"/>
              </a:rPr>
            </a:br>
            <a:r>
              <a:rPr lang="en-US" dirty="0" smtClean="0">
                <a:solidFill>
                  <a:srgbClr val="000000"/>
                </a:solidFill>
                <a:latin typeface="Arial" charset="0"/>
              </a:rPr>
              <a:t>backbone</a:t>
            </a:r>
            <a:endParaRPr lang="en-US" dirty="0">
              <a:solidFill>
                <a:srgbClr val="000000"/>
              </a:solidFill>
              <a:latin typeface="Arial" charset="0"/>
            </a:endParaRPr>
          </a:p>
        </p:txBody>
      </p:sp>
      <p:sp>
        <p:nvSpPr>
          <p:cNvPr id="5" name="Text Box 31"/>
          <p:cNvSpPr txBox="1">
            <a:spLocks noChangeArrowheads="1"/>
          </p:cNvSpPr>
          <p:nvPr/>
        </p:nvSpPr>
        <p:spPr bwMode="auto">
          <a:xfrm>
            <a:off x="6746696" y="2125852"/>
            <a:ext cx="1816485" cy="70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Nitrogenous</a:t>
            </a:r>
            <a:br>
              <a:rPr lang="en-US" dirty="0" smtClean="0">
                <a:solidFill>
                  <a:srgbClr val="000000"/>
                </a:solidFill>
                <a:latin typeface="Arial" charset="0"/>
              </a:rPr>
            </a:br>
            <a:r>
              <a:rPr lang="en-US" dirty="0" smtClean="0">
                <a:solidFill>
                  <a:srgbClr val="000000"/>
                </a:solidFill>
                <a:latin typeface="Arial" charset="0"/>
              </a:rPr>
              <a:t>bases</a:t>
            </a:r>
            <a:endParaRPr lang="en-US" dirty="0">
              <a:solidFill>
                <a:srgbClr val="000000"/>
              </a:solidFill>
              <a:latin typeface="Arial" charset="0"/>
            </a:endParaRPr>
          </a:p>
        </p:txBody>
      </p:sp>
      <p:sp>
        <p:nvSpPr>
          <p:cNvPr id="6" name="Text Box 31"/>
          <p:cNvSpPr txBox="1">
            <a:spLocks noChangeArrowheads="1"/>
          </p:cNvSpPr>
          <p:nvPr/>
        </p:nvSpPr>
        <p:spPr bwMode="auto">
          <a:xfrm>
            <a:off x="5380881" y="4533719"/>
            <a:ext cx="2416849" cy="40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Hydrogen bond</a:t>
            </a:r>
            <a:endParaRPr lang="en-US" dirty="0">
              <a:solidFill>
                <a:srgbClr val="000000"/>
              </a:solidFill>
              <a:latin typeface="Arial" charset="0"/>
            </a:endParaRPr>
          </a:p>
        </p:txBody>
      </p:sp>
      <p:cxnSp>
        <p:nvCxnSpPr>
          <p:cNvPr id="4" name="Straight Connector 3"/>
          <p:cNvCxnSpPr/>
          <p:nvPr/>
        </p:nvCxnSpPr>
        <p:spPr bwMode="auto">
          <a:xfrm>
            <a:off x="5526424" y="2085879"/>
            <a:ext cx="1146849" cy="22321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5849172" y="2302662"/>
            <a:ext cx="821784" cy="15380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3150906" y="2372972"/>
            <a:ext cx="1318371" cy="102389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3137722" y="3396866"/>
            <a:ext cx="105030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flipV="1">
            <a:off x="4816448" y="3959348"/>
            <a:ext cx="474613" cy="76901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31"/>
          <p:cNvSpPr txBox="1">
            <a:spLocks noChangeArrowheads="1"/>
          </p:cNvSpPr>
          <p:nvPr/>
        </p:nvSpPr>
        <p:spPr bwMode="auto">
          <a:xfrm>
            <a:off x="4488788" y="1589476"/>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G</a:t>
            </a:r>
            <a:endParaRPr lang="en-US" sz="1600" dirty="0">
              <a:solidFill>
                <a:srgbClr val="000000"/>
              </a:solidFill>
              <a:latin typeface="Arial" charset="0"/>
            </a:endParaRPr>
          </a:p>
        </p:txBody>
      </p:sp>
      <p:sp>
        <p:nvSpPr>
          <p:cNvPr id="21" name="Text Box 31"/>
          <p:cNvSpPr txBox="1">
            <a:spLocks noChangeArrowheads="1"/>
          </p:cNvSpPr>
          <p:nvPr/>
        </p:nvSpPr>
        <p:spPr bwMode="auto">
          <a:xfrm>
            <a:off x="5042504" y="1980579"/>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G</a:t>
            </a:r>
            <a:endParaRPr lang="en-US" sz="1600" dirty="0">
              <a:solidFill>
                <a:srgbClr val="000000"/>
              </a:solidFill>
              <a:latin typeface="Arial" charset="0"/>
            </a:endParaRPr>
          </a:p>
        </p:txBody>
      </p:sp>
      <p:sp>
        <p:nvSpPr>
          <p:cNvPr id="22" name="Text Box 31"/>
          <p:cNvSpPr txBox="1">
            <a:spLocks noChangeArrowheads="1"/>
          </p:cNvSpPr>
          <p:nvPr/>
        </p:nvSpPr>
        <p:spPr bwMode="auto">
          <a:xfrm>
            <a:off x="5064480" y="3479068"/>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G</a:t>
            </a:r>
            <a:endParaRPr lang="en-US" sz="1600" dirty="0">
              <a:solidFill>
                <a:srgbClr val="000000"/>
              </a:solidFill>
              <a:latin typeface="Arial" charset="0"/>
            </a:endParaRPr>
          </a:p>
        </p:txBody>
      </p:sp>
      <p:sp>
        <p:nvSpPr>
          <p:cNvPr id="23" name="Text Box 31"/>
          <p:cNvSpPr txBox="1">
            <a:spLocks noChangeArrowheads="1"/>
          </p:cNvSpPr>
          <p:nvPr/>
        </p:nvSpPr>
        <p:spPr bwMode="auto">
          <a:xfrm>
            <a:off x="4431664" y="3821831"/>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G</a:t>
            </a:r>
            <a:endParaRPr lang="en-US" sz="1600" dirty="0">
              <a:solidFill>
                <a:srgbClr val="000000"/>
              </a:solidFill>
              <a:latin typeface="Arial" charset="0"/>
            </a:endParaRPr>
          </a:p>
        </p:txBody>
      </p:sp>
      <p:sp>
        <p:nvSpPr>
          <p:cNvPr id="24" name="Text Box 31"/>
          <p:cNvSpPr txBox="1">
            <a:spLocks noChangeArrowheads="1"/>
          </p:cNvSpPr>
          <p:nvPr/>
        </p:nvSpPr>
        <p:spPr bwMode="auto">
          <a:xfrm>
            <a:off x="4181174" y="4151411"/>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G</a:t>
            </a:r>
            <a:endParaRPr lang="en-US" sz="1600" dirty="0">
              <a:solidFill>
                <a:srgbClr val="000000"/>
              </a:solidFill>
              <a:latin typeface="Arial" charset="0"/>
            </a:endParaRPr>
          </a:p>
        </p:txBody>
      </p:sp>
      <p:sp>
        <p:nvSpPr>
          <p:cNvPr id="25" name="Text Box 31"/>
          <p:cNvSpPr txBox="1">
            <a:spLocks noChangeArrowheads="1"/>
          </p:cNvSpPr>
          <p:nvPr/>
        </p:nvSpPr>
        <p:spPr bwMode="auto">
          <a:xfrm>
            <a:off x="5130409" y="1585086"/>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C</a:t>
            </a:r>
            <a:endParaRPr lang="en-US" sz="1600" dirty="0">
              <a:solidFill>
                <a:srgbClr val="000000"/>
              </a:solidFill>
              <a:latin typeface="Arial" charset="0"/>
            </a:endParaRPr>
          </a:p>
        </p:txBody>
      </p:sp>
      <p:sp>
        <p:nvSpPr>
          <p:cNvPr id="26" name="Text Box 31"/>
          <p:cNvSpPr txBox="1">
            <a:spLocks noChangeArrowheads="1"/>
          </p:cNvSpPr>
          <p:nvPr/>
        </p:nvSpPr>
        <p:spPr bwMode="auto">
          <a:xfrm>
            <a:off x="4418492" y="1967401"/>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C</a:t>
            </a:r>
            <a:endParaRPr lang="en-US" sz="1600" dirty="0">
              <a:solidFill>
                <a:srgbClr val="000000"/>
              </a:solidFill>
              <a:latin typeface="Arial" charset="0"/>
            </a:endParaRPr>
          </a:p>
        </p:txBody>
      </p:sp>
      <p:sp>
        <p:nvSpPr>
          <p:cNvPr id="27" name="Text Box 31"/>
          <p:cNvSpPr txBox="1">
            <a:spLocks noChangeArrowheads="1"/>
          </p:cNvSpPr>
          <p:nvPr/>
        </p:nvSpPr>
        <p:spPr bwMode="auto">
          <a:xfrm>
            <a:off x="4352577" y="3474678"/>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C</a:t>
            </a:r>
            <a:endParaRPr lang="en-US" sz="1600" dirty="0">
              <a:solidFill>
                <a:srgbClr val="000000"/>
              </a:solidFill>
              <a:latin typeface="Arial" charset="0"/>
            </a:endParaRPr>
          </a:p>
        </p:txBody>
      </p:sp>
      <p:sp>
        <p:nvSpPr>
          <p:cNvPr id="28" name="Text Box 31"/>
          <p:cNvSpPr txBox="1">
            <a:spLocks noChangeArrowheads="1"/>
          </p:cNvSpPr>
          <p:nvPr/>
        </p:nvSpPr>
        <p:spPr bwMode="auto">
          <a:xfrm>
            <a:off x="5020552" y="3826229"/>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C</a:t>
            </a:r>
            <a:endParaRPr lang="en-US" sz="1600" dirty="0">
              <a:solidFill>
                <a:srgbClr val="000000"/>
              </a:solidFill>
              <a:latin typeface="Arial" charset="0"/>
            </a:endParaRPr>
          </a:p>
        </p:txBody>
      </p:sp>
      <p:sp>
        <p:nvSpPr>
          <p:cNvPr id="29" name="Text Box 31"/>
          <p:cNvSpPr txBox="1">
            <a:spLocks noChangeArrowheads="1"/>
          </p:cNvSpPr>
          <p:nvPr/>
        </p:nvSpPr>
        <p:spPr bwMode="auto">
          <a:xfrm>
            <a:off x="3715369" y="4151413"/>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C</a:t>
            </a:r>
            <a:endParaRPr lang="en-US" sz="1600" dirty="0">
              <a:solidFill>
                <a:srgbClr val="000000"/>
              </a:solidFill>
              <a:latin typeface="Arial" charset="0"/>
            </a:endParaRPr>
          </a:p>
        </p:txBody>
      </p:sp>
      <p:sp>
        <p:nvSpPr>
          <p:cNvPr id="30" name="Text Box 31"/>
          <p:cNvSpPr txBox="1">
            <a:spLocks noChangeArrowheads="1"/>
          </p:cNvSpPr>
          <p:nvPr/>
        </p:nvSpPr>
        <p:spPr bwMode="auto">
          <a:xfrm>
            <a:off x="5029346" y="2362900"/>
            <a:ext cx="235350" cy="24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A</a:t>
            </a:r>
            <a:endParaRPr lang="en-US" sz="1600" dirty="0">
              <a:solidFill>
                <a:srgbClr val="000000"/>
              </a:solidFill>
              <a:latin typeface="Arial" charset="0"/>
            </a:endParaRPr>
          </a:p>
        </p:txBody>
      </p:sp>
      <p:sp>
        <p:nvSpPr>
          <p:cNvPr id="31" name="Text Box 31"/>
          <p:cNvSpPr txBox="1">
            <a:spLocks noChangeArrowheads="1"/>
          </p:cNvSpPr>
          <p:nvPr/>
        </p:nvSpPr>
        <p:spPr bwMode="auto">
          <a:xfrm>
            <a:off x="5670958" y="2362898"/>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T</a:t>
            </a:r>
            <a:endParaRPr lang="en-US" sz="1600" dirty="0">
              <a:solidFill>
                <a:srgbClr val="000000"/>
              </a:solidFill>
              <a:latin typeface="Arial" charset="0"/>
            </a:endParaRPr>
          </a:p>
        </p:txBody>
      </p:sp>
      <p:sp>
        <p:nvSpPr>
          <p:cNvPr id="32" name="Text Box 31"/>
          <p:cNvSpPr txBox="1">
            <a:spLocks noChangeArrowheads="1"/>
          </p:cNvSpPr>
          <p:nvPr/>
        </p:nvSpPr>
        <p:spPr bwMode="auto">
          <a:xfrm>
            <a:off x="5358948" y="3118733"/>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T</a:t>
            </a:r>
            <a:endParaRPr lang="en-US" sz="1600" dirty="0">
              <a:solidFill>
                <a:srgbClr val="000000"/>
              </a:solidFill>
              <a:latin typeface="Arial" charset="0"/>
            </a:endParaRPr>
          </a:p>
        </p:txBody>
      </p:sp>
      <p:sp>
        <p:nvSpPr>
          <p:cNvPr id="33" name="Text Box 31"/>
          <p:cNvSpPr txBox="1">
            <a:spLocks noChangeArrowheads="1"/>
          </p:cNvSpPr>
          <p:nvPr/>
        </p:nvSpPr>
        <p:spPr bwMode="auto">
          <a:xfrm>
            <a:off x="5868714" y="3101158"/>
            <a:ext cx="235350" cy="24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A</a:t>
            </a:r>
            <a:endParaRPr lang="en-US" sz="1600" dirty="0">
              <a:solidFill>
                <a:srgbClr val="000000"/>
              </a:solidFill>
              <a:latin typeface="Arial" charset="0"/>
            </a:endParaRPr>
          </a:p>
        </p:txBody>
      </p:sp>
      <p:sp>
        <p:nvSpPr>
          <p:cNvPr id="34" name="Text Box 31"/>
          <p:cNvSpPr txBox="1">
            <a:spLocks noChangeArrowheads="1"/>
          </p:cNvSpPr>
          <p:nvPr/>
        </p:nvSpPr>
        <p:spPr bwMode="auto">
          <a:xfrm>
            <a:off x="3847212" y="4845731"/>
            <a:ext cx="235350" cy="24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A</a:t>
            </a:r>
            <a:endParaRPr lang="en-US" sz="1600" dirty="0">
              <a:solidFill>
                <a:srgbClr val="000000"/>
              </a:solidFill>
              <a:latin typeface="Arial" charset="0"/>
            </a:endParaRPr>
          </a:p>
        </p:txBody>
      </p:sp>
      <p:sp>
        <p:nvSpPr>
          <p:cNvPr id="35" name="Text Box 31"/>
          <p:cNvSpPr txBox="1">
            <a:spLocks noChangeArrowheads="1"/>
          </p:cNvSpPr>
          <p:nvPr/>
        </p:nvSpPr>
        <p:spPr bwMode="auto">
          <a:xfrm>
            <a:off x="4462454" y="4845729"/>
            <a:ext cx="235379" cy="2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T</a:t>
            </a:r>
            <a:endParaRPr lang="en-US" sz="1600" dirty="0">
              <a:solidFill>
                <a:srgbClr val="000000"/>
              </a:solidFill>
              <a:latin typeface="Arial" charset="0"/>
            </a:endParaRPr>
          </a:p>
        </p:txBody>
      </p:sp>
      <p:sp>
        <p:nvSpPr>
          <p:cNvPr id="18" name="TextBox 17"/>
          <p:cNvSpPr txBox="1"/>
          <p:nvPr/>
        </p:nvSpPr>
        <p:spPr>
          <a:xfrm>
            <a:off x="4722545" y="7101593"/>
            <a:ext cx="184666" cy="461665"/>
          </a:xfrm>
          <a:prstGeom prst="rect">
            <a:avLst/>
          </a:prstGeom>
          <a:noFill/>
        </p:spPr>
        <p:txBody>
          <a:bodyPr wrap="none" rtlCol="0">
            <a:spAutoFit/>
          </a:bodyPr>
          <a:lstStyle/>
          <a:p>
            <a:pPr eaLnBrk="0" hangingPunct="0"/>
            <a:endParaRPr lang="en-US" b="1" dirty="0">
              <a:solidFill>
                <a:srgbClr val="000000"/>
              </a:solidFill>
              <a:latin typeface="Times" charset="0"/>
              <a:ea typeface="ＭＳ Ｐゴシック" charset="0"/>
            </a:endParaRPr>
          </a:p>
        </p:txBody>
      </p:sp>
      <p:sp>
        <p:nvSpPr>
          <p:cNvPr id="36" name="Text Box 31"/>
          <p:cNvSpPr txBox="1">
            <a:spLocks noChangeArrowheads="1"/>
          </p:cNvSpPr>
          <p:nvPr/>
        </p:nvSpPr>
        <p:spPr bwMode="auto">
          <a:xfrm>
            <a:off x="3429094" y="1221485"/>
            <a:ext cx="761993" cy="24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D5007F"/>
                </a:solidFill>
                <a:latin typeface="Arial" charset="0"/>
              </a:rPr>
              <a:t>5</a:t>
            </a:r>
            <a:r>
              <a:rPr lang="en-US" sz="1500" dirty="0">
                <a:solidFill>
                  <a:srgbClr val="D5007F"/>
                </a:solidFill>
                <a:latin typeface="Symbol Std"/>
                <a:cs typeface="Symbol Std"/>
              </a:rPr>
              <a:t>′</a:t>
            </a:r>
            <a:r>
              <a:rPr lang="en-US" sz="1500" dirty="0" smtClean="0">
                <a:solidFill>
                  <a:srgbClr val="D5007F"/>
                </a:solidFill>
                <a:latin typeface="Arial" charset="0"/>
              </a:rPr>
              <a:t> end</a:t>
            </a:r>
            <a:endParaRPr lang="en-US" sz="1500" dirty="0">
              <a:solidFill>
                <a:srgbClr val="D5007F"/>
              </a:solidFill>
              <a:latin typeface="Arial" charset="0"/>
            </a:endParaRPr>
          </a:p>
        </p:txBody>
      </p:sp>
      <p:sp>
        <p:nvSpPr>
          <p:cNvPr id="37" name="Text Box 31"/>
          <p:cNvSpPr txBox="1">
            <a:spLocks noChangeArrowheads="1"/>
          </p:cNvSpPr>
          <p:nvPr/>
        </p:nvSpPr>
        <p:spPr bwMode="auto">
          <a:xfrm>
            <a:off x="3232215" y="5244982"/>
            <a:ext cx="798157" cy="2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D5007F"/>
                </a:solidFill>
                <a:latin typeface="Arial" charset="0"/>
              </a:rPr>
              <a:t>3</a:t>
            </a:r>
            <a:r>
              <a:rPr lang="en-US" sz="1500" dirty="0" smtClean="0">
                <a:solidFill>
                  <a:srgbClr val="D5007F"/>
                </a:solidFill>
                <a:latin typeface="Symbol Std"/>
                <a:cs typeface="Symbol Std"/>
              </a:rPr>
              <a:t>′ </a:t>
            </a:r>
            <a:r>
              <a:rPr lang="en-US" sz="1500" dirty="0" smtClean="0">
                <a:solidFill>
                  <a:srgbClr val="D5007F"/>
                </a:solidFill>
                <a:latin typeface="Arial" charset="0"/>
              </a:rPr>
              <a:t>end</a:t>
            </a:r>
            <a:endParaRPr lang="en-US" sz="1500" dirty="0">
              <a:solidFill>
                <a:srgbClr val="D5007F"/>
              </a:solidFill>
              <a:latin typeface="Arial" charset="0"/>
            </a:endParaRPr>
          </a:p>
        </p:txBody>
      </p:sp>
      <p:sp>
        <p:nvSpPr>
          <p:cNvPr id="38" name="Text Box 31"/>
          <p:cNvSpPr txBox="1">
            <a:spLocks noChangeArrowheads="1"/>
          </p:cNvSpPr>
          <p:nvPr/>
        </p:nvSpPr>
        <p:spPr bwMode="auto">
          <a:xfrm>
            <a:off x="4865617" y="1236272"/>
            <a:ext cx="798157" cy="21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D5007F"/>
                </a:solidFill>
                <a:latin typeface="Arial" charset="0"/>
              </a:rPr>
              <a:t>3</a:t>
            </a:r>
            <a:r>
              <a:rPr lang="en-US" sz="1500" dirty="0" smtClean="0">
                <a:solidFill>
                  <a:srgbClr val="D5007F"/>
                </a:solidFill>
                <a:latin typeface="Symbol Std"/>
                <a:cs typeface="Symbol Std"/>
              </a:rPr>
              <a:t>′ </a:t>
            </a:r>
            <a:r>
              <a:rPr lang="en-US" sz="1500" dirty="0" smtClean="0">
                <a:solidFill>
                  <a:srgbClr val="D5007F"/>
                </a:solidFill>
                <a:latin typeface="Arial" charset="0"/>
              </a:rPr>
              <a:t>end</a:t>
            </a:r>
            <a:endParaRPr lang="en-US" sz="1500" dirty="0">
              <a:solidFill>
                <a:srgbClr val="D5007F"/>
              </a:solidFill>
              <a:latin typeface="Arial" charset="0"/>
            </a:endParaRPr>
          </a:p>
        </p:txBody>
      </p:sp>
      <p:sp>
        <p:nvSpPr>
          <p:cNvPr id="39" name="Text Box 31"/>
          <p:cNvSpPr txBox="1">
            <a:spLocks noChangeArrowheads="1"/>
          </p:cNvSpPr>
          <p:nvPr/>
        </p:nvSpPr>
        <p:spPr bwMode="auto">
          <a:xfrm>
            <a:off x="4836795" y="5233479"/>
            <a:ext cx="761993" cy="24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D5007F"/>
                </a:solidFill>
                <a:latin typeface="Arial" charset="0"/>
              </a:rPr>
              <a:t>5</a:t>
            </a:r>
            <a:r>
              <a:rPr lang="en-US" sz="1500" dirty="0">
                <a:solidFill>
                  <a:srgbClr val="D5007F"/>
                </a:solidFill>
                <a:latin typeface="Symbol Std"/>
                <a:cs typeface="Symbol Std"/>
              </a:rPr>
              <a:t>′</a:t>
            </a:r>
            <a:r>
              <a:rPr lang="en-US" sz="1500" dirty="0" smtClean="0">
                <a:solidFill>
                  <a:srgbClr val="D5007F"/>
                </a:solidFill>
                <a:latin typeface="Arial" charset="0"/>
              </a:rPr>
              <a:t> end</a:t>
            </a:r>
            <a:endParaRPr lang="en-US" sz="1500" dirty="0">
              <a:solidFill>
                <a:srgbClr val="D5007F"/>
              </a:solidFill>
              <a:latin typeface="Arial" charset="0"/>
            </a:endParaRPr>
          </a:p>
        </p:txBody>
      </p:sp>
    </p:spTree>
    <p:extLst>
      <p:ext uri="{BB962C8B-B14F-4D97-AF65-F5344CB8AC3E}">
        <p14:creationId xmlns:p14="http://schemas.microsoft.com/office/powerpoint/2010/main" val="39939348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8600" y="0"/>
            <a:ext cx="6123214" cy="6858000"/>
          </a:xfrm>
          <a:prstGeom prst="rect">
            <a:avLst/>
          </a:prstGeom>
        </p:spPr>
      </p:pic>
    </p:spTree>
    <p:extLst>
      <p:ext uri="{BB962C8B-B14F-4D97-AF65-F5344CB8AC3E}">
        <p14:creationId xmlns:p14="http://schemas.microsoft.com/office/powerpoint/2010/main" val="2394550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0100" y="0"/>
            <a:ext cx="4991266" cy="6858000"/>
          </a:xfrm>
          <a:prstGeom prst="rect">
            <a:avLst/>
          </a:prstGeom>
        </p:spPr>
      </p:pic>
    </p:spTree>
    <p:extLst>
      <p:ext uri="{BB962C8B-B14F-4D97-AF65-F5344CB8AC3E}">
        <p14:creationId xmlns:p14="http://schemas.microsoft.com/office/powerpoint/2010/main" val="1109687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4151332" cy="68580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453166" y="0"/>
            <a:ext cx="4690834" cy="6858000"/>
          </a:xfrm>
          <a:prstGeom prst="rect">
            <a:avLst/>
          </a:prstGeom>
          <a:ln w="3175" cmpd="sng">
            <a:solidFill>
              <a:schemeClr val="tx1"/>
            </a:solidFill>
          </a:ln>
        </p:spPr>
      </p:pic>
    </p:spTree>
    <p:extLst>
      <p:ext uri="{BB962C8B-B14F-4D97-AF65-F5344CB8AC3E}">
        <p14:creationId xmlns:p14="http://schemas.microsoft.com/office/powerpoint/2010/main" val="3177456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00" y="1663700"/>
            <a:ext cx="6350000" cy="3530600"/>
          </a:xfrm>
          <a:prstGeom prst="rect">
            <a:avLst/>
          </a:prstGeom>
        </p:spPr>
      </p:pic>
    </p:spTree>
    <p:extLst>
      <p:ext uri="{BB962C8B-B14F-4D97-AF65-F5344CB8AC3E}">
        <p14:creationId xmlns:p14="http://schemas.microsoft.com/office/powerpoint/2010/main" val="4003029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FFBAC79C-C362-4CD8-9659-3585E7E7A6F6.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4171875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0223A72-CB51-4D57-8167-FD2937B67BCC.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80822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Overview</a:t>
            </a:r>
            <a:endParaRPr lang="en-US" dirty="0"/>
          </a:p>
        </p:txBody>
      </p:sp>
      <p:sp>
        <p:nvSpPr>
          <p:cNvPr id="4099" name="Rectangle 3"/>
          <p:cNvSpPr>
            <a:spLocks noGrp="1" noChangeArrowheads="1"/>
          </p:cNvSpPr>
          <p:nvPr>
            <p:ph idx="1"/>
          </p:nvPr>
        </p:nvSpPr>
        <p:spPr/>
        <p:txBody>
          <a:bodyPr/>
          <a:lstStyle/>
          <a:p>
            <a:r>
              <a:rPr lang="en-US" strike="sngStrike" dirty="0"/>
              <a:t>Concept 16.1: DNA is the genetic </a:t>
            </a:r>
            <a:r>
              <a:rPr lang="en-US" strike="sngStrike" dirty="0" smtClean="0"/>
              <a:t>material</a:t>
            </a:r>
          </a:p>
          <a:p>
            <a:r>
              <a:rPr lang="en-US" sz="3200" b="1" dirty="0">
                <a:solidFill>
                  <a:srgbClr val="FF0000"/>
                </a:solidFill>
              </a:rPr>
              <a:t>Concept 16.2: Many proteins work together in DNA replication and </a:t>
            </a:r>
            <a:r>
              <a:rPr lang="en-US" sz="3200" b="1" dirty="0" smtClean="0">
                <a:solidFill>
                  <a:srgbClr val="FF0000"/>
                </a:solidFill>
              </a:rPr>
              <a:t>repair</a:t>
            </a:r>
          </a:p>
          <a:p>
            <a:r>
              <a:rPr lang="en-US" dirty="0"/>
              <a:t>Concept 16.3: A chromosome consists of a DNA molecule packed together with </a:t>
            </a:r>
            <a:r>
              <a:rPr lang="en-US" dirty="0" smtClean="0"/>
              <a:t>proteins</a:t>
            </a:r>
          </a:p>
          <a:p>
            <a:endParaRPr lang="en-US" dirty="0"/>
          </a:p>
        </p:txBody>
      </p:sp>
    </p:spTree>
    <p:extLst>
      <p:ext uri="{BB962C8B-B14F-4D97-AF65-F5344CB8AC3E}">
        <p14:creationId xmlns:p14="http://schemas.microsoft.com/office/powerpoint/2010/main" val="279474660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16.2: Many proteins work together in DNA replication and repair</a:t>
            </a:r>
            <a:endParaRPr lang="en-US" dirty="0"/>
          </a:p>
        </p:txBody>
      </p:sp>
      <p:sp>
        <p:nvSpPr>
          <p:cNvPr id="3" name="Content Placeholder 2"/>
          <p:cNvSpPr>
            <a:spLocks noGrp="1"/>
          </p:cNvSpPr>
          <p:nvPr>
            <p:ph idx="1"/>
          </p:nvPr>
        </p:nvSpPr>
        <p:spPr/>
        <p:txBody>
          <a:bodyPr/>
          <a:lstStyle/>
          <a:p>
            <a:r>
              <a:rPr lang="en-US" dirty="0" smtClean="0"/>
              <a:t>The relationship between structure and function is manifest in the double helix</a:t>
            </a:r>
          </a:p>
          <a:p>
            <a:r>
              <a:rPr lang="en-US" dirty="0" smtClean="0"/>
              <a:t>Watson and Crick noted that the specific base pairing suggested a possible </a:t>
            </a:r>
            <a:r>
              <a:rPr lang="en-US" b="1" dirty="0" smtClean="0"/>
              <a:t>copying mechanism </a:t>
            </a:r>
            <a:r>
              <a:rPr lang="en-US" dirty="0" smtClean="0"/>
              <a:t>for genetic material</a:t>
            </a:r>
            <a:endParaRPr lang="en-US" dirty="0"/>
          </a:p>
        </p:txBody>
      </p:sp>
    </p:spTree>
    <p:extLst>
      <p:ext uri="{BB962C8B-B14F-4D97-AF65-F5344CB8AC3E}">
        <p14:creationId xmlns:p14="http://schemas.microsoft.com/office/powerpoint/2010/main" val="3116636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Overview</a:t>
            </a:r>
            <a:endParaRPr lang="en-US" dirty="0"/>
          </a:p>
        </p:txBody>
      </p:sp>
      <p:sp>
        <p:nvSpPr>
          <p:cNvPr id="4099" name="Rectangle 3"/>
          <p:cNvSpPr>
            <a:spLocks noGrp="1" noChangeArrowheads="1"/>
          </p:cNvSpPr>
          <p:nvPr>
            <p:ph idx="1"/>
          </p:nvPr>
        </p:nvSpPr>
        <p:spPr/>
        <p:txBody>
          <a:bodyPr/>
          <a:lstStyle/>
          <a:p>
            <a:r>
              <a:rPr lang="en-US" dirty="0"/>
              <a:t>Concept 16.1: DNA is the genetic </a:t>
            </a:r>
            <a:r>
              <a:rPr lang="en-US" dirty="0" smtClean="0"/>
              <a:t>material</a:t>
            </a:r>
          </a:p>
          <a:p>
            <a:r>
              <a:rPr lang="en-US" dirty="0"/>
              <a:t>Concept 16.2: Many proteins work together in DNA replication and </a:t>
            </a:r>
            <a:r>
              <a:rPr lang="en-US" dirty="0" smtClean="0"/>
              <a:t>repair</a:t>
            </a:r>
          </a:p>
          <a:p>
            <a:r>
              <a:rPr lang="en-US" dirty="0"/>
              <a:t>Concept 16.3: A chromosome consists of a DNA molecule packed together with </a:t>
            </a:r>
            <a:r>
              <a:rPr lang="en-US" dirty="0" smtClean="0"/>
              <a:t>proteins</a:t>
            </a:r>
          </a:p>
          <a:p>
            <a:endParaRPr lang="en-US" dirty="0"/>
          </a:p>
        </p:txBody>
      </p:sp>
    </p:spTree>
    <p:extLst>
      <p:ext uri="{BB962C8B-B14F-4D97-AF65-F5344CB8AC3E}">
        <p14:creationId xmlns:p14="http://schemas.microsoft.com/office/powerpoint/2010/main" val="66307310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16.2: Many proteins work together in DNA replication and repair</a:t>
            </a:r>
          </a:p>
        </p:txBody>
      </p:sp>
      <p:sp>
        <p:nvSpPr>
          <p:cNvPr id="3" name="Content Placeholder 2"/>
          <p:cNvSpPr>
            <a:spLocks noGrp="1"/>
          </p:cNvSpPr>
          <p:nvPr>
            <p:ph idx="1"/>
          </p:nvPr>
        </p:nvSpPr>
        <p:spPr/>
        <p:txBody>
          <a:bodyPr/>
          <a:lstStyle/>
          <a:p>
            <a:r>
              <a:rPr lang="en-US" dirty="0" smtClean="0"/>
              <a:t>The basic principle: base pairing to a </a:t>
            </a:r>
            <a:r>
              <a:rPr lang="en-US" b="1" dirty="0" smtClean="0"/>
              <a:t>template strand</a:t>
            </a:r>
          </a:p>
          <a:p>
            <a:pPr lvl="1"/>
            <a:r>
              <a:rPr lang="en-US" dirty="0" smtClean="0"/>
              <a:t>Since the two strands of DNA are </a:t>
            </a:r>
            <a:r>
              <a:rPr lang="en-US" b="1" dirty="0" smtClean="0"/>
              <a:t>complementary</a:t>
            </a:r>
            <a:r>
              <a:rPr lang="en-US" dirty="0" smtClean="0"/>
              <a:t>, each strand acts as a </a:t>
            </a:r>
            <a:r>
              <a:rPr lang="en-US" b="1" dirty="0" smtClean="0"/>
              <a:t>template</a:t>
            </a:r>
            <a:r>
              <a:rPr lang="en-US" dirty="0" smtClean="0"/>
              <a:t> for building a new strand in replication</a:t>
            </a:r>
          </a:p>
          <a:p>
            <a:pPr lvl="1"/>
            <a:r>
              <a:rPr lang="en-US" dirty="0" smtClean="0"/>
              <a:t>In DNA replication, the parent molecule </a:t>
            </a:r>
            <a:r>
              <a:rPr lang="en-US" i="1" dirty="0" smtClean="0"/>
              <a:t>unwinds </a:t>
            </a:r>
            <a:r>
              <a:rPr lang="en-US" dirty="0" smtClean="0"/>
              <a:t>(“unzips”), and two new daughter strands are built based on base-pairing rules</a:t>
            </a:r>
            <a:endParaRPr lang="en-US" dirty="0"/>
          </a:p>
        </p:txBody>
      </p:sp>
    </p:spTree>
    <p:extLst>
      <p:ext uri="{BB962C8B-B14F-4D97-AF65-F5344CB8AC3E}">
        <p14:creationId xmlns:p14="http://schemas.microsoft.com/office/powerpoint/2010/main" val="117599335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_09DNAReplication_1-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635688"/>
            <a:ext cx="8546592" cy="343814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16.9-1</a:t>
            </a:r>
            <a:endParaRPr lang="en-US" sz="1200" dirty="0">
              <a:latin typeface="Arial" charset="0"/>
            </a:endParaRPr>
          </a:p>
        </p:txBody>
      </p:sp>
      <p:sp>
        <p:nvSpPr>
          <p:cNvPr id="138" name="Text Box 31"/>
          <p:cNvSpPr txBox="1">
            <a:spLocks noChangeArrowheads="1"/>
          </p:cNvSpPr>
          <p:nvPr/>
        </p:nvSpPr>
        <p:spPr bwMode="auto">
          <a:xfrm>
            <a:off x="340016" y="4273898"/>
            <a:ext cx="1768954" cy="5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(a) Parental</a:t>
            </a:r>
            <a:br>
              <a:rPr lang="en-US" sz="1800" dirty="0" smtClean="0">
                <a:solidFill>
                  <a:srgbClr val="000000"/>
                </a:solidFill>
                <a:latin typeface="Arial" charset="0"/>
              </a:rPr>
            </a:br>
            <a:r>
              <a:rPr lang="en-US" sz="1800" dirty="0" smtClean="0">
                <a:solidFill>
                  <a:srgbClr val="000000"/>
                </a:solidFill>
                <a:latin typeface="Arial" charset="0"/>
              </a:rPr>
              <a:t>	molecule</a:t>
            </a:r>
            <a:endParaRPr lang="en-US" sz="1800" dirty="0">
              <a:solidFill>
                <a:srgbClr val="000000"/>
              </a:solidFill>
              <a:latin typeface="Arial" charset="0"/>
            </a:endParaRPr>
          </a:p>
        </p:txBody>
      </p:sp>
      <p:sp>
        <p:nvSpPr>
          <p:cNvPr id="7" name="Text Box 31"/>
          <p:cNvSpPr txBox="1">
            <a:spLocks noChangeArrowheads="1"/>
          </p:cNvSpPr>
          <p:nvPr/>
        </p:nvSpPr>
        <p:spPr bwMode="auto">
          <a:xfrm>
            <a:off x="586031" y="2021381"/>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8" name="Text Box 31"/>
          <p:cNvSpPr txBox="1">
            <a:spLocks noChangeArrowheads="1"/>
          </p:cNvSpPr>
          <p:nvPr/>
        </p:nvSpPr>
        <p:spPr bwMode="auto">
          <a:xfrm>
            <a:off x="1275006" y="2773856"/>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9" name="Text Box 31"/>
          <p:cNvSpPr txBox="1">
            <a:spLocks noChangeArrowheads="1"/>
          </p:cNvSpPr>
          <p:nvPr/>
        </p:nvSpPr>
        <p:spPr bwMode="auto">
          <a:xfrm>
            <a:off x="586031" y="31580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10" name="Text Box 31"/>
          <p:cNvSpPr txBox="1">
            <a:spLocks noChangeArrowheads="1"/>
          </p:cNvSpPr>
          <p:nvPr/>
        </p:nvSpPr>
        <p:spPr bwMode="auto">
          <a:xfrm>
            <a:off x="1290881" y="20213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11" name="Text Box 31"/>
          <p:cNvSpPr txBox="1">
            <a:spLocks noChangeArrowheads="1"/>
          </p:cNvSpPr>
          <p:nvPr/>
        </p:nvSpPr>
        <p:spPr bwMode="auto">
          <a:xfrm>
            <a:off x="592381" y="27706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12" name="Text Box 31"/>
          <p:cNvSpPr txBox="1">
            <a:spLocks noChangeArrowheads="1"/>
          </p:cNvSpPr>
          <p:nvPr/>
        </p:nvSpPr>
        <p:spPr bwMode="auto">
          <a:xfrm>
            <a:off x="1290881" y="3154855"/>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13" name="Text Box 31"/>
          <p:cNvSpPr txBox="1">
            <a:spLocks noChangeArrowheads="1"/>
          </p:cNvSpPr>
          <p:nvPr/>
        </p:nvSpPr>
        <p:spPr bwMode="auto">
          <a:xfrm>
            <a:off x="1243256" y="24023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14" name="Text Box 31"/>
          <p:cNvSpPr txBox="1">
            <a:spLocks noChangeArrowheads="1"/>
          </p:cNvSpPr>
          <p:nvPr/>
        </p:nvSpPr>
        <p:spPr bwMode="auto">
          <a:xfrm>
            <a:off x="582856" y="35517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15" name="Text Box 31"/>
          <p:cNvSpPr txBox="1">
            <a:spLocks noChangeArrowheads="1"/>
          </p:cNvSpPr>
          <p:nvPr/>
        </p:nvSpPr>
        <p:spPr bwMode="auto">
          <a:xfrm>
            <a:off x="1275006" y="35517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
        <p:nvSpPr>
          <p:cNvPr id="16" name="Text Box 31"/>
          <p:cNvSpPr txBox="1">
            <a:spLocks noChangeArrowheads="1"/>
          </p:cNvSpPr>
          <p:nvPr/>
        </p:nvSpPr>
        <p:spPr bwMode="auto">
          <a:xfrm>
            <a:off x="596199" y="2396643"/>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Tree>
    <p:extLst>
      <p:ext uri="{BB962C8B-B14F-4D97-AF65-F5344CB8AC3E}">
        <p14:creationId xmlns:p14="http://schemas.microsoft.com/office/powerpoint/2010/main" val="424202929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09DNAReplication_2-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637967"/>
            <a:ext cx="8546592" cy="343814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16.9-2</a:t>
            </a:r>
            <a:endParaRPr lang="en-US" sz="1200" dirty="0">
              <a:latin typeface="Arial" charset="0"/>
            </a:endParaRPr>
          </a:p>
        </p:txBody>
      </p:sp>
      <p:sp>
        <p:nvSpPr>
          <p:cNvPr id="5" name="Text Box 31"/>
          <p:cNvSpPr txBox="1">
            <a:spLocks noChangeArrowheads="1"/>
          </p:cNvSpPr>
          <p:nvPr/>
        </p:nvSpPr>
        <p:spPr bwMode="auto">
          <a:xfrm>
            <a:off x="340016" y="4273898"/>
            <a:ext cx="1768954" cy="5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(a) Parental</a:t>
            </a:r>
            <a:br>
              <a:rPr lang="en-US" sz="1800" dirty="0" smtClean="0">
                <a:solidFill>
                  <a:srgbClr val="000000"/>
                </a:solidFill>
                <a:latin typeface="Arial" charset="0"/>
              </a:rPr>
            </a:br>
            <a:r>
              <a:rPr lang="en-US" sz="1800" dirty="0" smtClean="0">
                <a:solidFill>
                  <a:srgbClr val="000000"/>
                </a:solidFill>
                <a:latin typeface="Arial" charset="0"/>
              </a:rPr>
              <a:t>	molecule</a:t>
            </a:r>
            <a:endParaRPr lang="en-US" sz="1800" dirty="0">
              <a:solidFill>
                <a:srgbClr val="000000"/>
              </a:solidFill>
              <a:latin typeface="Arial" charset="0"/>
            </a:endParaRPr>
          </a:p>
        </p:txBody>
      </p:sp>
      <p:sp>
        <p:nvSpPr>
          <p:cNvPr id="6" name="Text Box 31"/>
          <p:cNvSpPr txBox="1">
            <a:spLocks noChangeArrowheads="1"/>
          </p:cNvSpPr>
          <p:nvPr/>
        </p:nvSpPr>
        <p:spPr bwMode="auto">
          <a:xfrm>
            <a:off x="2221012" y="4281595"/>
            <a:ext cx="2892711" cy="5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(b) Separation of parental</a:t>
            </a:r>
            <a:br>
              <a:rPr lang="en-US" sz="1800" dirty="0" smtClean="0">
                <a:solidFill>
                  <a:srgbClr val="000000"/>
                </a:solidFill>
                <a:latin typeface="Arial" charset="0"/>
              </a:rPr>
            </a:br>
            <a:r>
              <a:rPr lang="en-US" sz="1800" dirty="0" smtClean="0">
                <a:solidFill>
                  <a:srgbClr val="000000"/>
                </a:solidFill>
                <a:latin typeface="Arial" charset="0"/>
              </a:rPr>
              <a:t>	strands into templates</a:t>
            </a:r>
            <a:endParaRPr lang="en-US" sz="1800" dirty="0">
              <a:solidFill>
                <a:srgbClr val="000000"/>
              </a:solidFill>
              <a:latin typeface="Arial" charset="0"/>
            </a:endParaRPr>
          </a:p>
        </p:txBody>
      </p:sp>
      <p:sp>
        <p:nvSpPr>
          <p:cNvPr id="9" name="Text Box 31"/>
          <p:cNvSpPr txBox="1">
            <a:spLocks noChangeArrowheads="1"/>
          </p:cNvSpPr>
          <p:nvPr/>
        </p:nvSpPr>
        <p:spPr bwMode="auto">
          <a:xfrm>
            <a:off x="586031" y="2021381"/>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10" name="Text Box 31"/>
          <p:cNvSpPr txBox="1">
            <a:spLocks noChangeArrowheads="1"/>
          </p:cNvSpPr>
          <p:nvPr/>
        </p:nvSpPr>
        <p:spPr bwMode="auto">
          <a:xfrm>
            <a:off x="1275006" y="2773856"/>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11" name="Text Box 31"/>
          <p:cNvSpPr txBox="1">
            <a:spLocks noChangeArrowheads="1"/>
          </p:cNvSpPr>
          <p:nvPr/>
        </p:nvSpPr>
        <p:spPr bwMode="auto">
          <a:xfrm>
            <a:off x="586031" y="31580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12" name="Text Box 31"/>
          <p:cNvSpPr txBox="1">
            <a:spLocks noChangeArrowheads="1"/>
          </p:cNvSpPr>
          <p:nvPr/>
        </p:nvSpPr>
        <p:spPr bwMode="auto">
          <a:xfrm>
            <a:off x="1290881" y="20213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13" name="Text Box 31"/>
          <p:cNvSpPr txBox="1">
            <a:spLocks noChangeArrowheads="1"/>
          </p:cNvSpPr>
          <p:nvPr/>
        </p:nvSpPr>
        <p:spPr bwMode="auto">
          <a:xfrm>
            <a:off x="592381" y="27706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14" name="Text Box 31"/>
          <p:cNvSpPr txBox="1">
            <a:spLocks noChangeArrowheads="1"/>
          </p:cNvSpPr>
          <p:nvPr/>
        </p:nvSpPr>
        <p:spPr bwMode="auto">
          <a:xfrm>
            <a:off x="1290881" y="3154855"/>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15" name="Text Box 31"/>
          <p:cNvSpPr txBox="1">
            <a:spLocks noChangeArrowheads="1"/>
          </p:cNvSpPr>
          <p:nvPr/>
        </p:nvSpPr>
        <p:spPr bwMode="auto">
          <a:xfrm>
            <a:off x="1243256" y="24023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16" name="Text Box 31"/>
          <p:cNvSpPr txBox="1">
            <a:spLocks noChangeArrowheads="1"/>
          </p:cNvSpPr>
          <p:nvPr/>
        </p:nvSpPr>
        <p:spPr bwMode="auto">
          <a:xfrm>
            <a:off x="582856" y="35517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17" name="Text Box 31"/>
          <p:cNvSpPr txBox="1">
            <a:spLocks noChangeArrowheads="1"/>
          </p:cNvSpPr>
          <p:nvPr/>
        </p:nvSpPr>
        <p:spPr bwMode="auto">
          <a:xfrm>
            <a:off x="1275006" y="35517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
        <p:nvSpPr>
          <p:cNvPr id="18" name="Text Box 31"/>
          <p:cNvSpPr txBox="1">
            <a:spLocks noChangeArrowheads="1"/>
          </p:cNvSpPr>
          <p:nvPr/>
        </p:nvSpPr>
        <p:spPr bwMode="auto">
          <a:xfrm>
            <a:off x="596199" y="2396643"/>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
        <p:nvSpPr>
          <p:cNvPr id="19" name="Text Box 31"/>
          <p:cNvSpPr txBox="1">
            <a:spLocks noChangeArrowheads="1"/>
          </p:cNvSpPr>
          <p:nvPr/>
        </p:nvSpPr>
        <p:spPr bwMode="auto">
          <a:xfrm>
            <a:off x="2710394" y="2021381"/>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20" name="Text Box 31"/>
          <p:cNvSpPr txBox="1">
            <a:spLocks noChangeArrowheads="1"/>
          </p:cNvSpPr>
          <p:nvPr/>
        </p:nvSpPr>
        <p:spPr bwMode="auto">
          <a:xfrm>
            <a:off x="4353797" y="2773856"/>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21" name="Text Box 31"/>
          <p:cNvSpPr txBox="1">
            <a:spLocks noChangeArrowheads="1"/>
          </p:cNvSpPr>
          <p:nvPr/>
        </p:nvSpPr>
        <p:spPr bwMode="auto">
          <a:xfrm>
            <a:off x="2710394" y="31580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22" name="Text Box 31"/>
          <p:cNvSpPr txBox="1">
            <a:spLocks noChangeArrowheads="1"/>
          </p:cNvSpPr>
          <p:nvPr/>
        </p:nvSpPr>
        <p:spPr bwMode="auto">
          <a:xfrm>
            <a:off x="4369672" y="20213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23" name="Text Box 31"/>
          <p:cNvSpPr txBox="1">
            <a:spLocks noChangeArrowheads="1"/>
          </p:cNvSpPr>
          <p:nvPr/>
        </p:nvSpPr>
        <p:spPr bwMode="auto">
          <a:xfrm>
            <a:off x="2716744" y="27706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24" name="Text Box 31"/>
          <p:cNvSpPr txBox="1">
            <a:spLocks noChangeArrowheads="1"/>
          </p:cNvSpPr>
          <p:nvPr/>
        </p:nvSpPr>
        <p:spPr bwMode="auto">
          <a:xfrm>
            <a:off x="4369672" y="3154855"/>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25" name="Text Box 31"/>
          <p:cNvSpPr txBox="1">
            <a:spLocks noChangeArrowheads="1"/>
          </p:cNvSpPr>
          <p:nvPr/>
        </p:nvSpPr>
        <p:spPr bwMode="auto">
          <a:xfrm>
            <a:off x="4322047" y="24023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26" name="Text Box 31"/>
          <p:cNvSpPr txBox="1">
            <a:spLocks noChangeArrowheads="1"/>
          </p:cNvSpPr>
          <p:nvPr/>
        </p:nvSpPr>
        <p:spPr bwMode="auto">
          <a:xfrm>
            <a:off x="2707219" y="35517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27" name="Text Box 31"/>
          <p:cNvSpPr txBox="1">
            <a:spLocks noChangeArrowheads="1"/>
          </p:cNvSpPr>
          <p:nvPr/>
        </p:nvSpPr>
        <p:spPr bwMode="auto">
          <a:xfrm>
            <a:off x="4353797" y="35517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
        <p:nvSpPr>
          <p:cNvPr id="28" name="Text Box 31"/>
          <p:cNvSpPr txBox="1">
            <a:spLocks noChangeArrowheads="1"/>
          </p:cNvSpPr>
          <p:nvPr/>
        </p:nvSpPr>
        <p:spPr bwMode="auto">
          <a:xfrm>
            <a:off x="2697471" y="2396643"/>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Tree>
    <p:extLst>
      <p:ext uri="{BB962C8B-B14F-4D97-AF65-F5344CB8AC3E}">
        <p14:creationId xmlns:p14="http://schemas.microsoft.com/office/powerpoint/2010/main" val="354493457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_09DNAReplication_3-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637967"/>
            <a:ext cx="8546592" cy="343814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16.9-3</a:t>
            </a:r>
            <a:endParaRPr lang="en-US" sz="1200" dirty="0">
              <a:latin typeface="Arial" charset="0"/>
            </a:endParaRPr>
          </a:p>
        </p:txBody>
      </p:sp>
      <p:sp>
        <p:nvSpPr>
          <p:cNvPr id="6" name="Text Box 31"/>
          <p:cNvSpPr txBox="1">
            <a:spLocks noChangeArrowheads="1"/>
          </p:cNvSpPr>
          <p:nvPr/>
        </p:nvSpPr>
        <p:spPr bwMode="auto">
          <a:xfrm>
            <a:off x="340016" y="4273898"/>
            <a:ext cx="1768954" cy="5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(a) Parental</a:t>
            </a:r>
            <a:br>
              <a:rPr lang="en-US" sz="1800" dirty="0" smtClean="0">
                <a:solidFill>
                  <a:srgbClr val="000000"/>
                </a:solidFill>
                <a:latin typeface="Arial" charset="0"/>
              </a:rPr>
            </a:br>
            <a:r>
              <a:rPr lang="en-US" sz="1800" dirty="0" smtClean="0">
                <a:solidFill>
                  <a:srgbClr val="000000"/>
                </a:solidFill>
                <a:latin typeface="Arial" charset="0"/>
              </a:rPr>
              <a:t>	molecule</a:t>
            </a:r>
            <a:endParaRPr lang="en-US" sz="1800" dirty="0">
              <a:solidFill>
                <a:srgbClr val="000000"/>
              </a:solidFill>
              <a:latin typeface="Arial" charset="0"/>
            </a:endParaRPr>
          </a:p>
        </p:txBody>
      </p:sp>
      <p:sp>
        <p:nvSpPr>
          <p:cNvPr id="7" name="Text Box 31"/>
          <p:cNvSpPr txBox="1">
            <a:spLocks noChangeArrowheads="1"/>
          </p:cNvSpPr>
          <p:nvPr/>
        </p:nvSpPr>
        <p:spPr bwMode="auto">
          <a:xfrm>
            <a:off x="2221012" y="4281595"/>
            <a:ext cx="2892711" cy="5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(b) Separation of parental</a:t>
            </a:r>
            <a:br>
              <a:rPr lang="en-US" sz="1800" dirty="0" smtClean="0">
                <a:solidFill>
                  <a:srgbClr val="000000"/>
                </a:solidFill>
                <a:latin typeface="Arial" charset="0"/>
              </a:rPr>
            </a:br>
            <a:r>
              <a:rPr lang="en-US" sz="1800" dirty="0" smtClean="0">
                <a:solidFill>
                  <a:srgbClr val="000000"/>
                </a:solidFill>
                <a:latin typeface="Arial" charset="0"/>
              </a:rPr>
              <a:t>	strands into templates</a:t>
            </a:r>
            <a:endParaRPr lang="en-US" sz="1800" dirty="0">
              <a:solidFill>
                <a:srgbClr val="000000"/>
              </a:solidFill>
              <a:latin typeface="Arial" charset="0"/>
            </a:endParaRPr>
          </a:p>
        </p:txBody>
      </p:sp>
      <p:sp>
        <p:nvSpPr>
          <p:cNvPr id="11" name="Text Box 31"/>
          <p:cNvSpPr txBox="1">
            <a:spLocks noChangeArrowheads="1"/>
          </p:cNvSpPr>
          <p:nvPr/>
        </p:nvSpPr>
        <p:spPr bwMode="auto">
          <a:xfrm>
            <a:off x="586031" y="2021381"/>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12" name="Text Box 31"/>
          <p:cNvSpPr txBox="1">
            <a:spLocks noChangeArrowheads="1"/>
          </p:cNvSpPr>
          <p:nvPr/>
        </p:nvSpPr>
        <p:spPr bwMode="auto">
          <a:xfrm>
            <a:off x="1275006" y="2773856"/>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13" name="Text Box 31"/>
          <p:cNvSpPr txBox="1">
            <a:spLocks noChangeArrowheads="1"/>
          </p:cNvSpPr>
          <p:nvPr/>
        </p:nvSpPr>
        <p:spPr bwMode="auto">
          <a:xfrm>
            <a:off x="586031" y="31580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14" name="Text Box 31"/>
          <p:cNvSpPr txBox="1">
            <a:spLocks noChangeArrowheads="1"/>
          </p:cNvSpPr>
          <p:nvPr/>
        </p:nvSpPr>
        <p:spPr bwMode="auto">
          <a:xfrm>
            <a:off x="1290881" y="20213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15" name="Text Box 31"/>
          <p:cNvSpPr txBox="1">
            <a:spLocks noChangeArrowheads="1"/>
          </p:cNvSpPr>
          <p:nvPr/>
        </p:nvSpPr>
        <p:spPr bwMode="auto">
          <a:xfrm>
            <a:off x="592381" y="27706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16" name="Text Box 31"/>
          <p:cNvSpPr txBox="1">
            <a:spLocks noChangeArrowheads="1"/>
          </p:cNvSpPr>
          <p:nvPr/>
        </p:nvSpPr>
        <p:spPr bwMode="auto">
          <a:xfrm>
            <a:off x="1290881" y="3154855"/>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17" name="Text Box 31"/>
          <p:cNvSpPr txBox="1">
            <a:spLocks noChangeArrowheads="1"/>
          </p:cNvSpPr>
          <p:nvPr/>
        </p:nvSpPr>
        <p:spPr bwMode="auto">
          <a:xfrm>
            <a:off x="1243256" y="24023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18" name="Text Box 31"/>
          <p:cNvSpPr txBox="1">
            <a:spLocks noChangeArrowheads="1"/>
          </p:cNvSpPr>
          <p:nvPr/>
        </p:nvSpPr>
        <p:spPr bwMode="auto">
          <a:xfrm>
            <a:off x="582856" y="35517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19" name="Text Box 31"/>
          <p:cNvSpPr txBox="1">
            <a:spLocks noChangeArrowheads="1"/>
          </p:cNvSpPr>
          <p:nvPr/>
        </p:nvSpPr>
        <p:spPr bwMode="auto">
          <a:xfrm>
            <a:off x="1275006" y="35517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
        <p:nvSpPr>
          <p:cNvPr id="20" name="Text Box 31"/>
          <p:cNvSpPr txBox="1">
            <a:spLocks noChangeArrowheads="1"/>
          </p:cNvSpPr>
          <p:nvPr/>
        </p:nvSpPr>
        <p:spPr bwMode="auto">
          <a:xfrm>
            <a:off x="596199" y="2396643"/>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
        <p:nvSpPr>
          <p:cNvPr id="21" name="Text Box 31"/>
          <p:cNvSpPr txBox="1">
            <a:spLocks noChangeArrowheads="1"/>
          </p:cNvSpPr>
          <p:nvPr/>
        </p:nvSpPr>
        <p:spPr bwMode="auto">
          <a:xfrm>
            <a:off x="2710394" y="2021381"/>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22" name="Text Box 31"/>
          <p:cNvSpPr txBox="1">
            <a:spLocks noChangeArrowheads="1"/>
          </p:cNvSpPr>
          <p:nvPr/>
        </p:nvSpPr>
        <p:spPr bwMode="auto">
          <a:xfrm>
            <a:off x="4353797" y="2773856"/>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23" name="Text Box 31"/>
          <p:cNvSpPr txBox="1">
            <a:spLocks noChangeArrowheads="1"/>
          </p:cNvSpPr>
          <p:nvPr/>
        </p:nvSpPr>
        <p:spPr bwMode="auto">
          <a:xfrm>
            <a:off x="2710394" y="31580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24" name="Text Box 31"/>
          <p:cNvSpPr txBox="1">
            <a:spLocks noChangeArrowheads="1"/>
          </p:cNvSpPr>
          <p:nvPr/>
        </p:nvSpPr>
        <p:spPr bwMode="auto">
          <a:xfrm>
            <a:off x="4369672" y="20213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25" name="Text Box 31"/>
          <p:cNvSpPr txBox="1">
            <a:spLocks noChangeArrowheads="1"/>
          </p:cNvSpPr>
          <p:nvPr/>
        </p:nvSpPr>
        <p:spPr bwMode="auto">
          <a:xfrm>
            <a:off x="2716744" y="27706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26" name="Text Box 31"/>
          <p:cNvSpPr txBox="1">
            <a:spLocks noChangeArrowheads="1"/>
          </p:cNvSpPr>
          <p:nvPr/>
        </p:nvSpPr>
        <p:spPr bwMode="auto">
          <a:xfrm>
            <a:off x="4369672" y="3154855"/>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27" name="Text Box 31"/>
          <p:cNvSpPr txBox="1">
            <a:spLocks noChangeArrowheads="1"/>
          </p:cNvSpPr>
          <p:nvPr/>
        </p:nvSpPr>
        <p:spPr bwMode="auto">
          <a:xfrm>
            <a:off x="4322047" y="24023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28" name="Text Box 31"/>
          <p:cNvSpPr txBox="1">
            <a:spLocks noChangeArrowheads="1"/>
          </p:cNvSpPr>
          <p:nvPr/>
        </p:nvSpPr>
        <p:spPr bwMode="auto">
          <a:xfrm>
            <a:off x="2707219" y="35517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29" name="Text Box 31"/>
          <p:cNvSpPr txBox="1">
            <a:spLocks noChangeArrowheads="1"/>
          </p:cNvSpPr>
          <p:nvPr/>
        </p:nvSpPr>
        <p:spPr bwMode="auto">
          <a:xfrm>
            <a:off x="4353797" y="35517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
        <p:nvSpPr>
          <p:cNvPr id="30" name="Text Box 31"/>
          <p:cNvSpPr txBox="1">
            <a:spLocks noChangeArrowheads="1"/>
          </p:cNvSpPr>
          <p:nvPr/>
        </p:nvSpPr>
        <p:spPr bwMode="auto">
          <a:xfrm>
            <a:off x="2697471" y="2396643"/>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
        <p:nvSpPr>
          <p:cNvPr id="31" name="Text Box 31"/>
          <p:cNvSpPr txBox="1">
            <a:spLocks noChangeArrowheads="1"/>
          </p:cNvSpPr>
          <p:nvPr/>
        </p:nvSpPr>
        <p:spPr bwMode="auto">
          <a:xfrm>
            <a:off x="5758394" y="2005987"/>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32" name="Text Box 31"/>
          <p:cNvSpPr txBox="1">
            <a:spLocks noChangeArrowheads="1"/>
          </p:cNvSpPr>
          <p:nvPr/>
        </p:nvSpPr>
        <p:spPr bwMode="auto">
          <a:xfrm>
            <a:off x="6447369" y="2758462"/>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33" name="Text Box 31"/>
          <p:cNvSpPr txBox="1">
            <a:spLocks noChangeArrowheads="1"/>
          </p:cNvSpPr>
          <p:nvPr/>
        </p:nvSpPr>
        <p:spPr bwMode="auto">
          <a:xfrm>
            <a:off x="5758394" y="3142636"/>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34" name="Text Box 31"/>
          <p:cNvSpPr txBox="1">
            <a:spLocks noChangeArrowheads="1"/>
          </p:cNvSpPr>
          <p:nvPr/>
        </p:nvSpPr>
        <p:spPr bwMode="auto">
          <a:xfrm>
            <a:off x="6463244" y="2005986"/>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35" name="Text Box 31"/>
          <p:cNvSpPr txBox="1">
            <a:spLocks noChangeArrowheads="1"/>
          </p:cNvSpPr>
          <p:nvPr/>
        </p:nvSpPr>
        <p:spPr bwMode="auto">
          <a:xfrm>
            <a:off x="5764744" y="2755286"/>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36" name="Text Box 31"/>
          <p:cNvSpPr txBox="1">
            <a:spLocks noChangeArrowheads="1"/>
          </p:cNvSpPr>
          <p:nvPr/>
        </p:nvSpPr>
        <p:spPr bwMode="auto">
          <a:xfrm>
            <a:off x="6463244" y="3139461"/>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37" name="Text Box 31"/>
          <p:cNvSpPr txBox="1">
            <a:spLocks noChangeArrowheads="1"/>
          </p:cNvSpPr>
          <p:nvPr/>
        </p:nvSpPr>
        <p:spPr bwMode="auto">
          <a:xfrm>
            <a:off x="6415619" y="2386986"/>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38" name="Text Box 31"/>
          <p:cNvSpPr txBox="1">
            <a:spLocks noChangeArrowheads="1"/>
          </p:cNvSpPr>
          <p:nvPr/>
        </p:nvSpPr>
        <p:spPr bwMode="auto">
          <a:xfrm>
            <a:off x="5755219" y="3536336"/>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39" name="Text Box 31"/>
          <p:cNvSpPr txBox="1">
            <a:spLocks noChangeArrowheads="1"/>
          </p:cNvSpPr>
          <p:nvPr/>
        </p:nvSpPr>
        <p:spPr bwMode="auto">
          <a:xfrm>
            <a:off x="6447369" y="3536336"/>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
        <p:nvSpPr>
          <p:cNvPr id="40" name="Text Box 31"/>
          <p:cNvSpPr txBox="1">
            <a:spLocks noChangeArrowheads="1"/>
          </p:cNvSpPr>
          <p:nvPr/>
        </p:nvSpPr>
        <p:spPr bwMode="auto">
          <a:xfrm>
            <a:off x="5768562" y="2381249"/>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
        <p:nvSpPr>
          <p:cNvPr id="41" name="Text Box 31"/>
          <p:cNvSpPr txBox="1">
            <a:spLocks noChangeArrowheads="1"/>
          </p:cNvSpPr>
          <p:nvPr/>
        </p:nvSpPr>
        <p:spPr bwMode="auto">
          <a:xfrm>
            <a:off x="7659545" y="2021381"/>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42" name="Text Box 31"/>
          <p:cNvSpPr txBox="1">
            <a:spLocks noChangeArrowheads="1"/>
          </p:cNvSpPr>
          <p:nvPr/>
        </p:nvSpPr>
        <p:spPr bwMode="auto">
          <a:xfrm>
            <a:off x="8348520" y="2773856"/>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43" name="Text Box 31"/>
          <p:cNvSpPr txBox="1">
            <a:spLocks noChangeArrowheads="1"/>
          </p:cNvSpPr>
          <p:nvPr/>
        </p:nvSpPr>
        <p:spPr bwMode="auto">
          <a:xfrm>
            <a:off x="7659545" y="31580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A</a:t>
            </a:r>
            <a:endParaRPr lang="en-US" sz="1500" dirty="0">
              <a:solidFill>
                <a:srgbClr val="FFFFFF"/>
              </a:solidFill>
              <a:latin typeface="Arial" charset="0"/>
            </a:endParaRPr>
          </a:p>
        </p:txBody>
      </p:sp>
      <p:sp>
        <p:nvSpPr>
          <p:cNvPr id="44" name="Text Box 31"/>
          <p:cNvSpPr txBox="1">
            <a:spLocks noChangeArrowheads="1"/>
          </p:cNvSpPr>
          <p:nvPr/>
        </p:nvSpPr>
        <p:spPr bwMode="auto">
          <a:xfrm>
            <a:off x="8364395" y="20213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45" name="Text Box 31"/>
          <p:cNvSpPr txBox="1">
            <a:spLocks noChangeArrowheads="1"/>
          </p:cNvSpPr>
          <p:nvPr/>
        </p:nvSpPr>
        <p:spPr bwMode="auto">
          <a:xfrm>
            <a:off x="7665895" y="27706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46" name="Text Box 31"/>
          <p:cNvSpPr txBox="1">
            <a:spLocks noChangeArrowheads="1"/>
          </p:cNvSpPr>
          <p:nvPr/>
        </p:nvSpPr>
        <p:spPr bwMode="auto">
          <a:xfrm>
            <a:off x="8364395" y="3154855"/>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T</a:t>
            </a:r>
            <a:endParaRPr lang="en-US" sz="1500" dirty="0">
              <a:solidFill>
                <a:srgbClr val="FFFFFF"/>
              </a:solidFill>
              <a:latin typeface="Arial" charset="0"/>
            </a:endParaRPr>
          </a:p>
        </p:txBody>
      </p:sp>
      <p:sp>
        <p:nvSpPr>
          <p:cNvPr id="47" name="Text Box 31"/>
          <p:cNvSpPr txBox="1">
            <a:spLocks noChangeArrowheads="1"/>
          </p:cNvSpPr>
          <p:nvPr/>
        </p:nvSpPr>
        <p:spPr bwMode="auto">
          <a:xfrm>
            <a:off x="8316770" y="240238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48" name="Text Box 31"/>
          <p:cNvSpPr txBox="1">
            <a:spLocks noChangeArrowheads="1"/>
          </p:cNvSpPr>
          <p:nvPr/>
        </p:nvSpPr>
        <p:spPr bwMode="auto">
          <a:xfrm>
            <a:off x="7656370" y="35517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G</a:t>
            </a:r>
            <a:endParaRPr lang="en-US" sz="1500" dirty="0">
              <a:solidFill>
                <a:srgbClr val="FFFFFF"/>
              </a:solidFill>
              <a:latin typeface="Arial" charset="0"/>
            </a:endParaRPr>
          </a:p>
        </p:txBody>
      </p:sp>
      <p:sp>
        <p:nvSpPr>
          <p:cNvPr id="49" name="Text Box 31"/>
          <p:cNvSpPr txBox="1">
            <a:spLocks noChangeArrowheads="1"/>
          </p:cNvSpPr>
          <p:nvPr/>
        </p:nvSpPr>
        <p:spPr bwMode="auto">
          <a:xfrm>
            <a:off x="8348520" y="3551730"/>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
        <p:nvSpPr>
          <p:cNvPr id="50" name="Text Box 31"/>
          <p:cNvSpPr txBox="1">
            <a:spLocks noChangeArrowheads="1"/>
          </p:cNvSpPr>
          <p:nvPr/>
        </p:nvSpPr>
        <p:spPr bwMode="auto">
          <a:xfrm>
            <a:off x="7669713" y="2396643"/>
            <a:ext cx="347420" cy="2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500" dirty="0" smtClean="0">
                <a:solidFill>
                  <a:srgbClr val="FFFFFF"/>
                </a:solidFill>
                <a:latin typeface="Arial" charset="0"/>
              </a:rPr>
              <a:t>C</a:t>
            </a:r>
            <a:endParaRPr lang="en-US" sz="1500" dirty="0">
              <a:solidFill>
                <a:srgbClr val="FFFFFF"/>
              </a:solidFill>
              <a:latin typeface="Arial" charset="0"/>
            </a:endParaRPr>
          </a:p>
        </p:txBody>
      </p:sp>
      <p:sp>
        <p:nvSpPr>
          <p:cNvPr id="51" name="Text Box 31"/>
          <p:cNvSpPr txBox="1">
            <a:spLocks noChangeArrowheads="1"/>
          </p:cNvSpPr>
          <p:nvPr/>
        </p:nvSpPr>
        <p:spPr bwMode="auto">
          <a:xfrm>
            <a:off x="5476830" y="4296989"/>
            <a:ext cx="3551716" cy="89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(c) Formation of new strands</a:t>
            </a:r>
            <a:br>
              <a:rPr lang="en-US" sz="1800" dirty="0" smtClean="0">
                <a:solidFill>
                  <a:srgbClr val="000000"/>
                </a:solidFill>
                <a:latin typeface="Arial" charset="0"/>
              </a:rPr>
            </a:br>
            <a:r>
              <a:rPr lang="en-US" sz="1800" dirty="0" smtClean="0">
                <a:solidFill>
                  <a:srgbClr val="000000"/>
                </a:solidFill>
                <a:latin typeface="Arial" charset="0"/>
              </a:rPr>
              <a:t>	complementary to template</a:t>
            </a:r>
            <a:br>
              <a:rPr lang="en-US" sz="1800" dirty="0" smtClean="0">
                <a:solidFill>
                  <a:srgbClr val="000000"/>
                </a:solidFill>
                <a:latin typeface="Arial" charset="0"/>
              </a:rPr>
            </a:br>
            <a:r>
              <a:rPr lang="en-US" sz="1800" dirty="0" smtClean="0">
                <a:solidFill>
                  <a:srgbClr val="000000"/>
                </a:solidFill>
                <a:latin typeface="Arial" charset="0"/>
              </a:rPr>
              <a:t>	strands</a:t>
            </a:r>
            <a:endParaRPr lang="en-US" sz="1800" dirty="0">
              <a:solidFill>
                <a:srgbClr val="000000"/>
              </a:solidFill>
              <a:latin typeface="Arial" charset="0"/>
            </a:endParaRPr>
          </a:p>
        </p:txBody>
      </p:sp>
    </p:spTree>
    <p:extLst>
      <p:ext uri="{BB962C8B-B14F-4D97-AF65-F5344CB8AC3E}">
        <p14:creationId xmlns:p14="http://schemas.microsoft.com/office/powerpoint/2010/main" val="211521396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 </a:t>
            </a:r>
            <a:endParaRPr lang="en-US" dirty="0"/>
          </a:p>
        </p:txBody>
      </p:sp>
      <p:sp>
        <p:nvSpPr>
          <p:cNvPr id="4099" name="Rectangle 3"/>
          <p:cNvSpPr>
            <a:spLocks noGrp="1" noChangeArrowheads="1"/>
          </p:cNvSpPr>
          <p:nvPr>
            <p:ph idx="1"/>
          </p:nvPr>
        </p:nvSpPr>
        <p:spPr/>
        <p:txBody>
          <a:bodyPr/>
          <a:lstStyle/>
          <a:p>
            <a:r>
              <a:rPr lang="en-US" sz="2600" dirty="0" smtClean="0"/>
              <a:t>Watson and Crick</a:t>
            </a:r>
            <a:r>
              <a:rPr lang="ja-JP" altLang="en-US" sz="2600" dirty="0" smtClean="0"/>
              <a:t>’</a:t>
            </a:r>
            <a:r>
              <a:rPr lang="en-US" altLang="ja-JP" sz="2600" dirty="0" smtClean="0"/>
              <a:t>s </a:t>
            </a:r>
            <a:r>
              <a:rPr lang="en-US" altLang="ja-JP" sz="2600" b="1" dirty="0" smtClean="0"/>
              <a:t>semiconservative model </a:t>
            </a:r>
            <a:r>
              <a:rPr lang="en-US" altLang="ja-JP" sz="2600" dirty="0" smtClean="0"/>
              <a:t>of replication predicts that when a double helix replicates, each daughter molecule will have…</a:t>
            </a:r>
          </a:p>
          <a:p>
            <a:pPr lvl="1"/>
            <a:r>
              <a:rPr lang="en-US" altLang="ja-JP" dirty="0"/>
              <a:t>O</a:t>
            </a:r>
            <a:r>
              <a:rPr lang="en-US" altLang="ja-JP" dirty="0" smtClean="0"/>
              <a:t>ne old strand (derived or </a:t>
            </a:r>
            <a:r>
              <a:rPr lang="ja-JP" altLang="en-US" dirty="0" smtClean="0"/>
              <a:t>“</a:t>
            </a:r>
            <a:r>
              <a:rPr lang="en-US" altLang="ja-JP" dirty="0" smtClean="0"/>
              <a:t>conserved</a:t>
            </a:r>
            <a:r>
              <a:rPr lang="ja-JP" altLang="en-US" dirty="0" smtClean="0"/>
              <a:t>”</a:t>
            </a:r>
            <a:r>
              <a:rPr lang="en-US" altLang="ja-JP" dirty="0" smtClean="0"/>
              <a:t> from the parent molecule) </a:t>
            </a:r>
          </a:p>
          <a:p>
            <a:pPr lvl="1"/>
            <a:r>
              <a:rPr lang="en-US" altLang="ja-JP" dirty="0"/>
              <a:t>O</a:t>
            </a:r>
            <a:r>
              <a:rPr lang="en-US" altLang="ja-JP" dirty="0" smtClean="0"/>
              <a:t>ne newly made strand based on the parental template</a:t>
            </a:r>
          </a:p>
          <a:p>
            <a:r>
              <a:rPr lang="en-US" sz="2600" dirty="0" smtClean="0"/>
              <a:t>Competing (incorrect) models were the </a:t>
            </a:r>
            <a:r>
              <a:rPr lang="en-US" sz="2600" b="1" dirty="0" smtClean="0"/>
              <a:t>conservative model</a:t>
            </a:r>
            <a:r>
              <a:rPr lang="en-US" sz="2600" dirty="0" smtClean="0"/>
              <a:t> (the two parent strands rejoin) and the </a:t>
            </a:r>
            <a:r>
              <a:rPr lang="en-US" sz="2600" b="1" dirty="0" smtClean="0"/>
              <a:t>dispersive model</a:t>
            </a:r>
            <a:r>
              <a:rPr lang="en-US" sz="2600" dirty="0" smtClean="0"/>
              <a:t> (each strand is a mix of old and new)</a:t>
            </a:r>
            <a:endParaRPr lang="en-US" sz="2600"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Title 1"/>
          <p:cNvSpPr txBox="1">
            <a:spLocks/>
          </p:cNvSpPr>
          <p:nvPr/>
        </p:nvSpPr>
        <p:spPr bwMode="auto">
          <a:xfrm>
            <a:off x="334963" y="31772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16.2: Many proteins work together in DNA replication and repair</a:t>
            </a:r>
            <a:endParaRPr lang="en-US" dirty="0"/>
          </a:p>
        </p:txBody>
      </p:sp>
    </p:spTree>
    <p:extLst>
      <p:ext uri="{BB962C8B-B14F-4D97-AF65-F5344CB8AC3E}">
        <p14:creationId xmlns:p14="http://schemas.microsoft.com/office/powerpoint/2010/main" val="184740382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0AltDNARepModels-U.jpg"/>
          <p:cNvPicPr>
            <a:picLocks noChangeAspect="1"/>
          </p:cNvPicPr>
          <p:nvPr/>
        </p:nvPicPr>
        <p:blipFill rotWithShape="1">
          <a:blip r:embed="rId3">
            <a:extLst>
              <a:ext uri="{28A0092B-C50C-407E-A947-70E740481C1C}">
                <a14:useLocalDpi xmlns:a14="http://schemas.microsoft.com/office/drawing/2010/main" val="0"/>
              </a:ext>
            </a:extLst>
          </a:blip>
          <a:srcRect b="1456"/>
          <a:stretch/>
        </p:blipFill>
        <p:spPr>
          <a:xfrm>
            <a:off x="1581912" y="256875"/>
            <a:ext cx="5980176" cy="634360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16.10</a:t>
            </a:r>
            <a:endParaRPr lang="en-US" sz="1200" dirty="0">
              <a:latin typeface="Arial" charset="0"/>
            </a:endParaRPr>
          </a:p>
        </p:txBody>
      </p:sp>
      <p:sp>
        <p:nvSpPr>
          <p:cNvPr id="138" name="Text Box 31"/>
          <p:cNvSpPr txBox="1">
            <a:spLocks noChangeArrowheads="1"/>
          </p:cNvSpPr>
          <p:nvPr/>
        </p:nvSpPr>
        <p:spPr bwMode="auto">
          <a:xfrm>
            <a:off x="1633107" y="975211"/>
            <a:ext cx="2053741" cy="59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(a) Conservative</a:t>
            </a:r>
            <a:br>
              <a:rPr lang="en-US" sz="1800" dirty="0" smtClean="0">
                <a:solidFill>
                  <a:srgbClr val="000000"/>
                </a:solidFill>
                <a:latin typeface="Arial" charset="0"/>
              </a:rPr>
            </a:br>
            <a:r>
              <a:rPr lang="en-US" sz="1800" dirty="0" smtClean="0">
                <a:solidFill>
                  <a:srgbClr val="000000"/>
                </a:solidFill>
                <a:latin typeface="Arial" charset="0"/>
              </a:rPr>
              <a:t>	model</a:t>
            </a:r>
            <a:endParaRPr lang="en-US" sz="1800" dirty="0">
              <a:solidFill>
                <a:srgbClr val="000000"/>
              </a:solidFill>
              <a:latin typeface="Arial" charset="0"/>
            </a:endParaRPr>
          </a:p>
        </p:txBody>
      </p:sp>
      <p:sp>
        <p:nvSpPr>
          <p:cNvPr id="5" name="Text Box 31"/>
          <p:cNvSpPr txBox="1">
            <a:spLocks noChangeArrowheads="1"/>
          </p:cNvSpPr>
          <p:nvPr/>
        </p:nvSpPr>
        <p:spPr bwMode="auto">
          <a:xfrm>
            <a:off x="1625411" y="2937206"/>
            <a:ext cx="2053741" cy="59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(b) </a:t>
            </a:r>
            <a:r>
              <a:rPr lang="en-US" sz="1800" dirty="0" err="1" smtClean="0">
                <a:solidFill>
                  <a:srgbClr val="000000"/>
                </a:solidFill>
                <a:latin typeface="Arial" charset="0"/>
              </a:rPr>
              <a:t>Semiconserva</a:t>
            </a:r>
            <a:r>
              <a:rPr lang="en-US" sz="1800" dirty="0" smtClean="0">
                <a:solidFill>
                  <a:srgbClr val="000000"/>
                </a:solidFill>
                <a:latin typeface="Arial" charset="0"/>
              </a:rPr>
              <a:t>-</a:t>
            </a:r>
            <a:br>
              <a:rPr lang="en-US" sz="1800" dirty="0" smtClean="0">
                <a:solidFill>
                  <a:srgbClr val="000000"/>
                </a:solidFill>
                <a:latin typeface="Arial" charset="0"/>
              </a:rPr>
            </a:br>
            <a:r>
              <a:rPr lang="en-US" sz="1800" dirty="0" smtClean="0">
                <a:solidFill>
                  <a:srgbClr val="000000"/>
                </a:solidFill>
                <a:latin typeface="Arial" charset="0"/>
              </a:rPr>
              <a:t>	</a:t>
            </a:r>
            <a:r>
              <a:rPr lang="en-US" sz="1800" dirty="0" err="1" smtClean="0">
                <a:solidFill>
                  <a:srgbClr val="000000"/>
                </a:solidFill>
                <a:latin typeface="Arial" charset="0"/>
              </a:rPr>
              <a:t>tive</a:t>
            </a:r>
            <a:r>
              <a:rPr lang="en-US" sz="1800" dirty="0" smtClean="0">
                <a:solidFill>
                  <a:srgbClr val="000000"/>
                </a:solidFill>
                <a:latin typeface="Arial" charset="0"/>
              </a:rPr>
              <a:t> model</a:t>
            </a:r>
            <a:endParaRPr lang="en-US" sz="1800" dirty="0">
              <a:solidFill>
                <a:srgbClr val="000000"/>
              </a:solidFill>
              <a:latin typeface="Arial" charset="0"/>
            </a:endParaRPr>
          </a:p>
        </p:txBody>
      </p:sp>
      <p:sp>
        <p:nvSpPr>
          <p:cNvPr id="6" name="Text Box 31"/>
          <p:cNvSpPr txBox="1">
            <a:spLocks noChangeArrowheads="1"/>
          </p:cNvSpPr>
          <p:nvPr/>
        </p:nvSpPr>
        <p:spPr bwMode="auto">
          <a:xfrm>
            <a:off x="1617714" y="5038479"/>
            <a:ext cx="2053741" cy="59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(c) Dispersive</a:t>
            </a:r>
            <a:br>
              <a:rPr lang="en-US" sz="1800" dirty="0" smtClean="0">
                <a:solidFill>
                  <a:srgbClr val="000000"/>
                </a:solidFill>
                <a:latin typeface="Arial" charset="0"/>
              </a:rPr>
            </a:br>
            <a:r>
              <a:rPr lang="en-US" sz="1800" dirty="0" smtClean="0">
                <a:solidFill>
                  <a:srgbClr val="000000"/>
                </a:solidFill>
                <a:latin typeface="Arial" charset="0"/>
              </a:rPr>
              <a:t>	model</a:t>
            </a:r>
            <a:endParaRPr lang="en-US" sz="1800" dirty="0">
              <a:solidFill>
                <a:srgbClr val="000000"/>
              </a:solidFill>
              <a:latin typeface="Arial" charset="0"/>
            </a:endParaRPr>
          </a:p>
        </p:txBody>
      </p:sp>
      <p:sp>
        <p:nvSpPr>
          <p:cNvPr id="7" name="Text Box 31"/>
          <p:cNvSpPr txBox="1">
            <a:spLocks noChangeArrowheads="1"/>
          </p:cNvSpPr>
          <p:nvPr/>
        </p:nvSpPr>
        <p:spPr bwMode="auto">
          <a:xfrm>
            <a:off x="3688198" y="516688"/>
            <a:ext cx="1245559" cy="29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Parent cell</a:t>
            </a:r>
            <a:endParaRPr lang="en-US" sz="1800" dirty="0">
              <a:solidFill>
                <a:srgbClr val="000000"/>
              </a:solidFill>
              <a:latin typeface="Arial" charset="0"/>
            </a:endParaRPr>
          </a:p>
        </p:txBody>
      </p:sp>
      <p:sp>
        <p:nvSpPr>
          <p:cNvPr id="8" name="Text Box 31"/>
          <p:cNvSpPr txBox="1">
            <a:spLocks noChangeArrowheads="1"/>
          </p:cNvSpPr>
          <p:nvPr/>
        </p:nvSpPr>
        <p:spPr bwMode="auto">
          <a:xfrm>
            <a:off x="5042866" y="243270"/>
            <a:ext cx="1214772" cy="56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tabLst>
                <a:tab pos="346075" algn="l"/>
              </a:tabLst>
            </a:pPr>
            <a:r>
              <a:rPr lang="en-US" sz="1800" dirty="0" smtClean="0">
                <a:solidFill>
                  <a:srgbClr val="000000"/>
                </a:solidFill>
                <a:latin typeface="Arial" charset="0"/>
              </a:rPr>
              <a:t>First</a:t>
            </a:r>
            <a:br>
              <a:rPr lang="en-US" sz="1800" dirty="0" smtClean="0">
                <a:solidFill>
                  <a:srgbClr val="000000"/>
                </a:solidFill>
                <a:latin typeface="Arial" charset="0"/>
              </a:rPr>
            </a:br>
            <a:r>
              <a:rPr lang="en-US" sz="1800" dirty="0" smtClean="0">
                <a:solidFill>
                  <a:srgbClr val="000000"/>
                </a:solidFill>
                <a:latin typeface="Arial" charset="0"/>
              </a:rPr>
              <a:t>replication</a:t>
            </a:r>
            <a:endParaRPr lang="en-US" sz="1800" dirty="0">
              <a:solidFill>
                <a:srgbClr val="000000"/>
              </a:solidFill>
              <a:latin typeface="Arial" charset="0"/>
            </a:endParaRPr>
          </a:p>
        </p:txBody>
      </p:sp>
      <p:sp>
        <p:nvSpPr>
          <p:cNvPr id="9" name="Text Box 31"/>
          <p:cNvSpPr txBox="1">
            <a:spLocks noChangeArrowheads="1"/>
          </p:cNvSpPr>
          <p:nvPr/>
        </p:nvSpPr>
        <p:spPr bwMode="auto">
          <a:xfrm>
            <a:off x="6343654" y="243270"/>
            <a:ext cx="1214772" cy="56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tabLst>
                <a:tab pos="346075" algn="l"/>
              </a:tabLst>
            </a:pPr>
            <a:r>
              <a:rPr lang="en-US" sz="1800" dirty="0" smtClean="0">
                <a:solidFill>
                  <a:srgbClr val="000000"/>
                </a:solidFill>
                <a:latin typeface="Arial" charset="0"/>
              </a:rPr>
              <a:t>Second</a:t>
            </a:r>
            <a:br>
              <a:rPr lang="en-US" sz="1800" dirty="0" smtClean="0">
                <a:solidFill>
                  <a:srgbClr val="000000"/>
                </a:solidFill>
                <a:latin typeface="Arial" charset="0"/>
              </a:rPr>
            </a:br>
            <a:r>
              <a:rPr lang="en-US" sz="1800" dirty="0" smtClean="0">
                <a:solidFill>
                  <a:srgbClr val="000000"/>
                </a:solidFill>
                <a:latin typeface="Arial" charset="0"/>
              </a:rPr>
              <a:t>replication</a:t>
            </a:r>
            <a:endParaRPr lang="en-US" sz="1800" dirty="0">
              <a:solidFill>
                <a:srgbClr val="000000"/>
              </a:solidFill>
              <a:latin typeface="Arial" charset="0"/>
            </a:endParaRPr>
          </a:p>
        </p:txBody>
      </p:sp>
    </p:spTree>
    <p:extLst>
      <p:ext uri="{BB962C8B-B14F-4D97-AF65-F5344CB8AC3E}">
        <p14:creationId xmlns:p14="http://schemas.microsoft.com/office/powerpoint/2010/main" val="376095540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0AltDNARepModels-U.jpg"/>
          <p:cNvPicPr>
            <a:picLocks noChangeAspect="1"/>
          </p:cNvPicPr>
          <p:nvPr/>
        </p:nvPicPr>
        <p:blipFill rotWithShape="1">
          <a:blip r:embed="rId3">
            <a:extLst>
              <a:ext uri="{28A0092B-C50C-407E-A947-70E740481C1C}">
                <a14:useLocalDpi xmlns:a14="http://schemas.microsoft.com/office/drawing/2010/main" val="0"/>
              </a:ext>
            </a:extLst>
          </a:blip>
          <a:srcRect b="1456"/>
          <a:stretch/>
        </p:blipFill>
        <p:spPr>
          <a:xfrm>
            <a:off x="1581912" y="256875"/>
            <a:ext cx="5980176" cy="634360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16.10</a:t>
            </a:r>
            <a:endParaRPr lang="en-US" sz="1200" dirty="0">
              <a:latin typeface="Arial" charset="0"/>
            </a:endParaRPr>
          </a:p>
        </p:txBody>
      </p:sp>
      <p:sp>
        <p:nvSpPr>
          <p:cNvPr id="138" name="Text Box 31"/>
          <p:cNvSpPr txBox="1">
            <a:spLocks noChangeArrowheads="1"/>
          </p:cNvSpPr>
          <p:nvPr/>
        </p:nvSpPr>
        <p:spPr bwMode="auto">
          <a:xfrm>
            <a:off x="1633107" y="975211"/>
            <a:ext cx="2053741" cy="59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(a) Conservative</a:t>
            </a:r>
            <a:br>
              <a:rPr lang="en-US" sz="1800" dirty="0" smtClean="0">
                <a:solidFill>
                  <a:srgbClr val="000000"/>
                </a:solidFill>
                <a:latin typeface="Arial" charset="0"/>
              </a:rPr>
            </a:br>
            <a:r>
              <a:rPr lang="en-US" sz="1800" dirty="0" smtClean="0">
                <a:solidFill>
                  <a:srgbClr val="000000"/>
                </a:solidFill>
                <a:latin typeface="Arial" charset="0"/>
              </a:rPr>
              <a:t>	model</a:t>
            </a:r>
            <a:endParaRPr lang="en-US" sz="1800" dirty="0">
              <a:solidFill>
                <a:srgbClr val="000000"/>
              </a:solidFill>
              <a:latin typeface="Arial" charset="0"/>
            </a:endParaRPr>
          </a:p>
        </p:txBody>
      </p:sp>
      <p:sp>
        <p:nvSpPr>
          <p:cNvPr id="5" name="Text Box 31"/>
          <p:cNvSpPr txBox="1">
            <a:spLocks noChangeArrowheads="1"/>
          </p:cNvSpPr>
          <p:nvPr/>
        </p:nvSpPr>
        <p:spPr bwMode="auto">
          <a:xfrm>
            <a:off x="1625411" y="2937206"/>
            <a:ext cx="2053741" cy="59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(b) </a:t>
            </a:r>
            <a:r>
              <a:rPr lang="en-US" sz="1800" dirty="0" err="1" smtClean="0">
                <a:solidFill>
                  <a:srgbClr val="000000"/>
                </a:solidFill>
                <a:latin typeface="Arial" charset="0"/>
              </a:rPr>
              <a:t>Semiconserva</a:t>
            </a:r>
            <a:r>
              <a:rPr lang="en-US" sz="1800" dirty="0" smtClean="0">
                <a:solidFill>
                  <a:srgbClr val="000000"/>
                </a:solidFill>
                <a:latin typeface="Arial" charset="0"/>
              </a:rPr>
              <a:t>-</a:t>
            </a:r>
            <a:br>
              <a:rPr lang="en-US" sz="1800" dirty="0" smtClean="0">
                <a:solidFill>
                  <a:srgbClr val="000000"/>
                </a:solidFill>
                <a:latin typeface="Arial" charset="0"/>
              </a:rPr>
            </a:br>
            <a:r>
              <a:rPr lang="en-US" sz="1800" dirty="0" smtClean="0">
                <a:solidFill>
                  <a:srgbClr val="000000"/>
                </a:solidFill>
                <a:latin typeface="Arial" charset="0"/>
              </a:rPr>
              <a:t>	</a:t>
            </a:r>
            <a:r>
              <a:rPr lang="en-US" sz="1800" dirty="0" err="1" smtClean="0">
                <a:solidFill>
                  <a:srgbClr val="000000"/>
                </a:solidFill>
                <a:latin typeface="Arial" charset="0"/>
              </a:rPr>
              <a:t>tive</a:t>
            </a:r>
            <a:r>
              <a:rPr lang="en-US" sz="1800" dirty="0" smtClean="0">
                <a:solidFill>
                  <a:srgbClr val="000000"/>
                </a:solidFill>
                <a:latin typeface="Arial" charset="0"/>
              </a:rPr>
              <a:t> model</a:t>
            </a:r>
            <a:endParaRPr lang="en-US" sz="1800" dirty="0">
              <a:solidFill>
                <a:srgbClr val="000000"/>
              </a:solidFill>
              <a:latin typeface="Arial" charset="0"/>
            </a:endParaRPr>
          </a:p>
        </p:txBody>
      </p:sp>
      <p:sp>
        <p:nvSpPr>
          <p:cNvPr id="6" name="Text Box 31"/>
          <p:cNvSpPr txBox="1">
            <a:spLocks noChangeArrowheads="1"/>
          </p:cNvSpPr>
          <p:nvPr/>
        </p:nvSpPr>
        <p:spPr bwMode="auto">
          <a:xfrm>
            <a:off x="1617714" y="5038479"/>
            <a:ext cx="2053741" cy="59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(c) Dispersive</a:t>
            </a:r>
            <a:br>
              <a:rPr lang="en-US" sz="1800" dirty="0" smtClean="0">
                <a:solidFill>
                  <a:srgbClr val="000000"/>
                </a:solidFill>
                <a:latin typeface="Arial" charset="0"/>
              </a:rPr>
            </a:br>
            <a:r>
              <a:rPr lang="en-US" sz="1800" dirty="0" smtClean="0">
                <a:solidFill>
                  <a:srgbClr val="000000"/>
                </a:solidFill>
                <a:latin typeface="Arial" charset="0"/>
              </a:rPr>
              <a:t>	model</a:t>
            </a:r>
            <a:endParaRPr lang="en-US" sz="1800" dirty="0">
              <a:solidFill>
                <a:srgbClr val="000000"/>
              </a:solidFill>
              <a:latin typeface="Arial" charset="0"/>
            </a:endParaRPr>
          </a:p>
        </p:txBody>
      </p:sp>
      <p:sp>
        <p:nvSpPr>
          <p:cNvPr id="7" name="Text Box 31"/>
          <p:cNvSpPr txBox="1">
            <a:spLocks noChangeArrowheads="1"/>
          </p:cNvSpPr>
          <p:nvPr/>
        </p:nvSpPr>
        <p:spPr bwMode="auto">
          <a:xfrm>
            <a:off x="3688198" y="516688"/>
            <a:ext cx="1245559" cy="29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46075" algn="l"/>
              </a:tabLst>
            </a:pPr>
            <a:r>
              <a:rPr lang="en-US" sz="1800" dirty="0" smtClean="0">
                <a:solidFill>
                  <a:srgbClr val="000000"/>
                </a:solidFill>
                <a:latin typeface="Arial" charset="0"/>
              </a:rPr>
              <a:t>Parent cell</a:t>
            </a:r>
            <a:endParaRPr lang="en-US" sz="1800" dirty="0">
              <a:solidFill>
                <a:srgbClr val="000000"/>
              </a:solidFill>
              <a:latin typeface="Arial" charset="0"/>
            </a:endParaRPr>
          </a:p>
        </p:txBody>
      </p:sp>
      <p:sp>
        <p:nvSpPr>
          <p:cNvPr id="8" name="Text Box 31"/>
          <p:cNvSpPr txBox="1">
            <a:spLocks noChangeArrowheads="1"/>
          </p:cNvSpPr>
          <p:nvPr/>
        </p:nvSpPr>
        <p:spPr bwMode="auto">
          <a:xfrm>
            <a:off x="5042866" y="243270"/>
            <a:ext cx="1214772" cy="56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tabLst>
                <a:tab pos="346075" algn="l"/>
              </a:tabLst>
            </a:pPr>
            <a:r>
              <a:rPr lang="en-US" sz="1800" dirty="0" smtClean="0">
                <a:solidFill>
                  <a:srgbClr val="000000"/>
                </a:solidFill>
                <a:latin typeface="Arial" charset="0"/>
              </a:rPr>
              <a:t>First</a:t>
            </a:r>
            <a:br>
              <a:rPr lang="en-US" sz="1800" dirty="0" smtClean="0">
                <a:solidFill>
                  <a:srgbClr val="000000"/>
                </a:solidFill>
                <a:latin typeface="Arial" charset="0"/>
              </a:rPr>
            </a:br>
            <a:r>
              <a:rPr lang="en-US" sz="1800" dirty="0" smtClean="0">
                <a:solidFill>
                  <a:srgbClr val="000000"/>
                </a:solidFill>
                <a:latin typeface="Arial" charset="0"/>
              </a:rPr>
              <a:t>replication</a:t>
            </a:r>
            <a:endParaRPr lang="en-US" sz="1800" dirty="0">
              <a:solidFill>
                <a:srgbClr val="000000"/>
              </a:solidFill>
              <a:latin typeface="Arial" charset="0"/>
            </a:endParaRPr>
          </a:p>
        </p:txBody>
      </p:sp>
      <p:sp>
        <p:nvSpPr>
          <p:cNvPr id="9" name="Text Box 31"/>
          <p:cNvSpPr txBox="1">
            <a:spLocks noChangeArrowheads="1"/>
          </p:cNvSpPr>
          <p:nvPr/>
        </p:nvSpPr>
        <p:spPr bwMode="auto">
          <a:xfrm>
            <a:off x="6343654" y="243270"/>
            <a:ext cx="1214772" cy="56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tabLst>
                <a:tab pos="346075" algn="l"/>
              </a:tabLst>
            </a:pPr>
            <a:r>
              <a:rPr lang="en-US" sz="1800" dirty="0" smtClean="0">
                <a:solidFill>
                  <a:srgbClr val="000000"/>
                </a:solidFill>
                <a:latin typeface="Arial" charset="0"/>
              </a:rPr>
              <a:t>Second</a:t>
            </a:r>
            <a:br>
              <a:rPr lang="en-US" sz="1800" dirty="0" smtClean="0">
                <a:solidFill>
                  <a:srgbClr val="000000"/>
                </a:solidFill>
                <a:latin typeface="Arial" charset="0"/>
              </a:rPr>
            </a:br>
            <a:r>
              <a:rPr lang="en-US" sz="1800" dirty="0" smtClean="0">
                <a:solidFill>
                  <a:srgbClr val="000000"/>
                </a:solidFill>
                <a:latin typeface="Arial" charset="0"/>
              </a:rPr>
              <a:t>replication</a:t>
            </a:r>
            <a:endParaRPr lang="en-US" sz="1800" dirty="0">
              <a:solidFill>
                <a:srgbClr val="000000"/>
              </a:solidFill>
              <a:latin typeface="Arial" charset="0"/>
            </a:endParaRPr>
          </a:p>
        </p:txBody>
      </p:sp>
      <p:sp>
        <p:nvSpPr>
          <p:cNvPr id="14" name="TextBox 13"/>
          <p:cNvSpPr txBox="1"/>
          <p:nvPr/>
        </p:nvSpPr>
        <p:spPr>
          <a:xfrm>
            <a:off x="7542657" y="975209"/>
            <a:ext cx="667512" cy="1692771"/>
          </a:xfrm>
          <a:prstGeom prst="rect">
            <a:avLst/>
          </a:prstGeom>
          <a:noFill/>
        </p:spPr>
        <p:txBody>
          <a:bodyPr wrap="square" rtlCol="0">
            <a:spAutoFit/>
          </a:bodyPr>
          <a:lstStyle/>
          <a:p>
            <a:r>
              <a:rPr lang="en-US" sz="2000" b="1" dirty="0" smtClean="0">
                <a:solidFill>
                  <a:srgbClr val="FF0000"/>
                </a:solidFill>
              </a:rPr>
              <a:t>W</a:t>
            </a:r>
          </a:p>
          <a:p>
            <a:r>
              <a:rPr lang="en-US" sz="2000" b="1" dirty="0" smtClean="0">
                <a:solidFill>
                  <a:srgbClr val="FF0000"/>
                </a:solidFill>
              </a:rPr>
              <a:t>R</a:t>
            </a:r>
          </a:p>
          <a:p>
            <a:r>
              <a:rPr lang="en-US" sz="2000" b="1" dirty="0" smtClean="0">
                <a:solidFill>
                  <a:srgbClr val="FF0000"/>
                </a:solidFill>
              </a:rPr>
              <a:t>O</a:t>
            </a:r>
          </a:p>
          <a:p>
            <a:r>
              <a:rPr lang="en-US" sz="2000" b="1" dirty="0" smtClean="0">
                <a:solidFill>
                  <a:srgbClr val="FF0000"/>
                </a:solidFill>
              </a:rPr>
              <a:t>N</a:t>
            </a:r>
          </a:p>
          <a:p>
            <a:r>
              <a:rPr lang="en-US" sz="2000" b="1" dirty="0">
                <a:solidFill>
                  <a:srgbClr val="FF0000"/>
                </a:solidFill>
              </a:rPr>
              <a:t>G</a:t>
            </a:r>
          </a:p>
        </p:txBody>
      </p:sp>
      <p:sp>
        <p:nvSpPr>
          <p:cNvPr id="15" name="TextBox 14"/>
          <p:cNvSpPr txBox="1"/>
          <p:nvPr/>
        </p:nvSpPr>
        <p:spPr>
          <a:xfrm>
            <a:off x="7542657" y="5038479"/>
            <a:ext cx="667512" cy="1692771"/>
          </a:xfrm>
          <a:prstGeom prst="rect">
            <a:avLst/>
          </a:prstGeom>
          <a:noFill/>
        </p:spPr>
        <p:txBody>
          <a:bodyPr wrap="square" rtlCol="0">
            <a:spAutoFit/>
          </a:bodyPr>
          <a:lstStyle/>
          <a:p>
            <a:r>
              <a:rPr lang="en-US" sz="2000" b="1" dirty="0" smtClean="0">
                <a:solidFill>
                  <a:srgbClr val="FF0000"/>
                </a:solidFill>
              </a:rPr>
              <a:t>W</a:t>
            </a:r>
          </a:p>
          <a:p>
            <a:r>
              <a:rPr lang="en-US" sz="2000" b="1" dirty="0" smtClean="0">
                <a:solidFill>
                  <a:srgbClr val="FF0000"/>
                </a:solidFill>
              </a:rPr>
              <a:t>R</a:t>
            </a:r>
          </a:p>
          <a:p>
            <a:r>
              <a:rPr lang="en-US" sz="2000" b="1" dirty="0" smtClean="0">
                <a:solidFill>
                  <a:srgbClr val="FF0000"/>
                </a:solidFill>
              </a:rPr>
              <a:t>O</a:t>
            </a:r>
          </a:p>
          <a:p>
            <a:r>
              <a:rPr lang="en-US" sz="2000" b="1" dirty="0" smtClean="0">
                <a:solidFill>
                  <a:srgbClr val="FF0000"/>
                </a:solidFill>
              </a:rPr>
              <a:t>N</a:t>
            </a:r>
          </a:p>
          <a:p>
            <a:r>
              <a:rPr lang="en-US" sz="2000" b="1" dirty="0">
                <a:solidFill>
                  <a:srgbClr val="FF0000"/>
                </a:solidFill>
              </a:rPr>
              <a:t>G</a:t>
            </a:r>
          </a:p>
        </p:txBody>
      </p:sp>
      <p:sp>
        <p:nvSpPr>
          <p:cNvPr id="16" name="TextBox 15"/>
          <p:cNvSpPr txBox="1"/>
          <p:nvPr/>
        </p:nvSpPr>
        <p:spPr>
          <a:xfrm>
            <a:off x="798957" y="2822660"/>
            <a:ext cx="667512" cy="2031325"/>
          </a:xfrm>
          <a:prstGeom prst="rect">
            <a:avLst/>
          </a:prstGeom>
          <a:noFill/>
        </p:spPr>
        <p:txBody>
          <a:bodyPr wrap="square" rtlCol="0">
            <a:spAutoFit/>
          </a:bodyPr>
          <a:lstStyle/>
          <a:p>
            <a:r>
              <a:rPr lang="en-US" sz="1800" b="1" dirty="0" smtClean="0">
                <a:solidFill>
                  <a:srgbClr val="0070C0"/>
                </a:solidFill>
              </a:rPr>
              <a:t>C</a:t>
            </a:r>
          </a:p>
          <a:p>
            <a:r>
              <a:rPr lang="en-US" sz="1800" b="1" dirty="0" smtClean="0">
                <a:solidFill>
                  <a:srgbClr val="0070C0"/>
                </a:solidFill>
              </a:rPr>
              <a:t>O</a:t>
            </a:r>
          </a:p>
          <a:p>
            <a:r>
              <a:rPr lang="en-US" sz="1800" b="1" dirty="0" smtClean="0">
                <a:solidFill>
                  <a:srgbClr val="0070C0"/>
                </a:solidFill>
              </a:rPr>
              <a:t>R</a:t>
            </a:r>
          </a:p>
          <a:p>
            <a:r>
              <a:rPr lang="en-US" sz="1800" b="1" dirty="0" smtClean="0">
                <a:solidFill>
                  <a:srgbClr val="0070C0"/>
                </a:solidFill>
              </a:rPr>
              <a:t>R</a:t>
            </a:r>
          </a:p>
          <a:p>
            <a:r>
              <a:rPr lang="en-US" sz="1800" b="1" dirty="0" smtClean="0">
                <a:solidFill>
                  <a:srgbClr val="0070C0"/>
                </a:solidFill>
              </a:rPr>
              <a:t>E</a:t>
            </a:r>
          </a:p>
          <a:p>
            <a:r>
              <a:rPr lang="en-US" sz="1800" b="1" dirty="0" smtClean="0">
                <a:solidFill>
                  <a:srgbClr val="0070C0"/>
                </a:solidFill>
              </a:rPr>
              <a:t>C</a:t>
            </a:r>
          </a:p>
          <a:p>
            <a:r>
              <a:rPr lang="en-US" sz="1800" b="1" dirty="0">
                <a:solidFill>
                  <a:srgbClr val="0070C0"/>
                </a:solidFill>
              </a:rPr>
              <a:t>T</a:t>
            </a:r>
            <a:endParaRPr lang="en-US" sz="1800" b="1" dirty="0" smtClean="0">
              <a:solidFill>
                <a:srgbClr val="0070C0"/>
              </a:solidFill>
            </a:endParaRPr>
          </a:p>
        </p:txBody>
      </p:sp>
    </p:spTree>
    <p:extLst>
      <p:ext uri="{BB962C8B-B14F-4D97-AF65-F5344CB8AC3E}">
        <p14:creationId xmlns:p14="http://schemas.microsoft.com/office/powerpoint/2010/main" val="142117595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Concept 16.2: Many proteins work together in DNA replication and repair</a:t>
            </a:r>
            <a:endParaRPr lang="en-US" i="1" dirty="0"/>
          </a:p>
        </p:txBody>
      </p:sp>
      <p:sp>
        <p:nvSpPr>
          <p:cNvPr id="4099" name="Rectangle 3"/>
          <p:cNvSpPr>
            <a:spLocks noGrp="1" noChangeArrowheads="1"/>
          </p:cNvSpPr>
          <p:nvPr>
            <p:ph idx="1"/>
          </p:nvPr>
        </p:nvSpPr>
        <p:spPr/>
        <p:txBody>
          <a:bodyPr/>
          <a:lstStyle/>
          <a:p>
            <a:r>
              <a:rPr lang="en-US" dirty="0" smtClean="0"/>
              <a:t>How does DNA replication actually occur?</a:t>
            </a:r>
          </a:p>
          <a:p>
            <a:pPr lvl="1"/>
            <a:r>
              <a:rPr lang="en-US" dirty="0" smtClean="0"/>
              <a:t>The copying of DNA is </a:t>
            </a:r>
            <a:r>
              <a:rPr lang="en-US" i="1" dirty="0" smtClean="0"/>
              <a:t>remarkable</a:t>
            </a:r>
            <a:r>
              <a:rPr lang="en-US" dirty="0" smtClean="0"/>
              <a:t> in its speed and accuracy</a:t>
            </a:r>
          </a:p>
          <a:p>
            <a:pPr lvl="1"/>
            <a:r>
              <a:rPr lang="en-US" dirty="0" smtClean="0"/>
              <a:t>More than a dozen enzymes and other proteins participate in DNA replication</a:t>
            </a:r>
            <a:endParaRPr lang="en-US" b="1" dirty="0" smtClean="0">
              <a:solidFill>
                <a:srgbClr val="FF0000"/>
              </a:solidFill>
            </a:endParaRPr>
          </a:p>
          <a:p>
            <a:pPr marL="1371600" lvl="2" indent="-457200">
              <a:buFont typeface="+mj-lt"/>
              <a:buAutoNum type="arabicPeriod"/>
            </a:pPr>
            <a:endParaRPr lang="en-US" b="1" dirty="0" smtClean="0">
              <a:solidFill>
                <a:srgbClr val="FF0000"/>
              </a:solidFill>
            </a:endParaRPr>
          </a:p>
          <a:p>
            <a:pPr marL="1371600" lvl="2" indent="-457200">
              <a:buFont typeface="+mj-lt"/>
              <a:buAutoNum type="arabicPeriod"/>
            </a:pPr>
            <a:endParaRPr lang="en-US" b="1" dirty="0" smtClean="0">
              <a:solidFill>
                <a:srgbClr val="FF0000"/>
              </a:solidFill>
            </a:endParaRPr>
          </a:p>
          <a:p>
            <a:pPr marL="1371600" lvl="2" indent="-457200">
              <a:buFont typeface="+mj-lt"/>
              <a:buAutoNum type="arabicPeriod"/>
            </a:pPr>
            <a:endParaRPr lang="en-US" b="1" dirty="0" smtClean="0">
              <a:solidFill>
                <a:srgbClr val="FF0000"/>
              </a:solidFill>
            </a:endParaRPr>
          </a:p>
          <a:p>
            <a:pPr marL="1371600" lvl="2" indent="-457200">
              <a:buFont typeface="+mj-lt"/>
              <a:buAutoNum type="arabicPeriod"/>
            </a:pPr>
            <a:endParaRPr lang="en-US" b="1" dirty="0">
              <a:solidFill>
                <a:srgbClr val="FF0000"/>
              </a:solidFill>
            </a:endParaRPr>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Tree>
    <p:extLst>
      <p:ext uri="{BB962C8B-B14F-4D97-AF65-F5344CB8AC3E}">
        <p14:creationId xmlns:p14="http://schemas.microsoft.com/office/powerpoint/2010/main" val="59485491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Concept 16.2: Many proteins work together in DNA replication and repair</a:t>
            </a:r>
            <a:endParaRPr lang="en-US" i="1" dirty="0"/>
          </a:p>
        </p:txBody>
      </p:sp>
      <p:sp>
        <p:nvSpPr>
          <p:cNvPr id="4099" name="Rectangle 3"/>
          <p:cNvSpPr>
            <a:spLocks noGrp="1" noChangeArrowheads="1"/>
          </p:cNvSpPr>
          <p:nvPr>
            <p:ph idx="1"/>
          </p:nvPr>
        </p:nvSpPr>
        <p:spPr/>
        <p:txBody>
          <a:bodyPr/>
          <a:lstStyle/>
          <a:p>
            <a:pPr marL="457200" lvl="1" indent="0">
              <a:buNone/>
            </a:pPr>
            <a:r>
              <a:rPr lang="en-US" b="1" dirty="0" smtClean="0"/>
              <a:t>The Key Players</a:t>
            </a:r>
          </a:p>
          <a:p>
            <a:pPr marL="1371600" lvl="2" indent="-457200">
              <a:buFont typeface="+mj-lt"/>
              <a:buAutoNum type="arabicPeriod"/>
            </a:pPr>
            <a:r>
              <a:rPr lang="en-US" dirty="0" smtClean="0">
                <a:solidFill>
                  <a:srgbClr val="FF0000"/>
                </a:solidFill>
              </a:rPr>
              <a:t>Helicase</a:t>
            </a:r>
          </a:p>
          <a:p>
            <a:pPr marL="1371600" lvl="2" indent="-457200">
              <a:buFont typeface="+mj-lt"/>
              <a:buAutoNum type="arabicPeriod"/>
            </a:pPr>
            <a:r>
              <a:rPr lang="en-US" dirty="0" smtClean="0">
                <a:solidFill>
                  <a:srgbClr val="FF0000"/>
                </a:solidFill>
              </a:rPr>
              <a:t>Single-stranded binding protein (SSB)</a:t>
            </a:r>
          </a:p>
          <a:p>
            <a:pPr marL="1371600" lvl="2" indent="-457200">
              <a:buFont typeface="+mj-lt"/>
              <a:buAutoNum type="arabicPeriod"/>
            </a:pPr>
            <a:r>
              <a:rPr lang="en-US" dirty="0" smtClean="0">
                <a:solidFill>
                  <a:srgbClr val="FF0000"/>
                </a:solidFill>
              </a:rPr>
              <a:t>Topoisomerase</a:t>
            </a:r>
          </a:p>
          <a:p>
            <a:pPr marL="1371600" lvl="2" indent="-457200">
              <a:buFont typeface="+mj-lt"/>
              <a:buAutoNum type="arabicPeriod"/>
            </a:pPr>
            <a:r>
              <a:rPr lang="en-US" dirty="0" smtClean="0">
                <a:solidFill>
                  <a:srgbClr val="FF0000"/>
                </a:solidFill>
              </a:rPr>
              <a:t>DNA Polymerase</a:t>
            </a:r>
          </a:p>
          <a:p>
            <a:pPr marL="1371600" lvl="2" indent="-457200">
              <a:buFont typeface="+mj-lt"/>
              <a:buAutoNum type="arabicPeriod"/>
            </a:pPr>
            <a:r>
              <a:rPr lang="en-US" dirty="0" smtClean="0">
                <a:solidFill>
                  <a:srgbClr val="FF0000"/>
                </a:solidFill>
              </a:rPr>
              <a:t>RNA Polymerase (</a:t>
            </a:r>
            <a:r>
              <a:rPr lang="en-US" dirty="0" err="1" smtClean="0">
                <a:solidFill>
                  <a:srgbClr val="FF0000"/>
                </a:solidFill>
              </a:rPr>
              <a:t>primase</a:t>
            </a:r>
            <a:r>
              <a:rPr lang="en-US" dirty="0" smtClean="0">
                <a:solidFill>
                  <a:srgbClr val="FF0000"/>
                </a:solidFill>
              </a:rPr>
              <a:t>)</a:t>
            </a:r>
          </a:p>
          <a:p>
            <a:pPr marL="1371600" lvl="2" indent="-457200">
              <a:buFont typeface="+mj-lt"/>
              <a:buAutoNum type="arabicPeriod"/>
            </a:pPr>
            <a:r>
              <a:rPr lang="en-US" dirty="0" smtClean="0">
                <a:solidFill>
                  <a:srgbClr val="FF0000"/>
                </a:solidFill>
              </a:rPr>
              <a:t>DNA Ligase</a:t>
            </a:r>
          </a:p>
          <a:p>
            <a:pPr marL="1371600" lvl="2" indent="-457200">
              <a:buFont typeface="+mj-lt"/>
              <a:buAutoNum type="arabicPeriod"/>
            </a:pPr>
            <a:endParaRPr lang="en-US" b="1" dirty="0" smtClean="0">
              <a:solidFill>
                <a:srgbClr val="FF0000"/>
              </a:solidFill>
            </a:endParaRPr>
          </a:p>
          <a:p>
            <a:pPr marL="1371600" lvl="2" indent="-457200">
              <a:buFont typeface="+mj-lt"/>
              <a:buAutoNum type="arabicPeriod"/>
            </a:pPr>
            <a:endParaRPr lang="en-US" b="1" dirty="0" smtClean="0">
              <a:solidFill>
                <a:srgbClr val="FF0000"/>
              </a:solidFill>
            </a:endParaRPr>
          </a:p>
          <a:p>
            <a:pPr marL="1371600" lvl="2" indent="-457200">
              <a:buFont typeface="+mj-lt"/>
              <a:buAutoNum type="arabicPeriod"/>
            </a:pPr>
            <a:endParaRPr lang="en-US" b="1" dirty="0" smtClean="0">
              <a:solidFill>
                <a:srgbClr val="FF0000"/>
              </a:solidFill>
            </a:endParaRPr>
          </a:p>
          <a:p>
            <a:pPr marL="1371600" lvl="2" indent="-457200">
              <a:buFont typeface="+mj-lt"/>
              <a:buAutoNum type="arabicPeriod"/>
            </a:pPr>
            <a:endParaRPr lang="en-US" b="1" dirty="0" smtClean="0">
              <a:solidFill>
                <a:srgbClr val="FF0000"/>
              </a:solidFill>
            </a:endParaRPr>
          </a:p>
          <a:p>
            <a:pPr marL="1371600" lvl="2" indent="-457200">
              <a:buFont typeface="+mj-lt"/>
              <a:buAutoNum type="arabicPeriod"/>
            </a:pPr>
            <a:endParaRPr lang="en-US" b="1" dirty="0">
              <a:solidFill>
                <a:srgbClr val="FF0000"/>
              </a:solidFill>
            </a:endParaRPr>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Tree>
    <p:extLst>
      <p:ext uri="{BB962C8B-B14F-4D97-AF65-F5344CB8AC3E}">
        <p14:creationId xmlns:p14="http://schemas.microsoft.com/office/powerpoint/2010/main" val="425222285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Concept 16.2: Many proteins work together in DNA replication and </a:t>
            </a:r>
            <a:r>
              <a:rPr lang="en-US" dirty="0" smtClean="0"/>
              <a:t>repair</a:t>
            </a:r>
            <a:r>
              <a:rPr lang="en-US" dirty="0"/>
              <a:t/>
            </a:r>
            <a:br>
              <a:rPr lang="en-US" dirty="0"/>
            </a:br>
            <a:r>
              <a:rPr lang="en-US" dirty="0" smtClean="0"/>
              <a:t> </a:t>
            </a:r>
            <a:endParaRPr lang="en-US" i="1" dirty="0"/>
          </a:p>
        </p:txBody>
      </p:sp>
      <p:sp>
        <p:nvSpPr>
          <p:cNvPr id="4099" name="Rectangle 3"/>
          <p:cNvSpPr>
            <a:spLocks noGrp="1" noChangeArrowheads="1"/>
          </p:cNvSpPr>
          <p:nvPr>
            <p:ph idx="1"/>
          </p:nvPr>
        </p:nvSpPr>
        <p:spPr/>
        <p:txBody>
          <a:bodyPr/>
          <a:lstStyle/>
          <a:p>
            <a:r>
              <a:rPr lang="en-US" dirty="0" smtClean="0"/>
              <a:t>Replication begins at particular sites called </a:t>
            </a:r>
            <a:r>
              <a:rPr lang="en-US" b="1" dirty="0" smtClean="0"/>
              <a:t>origins of replication</a:t>
            </a:r>
            <a:r>
              <a:rPr lang="en-US" dirty="0" smtClean="0"/>
              <a:t>, where the two DNA strands are separated, opening up a replication </a:t>
            </a:r>
            <a:r>
              <a:rPr lang="ja-JP" altLang="en-US" dirty="0" smtClean="0"/>
              <a:t>“</a:t>
            </a:r>
            <a:r>
              <a:rPr lang="en-US" altLang="ja-JP" dirty="0" smtClean="0"/>
              <a:t>bubble</a:t>
            </a:r>
            <a:r>
              <a:rPr lang="ja-JP" altLang="en-US" dirty="0" smtClean="0"/>
              <a:t>”</a:t>
            </a:r>
            <a:endParaRPr lang="en-US" altLang="ja-JP" dirty="0" smtClean="0"/>
          </a:p>
          <a:p>
            <a:pPr lvl="1"/>
            <a:r>
              <a:rPr lang="en-US" dirty="0" smtClean="0"/>
              <a:t>A eukaryotic chromosome may have hundreds or even thousands of origins of replication</a:t>
            </a:r>
          </a:p>
          <a:p>
            <a:pPr lvl="1"/>
            <a:r>
              <a:rPr lang="en-US" dirty="0" smtClean="0"/>
              <a:t>A prokaryotic chromosome only has a single origin of replication</a:t>
            </a:r>
          </a:p>
          <a:p>
            <a:r>
              <a:rPr lang="en-US" dirty="0" smtClean="0"/>
              <a:t>Replication proceeds in both directions from each origin, until the entire molecule is copied</a:t>
            </a:r>
            <a:endParaRPr lang="en-US"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Tree>
    <p:extLst>
      <p:ext uri="{BB962C8B-B14F-4D97-AF65-F5344CB8AC3E}">
        <p14:creationId xmlns:p14="http://schemas.microsoft.com/office/powerpoint/2010/main" val="40160706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Overview</a:t>
            </a:r>
            <a:endParaRPr lang="en-US" dirty="0"/>
          </a:p>
        </p:txBody>
      </p:sp>
      <p:sp>
        <p:nvSpPr>
          <p:cNvPr id="4099" name="Rectangle 3"/>
          <p:cNvSpPr>
            <a:spLocks noGrp="1" noChangeArrowheads="1"/>
          </p:cNvSpPr>
          <p:nvPr>
            <p:ph idx="1"/>
          </p:nvPr>
        </p:nvSpPr>
        <p:spPr/>
        <p:txBody>
          <a:bodyPr/>
          <a:lstStyle/>
          <a:p>
            <a:r>
              <a:rPr lang="en-US" sz="3200" b="1" dirty="0">
                <a:solidFill>
                  <a:srgbClr val="FF0000"/>
                </a:solidFill>
              </a:rPr>
              <a:t>Concept 16.1: DNA is the genetic </a:t>
            </a:r>
            <a:r>
              <a:rPr lang="en-US" sz="3200" b="1" dirty="0" smtClean="0">
                <a:solidFill>
                  <a:srgbClr val="FF0000"/>
                </a:solidFill>
              </a:rPr>
              <a:t>material</a:t>
            </a:r>
          </a:p>
          <a:p>
            <a:r>
              <a:rPr lang="en-US" dirty="0"/>
              <a:t>Concept 16.2: Many proteins work together in DNA replication and </a:t>
            </a:r>
            <a:r>
              <a:rPr lang="en-US" dirty="0" smtClean="0"/>
              <a:t>repair</a:t>
            </a:r>
          </a:p>
          <a:p>
            <a:r>
              <a:rPr lang="en-US" dirty="0"/>
              <a:t>Concept 16.3: A chromosome consists of a DNA molecule packed together with </a:t>
            </a:r>
            <a:r>
              <a:rPr lang="en-US" dirty="0" smtClean="0"/>
              <a:t>proteins</a:t>
            </a:r>
          </a:p>
          <a:p>
            <a:endParaRPr lang="en-US" dirty="0"/>
          </a:p>
        </p:txBody>
      </p:sp>
    </p:spTree>
    <p:extLst>
      <p:ext uri="{BB962C8B-B14F-4D97-AF65-F5344CB8AC3E}">
        <p14:creationId xmlns:p14="http://schemas.microsoft.com/office/powerpoint/2010/main" val="39492306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2_ReplicationOrigin-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413508"/>
            <a:ext cx="8546592" cy="613257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16.12</a:t>
            </a:r>
            <a:endParaRPr lang="en-US" sz="1200" dirty="0">
              <a:latin typeface="Arial" charset="0"/>
            </a:endParaRPr>
          </a:p>
        </p:txBody>
      </p:sp>
      <p:sp>
        <p:nvSpPr>
          <p:cNvPr id="138" name="Text Box 31"/>
          <p:cNvSpPr txBox="1">
            <a:spLocks noChangeArrowheads="1"/>
          </p:cNvSpPr>
          <p:nvPr/>
        </p:nvSpPr>
        <p:spPr bwMode="auto">
          <a:xfrm>
            <a:off x="517479" y="680452"/>
            <a:ext cx="809449" cy="39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Origin of </a:t>
            </a:r>
            <a:br>
              <a:rPr lang="en-US" sz="1300" dirty="0" smtClean="0">
                <a:solidFill>
                  <a:srgbClr val="000000"/>
                </a:solidFill>
                <a:latin typeface="Arial" charset="0"/>
              </a:rPr>
            </a:br>
            <a:r>
              <a:rPr lang="en-US" sz="1300" dirty="0" smtClean="0">
                <a:solidFill>
                  <a:srgbClr val="000000"/>
                </a:solidFill>
                <a:latin typeface="Arial" charset="0"/>
              </a:rPr>
              <a:t>replication</a:t>
            </a:r>
            <a:endParaRPr lang="en-US" sz="1300" dirty="0">
              <a:solidFill>
                <a:srgbClr val="000000"/>
              </a:solidFill>
              <a:latin typeface="Arial" charset="0"/>
            </a:endParaRPr>
          </a:p>
        </p:txBody>
      </p:sp>
      <p:cxnSp>
        <p:nvCxnSpPr>
          <p:cNvPr id="4" name="Straight Connector 3"/>
          <p:cNvCxnSpPr/>
          <p:nvPr/>
        </p:nvCxnSpPr>
        <p:spPr bwMode="auto">
          <a:xfrm>
            <a:off x="1254125" y="801565"/>
            <a:ext cx="298450" cy="29698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670175" y="1077790"/>
            <a:ext cx="127000" cy="2127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3073400" y="1100015"/>
            <a:ext cx="295275" cy="2095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4070350" y="1960440"/>
            <a:ext cx="92075" cy="1873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3603625" y="2290640"/>
            <a:ext cx="346075" cy="31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1819275" y="1960440"/>
            <a:ext cx="3175" cy="1524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val 14"/>
          <p:cNvSpPr/>
          <p:nvPr/>
        </p:nvSpPr>
        <p:spPr bwMode="auto">
          <a:xfrm>
            <a:off x="1781175" y="1785815"/>
            <a:ext cx="82550" cy="171450"/>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noFill/>
              <a:latin typeface="Times" pitchFamily="84" charset="0"/>
              <a:ea typeface="ＭＳ Ｐゴシック" charset="0"/>
            </a:endParaRPr>
          </a:p>
        </p:txBody>
      </p:sp>
      <p:sp>
        <p:nvSpPr>
          <p:cNvPr id="18" name="Oval 17"/>
          <p:cNvSpPr/>
          <p:nvPr/>
        </p:nvSpPr>
        <p:spPr bwMode="auto">
          <a:xfrm>
            <a:off x="4063999" y="2138239"/>
            <a:ext cx="276225" cy="273051"/>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noFill/>
              <a:latin typeface="Times" pitchFamily="84" charset="0"/>
              <a:ea typeface="ＭＳ Ｐゴシック" charset="0"/>
            </a:endParaRPr>
          </a:p>
        </p:txBody>
      </p:sp>
      <p:cxnSp>
        <p:nvCxnSpPr>
          <p:cNvPr id="21" name="Straight Connector 20"/>
          <p:cNvCxnSpPr/>
          <p:nvPr/>
        </p:nvCxnSpPr>
        <p:spPr bwMode="auto">
          <a:xfrm flipV="1">
            <a:off x="6426183" y="1304707"/>
            <a:ext cx="135163" cy="14442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21"/>
          <p:cNvSpPr/>
          <p:nvPr/>
        </p:nvSpPr>
        <p:spPr bwMode="auto">
          <a:xfrm>
            <a:off x="6531477" y="1133257"/>
            <a:ext cx="82550" cy="171450"/>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noFill/>
              <a:latin typeface="Times" pitchFamily="84" charset="0"/>
              <a:ea typeface="ＭＳ Ｐゴシック" charset="0"/>
            </a:endParaRPr>
          </a:p>
        </p:txBody>
      </p:sp>
      <p:cxnSp>
        <p:nvCxnSpPr>
          <p:cNvPr id="17" name="Straight Connector 16"/>
          <p:cNvCxnSpPr/>
          <p:nvPr/>
        </p:nvCxnSpPr>
        <p:spPr bwMode="auto">
          <a:xfrm>
            <a:off x="5862788" y="1066501"/>
            <a:ext cx="0" cy="9881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7090394" y="1671780"/>
            <a:ext cx="72246" cy="19058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H="1">
            <a:off x="7103022" y="1741913"/>
            <a:ext cx="182519" cy="22814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7779862" y="2209601"/>
            <a:ext cx="0" cy="23954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Left Brace 30"/>
          <p:cNvSpPr/>
          <p:nvPr/>
        </p:nvSpPr>
        <p:spPr bwMode="auto">
          <a:xfrm rot="16200000">
            <a:off x="5815890" y="2124042"/>
            <a:ext cx="148297" cy="555154"/>
          </a:xfrm>
          <a:prstGeom prst="leftBrace">
            <a:avLst>
              <a:gd name="adj1" fmla="val 41665"/>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solidFill>
                <a:srgbClr val="000000"/>
              </a:solidFill>
              <a:latin typeface="Times" charset="0"/>
              <a:ea typeface="ＭＳ Ｐゴシック" charset="0"/>
            </a:endParaRPr>
          </a:p>
        </p:txBody>
      </p:sp>
      <p:grpSp>
        <p:nvGrpSpPr>
          <p:cNvPr id="34" name="Group 33"/>
          <p:cNvGrpSpPr/>
          <p:nvPr/>
        </p:nvGrpSpPr>
        <p:grpSpPr>
          <a:xfrm rot="16200000">
            <a:off x="3936866" y="6050775"/>
            <a:ext cx="769162" cy="100541"/>
            <a:chOff x="8276167" y="4567767"/>
            <a:chExt cx="509058" cy="100541"/>
          </a:xfrm>
        </p:grpSpPr>
        <p:cxnSp>
          <p:nvCxnSpPr>
            <p:cNvPr id="35" name="Straight Connector 34"/>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 name="Text Box 31"/>
          <p:cNvSpPr txBox="1">
            <a:spLocks noChangeArrowheads="1"/>
          </p:cNvSpPr>
          <p:nvPr/>
        </p:nvSpPr>
        <p:spPr bwMode="auto">
          <a:xfrm rot="16200000">
            <a:off x="4147368" y="5929253"/>
            <a:ext cx="635489" cy="2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300" dirty="0" smtClean="0">
                <a:solidFill>
                  <a:srgbClr val="000000"/>
                </a:solidFill>
                <a:latin typeface="Arial" charset="0"/>
              </a:rPr>
              <a:t>0.5 µm</a:t>
            </a:r>
            <a:endParaRPr lang="en-US" sz="1300" dirty="0">
              <a:solidFill>
                <a:srgbClr val="000000"/>
              </a:solidFill>
              <a:latin typeface="Arial" charset="0"/>
            </a:endParaRPr>
          </a:p>
        </p:txBody>
      </p:sp>
      <p:grpSp>
        <p:nvGrpSpPr>
          <p:cNvPr id="39" name="Group 38"/>
          <p:cNvGrpSpPr/>
          <p:nvPr/>
        </p:nvGrpSpPr>
        <p:grpSpPr>
          <a:xfrm rot="16200000">
            <a:off x="7773853" y="6014264"/>
            <a:ext cx="854889" cy="100541"/>
            <a:chOff x="8276167" y="4567767"/>
            <a:chExt cx="509058" cy="100541"/>
          </a:xfrm>
        </p:grpSpPr>
        <p:cxnSp>
          <p:nvCxnSpPr>
            <p:cNvPr id="40" name="Straight Connector 39"/>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Text Box 31"/>
          <p:cNvSpPr txBox="1">
            <a:spLocks noChangeArrowheads="1"/>
          </p:cNvSpPr>
          <p:nvPr/>
        </p:nvSpPr>
        <p:spPr bwMode="auto">
          <a:xfrm rot="16200000">
            <a:off x="7993880" y="5905441"/>
            <a:ext cx="695816" cy="2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300" dirty="0" smtClean="0">
                <a:solidFill>
                  <a:srgbClr val="000000"/>
                </a:solidFill>
                <a:latin typeface="Arial" charset="0"/>
              </a:rPr>
              <a:t>0.25 µm</a:t>
            </a:r>
            <a:endParaRPr lang="en-US" sz="1300" dirty="0">
              <a:solidFill>
                <a:srgbClr val="000000"/>
              </a:solidFill>
              <a:latin typeface="Arial" charset="0"/>
            </a:endParaRPr>
          </a:p>
        </p:txBody>
      </p:sp>
      <p:sp>
        <p:nvSpPr>
          <p:cNvPr id="32" name="Text Box 31"/>
          <p:cNvSpPr txBox="1">
            <a:spLocks noChangeArrowheads="1"/>
          </p:cNvSpPr>
          <p:nvPr/>
        </p:nvSpPr>
        <p:spPr bwMode="auto">
          <a:xfrm>
            <a:off x="330244" y="1681828"/>
            <a:ext cx="1086231" cy="4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Bacterial</a:t>
            </a:r>
            <a:br>
              <a:rPr lang="en-US" sz="1300" dirty="0" smtClean="0">
                <a:solidFill>
                  <a:srgbClr val="000000"/>
                </a:solidFill>
                <a:latin typeface="Arial" charset="0"/>
              </a:rPr>
            </a:br>
            <a:r>
              <a:rPr lang="en-US" sz="1300" dirty="0" smtClean="0">
                <a:solidFill>
                  <a:srgbClr val="000000"/>
                </a:solidFill>
                <a:latin typeface="Arial" charset="0"/>
              </a:rPr>
              <a:t>chromosome</a:t>
            </a:r>
            <a:endParaRPr lang="en-US" sz="1300" dirty="0">
              <a:solidFill>
                <a:srgbClr val="000000"/>
              </a:solidFill>
              <a:latin typeface="Arial" charset="0"/>
            </a:endParaRPr>
          </a:p>
        </p:txBody>
      </p:sp>
      <p:sp>
        <p:nvSpPr>
          <p:cNvPr id="33" name="Text Box 31"/>
          <p:cNvSpPr txBox="1">
            <a:spLocks noChangeArrowheads="1"/>
          </p:cNvSpPr>
          <p:nvPr/>
        </p:nvSpPr>
        <p:spPr bwMode="auto">
          <a:xfrm>
            <a:off x="338386" y="3489189"/>
            <a:ext cx="1249044" cy="4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Two daughter</a:t>
            </a:r>
            <a:br>
              <a:rPr lang="en-US" sz="1300" dirty="0" smtClean="0">
                <a:solidFill>
                  <a:srgbClr val="000000"/>
                </a:solidFill>
                <a:latin typeface="Arial" charset="0"/>
              </a:rPr>
            </a:br>
            <a:r>
              <a:rPr lang="en-US" sz="1300" dirty="0" smtClean="0">
                <a:solidFill>
                  <a:srgbClr val="000000"/>
                </a:solidFill>
                <a:latin typeface="Arial" charset="0"/>
              </a:rPr>
              <a:t>DNA molecules</a:t>
            </a:r>
            <a:endParaRPr lang="en-US" sz="1300" dirty="0">
              <a:solidFill>
                <a:srgbClr val="000000"/>
              </a:solidFill>
              <a:latin typeface="Arial" charset="0"/>
            </a:endParaRPr>
          </a:p>
        </p:txBody>
      </p:sp>
      <p:sp>
        <p:nvSpPr>
          <p:cNvPr id="44" name="Text Box 31"/>
          <p:cNvSpPr txBox="1">
            <a:spLocks noChangeArrowheads="1"/>
          </p:cNvSpPr>
          <p:nvPr/>
        </p:nvSpPr>
        <p:spPr bwMode="auto">
          <a:xfrm>
            <a:off x="2691039" y="2178446"/>
            <a:ext cx="915276" cy="37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Replication</a:t>
            </a:r>
            <a:br>
              <a:rPr lang="en-US" sz="1300" dirty="0" smtClean="0">
                <a:solidFill>
                  <a:srgbClr val="000000"/>
                </a:solidFill>
                <a:latin typeface="Arial" charset="0"/>
              </a:rPr>
            </a:br>
            <a:r>
              <a:rPr lang="en-US" sz="1300" dirty="0" smtClean="0">
                <a:solidFill>
                  <a:srgbClr val="000000"/>
                </a:solidFill>
                <a:latin typeface="Arial" charset="0"/>
              </a:rPr>
              <a:t>bubble</a:t>
            </a:r>
            <a:endParaRPr lang="en-US" sz="1300" dirty="0">
              <a:solidFill>
                <a:srgbClr val="000000"/>
              </a:solidFill>
              <a:latin typeface="Arial" charset="0"/>
            </a:endParaRPr>
          </a:p>
        </p:txBody>
      </p:sp>
      <p:sp>
        <p:nvSpPr>
          <p:cNvPr id="45" name="Text Box 31"/>
          <p:cNvSpPr txBox="1">
            <a:spLocks noChangeArrowheads="1"/>
          </p:cNvSpPr>
          <p:nvPr/>
        </p:nvSpPr>
        <p:spPr bwMode="auto">
          <a:xfrm>
            <a:off x="2332852" y="688593"/>
            <a:ext cx="1501403" cy="37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Parental (template)</a:t>
            </a:r>
            <a:br>
              <a:rPr lang="en-US" sz="1300" dirty="0" smtClean="0">
                <a:solidFill>
                  <a:srgbClr val="000000"/>
                </a:solidFill>
                <a:latin typeface="Arial" charset="0"/>
              </a:rPr>
            </a:br>
            <a:r>
              <a:rPr lang="en-US" sz="1300" dirty="0" smtClean="0">
                <a:solidFill>
                  <a:srgbClr val="000000"/>
                </a:solidFill>
                <a:latin typeface="Arial" charset="0"/>
              </a:rPr>
              <a:t>strand</a:t>
            </a:r>
            <a:endParaRPr lang="en-US" sz="1300" dirty="0">
              <a:solidFill>
                <a:srgbClr val="000000"/>
              </a:solidFill>
              <a:latin typeface="Arial" charset="0"/>
            </a:endParaRPr>
          </a:p>
        </p:txBody>
      </p:sp>
      <p:sp>
        <p:nvSpPr>
          <p:cNvPr id="46" name="Text Box 31"/>
          <p:cNvSpPr txBox="1">
            <a:spLocks noChangeArrowheads="1"/>
          </p:cNvSpPr>
          <p:nvPr/>
        </p:nvSpPr>
        <p:spPr bwMode="auto">
          <a:xfrm>
            <a:off x="3399281" y="989820"/>
            <a:ext cx="972258" cy="37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Daughter</a:t>
            </a:r>
            <a:br>
              <a:rPr lang="en-US" sz="1300" dirty="0" smtClean="0">
                <a:solidFill>
                  <a:srgbClr val="000000"/>
                </a:solidFill>
                <a:latin typeface="Arial" charset="0"/>
              </a:rPr>
            </a:br>
            <a:r>
              <a:rPr lang="en-US" sz="1300" dirty="0" smtClean="0">
                <a:solidFill>
                  <a:srgbClr val="000000"/>
                </a:solidFill>
                <a:latin typeface="Arial" charset="0"/>
              </a:rPr>
              <a:t>(new) strand</a:t>
            </a:r>
            <a:endParaRPr lang="en-US" sz="1300" dirty="0">
              <a:solidFill>
                <a:srgbClr val="000000"/>
              </a:solidFill>
              <a:latin typeface="Arial" charset="0"/>
            </a:endParaRPr>
          </a:p>
        </p:txBody>
      </p:sp>
      <p:sp>
        <p:nvSpPr>
          <p:cNvPr id="47" name="Text Box 31"/>
          <p:cNvSpPr txBox="1">
            <a:spLocks noChangeArrowheads="1"/>
          </p:cNvSpPr>
          <p:nvPr/>
        </p:nvSpPr>
        <p:spPr bwMode="auto">
          <a:xfrm>
            <a:off x="3610939" y="1584133"/>
            <a:ext cx="972258" cy="37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300" dirty="0" smtClean="0">
                <a:solidFill>
                  <a:srgbClr val="000000"/>
                </a:solidFill>
                <a:latin typeface="Arial" charset="0"/>
              </a:rPr>
              <a:t>Replication</a:t>
            </a:r>
            <a:br>
              <a:rPr lang="en-US" sz="1300" dirty="0" smtClean="0">
                <a:solidFill>
                  <a:srgbClr val="000000"/>
                </a:solidFill>
                <a:latin typeface="Arial" charset="0"/>
              </a:rPr>
            </a:br>
            <a:r>
              <a:rPr lang="en-US" sz="1300" dirty="0" smtClean="0">
                <a:solidFill>
                  <a:srgbClr val="000000"/>
                </a:solidFill>
                <a:latin typeface="Arial" charset="0"/>
              </a:rPr>
              <a:t>fork</a:t>
            </a:r>
            <a:endParaRPr lang="en-US" sz="1300" dirty="0">
              <a:solidFill>
                <a:srgbClr val="000000"/>
              </a:solidFill>
              <a:latin typeface="Arial" charset="0"/>
            </a:endParaRPr>
          </a:p>
        </p:txBody>
      </p:sp>
      <p:sp>
        <p:nvSpPr>
          <p:cNvPr id="48" name="Text Box 31"/>
          <p:cNvSpPr txBox="1">
            <a:spLocks noChangeArrowheads="1"/>
          </p:cNvSpPr>
          <p:nvPr/>
        </p:nvSpPr>
        <p:spPr bwMode="auto">
          <a:xfrm>
            <a:off x="1217585" y="2072611"/>
            <a:ext cx="1273460" cy="58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300" dirty="0" smtClean="0">
                <a:solidFill>
                  <a:srgbClr val="000000"/>
                </a:solidFill>
                <a:latin typeface="Arial" charset="0"/>
              </a:rPr>
              <a:t>Double-</a:t>
            </a:r>
            <a:br>
              <a:rPr lang="en-US" sz="1300" dirty="0" smtClean="0">
                <a:solidFill>
                  <a:srgbClr val="000000"/>
                </a:solidFill>
                <a:latin typeface="Arial" charset="0"/>
              </a:rPr>
            </a:br>
            <a:r>
              <a:rPr lang="en-US" sz="1300" dirty="0" smtClean="0">
                <a:solidFill>
                  <a:srgbClr val="000000"/>
                </a:solidFill>
                <a:latin typeface="Arial" charset="0"/>
              </a:rPr>
              <a:t>stranded</a:t>
            </a:r>
            <a:br>
              <a:rPr lang="en-US" sz="1300" dirty="0" smtClean="0">
                <a:solidFill>
                  <a:srgbClr val="000000"/>
                </a:solidFill>
                <a:latin typeface="Arial" charset="0"/>
              </a:rPr>
            </a:br>
            <a:r>
              <a:rPr lang="en-US" sz="1300" dirty="0" smtClean="0">
                <a:solidFill>
                  <a:srgbClr val="000000"/>
                </a:solidFill>
                <a:latin typeface="Arial" charset="0"/>
              </a:rPr>
              <a:t>DNA molecule</a:t>
            </a:r>
            <a:endParaRPr lang="en-US" sz="1300" dirty="0">
              <a:solidFill>
                <a:srgbClr val="000000"/>
              </a:solidFill>
              <a:latin typeface="Arial" charset="0"/>
            </a:endParaRPr>
          </a:p>
        </p:txBody>
      </p:sp>
      <p:sp>
        <p:nvSpPr>
          <p:cNvPr id="49" name="Text Box 31"/>
          <p:cNvSpPr txBox="1">
            <a:spLocks noChangeArrowheads="1"/>
          </p:cNvSpPr>
          <p:nvPr/>
        </p:nvSpPr>
        <p:spPr bwMode="auto">
          <a:xfrm>
            <a:off x="346526" y="403649"/>
            <a:ext cx="3219086" cy="22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(a) Origin of replication in an </a:t>
            </a:r>
            <a:r>
              <a:rPr lang="en-US" sz="1300" i="1" dirty="0" smtClean="0">
                <a:solidFill>
                  <a:srgbClr val="000000"/>
                </a:solidFill>
                <a:latin typeface="Arial" charset="0"/>
              </a:rPr>
              <a:t>E. coli </a:t>
            </a:r>
            <a:r>
              <a:rPr lang="en-US" sz="1300" dirty="0" smtClean="0">
                <a:solidFill>
                  <a:srgbClr val="000000"/>
                </a:solidFill>
                <a:latin typeface="Arial" charset="0"/>
              </a:rPr>
              <a:t>cell</a:t>
            </a:r>
            <a:endParaRPr lang="en-US" sz="1300" dirty="0">
              <a:solidFill>
                <a:srgbClr val="000000"/>
              </a:solidFill>
              <a:latin typeface="Arial" charset="0"/>
            </a:endParaRPr>
          </a:p>
        </p:txBody>
      </p:sp>
      <p:sp>
        <p:nvSpPr>
          <p:cNvPr id="50" name="Text Box 31"/>
          <p:cNvSpPr txBox="1">
            <a:spLocks noChangeArrowheads="1"/>
          </p:cNvSpPr>
          <p:nvPr/>
        </p:nvSpPr>
        <p:spPr bwMode="auto">
          <a:xfrm>
            <a:off x="5157660" y="412670"/>
            <a:ext cx="3536571" cy="22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(b) Origins of replication in a eukaryotic</a:t>
            </a:r>
            <a:r>
              <a:rPr lang="en-US" sz="1300" i="1" dirty="0" smtClean="0">
                <a:solidFill>
                  <a:srgbClr val="000000"/>
                </a:solidFill>
                <a:latin typeface="Arial" charset="0"/>
              </a:rPr>
              <a:t> </a:t>
            </a:r>
            <a:r>
              <a:rPr lang="en-US" sz="1300" dirty="0" smtClean="0">
                <a:solidFill>
                  <a:srgbClr val="000000"/>
                </a:solidFill>
                <a:latin typeface="Arial" charset="0"/>
              </a:rPr>
              <a:t>cell</a:t>
            </a:r>
            <a:endParaRPr lang="en-US" sz="1300" dirty="0">
              <a:solidFill>
                <a:srgbClr val="000000"/>
              </a:solidFill>
              <a:latin typeface="Arial" charset="0"/>
            </a:endParaRPr>
          </a:p>
        </p:txBody>
      </p:sp>
      <p:sp>
        <p:nvSpPr>
          <p:cNvPr id="51" name="Text Box 31"/>
          <p:cNvSpPr txBox="1">
            <a:spLocks noChangeArrowheads="1"/>
          </p:cNvSpPr>
          <p:nvPr/>
        </p:nvSpPr>
        <p:spPr bwMode="auto">
          <a:xfrm>
            <a:off x="5377465" y="662265"/>
            <a:ext cx="972258" cy="37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300" dirty="0" smtClean="0">
                <a:solidFill>
                  <a:srgbClr val="000000"/>
                </a:solidFill>
                <a:latin typeface="Arial" charset="0"/>
              </a:rPr>
              <a:t>Origin of</a:t>
            </a:r>
            <a:br>
              <a:rPr lang="en-US" sz="1300" dirty="0" smtClean="0">
                <a:solidFill>
                  <a:srgbClr val="000000"/>
                </a:solidFill>
                <a:latin typeface="Arial" charset="0"/>
              </a:rPr>
            </a:br>
            <a:r>
              <a:rPr lang="en-US" sz="1300" dirty="0" smtClean="0">
                <a:solidFill>
                  <a:srgbClr val="000000"/>
                </a:solidFill>
                <a:latin typeface="Arial" charset="0"/>
              </a:rPr>
              <a:t>replication</a:t>
            </a:r>
            <a:endParaRPr lang="en-US" sz="1300" dirty="0">
              <a:solidFill>
                <a:srgbClr val="000000"/>
              </a:solidFill>
              <a:latin typeface="Arial" charset="0"/>
            </a:endParaRPr>
          </a:p>
        </p:txBody>
      </p:sp>
      <p:sp>
        <p:nvSpPr>
          <p:cNvPr id="52" name="Text Box 31"/>
          <p:cNvSpPr txBox="1">
            <a:spLocks noChangeArrowheads="1"/>
          </p:cNvSpPr>
          <p:nvPr/>
        </p:nvSpPr>
        <p:spPr bwMode="auto">
          <a:xfrm>
            <a:off x="6785800" y="916551"/>
            <a:ext cx="2046820" cy="23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Eukaryotic chromosome</a:t>
            </a:r>
            <a:endParaRPr lang="en-US" sz="1300" dirty="0">
              <a:solidFill>
                <a:srgbClr val="000000"/>
              </a:solidFill>
              <a:latin typeface="Arial" charset="0"/>
            </a:endParaRPr>
          </a:p>
        </p:txBody>
      </p:sp>
      <p:sp>
        <p:nvSpPr>
          <p:cNvPr id="53" name="Text Box 31"/>
          <p:cNvSpPr txBox="1">
            <a:spLocks noChangeArrowheads="1"/>
          </p:cNvSpPr>
          <p:nvPr/>
        </p:nvSpPr>
        <p:spPr bwMode="auto">
          <a:xfrm>
            <a:off x="5263495" y="1413866"/>
            <a:ext cx="1419989"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Double-stranded</a:t>
            </a:r>
            <a:br>
              <a:rPr lang="en-US" sz="1300" dirty="0" smtClean="0">
                <a:solidFill>
                  <a:srgbClr val="000000"/>
                </a:solidFill>
                <a:latin typeface="Arial" charset="0"/>
              </a:rPr>
            </a:br>
            <a:r>
              <a:rPr lang="en-US" sz="1300" dirty="0" smtClean="0">
                <a:solidFill>
                  <a:srgbClr val="000000"/>
                </a:solidFill>
                <a:latin typeface="Arial" charset="0"/>
              </a:rPr>
              <a:t>DNA molecule</a:t>
            </a:r>
            <a:endParaRPr lang="en-US" sz="1300" dirty="0">
              <a:solidFill>
                <a:srgbClr val="000000"/>
              </a:solidFill>
              <a:latin typeface="Arial" charset="0"/>
            </a:endParaRPr>
          </a:p>
        </p:txBody>
      </p:sp>
      <p:sp>
        <p:nvSpPr>
          <p:cNvPr id="54" name="Text Box 31"/>
          <p:cNvSpPr txBox="1">
            <a:spLocks noChangeArrowheads="1"/>
          </p:cNvSpPr>
          <p:nvPr/>
        </p:nvSpPr>
        <p:spPr bwMode="auto">
          <a:xfrm>
            <a:off x="7111422" y="1250341"/>
            <a:ext cx="1501403" cy="37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Parental (template)</a:t>
            </a:r>
            <a:br>
              <a:rPr lang="en-US" sz="1300" dirty="0" smtClean="0">
                <a:solidFill>
                  <a:srgbClr val="000000"/>
                </a:solidFill>
                <a:latin typeface="Arial" charset="0"/>
              </a:rPr>
            </a:br>
            <a:r>
              <a:rPr lang="en-US" sz="1300" dirty="0" smtClean="0">
                <a:solidFill>
                  <a:srgbClr val="000000"/>
                </a:solidFill>
                <a:latin typeface="Arial" charset="0"/>
              </a:rPr>
              <a:t>strand</a:t>
            </a:r>
            <a:endParaRPr lang="en-US" sz="1300" dirty="0">
              <a:solidFill>
                <a:srgbClr val="000000"/>
              </a:solidFill>
              <a:latin typeface="Arial" charset="0"/>
            </a:endParaRPr>
          </a:p>
        </p:txBody>
      </p:sp>
      <p:sp>
        <p:nvSpPr>
          <p:cNvPr id="55" name="Text Box 31"/>
          <p:cNvSpPr txBox="1">
            <a:spLocks noChangeArrowheads="1"/>
          </p:cNvSpPr>
          <p:nvPr/>
        </p:nvSpPr>
        <p:spPr bwMode="auto">
          <a:xfrm>
            <a:off x="7323080" y="1600420"/>
            <a:ext cx="972258" cy="37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Daughter (new) </a:t>
            </a:r>
            <a:br>
              <a:rPr lang="en-US" sz="1300" dirty="0" smtClean="0">
                <a:solidFill>
                  <a:srgbClr val="000000"/>
                </a:solidFill>
                <a:latin typeface="Arial" charset="0"/>
              </a:rPr>
            </a:br>
            <a:r>
              <a:rPr lang="en-US" sz="1300" dirty="0" smtClean="0">
                <a:solidFill>
                  <a:srgbClr val="000000"/>
                </a:solidFill>
                <a:latin typeface="Arial" charset="0"/>
              </a:rPr>
              <a:t>strand</a:t>
            </a:r>
            <a:endParaRPr lang="en-US" sz="1300" dirty="0">
              <a:solidFill>
                <a:srgbClr val="000000"/>
              </a:solidFill>
              <a:latin typeface="Arial" charset="0"/>
            </a:endParaRPr>
          </a:p>
        </p:txBody>
      </p:sp>
      <p:sp>
        <p:nvSpPr>
          <p:cNvPr id="56" name="Text Box 31"/>
          <p:cNvSpPr txBox="1">
            <a:spLocks noChangeArrowheads="1"/>
          </p:cNvSpPr>
          <p:nvPr/>
        </p:nvSpPr>
        <p:spPr bwMode="auto">
          <a:xfrm>
            <a:off x="7339359" y="2422684"/>
            <a:ext cx="915276" cy="37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300" dirty="0" smtClean="0">
                <a:solidFill>
                  <a:srgbClr val="000000"/>
                </a:solidFill>
                <a:latin typeface="Arial" charset="0"/>
              </a:rPr>
              <a:t>Replication</a:t>
            </a:r>
            <a:br>
              <a:rPr lang="en-US" sz="1300" dirty="0" smtClean="0">
                <a:solidFill>
                  <a:srgbClr val="000000"/>
                </a:solidFill>
                <a:latin typeface="Arial" charset="0"/>
              </a:rPr>
            </a:br>
            <a:r>
              <a:rPr lang="en-US" sz="1300" dirty="0" smtClean="0">
                <a:solidFill>
                  <a:srgbClr val="000000"/>
                </a:solidFill>
                <a:latin typeface="Arial" charset="0"/>
              </a:rPr>
              <a:t>fork</a:t>
            </a:r>
            <a:endParaRPr lang="en-US" sz="1300" dirty="0">
              <a:solidFill>
                <a:srgbClr val="000000"/>
              </a:solidFill>
              <a:latin typeface="Arial" charset="0"/>
            </a:endParaRPr>
          </a:p>
        </p:txBody>
      </p:sp>
      <p:sp>
        <p:nvSpPr>
          <p:cNvPr id="57" name="Text Box 31"/>
          <p:cNvSpPr txBox="1">
            <a:spLocks noChangeArrowheads="1"/>
          </p:cNvSpPr>
          <p:nvPr/>
        </p:nvSpPr>
        <p:spPr bwMode="auto">
          <a:xfrm>
            <a:off x="5434443" y="2471533"/>
            <a:ext cx="915276" cy="37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300" dirty="0" smtClean="0">
                <a:solidFill>
                  <a:srgbClr val="000000"/>
                </a:solidFill>
                <a:latin typeface="Arial" charset="0"/>
              </a:rPr>
              <a:t>Bubble</a:t>
            </a:r>
            <a:endParaRPr lang="en-US" sz="1300" dirty="0">
              <a:solidFill>
                <a:srgbClr val="000000"/>
              </a:solidFill>
              <a:latin typeface="Arial" charset="0"/>
            </a:endParaRPr>
          </a:p>
        </p:txBody>
      </p:sp>
      <p:sp>
        <p:nvSpPr>
          <p:cNvPr id="58" name="Text Box 31"/>
          <p:cNvSpPr txBox="1">
            <a:spLocks noChangeArrowheads="1"/>
          </p:cNvSpPr>
          <p:nvPr/>
        </p:nvSpPr>
        <p:spPr bwMode="auto">
          <a:xfrm>
            <a:off x="5825203" y="4042795"/>
            <a:ext cx="3064412" cy="2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Two daughter DNA molecules</a:t>
            </a:r>
            <a:endParaRPr lang="en-US" sz="1300" dirty="0">
              <a:solidFill>
                <a:srgbClr val="000000"/>
              </a:solidFill>
              <a:latin typeface="Arial" charset="0"/>
            </a:endParaRPr>
          </a:p>
        </p:txBody>
      </p:sp>
    </p:spTree>
    <p:extLst>
      <p:ext uri="{BB962C8B-B14F-4D97-AF65-F5344CB8AC3E}">
        <p14:creationId xmlns:p14="http://schemas.microsoft.com/office/powerpoint/2010/main" val="1014005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sz="2600" dirty="0" smtClean="0"/>
              <a:t>At the end of each replication bubble is a </a:t>
            </a:r>
            <a:r>
              <a:rPr lang="en-US" sz="2600" b="1" dirty="0" smtClean="0"/>
              <a:t>replication fork</a:t>
            </a:r>
            <a:r>
              <a:rPr lang="en-US" sz="2600" dirty="0" smtClean="0"/>
              <a:t>, a Y-shaped region where new DNA strands are elongating</a:t>
            </a:r>
          </a:p>
          <a:p>
            <a:r>
              <a:rPr lang="en-US" sz="2600" b="1" dirty="0" smtClean="0"/>
              <a:t>Helicases (1)</a:t>
            </a:r>
            <a:r>
              <a:rPr lang="en-US" sz="2600" dirty="0" smtClean="0"/>
              <a:t> are enzymes that untwist the double helix at the replication forks</a:t>
            </a:r>
          </a:p>
          <a:p>
            <a:r>
              <a:rPr lang="en-US" sz="2600" b="1" dirty="0" smtClean="0"/>
              <a:t>Single-strand binding proteins (2) </a:t>
            </a:r>
            <a:r>
              <a:rPr lang="en-US" sz="2600" dirty="0" smtClean="0"/>
              <a:t>bind to and stabilize single-stranded DNA</a:t>
            </a:r>
          </a:p>
          <a:p>
            <a:r>
              <a:rPr lang="en-US" sz="2600" b="1" dirty="0" smtClean="0"/>
              <a:t>Topoisomerase (3)</a:t>
            </a:r>
            <a:r>
              <a:rPr lang="en-US" sz="2600" dirty="0" smtClean="0"/>
              <a:t> corrects </a:t>
            </a:r>
            <a:r>
              <a:rPr lang="ja-JP" altLang="en-US" sz="2600" dirty="0" smtClean="0"/>
              <a:t>“</a:t>
            </a:r>
            <a:r>
              <a:rPr lang="en-US" altLang="ja-JP" sz="2600" dirty="0" err="1" smtClean="0"/>
              <a:t>overwinding</a:t>
            </a:r>
            <a:r>
              <a:rPr lang="ja-JP" altLang="en-US" sz="2600" dirty="0" smtClean="0"/>
              <a:t>”</a:t>
            </a:r>
            <a:r>
              <a:rPr lang="en-US" altLang="ja-JP" sz="2600" dirty="0" smtClean="0"/>
              <a:t> ahead of replication forks by breaking, swiveling, and rejoining DNA strands (aka it relieves strain)</a:t>
            </a:r>
            <a:endParaRPr lang="en-US" sz="2600"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Rectangle 2"/>
          <p:cNvSpPr txBox="1">
            <a:spLocks noChangeArrowheads="1"/>
          </p:cNvSpPr>
          <p:nvPr/>
        </p:nvSpPr>
        <p:spPr bwMode="auto">
          <a:xfrm>
            <a:off x="258763" y="346300"/>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16.2: Many proteins work together in DNA replication and repair</a:t>
            </a:r>
            <a:endParaRPr lang="en-US" i="1" dirty="0"/>
          </a:p>
        </p:txBody>
      </p:sp>
    </p:spTree>
    <p:extLst>
      <p:ext uri="{BB962C8B-B14F-4D97-AF65-F5344CB8AC3E}">
        <p14:creationId xmlns:p14="http://schemas.microsoft.com/office/powerpoint/2010/main" val="155878557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3ReplicationProtein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854631"/>
            <a:ext cx="8546592" cy="500481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16.13</a:t>
            </a:r>
            <a:endParaRPr lang="en-US" sz="1200" dirty="0">
              <a:latin typeface="Arial" charset="0"/>
            </a:endParaRPr>
          </a:p>
        </p:txBody>
      </p:sp>
      <p:sp>
        <p:nvSpPr>
          <p:cNvPr id="138" name="Text Box 31"/>
          <p:cNvSpPr txBox="1">
            <a:spLocks noChangeArrowheads="1"/>
          </p:cNvSpPr>
          <p:nvPr/>
        </p:nvSpPr>
        <p:spPr bwMode="auto">
          <a:xfrm>
            <a:off x="1086622" y="1402929"/>
            <a:ext cx="199986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Topoisomerase</a:t>
            </a:r>
            <a:endParaRPr lang="en-US" sz="2100" dirty="0">
              <a:solidFill>
                <a:srgbClr val="000000"/>
              </a:solidFill>
              <a:latin typeface="Arial" charset="0"/>
            </a:endParaRPr>
          </a:p>
        </p:txBody>
      </p:sp>
      <p:cxnSp>
        <p:nvCxnSpPr>
          <p:cNvPr id="4" name="Straight Connector 3"/>
          <p:cNvCxnSpPr/>
          <p:nvPr/>
        </p:nvCxnSpPr>
        <p:spPr bwMode="auto">
          <a:xfrm>
            <a:off x="1046788" y="1785697"/>
            <a:ext cx="204739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V="1">
            <a:off x="1701030" y="1785697"/>
            <a:ext cx="338667" cy="10467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5572606" y="1169939"/>
            <a:ext cx="120842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6149879" y="1177636"/>
            <a:ext cx="269394" cy="508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7061200" y="2339881"/>
            <a:ext cx="835891" cy="3184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16303" y="4779818"/>
            <a:ext cx="117763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V="1">
            <a:off x="2101273" y="3817697"/>
            <a:ext cx="2224424" cy="96212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4102485" y="5149273"/>
            <a:ext cx="284018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264727" y="4256424"/>
            <a:ext cx="169334" cy="90054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5426364" y="4433455"/>
            <a:ext cx="307878" cy="72351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31"/>
          <p:cNvSpPr txBox="1">
            <a:spLocks noChangeArrowheads="1"/>
          </p:cNvSpPr>
          <p:nvPr/>
        </p:nvSpPr>
        <p:spPr bwMode="auto">
          <a:xfrm>
            <a:off x="5643230" y="825658"/>
            <a:ext cx="1122408" cy="28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err="1" smtClean="0">
                <a:solidFill>
                  <a:srgbClr val="000000"/>
                </a:solidFill>
                <a:latin typeface="Arial" charset="0"/>
              </a:rPr>
              <a:t>Primase</a:t>
            </a:r>
            <a:endParaRPr lang="en-US" sz="2100" dirty="0">
              <a:solidFill>
                <a:srgbClr val="000000"/>
              </a:solidFill>
              <a:latin typeface="Arial" charset="0"/>
            </a:endParaRPr>
          </a:p>
        </p:txBody>
      </p:sp>
      <p:sp>
        <p:nvSpPr>
          <p:cNvPr id="17" name="Text Box 31"/>
          <p:cNvSpPr txBox="1">
            <a:spLocks noChangeArrowheads="1"/>
          </p:cNvSpPr>
          <p:nvPr/>
        </p:nvSpPr>
        <p:spPr bwMode="auto">
          <a:xfrm>
            <a:off x="7960017" y="2172627"/>
            <a:ext cx="906892" cy="65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RNA</a:t>
            </a:r>
            <a:br>
              <a:rPr lang="en-US" sz="2100" dirty="0" smtClean="0">
                <a:solidFill>
                  <a:srgbClr val="000000"/>
                </a:solidFill>
                <a:latin typeface="Arial" charset="0"/>
              </a:rPr>
            </a:br>
            <a:r>
              <a:rPr lang="en-US" sz="2100" dirty="0" smtClean="0">
                <a:solidFill>
                  <a:srgbClr val="000000"/>
                </a:solidFill>
                <a:latin typeface="Arial" charset="0"/>
              </a:rPr>
              <a:t>primer</a:t>
            </a:r>
            <a:endParaRPr lang="en-US" sz="2100" dirty="0">
              <a:solidFill>
                <a:srgbClr val="000000"/>
              </a:solidFill>
              <a:latin typeface="Arial" charset="0"/>
            </a:endParaRPr>
          </a:p>
        </p:txBody>
      </p:sp>
      <p:sp>
        <p:nvSpPr>
          <p:cNvPr id="19" name="Text Box 31"/>
          <p:cNvSpPr txBox="1">
            <a:spLocks noChangeArrowheads="1"/>
          </p:cNvSpPr>
          <p:nvPr/>
        </p:nvSpPr>
        <p:spPr bwMode="auto">
          <a:xfrm>
            <a:off x="5620138" y="3142445"/>
            <a:ext cx="2584832" cy="65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Replication</a:t>
            </a:r>
            <a:br>
              <a:rPr lang="en-US" sz="2100" dirty="0" smtClean="0">
                <a:solidFill>
                  <a:srgbClr val="000000"/>
                </a:solidFill>
                <a:latin typeface="Arial" charset="0"/>
              </a:rPr>
            </a:br>
            <a:r>
              <a:rPr lang="en-US" sz="2100" dirty="0" smtClean="0">
                <a:solidFill>
                  <a:srgbClr val="000000"/>
                </a:solidFill>
                <a:latin typeface="Arial" charset="0"/>
              </a:rPr>
              <a:t>fork</a:t>
            </a:r>
            <a:endParaRPr lang="en-US" sz="2100" dirty="0">
              <a:solidFill>
                <a:srgbClr val="000000"/>
              </a:solidFill>
              <a:latin typeface="Arial" charset="0"/>
            </a:endParaRPr>
          </a:p>
        </p:txBody>
      </p:sp>
      <p:cxnSp>
        <p:nvCxnSpPr>
          <p:cNvPr id="5" name="Straight Arrow Connector 4"/>
          <p:cNvCxnSpPr/>
          <p:nvPr/>
        </p:nvCxnSpPr>
        <p:spPr bwMode="auto">
          <a:xfrm flipH="1">
            <a:off x="5026121" y="3317394"/>
            <a:ext cx="523394" cy="0"/>
          </a:xfrm>
          <a:prstGeom prst="straightConnector1">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 Box 31"/>
          <p:cNvSpPr txBox="1">
            <a:spLocks noChangeArrowheads="1"/>
          </p:cNvSpPr>
          <p:nvPr/>
        </p:nvSpPr>
        <p:spPr bwMode="auto">
          <a:xfrm>
            <a:off x="347714" y="2896140"/>
            <a:ext cx="39889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5</a:t>
            </a:r>
            <a:r>
              <a:rPr lang="en-US" sz="2000" dirty="0">
                <a:solidFill>
                  <a:srgbClr val="000000"/>
                </a:solidFill>
                <a:latin typeface="Symbol Std"/>
                <a:cs typeface="Symbol Std"/>
              </a:rPr>
              <a:t>′</a:t>
            </a:r>
            <a:endParaRPr lang="en-US" sz="2100" dirty="0">
              <a:solidFill>
                <a:srgbClr val="000000"/>
              </a:solidFill>
              <a:latin typeface="Arial"/>
              <a:cs typeface="Arial"/>
            </a:endParaRPr>
          </a:p>
        </p:txBody>
      </p:sp>
      <p:sp>
        <p:nvSpPr>
          <p:cNvPr id="23" name="Text Box 31"/>
          <p:cNvSpPr txBox="1">
            <a:spLocks noChangeArrowheads="1"/>
          </p:cNvSpPr>
          <p:nvPr/>
        </p:nvSpPr>
        <p:spPr bwMode="auto">
          <a:xfrm>
            <a:off x="347714" y="3350261"/>
            <a:ext cx="39889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3</a:t>
            </a:r>
            <a:r>
              <a:rPr lang="en-US" sz="2000" dirty="0" smtClean="0">
                <a:solidFill>
                  <a:srgbClr val="000000"/>
                </a:solidFill>
                <a:latin typeface="Symbol Std"/>
                <a:cs typeface="Symbol Std"/>
              </a:rPr>
              <a:t>′</a:t>
            </a:r>
            <a:endParaRPr lang="en-US" sz="2100" dirty="0">
              <a:solidFill>
                <a:srgbClr val="000000"/>
              </a:solidFill>
              <a:latin typeface="Arial"/>
              <a:cs typeface="Arial"/>
            </a:endParaRPr>
          </a:p>
        </p:txBody>
      </p:sp>
      <p:sp>
        <p:nvSpPr>
          <p:cNvPr id="24" name="Text Box 31"/>
          <p:cNvSpPr txBox="1">
            <a:spLocks noChangeArrowheads="1"/>
          </p:cNvSpPr>
          <p:nvPr/>
        </p:nvSpPr>
        <p:spPr bwMode="auto">
          <a:xfrm>
            <a:off x="7097957" y="2334261"/>
            <a:ext cx="39889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5</a:t>
            </a:r>
            <a:r>
              <a:rPr lang="en-US" sz="2000" dirty="0">
                <a:solidFill>
                  <a:srgbClr val="000000"/>
                </a:solidFill>
                <a:latin typeface="Symbol Std"/>
                <a:cs typeface="Symbol Std"/>
              </a:rPr>
              <a:t>′</a:t>
            </a:r>
            <a:endParaRPr lang="en-US" sz="2100" dirty="0">
              <a:solidFill>
                <a:srgbClr val="000000"/>
              </a:solidFill>
              <a:latin typeface="Arial"/>
              <a:cs typeface="Arial"/>
            </a:endParaRPr>
          </a:p>
        </p:txBody>
      </p:sp>
      <p:sp>
        <p:nvSpPr>
          <p:cNvPr id="25" name="Text Box 31"/>
          <p:cNvSpPr txBox="1">
            <a:spLocks noChangeArrowheads="1"/>
          </p:cNvSpPr>
          <p:nvPr/>
        </p:nvSpPr>
        <p:spPr bwMode="auto">
          <a:xfrm>
            <a:off x="7913836" y="4512504"/>
            <a:ext cx="39889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5</a:t>
            </a:r>
            <a:r>
              <a:rPr lang="en-US" sz="2000" dirty="0">
                <a:solidFill>
                  <a:srgbClr val="000000"/>
                </a:solidFill>
                <a:latin typeface="Symbol Std"/>
                <a:cs typeface="Symbol Std"/>
              </a:rPr>
              <a:t>′</a:t>
            </a:r>
            <a:endParaRPr lang="en-US" sz="2100" dirty="0">
              <a:solidFill>
                <a:srgbClr val="000000"/>
              </a:solidFill>
              <a:latin typeface="Arial"/>
              <a:cs typeface="Arial"/>
            </a:endParaRPr>
          </a:p>
        </p:txBody>
      </p:sp>
      <p:sp>
        <p:nvSpPr>
          <p:cNvPr id="26" name="Text Box 31"/>
          <p:cNvSpPr txBox="1">
            <a:spLocks noChangeArrowheads="1"/>
          </p:cNvSpPr>
          <p:nvPr/>
        </p:nvSpPr>
        <p:spPr bwMode="auto">
          <a:xfrm>
            <a:off x="7936926" y="1795473"/>
            <a:ext cx="39889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3</a:t>
            </a:r>
            <a:r>
              <a:rPr lang="en-US" sz="2000" dirty="0" smtClean="0">
                <a:solidFill>
                  <a:srgbClr val="000000"/>
                </a:solidFill>
                <a:latin typeface="Symbol Std"/>
                <a:cs typeface="Symbol Std"/>
              </a:rPr>
              <a:t>′</a:t>
            </a:r>
            <a:endParaRPr lang="en-US" sz="2100" dirty="0">
              <a:solidFill>
                <a:srgbClr val="000000"/>
              </a:solidFill>
              <a:latin typeface="Arial"/>
              <a:cs typeface="Arial"/>
            </a:endParaRPr>
          </a:p>
        </p:txBody>
      </p:sp>
      <p:sp>
        <p:nvSpPr>
          <p:cNvPr id="27" name="Text Box 31"/>
          <p:cNvSpPr txBox="1">
            <a:spLocks noChangeArrowheads="1"/>
          </p:cNvSpPr>
          <p:nvPr/>
        </p:nvSpPr>
        <p:spPr bwMode="auto">
          <a:xfrm>
            <a:off x="1563836" y="4820383"/>
            <a:ext cx="1107014" cy="29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Helicase</a:t>
            </a:r>
            <a:endParaRPr lang="en-US" sz="2100" dirty="0">
              <a:solidFill>
                <a:srgbClr val="000000"/>
              </a:solidFill>
              <a:latin typeface="Arial" charset="0"/>
            </a:endParaRPr>
          </a:p>
        </p:txBody>
      </p:sp>
      <p:sp>
        <p:nvSpPr>
          <p:cNvPr id="28" name="Text Box 31"/>
          <p:cNvSpPr txBox="1">
            <a:spLocks noChangeArrowheads="1"/>
          </p:cNvSpPr>
          <p:nvPr/>
        </p:nvSpPr>
        <p:spPr bwMode="auto">
          <a:xfrm>
            <a:off x="4126926" y="5182140"/>
            <a:ext cx="2915801" cy="58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Single-strand binding</a:t>
            </a:r>
            <a:br>
              <a:rPr lang="en-US" sz="2100" dirty="0" smtClean="0">
                <a:solidFill>
                  <a:srgbClr val="000000"/>
                </a:solidFill>
                <a:latin typeface="Arial" charset="0"/>
              </a:rPr>
            </a:br>
            <a:r>
              <a:rPr lang="en-US" sz="2100" dirty="0" smtClean="0">
                <a:solidFill>
                  <a:srgbClr val="000000"/>
                </a:solidFill>
                <a:latin typeface="Arial" charset="0"/>
              </a:rPr>
              <a:t>proteins</a:t>
            </a:r>
            <a:endParaRPr lang="en-US" sz="2100" dirty="0">
              <a:solidFill>
                <a:srgbClr val="000000"/>
              </a:solidFill>
              <a:latin typeface="Arial" charset="0"/>
            </a:endParaRPr>
          </a:p>
        </p:txBody>
      </p:sp>
      <p:sp>
        <p:nvSpPr>
          <p:cNvPr id="29" name="Text Box 31"/>
          <p:cNvSpPr txBox="1">
            <a:spLocks noChangeArrowheads="1"/>
          </p:cNvSpPr>
          <p:nvPr/>
        </p:nvSpPr>
        <p:spPr bwMode="auto">
          <a:xfrm>
            <a:off x="6489896" y="2518987"/>
            <a:ext cx="39889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3</a:t>
            </a:r>
            <a:r>
              <a:rPr lang="en-US" sz="2000" dirty="0" smtClean="0">
                <a:solidFill>
                  <a:srgbClr val="000000"/>
                </a:solidFill>
                <a:latin typeface="Symbol Std"/>
                <a:cs typeface="Symbol Std"/>
              </a:rPr>
              <a:t>′</a:t>
            </a:r>
            <a:endParaRPr lang="en-US" sz="2100" dirty="0">
              <a:solidFill>
                <a:srgbClr val="000000"/>
              </a:solidFill>
              <a:latin typeface="Arial"/>
              <a:cs typeface="Arial"/>
            </a:endParaRPr>
          </a:p>
        </p:txBody>
      </p:sp>
    </p:spTree>
    <p:extLst>
      <p:ext uri="{BB962C8B-B14F-4D97-AF65-F5344CB8AC3E}">
        <p14:creationId xmlns:p14="http://schemas.microsoft.com/office/powerpoint/2010/main" val="108512718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Concept 16.2: Many proteins work together in DNA replication and </a:t>
            </a:r>
            <a:r>
              <a:rPr lang="en-US" dirty="0" smtClean="0"/>
              <a:t>repair</a:t>
            </a:r>
            <a:r>
              <a:rPr lang="en-US" dirty="0"/>
              <a:t/>
            </a:r>
            <a:br>
              <a:rPr lang="en-US" dirty="0"/>
            </a:br>
            <a:r>
              <a:rPr lang="en-US" dirty="0"/>
              <a:t> </a:t>
            </a:r>
            <a:endParaRPr lang="en-US" i="1" dirty="0"/>
          </a:p>
        </p:txBody>
      </p:sp>
      <p:sp>
        <p:nvSpPr>
          <p:cNvPr id="4099" name="Rectangle 3"/>
          <p:cNvSpPr>
            <a:spLocks noGrp="1" noChangeArrowheads="1"/>
          </p:cNvSpPr>
          <p:nvPr>
            <p:ph idx="1"/>
          </p:nvPr>
        </p:nvSpPr>
        <p:spPr/>
        <p:txBody>
          <a:bodyPr/>
          <a:lstStyle/>
          <a:p>
            <a:r>
              <a:rPr lang="en-US" sz="2200" dirty="0" smtClean="0"/>
              <a:t>Enzymes called </a:t>
            </a:r>
            <a:r>
              <a:rPr lang="en-US" sz="2200" b="1" dirty="0" smtClean="0"/>
              <a:t>DNA polymerases (4) </a:t>
            </a:r>
            <a:r>
              <a:rPr lang="en-US" sz="2200" dirty="0" smtClean="0"/>
              <a:t>catalyze the </a:t>
            </a:r>
            <a:r>
              <a:rPr lang="en-US" sz="2200" b="1" dirty="0" smtClean="0"/>
              <a:t>elongation</a:t>
            </a:r>
            <a:r>
              <a:rPr lang="en-US" sz="2200" dirty="0" smtClean="0"/>
              <a:t> of new DNA at a replication fork by working off of a parent template strand</a:t>
            </a:r>
          </a:p>
          <a:p>
            <a:r>
              <a:rPr lang="en-US" sz="2200" dirty="0" smtClean="0"/>
              <a:t>DNA </a:t>
            </a:r>
            <a:r>
              <a:rPr lang="en-US" sz="2200" dirty="0"/>
              <a:t>polymerases cannot initiate synthesis </a:t>
            </a:r>
            <a:r>
              <a:rPr lang="en-US" sz="2200" dirty="0" smtClean="0"/>
              <a:t>on their own…can </a:t>
            </a:r>
            <a:r>
              <a:rPr lang="en-US" sz="2200" dirty="0"/>
              <a:t>only add nucleotides to an </a:t>
            </a:r>
            <a:r>
              <a:rPr lang="en-US" sz="2200" dirty="0" smtClean="0"/>
              <a:t>existing “open” </a:t>
            </a:r>
            <a:r>
              <a:rPr lang="en-US" sz="2200" dirty="0"/>
              <a:t>3</a:t>
            </a:r>
            <a:r>
              <a:rPr lang="en-US" sz="2200" dirty="0">
                <a:sym typeface="Symbol" charset="0"/>
              </a:rPr>
              <a:t>′</a:t>
            </a:r>
            <a:r>
              <a:rPr lang="en-US" sz="2200" dirty="0"/>
              <a:t> </a:t>
            </a:r>
            <a:r>
              <a:rPr lang="en-US" sz="2200" dirty="0" smtClean="0"/>
              <a:t>end (Needs a free 3’–OH)</a:t>
            </a:r>
          </a:p>
          <a:p>
            <a:pPr marL="749808" lvl="2" indent="-347472"/>
            <a:r>
              <a:rPr lang="en-US" sz="2200" dirty="0"/>
              <a:t>Requires a short </a:t>
            </a:r>
            <a:r>
              <a:rPr lang="en-US" sz="2200" b="1" dirty="0"/>
              <a:t>RNA </a:t>
            </a:r>
            <a:r>
              <a:rPr lang="en-US" sz="2200" b="1" dirty="0" smtClean="0"/>
              <a:t>primer</a:t>
            </a:r>
            <a:r>
              <a:rPr lang="en-US" sz="2200" dirty="0" smtClean="0"/>
              <a:t> that is provided by a separate enzyme, </a:t>
            </a:r>
            <a:r>
              <a:rPr lang="en-US" sz="2200" b="1" dirty="0" smtClean="0"/>
              <a:t>RNA </a:t>
            </a:r>
            <a:r>
              <a:rPr lang="en-US" sz="2200" b="1" dirty="0" err="1" smtClean="0"/>
              <a:t>primase</a:t>
            </a:r>
            <a:r>
              <a:rPr lang="en-US" sz="2200" b="1" dirty="0" smtClean="0"/>
              <a:t> (5)</a:t>
            </a:r>
          </a:p>
          <a:p>
            <a:pPr marL="1207008" lvl="3" indent="-347472"/>
            <a:r>
              <a:rPr lang="en-US" sz="2000" dirty="0" err="1" smtClean="0"/>
              <a:t>Primase</a:t>
            </a:r>
            <a:r>
              <a:rPr lang="en-US" sz="2000" dirty="0" smtClean="0"/>
              <a:t> can </a:t>
            </a:r>
            <a:r>
              <a:rPr lang="en-US" sz="2000" dirty="0"/>
              <a:t>start an RNA chain from scratch </a:t>
            </a:r>
            <a:r>
              <a:rPr lang="en-US" sz="2000" dirty="0" smtClean="0"/>
              <a:t>by using </a:t>
            </a:r>
            <a:r>
              <a:rPr lang="en-US" sz="2000" dirty="0"/>
              <a:t>the parental DNA as a </a:t>
            </a:r>
            <a:r>
              <a:rPr lang="en-US" sz="2000" dirty="0" smtClean="0"/>
              <a:t>template strand</a:t>
            </a:r>
          </a:p>
          <a:p>
            <a:pPr marL="1207008" lvl="3" indent="-347472"/>
            <a:r>
              <a:rPr lang="en-US" dirty="0">
                <a:sym typeface="Wingdings" pitchFamily="2" charset="2"/>
              </a:rPr>
              <a:t>P</a:t>
            </a:r>
            <a:r>
              <a:rPr lang="en-US" dirty="0" smtClean="0">
                <a:sym typeface="Wingdings" pitchFamily="2" charset="2"/>
              </a:rPr>
              <a:t>rovides “head-start” for DNA polymerase</a:t>
            </a:r>
            <a:endParaRPr lang="en-US"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Tree>
    <p:extLst>
      <p:ext uri="{BB962C8B-B14F-4D97-AF65-F5344CB8AC3E}">
        <p14:creationId xmlns:p14="http://schemas.microsoft.com/office/powerpoint/2010/main" val="256846813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dirty="0" smtClean="0"/>
              <a:t>Each nucleotide that is added to a growing DNA strand is a </a:t>
            </a:r>
            <a:r>
              <a:rPr lang="en-US" b="1" dirty="0" smtClean="0"/>
              <a:t>nucleoside triphosphate (</a:t>
            </a:r>
            <a:r>
              <a:rPr lang="en-US" b="1" dirty="0" err="1" smtClean="0"/>
              <a:t>dNTP</a:t>
            </a:r>
            <a:r>
              <a:rPr lang="en-US" b="1" dirty="0" smtClean="0"/>
              <a:t>)</a:t>
            </a:r>
          </a:p>
          <a:p>
            <a:pPr lvl="1"/>
            <a:r>
              <a:rPr lang="en-US" dirty="0" err="1" smtClean="0"/>
              <a:t>dATP</a:t>
            </a:r>
            <a:r>
              <a:rPr lang="en-US" dirty="0" smtClean="0"/>
              <a:t>, </a:t>
            </a:r>
            <a:r>
              <a:rPr lang="en-US" dirty="0" err="1" smtClean="0"/>
              <a:t>dTTP</a:t>
            </a:r>
            <a:r>
              <a:rPr lang="en-US" dirty="0" smtClean="0"/>
              <a:t>, </a:t>
            </a:r>
            <a:r>
              <a:rPr lang="en-US" dirty="0" err="1" smtClean="0"/>
              <a:t>dCTP</a:t>
            </a:r>
            <a:r>
              <a:rPr lang="en-US" dirty="0" smtClean="0"/>
              <a:t>, </a:t>
            </a:r>
            <a:r>
              <a:rPr lang="en-US" dirty="0" err="1" smtClean="0"/>
              <a:t>dGTP</a:t>
            </a:r>
            <a:r>
              <a:rPr lang="en-US" dirty="0" smtClean="0"/>
              <a:t> </a:t>
            </a:r>
          </a:p>
          <a:p>
            <a:r>
              <a:rPr lang="en-US" dirty="0" smtClean="0"/>
              <a:t>As each monomer joins the DNA strand, it loses two phosphate groups as a molecule of pyrophosphate (FUEL/ENERGY) </a:t>
            </a:r>
            <a:endParaRPr lang="en-US"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Rectangle 2"/>
          <p:cNvSpPr txBox="1">
            <a:spLocks noChangeArrowheads="1"/>
          </p:cNvSpPr>
          <p:nvPr/>
        </p:nvSpPr>
        <p:spPr bwMode="auto">
          <a:xfrm>
            <a:off x="334963" y="346300"/>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16.2: Many proteins work together in DNA replication and repair</a:t>
            </a:r>
            <a:br>
              <a:rPr lang="en-US" dirty="0" smtClean="0"/>
            </a:br>
            <a:r>
              <a:rPr lang="en-US" dirty="0" smtClean="0"/>
              <a:t> </a:t>
            </a:r>
            <a:endParaRPr lang="en-US" i="1" dirty="0"/>
          </a:p>
        </p:txBody>
      </p:sp>
    </p:spTree>
    <p:extLst>
      <p:ext uri="{BB962C8B-B14F-4D97-AF65-F5344CB8AC3E}">
        <p14:creationId xmlns:p14="http://schemas.microsoft.com/office/powerpoint/2010/main" val="101777007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4AddingNucleotides-U.jpg"/>
          <p:cNvPicPr>
            <a:picLocks noChangeAspect="1"/>
          </p:cNvPicPr>
          <p:nvPr/>
        </p:nvPicPr>
        <p:blipFill rotWithShape="1">
          <a:blip r:embed="rId3">
            <a:extLst>
              <a:ext uri="{28A0092B-C50C-407E-A947-70E740481C1C}">
                <a14:useLocalDpi xmlns:a14="http://schemas.microsoft.com/office/drawing/2010/main" val="0"/>
              </a:ext>
            </a:extLst>
          </a:blip>
          <a:srcRect b="823"/>
          <a:stretch/>
        </p:blipFill>
        <p:spPr>
          <a:xfrm>
            <a:off x="384048" y="256072"/>
            <a:ext cx="8375904" cy="638441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16.14</a:t>
            </a:r>
            <a:endParaRPr lang="en-US" sz="1200" dirty="0">
              <a:latin typeface="Arial" charset="0"/>
            </a:endParaRPr>
          </a:p>
        </p:txBody>
      </p:sp>
      <p:sp>
        <p:nvSpPr>
          <p:cNvPr id="5" name="Text Box 31"/>
          <p:cNvSpPr txBox="1">
            <a:spLocks noChangeArrowheads="1"/>
          </p:cNvSpPr>
          <p:nvPr/>
        </p:nvSpPr>
        <p:spPr bwMode="auto">
          <a:xfrm>
            <a:off x="2125715" y="552646"/>
            <a:ext cx="39889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5</a:t>
            </a:r>
            <a:r>
              <a:rPr lang="en-US" sz="2000" dirty="0">
                <a:solidFill>
                  <a:srgbClr val="000000"/>
                </a:solidFill>
                <a:latin typeface="Symbol Std"/>
                <a:cs typeface="Symbol Std"/>
              </a:rPr>
              <a:t>′</a:t>
            </a:r>
            <a:endParaRPr lang="en-US" sz="2100" dirty="0">
              <a:solidFill>
                <a:srgbClr val="000000"/>
              </a:solidFill>
              <a:latin typeface="Arial"/>
              <a:cs typeface="Arial"/>
            </a:endParaRPr>
          </a:p>
        </p:txBody>
      </p:sp>
      <p:cxnSp>
        <p:nvCxnSpPr>
          <p:cNvPr id="4" name="Straight Connector 3"/>
          <p:cNvCxnSpPr/>
          <p:nvPr/>
        </p:nvCxnSpPr>
        <p:spPr bwMode="auto">
          <a:xfrm>
            <a:off x="1797320" y="1631727"/>
            <a:ext cx="51659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1791939" y="2105295"/>
            <a:ext cx="27444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Left Brace 7"/>
          <p:cNvSpPr/>
          <p:nvPr/>
        </p:nvSpPr>
        <p:spPr bwMode="auto">
          <a:xfrm rot="16200000">
            <a:off x="2012062" y="4592077"/>
            <a:ext cx="216261" cy="1980283"/>
          </a:xfrm>
          <a:prstGeom prst="leftBrace">
            <a:avLst>
              <a:gd name="adj1" fmla="val 32992"/>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solidFill>
                <a:srgbClr val="000000"/>
              </a:solidFill>
              <a:latin typeface="Times" charset="0"/>
              <a:ea typeface="ＭＳ Ｐゴシック" charset="0"/>
            </a:endParaRPr>
          </a:p>
        </p:txBody>
      </p:sp>
      <p:sp>
        <p:nvSpPr>
          <p:cNvPr id="11" name="Text Box 31"/>
          <p:cNvSpPr txBox="1">
            <a:spLocks noChangeArrowheads="1"/>
          </p:cNvSpPr>
          <p:nvPr/>
        </p:nvSpPr>
        <p:spPr bwMode="auto">
          <a:xfrm>
            <a:off x="6220805" y="547269"/>
            <a:ext cx="39889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5</a:t>
            </a:r>
            <a:r>
              <a:rPr lang="en-US" sz="2000" dirty="0">
                <a:solidFill>
                  <a:srgbClr val="000000"/>
                </a:solidFill>
                <a:latin typeface="Symbol Std"/>
                <a:cs typeface="Symbol Std"/>
              </a:rPr>
              <a:t>′</a:t>
            </a:r>
            <a:endParaRPr lang="en-US" sz="2100" dirty="0">
              <a:solidFill>
                <a:srgbClr val="000000"/>
              </a:solidFill>
              <a:latin typeface="Arial"/>
              <a:cs typeface="Arial"/>
            </a:endParaRPr>
          </a:p>
        </p:txBody>
      </p:sp>
      <p:sp>
        <p:nvSpPr>
          <p:cNvPr id="12" name="Text Box 31"/>
          <p:cNvSpPr txBox="1">
            <a:spLocks noChangeArrowheads="1"/>
          </p:cNvSpPr>
          <p:nvPr/>
        </p:nvSpPr>
        <p:spPr bwMode="auto">
          <a:xfrm>
            <a:off x="4127517" y="570978"/>
            <a:ext cx="39889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3</a:t>
            </a:r>
            <a:r>
              <a:rPr lang="en-US" sz="2000" dirty="0" smtClean="0">
                <a:solidFill>
                  <a:srgbClr val="000000"/>
                </a:solidFill>
                <a:latin typeface="Symbol Std"/>
                <a:cs typeface="Symbol Std"/>
              </a:rPr>
              <a:t>′</a:t>
            </a:r>
            <a:endParaRPr lang="en-US" sz="2100" dirty="0">
              <a:solidFill>
                <a:srgbClr val="000000"/>
              </a:solidFill>
              <a:latin typeface="Arial"/>
              <a:cs typeface="Arial"/>
            </a:endParaRPr>
          </a:p>
        </p:txBody>
      </p:sp>
      <p:sp>
        <p:nvSpPr>
          <p:cNvPr id="13" name="Text Box 31"/>
          <p:cNvSpPr txBox="1">
            <a:spLocks noChangeArrowheads="1"/>
          </p:cNvSpPr>
          <p:nvPr/>
        </p:nvSpPr>
        <p:spPr bwMode="auto">
          <a:xfrm>
            <a:off x="6210038" y="4827713"/>
            <a:ext cx="39889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3</a:t>
            </a:r>
            <a:r>
              <a:rPr lang="en-US" sz="2000" dirty="0" smtClean="0">
                <a:solidFill>
                  <a:srgbClr val="000000"/>
                </a:solidFill>
                <a:latin typeface="Symbol Std"/>
                <a:cs typeface="Symbol Std"/>
              </a:rPr>
              <a:t>′</a:t>
            </a:r>
            <a:endParaRPr lang="en-US" sz="2100" dirty="0">
              <a:solidFill>
                <a:srgbClr val="000000"/>
              </a:solidFill>
              <a:latin typeface="Arial"/>
              <a:cs typeface="Arial"/>
            </a:endParaRPr>
          </a:p>
        </p:txBody>
      </p:sp>
      <p:sp>
        <p:nvSpPr>
          <p:cNvPr id="14" name="Text Box 31"/>
          <p:cNvSpPr txBox="1">
            <a:spLocks noChangeArrowheads="1"/>
          </p:cNvSpPr>
          <p:nvPr/>
        </p:nvSpPr>
        <p:spPr bwMode="auto">
          <a:xfrm>
            <a:off x="4132894" y="5831811"/>
            <a:ext cx="398893" cy="36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5</a:t>
            </a:r>
            <a:r>
              <a:rPr lang="en-US" sz="2000" dirty="0" smtClean="0">
                <a:solidFill>
                  <a:srgbClr val="000000"/>
                </a:solidFill>
                <a:latin typeface="Symbol Std"/>
                <a:cs typeface="Symbol Std"/>
              </a:rPr>
              <a:t>′</a:t>
            </a:r>
            <a:endParaRPr lang="en-US" sz="2100" dirty="0">
              <a:solidFill>
                <a:srgbClr val="000000"/>
              </a:solidFill>
              <a:latin typeface="Arial"/>
              <a:cs typeface="Arial"/>
            </a:endParaRPr>
          </a:p>
        </p:txBody>
      </p:sp>
      <p:sp>
        <p:nvSpPr>
          <p:cNvPr id="15" name="Text Box 31"/>
          <p:cNvSpPr txBox="1">
            <a:spLocks noChangeArrowheads="1"/>
          </p:cNvSpPr>
          <p:nvPr/>
        </p:nvSpPr>
        <p:spPr bwMode="auto">
          <a:xfrm>
            <a:off x="8244127" y="5831814"/>
            <a:ext cx="398893" cy="36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5</a:t>
            </a:r>
            <a:r>
              <a:rPr lang="en-US" sz="2000" dirty="0" smtClean="0">
                <a:solidFill>
                  <a:srgbClr val="000000"/>
                </a:solidFill>
                <a:latin typeface="Symbol Std"/>
                <a:cs typeface="Symbol Std"/>
              </a:rPr>
              <a:t>′</a:t>
            </a:r>
            <a:endParaRPr lang="en-US" sz="2100" dirty="0">
              <a:solidFill>
                <a:srgbClr val="000000"/>
              </a:solidFill>
              <a:latin typeface="Arial"/>
              <a:cs typeface="Arial"/>
            </a:endParaRPr>
          </a:p>
        </p:txBody>
      </p:sp>
      <p:sp>
        <p:nvSpPr>
          <p:cNvPr id="16" name="Text Box 31"/>
          <p:cNvSpPr txBox="1">
            <a:spLocks noChangeArrowheads="1"/>
          </p:cNvSpPr>
          <p:nvPr/>
        </p:nvSpPr>
        <p:spPr bwMode="auto">
          <a:xfrm>
            <a:off x="1528176" y="229696"/>
            <a:ext cx="1415338"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New strand</a:t>
            </a:r>
            <a:endParaRPr lang="en-US" sz="2100" dirty="0">
              <a:solidFill>
                <a:srgbClr val="000000"/>
              </a:solidFill>
              <a:latin typeface="Arial" charset="0"/>
            </a:endParaRPr>
          </a:p>
        </p:txBody>
      </p:sp>
      <p:sp>
        <p:nvSpPr>
          <p:cNvPr id="17" name="Text Box 31"/>
          <p:cNvSpPr txBox="1">
            <a:spLocks noChangeArrowheads="1"/>
          </p:cNvSpPr>
          <p:nvPr/>
        </p:nvSpPr>
        <p:spPr bwMode="auto">
          <a:xfrm>
            <a:off x="3228634" y="235080"/>
            <a:ext cx="2109513"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Template strand</a:t>
            </a:r>
            <a:endParaRPr lang="en-US" sz="2100" dirty="0">
              <a:solidFill>
                <a:srgbClr val="000000"/>
              </a:solidFill>
              <a:latin typeface="Arial" charset="0"/>
            </a:endParaRPr>
          </a:p>
        </p:txBody>
      </p:sp>
      <p:sp>
        <p:nvSpPr>
          <p:cNvPr id="18" name="Text Box 31"/>
          <p:cNvSpPr txBox="1">
            <a:spLocks noChangeArrowheads="1"/>
          </p:cNvSpPr>
          <p:nvPr/>
        </p:nvSpPr>
        <p:spPr bwMode="auto">
          <a:xfrm>
            <a:off x="1016962" y="1435146"/>
            <a:ext cx="753452"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Sugar</a:t>
            </a:r>
            <a:endParaRPr lang="en-US" sz="2100" dirty="0">
              <a:solidFill>
                <a:srgbClr val="000000"/>
              </a:solidFill>
              <a:latin typeface="Arial" charset="0"/>
            </a:endParaRPr>
          </a:p>
        </p:txBody>
      </p:sp>
      <p:sp>
        <p:nvSpPr>
          <p:cNvPr id="19" name="Text Box 31"/>
          <p:cNvSpPr txBox="1">
            <a:spLocks noChangeArrowheads="1"/>
          </p:cNvSpPr>
          <p:nvPr/>
        </p:nvSpPr>
        <p:spPr bwMode="auto">
          <a:xfrm>
            <a:off x="398124" y="1914099"/>
            <a:ext cx="1431482"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Phosphate</a:t>
            </a:r>
            <a:endParaRPr lang="en-US" sz="2100" dirty="0">
              <a:solidFill>
                <a:srgbClr val="000000"/>
              </a:solidFill>
              <a:latin typeface="Arial" charset="0"/>
            </a:endParaRPr>
          </a:p>
        </p:txBody>
      </p:sp>
      <p:sp>
        <p:nvSpPr>
          <p:cNvPr id="20" name="Text Box 31"/>
          <p:cNvSpPr txBox="1">
            <a:spLocks noChangeArrowheads="1"/>
          </p:cNvSpPr>
          <p:nvPr/>
        </p:nvSpPr>
        <p:spPr bwMode="auto">
          <a:xfrm>
            <a:off x="2663609" y="1827997"/>
            <a:ext cx="753452"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Base</a:t>
            </a:r>
            <a:endParaRPr lang="en-US" sz="2100" dirty="0">
              <a:solidFill>
                <a:srgbClr val="000000"/>
              </a:solidFill>
              <a:latin typeface="Arial" charset="0"/>
            </a:endParaRPr>
          </a:p>
        </p:txBody>
      </p:sp>
      <p:sp>
        <p:nvSpPr>
          <p:cNvPr id="21" name="Text Box 31"/>
          <p:cNvSpPr txBox="1">
            <a:spLocks noChangeArrowheads="1"/>
          </p:cNvSpPr>
          <p:nvPr/>
        </p:nvSpPr>
        <p:spPr bwMode="auto">
          <a:xfrm>
            <a:off x="1931766" y="3576976"/>
            <a:ext cx="435961"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OH</a:t>
            </a:r>
            <a:endParaRPr lang="en-US" sz="2100" dirty="0">
              <a:solidFill>
                <a:srgbClr val="000000"/>
              </a:solidFill>
              <a:latin typeface="Arial" charset="0"/>
            </a:endParaRPr>
          </a:p>
        </p:txBody>
      </p:sp>
      <p:sp>
        <p:nvSpPr>
          <p:cNvPr id="22" name="Text Box 31"/>
          <p:cNvSpPr txBox="1">
            <a:spLocks noChangeArrowheads="1"/>
          </p:cNvSpPr>
          <p:nvPr/>
        </p:nvSpPr>
        <p:spPr bwMode="auto">
          <a:xfrm>
            <a:off x="2771232" y="1526643"/>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A</a:t>
            </a:r>
            <a:endParaRPr lang="en-US" sz="2050" dirty="0">
              <a:solidFill>
                <a:srgbClr val="FFFFFF"/>
              </a:solidFill>
              <a:latin typeface="Arial" charset="0"/>
            </a:endParaRPr>
          </a:p>
        </p:txBody>
      </p:sp>
      <p:sp>
        <p:nvSpPr>
          <p:cNvPr id="23" name="Text Box 31"/>
          <p:cNvSpPr txBox="1">
            <a:spLocks noChangeArrowheads="1"/>
          </p:cNvSpPr>
          <p:nvPr/>
        </p:nvSpPr>
        <p:spPr bwMode="auto">
          <a:xfrm>
            <a:off x="3546124" y="1530790"/>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T</a:t>
            </a:r>
            <a:endParaRPr lang="en-US" sz="2050" dirty="0">
              <a:solidFill>
                <a:srgbClr val="FFFFFF"/>
              </a:solidFill>
              <a:latin typeface="Arial" charset="0"/>
            </a:endParaRPr>
          </a:p>
        </p:txBody>
      </p:sp>
      <p:sp>
        <p:nvSpPr>
          <p:cNvPr id="24" name="Text Box 31"/>
          <p:cNvSpPr txBox="1">
            <a:spLocks noChangeArrowheads="1"/>
          </p:cNvSpPr>
          <p:nvPr/>
        </p:nvSpPr>
        <p:spPr bwMode="auto">
          <a:xfrm>
            <a:off x="2765849" y="2370301"/>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C</a:t>
            </a:r>
            <a:endParaRPr lang="en-US" sz="2050" dirty="0">
              <a:solidFill>
                <a:srgbClr val="FFFFFF"/>
              </a:solidFill>
              <a:latin typeface="Arial" charset="0"/>
            </a:endParaRPr>
          </a:p>
        </p:txBody>
      </p:sp>
      <p:sp>
        <p:nvSpPr>
          <p:cNvPr id="25" name="Text Box 31"/>
          <p:cNvSpPr txBox="1">
            <a:spLocks noChangeArrowheads="1"/>
          </p:cNvSpPr>
          <p:nvPr/>
        </p:nvSpPr>
        <p:spPr bwMode="auto">
          <a:xfrm>
            <a:off x="3546120" y="3217399"/>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C</a:t>
            </a:r>
            <a:endParaRPr lang="en-US" sz="2050" dirty="0">
              <a:solidFill>
                <a:srgbClr val="FFFFFF"/>
              </a:solidFill>
              <a:latin typeface="Arial" charset="0"/>
            </a:endParaRPr>
          </a:p>
        </p:txBody>
      </p:sp>
      <p:sp>
        <p:nvSpPr>
          <p:cNvPr id="26" name="Text Box 31"/>
          <p:cNvSpPr txBox="1">
            <a:spLocks noChangeArrowheads="1"/>
          </p:cNvSpPr>
          <p:nvPr/>
        </p:nvSpPr>
        <p:spPr bwMode="auto">
          <a:xfrm>
            <a:off x="3546117" y="2369337"/>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G</a:t>
            </a:r>
            <a:endParaRPr lang="en-US" sz="2050" dirty="0">
              <a:solidFill>
                <a:srgbClr val="FFFFFF"/>
              </a:solidFill>
              <a:latin typeface="Arial" charset="0"/>
            </a:endParaRPr>
          </a:p>
        </p:txBody>
      </p:sp>
      <p:sp>
        <p:nvSpPr>
          <p:cNvPr id="27" name="Text Box 31"/>
          <p:cNvSpPr txBox="1">
            <a:spLocks noChangeArrowheads="1"/>
          </p:cNvSpPr>
          <p:nvPr/>
        </p:nvSpPr>
        <p:spPr bwMode="auto">
          <a:xfrm>
            <a:off x="2771223" y="3217402"/>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G</a:t>
            </a:r>
            <a:endParaRPr lang="en-US" sz="2050" dirty="0">
              <a:solidFill>
                <a:srgbClr val="FFFFFF"/>
              </a:solidFill>
              <a:latin typeface="Arial" charset="0"/>
            </a:endParaRPr>
          </a:p>
        </p:txBody>
      </p:sp>
      <p:sp>
        <p:nvSpPr>
          <p:cNvPr id="28" name="Text Box 31"/>
          <p:cNvSpPr txBox="1">
            <a:spLocks noChangeArrowheads="1"/>
          </p:cNvSpPr>
          <p:nvPr/>
        </p:nvSpPr>
        <p:spPr bwMode="auto">
          <a:xfrm>
            <a:off x="3551504" y="4051519"/>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A</a:t>
            </a:r>
            <a:endParaRPr lang="en-US" sz="2050" dirty="0">
              <a:solidFill>
                <a:srgbClr val="FFFFFF"/>
              </a:solidFill>
              <a:latin typeface="Arial" charset="0"/>
            </a:endParaRPr>
          </a:p>
        </p:txBody>
      </p:sp>
      <p:sp>
        <p:nvSpPr>
          <p:cNvPr id="29" name="Text Box 31"/>
          <p:cNvSpPr txBox="1">
            <a:spLocks noChangeArrowheads="1"/>
          </p:cNvSpPr>
          <p:nvPr/>
        </p:nvSpPr>
        <p:spPr bwMode="auto">
          <a:xfrm rot="19294336">
            <a:off x="2672160" y="4279488"/>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T</a:t>
            </a:r>
            <a:endParaRPr lang="en-US" sz="2050" dirty="0">
              <a:solidFill>
                <a:srgbClr val="FFFFFF"/>
              </a:solidFill>
              <a:latin typeface="Arial" charset="0"/>
            </a:endParaRPr>
          </a:p>
        </p:txBody>
      </p:sp>
      <p:sp>
        <p:nvSpPr>
          <p:cNvPr id="30" name="Text Box 31"/>
          <p:cNvSpPr txBox="1">
            <a:spLocks noChangeArrowheads="1"/>
          </p:cNvSpPr>
          <p:nvPr/>
        </p:nvSpPr>
        <p:spPr bwMode="auto">
          <a:xfrm>
            <a:off x="3546118" y="4892006"/>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C</a:t>
            </a:r>
            <a:endParaRPr lang="en-US" sz="2050" dirty="0">
              <a:solidFill>
                <a:srgbClr val="FFFFFF"/>
              </a:solidFill>
              <a:latin typeface="Arial" charset="0"/>
            </a:endParaRPr>
          </a:p>
        </p:txBody>
      </p:sp>
      <p:sp>
        <p:nvSpPr>
          <p:cNvPr id="31" name="Text Box 31"/>
          <p:cNvSpPr txBox="1">
            <a:spLocks noChangeArrowheads="1"/>
          </p:cNvSpPr>
          <p:nvPr/>
        </p:nvSpPr>
        <p:spPr bwMode="auto">
          <a:xfrm rot="20817568">
            <a:off x="2249258" y="5180647"/>
            <a:ext cx="435961"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OH</a:t>
            </a:r>
            <a:endParaRPr lang="en-US" sz="2100" dirty="0">
              <a:solidFill>
                <a:srgbClr val="000000"/>
              </a:solidFill>
              <a:latin typeface="Arial" charset="0"/>
            </a:endParaRPr>
          </a:p>
        </p:txBody>
      </p:sp>
      <p:sp>
        <p:nvSpPr>
          <p:cNvPr id="32" name="Text Box 31"/>
          <p:cNvSpPr txBox="1">
            <a:spLocks noChangeArrowheads="1"/>
          </p:cNvSpPr>
          <p:nvPr/>
        </p:nvSpPr>
        <p:spPr bwMode="auto">
          <a:xfrm>
            <a:off x="1468982" y="5638074"/>
            <a:ext cx="1431482"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Nucleotide</a:t>
            </a:r>
            <a:endParaRPr lang="en-US" sz="2100" dirty="0">
              <a:solidFill>
                <a:srgbClr val="000000"/>
              </a:solidFill>
              <a:latin typeface="Arial" charset="0"/>
            </a:endParaRPr>
          </a:p>
        </p:txBody>
      </p:sp>
      <p:sp>
        <p:nvSpPr>
          <p:cNvPr id="33" name="Text Box 31"/>
          <p:cNvSpPr txBox="1">
            <a:spLocks noChangeArrowheads="1"/>
          </p:cNvSpPr>
          <p:nvPr/>
        </p:nvSpPr>
        <p:spPr bwMode="auto">
          <a:xfrm>
            <a:off x="4799945" y="3119545"/>
            <a:ext cx="893362" cy="99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2100" dirty="0" smtClean="0">
                <a:solidFill>
                  <a:srgbClr val="000000"/>
                </a:solidFill>
                <a:latin typeface="Arial" charset="0"/>
              </a:rPr>
              <a:t>DNA</a:t>
            </a:r>
            <a:br>
              <a:rPr lang="en-US" sz="2100" dirty="0" smtClean="0">
                <a:solidFill>
                  <a:srgbClr val="000000"/>
                </a:solidFill>
                <a:latin typeface="Arial" charset="0"/>
              </a:rPr>
            </a:br>
            <a:r>
              <a:rPr lang="en-US" sz="2100" dirty="0" smtClean="0">
                <a:solidFill>
                  <a:srgbClr val="000000"/>
                </a:solidFill>
                <a:latin typeface="Arial" charset="0"/>
              </a:rPr>
              <a:t>poly-</a:t>
            </a:r>
            <a:br>
              <a:rPr lang="en-US" sz="2100" dirty="0" smtClean="0">
                <a:solidFill>
                  <a:srgbClr val="000000"/>
                </a:solidFill>
                <a:latin typeface="Arial" charset="0"/>
              </a:rPr>
            </a:br>
            <a:r>
              <a:rPr lang="en-US" sz="2100" dirty="0" err="1" smtClean="0">
                <a:solidFill>
                  <a:srgbClr val="000000"/>
                </a:solidFill>
                <a:latin typeface="Arial" charset="0"/>
              </a:rPr>
              <a:t>merase</a:t>
            </a:r>
            <a:endParaRPr lang="en-US" sz="2100" dirty="0">
              <a:solidFill>
                <a:srgbClr val="000000"/>
              </a:solidFill>
              <a:latin typeface="Arial" charset="0"/>
            </a:endParaRPr>
          </a:p>
        </p:txBody>
      </p:sp>
      <p:sp>
        <p:nvSpPr>
          <p:cNvPr id="34" name="Text Box 31"/>
          <p:cNvSpPr txBox="1">
            <a:spLocks noChangeArrowheads="1"/>
          </p:cNvSpPr>
          <p:nvPr/>
        </p:nvSpPr>
        <p:spPr bwMode="auto">
          <a:xfrm>
            <a:off x="6005333" y="4454158"/>
            <a:ext cx="435961"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OH</a:t>
            </a:r>
            <a:endParaRPr lang="en-US" sz="2100" dirty="0">
              <a:solidFill>
                <a:srgbClr val="000000"/>
              </a:solidFill>
              <a:latin typeface="Arial" charset="0"/>
            </a:endParaRPr>
          </a:p>
        </p:txBody>
      </p:sp>
      <p:sp>
        <p:nvSpPr>
          <p:cNvPr id="35" name="Text Box 31"/>
          <p:cNvSpPr txBox="1">
            <a:spLocks noChangeArrowheads="1"/>
          </p:cNvSpPr>
          <p:nvPr/>
        </p:nvSpPr>
        <p:spPr bwMode="auto">
          <a:xfrm>
            <a:off x="4842991" y="5067637"/>
            <a:ext cx="1291571" cy="57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2100" dirty="0" smtClean="0">
                <a:solidFill>
                  <a:srgbClr val="000000"/>
                </a:solidFill>
                <a:latin typeface="Arial" charset="0"/>
              </a:rPr>
              <a:t>Pyro-</a:t>
            </a:r>
            <a:br>
              <a:rPr lang="en-US" sz="2100" dirty="0" smtClean="0">
                <a:solidFill>
                  <a:srgbClr val="000000"/>
                </a:solidFill>
                <a:latin typeface="Arial" charset="0"/>
              </a:rPr>
            </a:br>
            <a:r>
              <a:rPr lang="en-US" sz="2100" dirty="0" smtClean="0">
                <a:solidFill>
                  <a:srgbClr val="000000"/>
                </a:solidFill>
                <a:latin typeface="Arial" charset="0"/>
              </a:rPr>
              <a:t>phosphate</a:t>
            </a:r>
            <a:endParaRPr lang="en-US" sz="2100" dirty="0">
              <a:solidFill>
                <a:srgbClr val="000000"/>
              </a:solidFill>
              <a:latin typeface="Arial" charset="0"/>
            </a:endParaRPr>
          </a:p>
        </p:txBody>
      </p:sp>
      <p:sp>
        <p:nvSpPr>
          <p:cNvPr id="36" name="Text Box 31"/>
          <p:cNvSpPr txBox="1">
            <a:spLocks noChangeArrowheads="1"/>
          </p:cNvSpPr>
          <p:nvPr/>
        </p:nvSpPr>
        <p:spPr bwMode="auto">
          <a:xfrm>
            <a:off x="5144337" y="6278473"/>
            <a:ext cx="188427" cy="32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2</a:t>
            </a:r>
            <a:endParaRPr lang="en-US" sz="2100" dirty="0">
              <a:solidFill>
                <a:srgbClr val="000000"/>
              </a:solidFill>
              <a:latin typeface="Arial" charset="0"/>
            </a:endParaRPr>
          </a:p>
        </p:txBody>
      </p:sp>
      <p:sp>
        <p:nvSpPr>
          <p:cNvPr id="37" name="Text Box 31"/>
          <p:cNvSpPr txBox="1">
            <a:spLocks noChangeArrowheads="1"/>
          </p:cNvSpPr>
          <p:nvPr/>
        </p:nvSpPr>
        <p:spPr bwMode="auto">
          <a:xfrm>
            <a:off x="5364969" y="6294615"/>
            <a:ext cx="188427" cy="32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a:solidFill>
                  <a:srgbClr val="000000"/>
                </a:solidFill>
                <a:latin typeface="Arial" charset="0"/>
              </a:rPr>
              <a:t>P</a:t>
            </a:r>
          </a:p>
        </p:txBody>
      </p:sp>
      <p:sp>
        <p:nvSpPr>
          <p:cNvPr id="38" name="Text Box 31"/>
          <p:cNvSpPr txBox="1">
            <a:spLocks noChangeArrowheads="1"/>
          </p:cNvSpPr>
          <p:nvPr/>
        </p:nvSpPr>
        <p:spPr bwMode="auto">
          <a:xfrm>
            <a:off x="5590979" y="6439913"/>
            <a:ext cx="188427" cy="26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err="1" smtClean="0">
                <a:solidFill>
                  <a:srgbClr val="000000"/>
                </a:solidFill>
                <a:latin typeface="Arial" charset="0"/>
              </a:rPr>
              <a:t>i</a:t>
            </a:r>
            <a:endParaRPr lang="en-US" sz="1600" dirty="0">
              <a:solidFill>
                <a:srgbClr val="000000"/>
              </a:solidFill>
              <a:latin typeface="Arial" charset="0"/>
            </a:endParaRPr>
          </a:p>
        </p:txBody>
      </p:sp>
      <p:sp>
        <p:nvSpPr>
          <p:cNvPr id="39" name="Text Box 31"/>
          <p:cNvSpPr txBox="1">
            <a:spLocks noChangeArrowheads="1"/>
          </p:cNvSpPr>
          <p:nvPr/>
        </p:nvSpPr>
        <p:spPr bwMode="auto">
          <a:xfrm>
            <a:off x="5553310" y="4676737"/>
            <a:ext cx="188427" cy="32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a:solidFill>
                  <a:srgbClr val="000000"/>
                </a:solidFill>
                <a:latin typeface="Arial" charset="0"/>
              </a:rPr>
              <a:t>P</a:t>
            </a:r>
          </a:p>
        </p:txBody>
      </p:sp>
      <p:sp>
        <p:nvSpPr>
          <p:cNvPr id="40" name="Text Box 31"/>
          <p:cNvSpPr txBox="1">
            <a:spLocks noChangeArrowheads="1"/>
          </p:cNvSpPr>
          <p:nvPr/>
        </p:nvSpPr>
        <p:spPr bwMode="auto">
          <a:xfrm>
            <a:off x="5779320" y="4809335"/>
            <a:ext cx="188427" cy="26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err="1" smtClean="0">
                <a:solidFill>
                  <a:srgbClr val="000000"/>
                </a:solidFill>
                <a:latin typeface="Arial" charset="0"/>
              </a:rPr>
              <a:t>i</a:t>
            </a:r>
            <a:endParaRPr lang="en-US" sz="1600" dirty="0">
              <a:solidFill>
                <a:srgbClr val="000000"/>
              </a:solidFill>
              <a:latin typeface="Arial" charset="0"/>
            </a:endParaRPr>
          </a:p>
        </p:txBody>
      </p:sp>
      <p:sp>
        <p:nvSpPr>
          <p:cNvPr id="41" name="Text Box 31"/>
          <p:cNvSpPr txBox="1">
            <a:spLocks noChangeArrowheads="1"/>
          </p:cNvSpPr>
          <p:nvPr/>
        </p:nvSpPr>
        <p:spPr bwMode="auto">
          <a:xfrm>
            <a:off x="5117433" y="4677008"/>
            <a:ext cx="188427" cy="32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a:solidFill>
                  <a:srgbClr val="000000"/>
                </a:solidFill>
                <a:latin typeface="Arial" charset="0"/>
              </a:rPr>
              <a:t>P</a:t>
            </a:r>
          </a:p>
        </p:txBody>
      </p:sp>
      <p:sp>
        <p:nvSpPr>
          <p:cNvPr id="43" name="Text Box 31"/>
          <p:cNvSpPr txBox="1">
            <a:spLocks noChangeArrowheads="1"/>
          </p:cNvSpPr>
          <p:nvPr/>
        </p:nvSpPr>
        <p:spPr bwMode="auto">
          <a:xfrm rot="19872589">
            <a:off x="1398758" y="4732760"/>
            <a:ext cx="188427" cy="32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a:solidFill>
                  <a:srgbClr val="000000"/>
                </a:solidFill>
                <a:latin typeface="Arial" charset="0"/>
              </a:rPr>
              <a:t>P</a:t>
            </a:r>
          </a:p>
        </p:txBody>
      </p:sp>
      <p:sp>
        <p:nvSpPr>
          <p:cNvPr id="44" name="Text Box 31"/>
          <p:cNvSpPr txBox="1">
            <a:spLocks noChangeArrowheads="1"/>
          </p:cNvSpPr>
          <p:nvPr/>
        </p:nvSpPr>
        <p:spPr bwMode="auto">
          <a:xfrm rot="19872589">
            <a:off x="1815317" y="4563728"/>
            <a:ext cx="188427" cy="32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a:solidFill>
                  <a:srgbClr val="000000"/>
                </a:solidFill>
                <a:latin typeface="Arial" charset="0"/>
              </a:rPr>
              <a:t>P</a:t>
            </a:r>
          </a:p>
        </p:txBody>
      </p:sp>
      <p:sp>
        <p:nvSpPr>
          <p:cNvPr id="45" name="Text Box 31"/>
          <p:cNvSpPr txBox="1">
            <a:spLocks noChangeArrowheads="1"/>
          </p:cNvSpPr>
          <p:nvPr/>
        </p:nvSpPr>
        <p:spPr bwMode="auto">
          <a:xfrm rot="19872589">
            <a:off x="999580" y="4927732"/>
            <a:ext cx="188427" cy="32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a:solidFill>
                  <a:srgbClr val="000000"/>
                </a:solidFill>
                <a:latin typeface="Arial" charset="0"/>
              </a:rPr>
              <a:t>P</a:t>
            </a:r>
          </a:p>
        </p:txBody>
      </p:sp>
      <p:sp>
        <p:nvSpPr>
          <p:cNvPr id="46" name="Text Box 31"/>
          <p:cNvSpPr txBox="1">
            <a:spLocks noChangeArrowheads="1"/>
          </p:cNvSpPr>
          <p:nvPr/>
        </p:nvSpPr>
        <p:spPr bwMode="auto">
          <a:xfrm>
            <a:off x="2109563" y="3950533"/>
            <a:ext cx="39889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3</a:t>
            </a:r>
            <a:r>
              <a:rPr lang="en-US" sz="2000" dirty="0" smtClean="0">
                <a:solidFill>
                  <a:srgbClr val="000000"/>
                </a:solidFill>
                <a:latin typeface="Symbol Std"/>
                <a:cs typeface="Symbol Std"/>
              </a:rPr>
              <a:t>′</a:t>
            </a:r>
            <a:endParaRPr lang="en-US" sz="2100" dirty="0">
              <a:solidFill>
                <a:srgbClr val="000000"/>
              </a:solidFill>
              <a:latin typeface="Arial"/>
              <a:cs typeface="Arial"/>
            </a:endParaRPr>
          </a:p>
        </p:txBody>
      </p:sp>
      <p:sp>
        <p:nvSpPr>
          <p:cNvPr id="47" name="Text Box 31"/>
          <p:cNvSpPr txBox="1">
            <a:spLocks noChangeArrowheads="1"/>
          </p:cNvSpPr>
          <p:nvPr/>
        </p:nvSpPr>
        <p:spPr bwMode="auto">
          <a:xfrm>
            <a:off x="8244130" y="570976"/>
            <a:ext cx="398893" cy="3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3</a:t>
            </a:r>
            <a:r>
              <a:rPr lang="en-US" sz="2000" dirty="0" smtClean="0">
                <a:solidFill>
                  <a:srgbClr val="000000"/>
                </a:solidFill>
                <a:latin typeface="Symbol Std"/>
                <a:cs typeface="Symbol Std"/>
              </a:rPr>
              <a:t>′</a:t>
            </a:r>
            <a:endParaRPr lang="en-US" sz="2100" dirty="0">
              <a:solidFill>
                <a:srgbClr val="000000"/>
              </a:solidFill>
              <a:latin typeface="Arial"/>
              <a:cs typeface="Arial"/>
            </a:endParaRPr>
          </a:p>
        </p:txBody>
      </p:sp>
      <p:sp>
        <p:nvSpPr>
          <p:cNvPr id="48" name="Text Box 31"/>
          <p:cNvSpPr txBox="1">
            <a:spLocks noChangeArrowheads="1"/>
          </p:cNvSpPr>
          <p:nvPr/>
        </p:nvSpPr>
        <p:spPr bwMode="auto">
          <a:xfrm>
            <a:off x="6877084" y="1536170"/>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A</a:t>
            </a:r>
            <a:endParaRPr lang="en-US" sz="2050" dirty="0">
              <a:solidFill>
                <a:srgbClr val="FFFFFF"/>
              </a:solidFill>
              <a:latin typeface="Arial" charset="0"/>
            </a:endParaRPr>
          </a:p>
        </p:txBody>
      </p:sp>
      <p:sp>
        <p:nvSpPr>
          <p:cNvPr id="49" name="Text Box 31"/>
          <p:cNvSpPr txBox="1">
            <a:spLocks noChangeArrowheads="1"/>
          </p:cNvSpPr>
          <p:nvPr/>
        </p:nvSpPr>
        <p:spPr bwMode="auto">
          <a:xfrm>
            <a:off x="7651976" y="1530792"/>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T</a:t>
            </a:r>
            <a:endParaRPr lang="en-US" sz="2050" dirty="0">
              <a:solidFill>
                <a:srgbClr val="FFFFFF"/>
              </a:solidFill>
              <a:latin typeface="Arial" charset="0"/>
            </a:endParaRPr>
          </a:p>
        </p:txBody>
      </p:sp>
      <p:sp>
        <p:nvSpPr>
          <p:cNvPr id="50" name="Text Box 31"/>
          <p:cNvSpPr txBox="1">
            <a:spLocks noChangeArrowheads="1"/>
          </p:cNvSpPr>
          <p:nvPr/>
        </p:nvSpPr>
        <p:spPr bwMode="auto">
          <a:xfrm>
            <a:off x="6871701" y="2373478"/>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C</a:t>
            </a:r>
            <a:endParaRPr lang="en-US" sz="2050" dirty="0">
              <a:solidFill>
                <a:srgbClr val="FFFFFF"/>
              </a:solidFill>
              <a:latin typeface="Arial" charset="0"/>
            </a:endParaRPr>
          </a:p>
        </p:txBody>
      </p:sp>
      <p:sp>
        <p:nvSpPr>
          <p:cNvPr id="51" name="Text Box 31"/>
          <p:cNvSpPr txBox="1">
            <a:spLocks noChangeArrowheads="1"/>
          </p:cNvSpPr>
          <p:nvPr/>
        </p:nvSpPr>
        <p:spPr bwMode="auto">
          <a:xfrm>
            <a:off x="7651972" y="3217401"/>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C</a:t>
            </a:r>
            <a:endParaRPr lang="en-US" sz="2050" dirty="0">
              <a:solidFill>
                <a:srgbClr val="FFFFFF"/>
              </a:solidFill>
              <a:latin typeface="Arial" charset="0"/>
            </a:endParaRPr>
          </a:p>
        </p:txBody>
      </p:sp>
      <p:sp>
        <p:nvSpPr>
          <p:cNvPr id="52" name="Text Box 31"/>
          <p:cNvSpPr txBox="1">
            <a:spLocks noChangeArrowheads="1"/>
          </p:cNvSpPr>
          <p:nvPr/>
        </p:nvSpPr>
        <p:spPr bwMode="auto">
          <a:xfrm>
            <a:off x="7651969" y="2369339"/>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G</a:t>
            </a:r>
            <a:endParaRPr lang="en-US" sz="2050" dirty="0">
              <a:solidFill>
                <a:srgbClr val="FFFFFF"/>
              </a:solidFill>
              <a:latin typeface="Arial" charset="0"/>
            </a:endParaRPr>
          </a:p>
        </p:txBody>
      </p:sp>
      <p:sp>
        <p:nvSpPr>
          <p:cNvPr id="53" name="Text Box 31"/>
          <p:cNvSpPr txBox="1">
            <a:spLocks noChangeArrowheads="1"/>
          </p:cNvSpPr>
          <p:nvPr/>
        </p:nvSpPr>
        <p:spPr bwMode="auto">
          <a:xfrm>
            <a:off x="6877075" y="3217404"/>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G</a:t>
            </a:r>
            <a:endParaRPr lang="en-US" sz="2050" dirty="0">
              <a:solidFill>
                <a:srgbClr val="FFFFFF"/>
              </a:solidFill>
              <a:latin typeface="Arial" charset="0"/>
            </a:endParaRPr>
          </a:p>
        </p:txBody>
      </p:sp>
      <p:sp>
        <p:nvSpPr>
          <p:cNvPr id="54" name="Text Box 31"/>
          <p:cNvSpPr txBox="1">
            <a:spLocks noChangeArrowheads="1"/>
          </p:cNvSpPr>
          <p:nvPr/>
        </p:nvSpPr>
        <p:spPr bwMode="auto">
          <a:xfrm>
            <a:off x="7657356" y="4045171"/>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A</a:t>
            </a:r>
            <a:endParaRPr lang="en-US" sz="2050" dirty="0">
              <a:solidFill>
                <a:srgbClr val="FFFFFF"/>
              </a:solidFill>
              <a:latin typeface="Arial" charset="0"/>
            </a:endParaRPr>
          </a:p>
        </p:txBody>
      </p:sp>
      <p:sp>
        <p:nvSpPr>
          <p:cNvPr id="55" name="Text Box 31"/>
          <p:cNvSpPr txBox="1">
            <a:spLocks noChangeArrowheads="1"/>
          </p:cNvSpPr>
          <p:nvPr/>
        </p:nvSpPr>
        <p:spPr bwMode="auto">
          <a:xfrm>
            <a:off x="7651970" y="4895183"/>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C</a:t>
            </a:r>
            <a:endParaRPr lang="en-US" sz="2050" dirty="0">
              <a:solidFill>
                <a:srgbClr val="FFFFFF"/>
              </a:solidFill>
              <a:latin typeface="Arial" charset="0"/>
            </a:endParaRPr>
          </a:p>
        </p:txBody>
      </p:sp>
      <p:sp>
        <p:nvSpPr>
          <p:cNvPr id="56" name="Text Box 31"/>
          <p:cNvSpPr txBox="1">
            <a:spLocks noChangeArrowheads="1"/>
          </p:cNvSpPr>
          <p:nvPr/>
        </p:nvSpPr>
        <p:spPr bwMode="auto">
          <a:xfrm>
            <a:off x="6866317" y="4052493"/>
            <a:ext cx="339099" cy="3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50" dirty="0" smtClean="0">
                <a:solidFill>
                  <a:srgbClr val="FFFFFF"/>
                </a:solidFill>
                <a:latin typeface="Arial" charset="0"/>
              </a:rPr>
              <a:t>T</a:t>
            </a:r>
            <a:endParaRPr lang="en-US" sz="2050" dirty="0">
              <a:solidFill>
                <a:srgbClr val="FFFFFF"/>
              </a:solidFill>
              <a:latin typeface="Arial" charset="0"/>
            </a:endParaRPr>
          </a:p>
        </p:txBody>
      </p:sp>
    </p:spTree>
    <p:extLst>
      <p:ext uri="{BB962C8B-B14F-4D97-AF65-F5344CB8AC3E}">
        <p14:creationId xmlns:p14="http://schemas.microsoft.com/office/powerpoint/2010/main" val="73996239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Concept 16.2: Many proteins work together in DNA replication and </a:t>
            </a:r>
            <a:r>
              <a:rPr lang="en-US" dirty="0" smtClean="0"/>
              <a:t>repair</a:t>
            </a:r>
            <a:r>
              <a:rPr lang="en-US" i="1" dirty="0">
                <a:solidFill>
                  <a:srgbClr val="FF0000"/>
                </a:solidFill>
              </a:rPr>
              <a:t/>
            </a:r>
            <a:br>
              <a:rPr lang="en-US" i="1" dirty="0">
                <a:solidFill>
                  <a:srgbClr val="FF0000"/>
                </a:solidFill>
              </a:rPr>
            </a:br>
            <a:endParaRPr lang="en-US" i="1" dirty="0">
              <a:solidFill>
                <a:srgbClr val="FF0000"/>
              </a:solidFill>
            </a:endParaRPr>
          </a:p>
        </p:txBody>
      </p:sp>
      <p:sp>
        <p:nvSpPr>
          <p:cNvPr id="4099" name="Rectangle 3"/>
          <p:cNvSpPr>
            <a:spLocks noGrp="1" noChangeArrowheads="1"/>
          </p:cNvSpPr>
          <p:nvPr>
            <p:ph idx="1"/>
          </p:nvPr>
        </p:nvSpPr>
        <p:spPr/>
        <p:txBody>
          <a:bodyPr/>
          <a:lstStyle/>
          <a:p>
            <a:r>
              <a:rPr lang="en-US" dirty="0" smtClean="0"/>
              <a:t>The antiparallel structure of the double helix affects replication</a:t>
            </a:r>
          </a:p>
          <a:p>
            <a:pPr lvl="1"/>
            <a:r>
              <a:rPr lang="en-US" dirty="0"/>
              <a:t>DNA polymerase “reads” the template strand in the 3’ to 5’ direction, thus…</a:t>
            </a:r>
          </a:p>
          <a:p>
            <a:pPr lvl="1"/>
            <a:r>
              <a:rPr lang="en-US" dirty="0"/>
              <a:t>DNA polymerase SYNTHESIZES (elongates) a new strand in the 5’ to 3’ </a:t>
            </a:r>
            <a:r>
              <a:rPr lang="en-US" dirty="0" smtClean="0"/>
              <a:t>direction</a:t>
            </a:r>
          </a:p>
          <a:p>
            <a:r>
              <a:rPr lang="en-US" dirty="0" smtClean="0"/>
              <a:t>DNA polymerases add nucleotides only to the free 3′ end of a growing strand; therefore, a new DNA strand can </a:t>
            </a:r>
            <a:r>
              <a:rPr lang="en-US" b="1" u="sng" dirty="0" smtClean="0"/>
              <a:t>ELONGATE</a:t>
            </a:r>
            <a:r>
              <a:rPr lang="en-US" u="sng" dirty="0" smtClean="0"/>
              <a:t> </a:t>
            </a:r>
            <a:r>
              <a:rPr lang="en-US" b="1" u="sng" dirty="0" smtClean="0"/>
              <a:t>ONLY IN THE 5′ TO</a:t>
            </a:r>
            <a:r>
              <a:rPr lang="en-US" b="1" u="sng" dirty="0" smtClean="0">
                <a:sym typeface="Symbol" charset="0"/>
              </a:rPr>
              <a:t> </a:t>
            </a:r>
            <a:r>
              <a:rPr lang="en-US" b="1" u="sng" dirty="0" smtClean="0"/>
              <a:t>3′ DIRECTION</a:t>
            </a:r>
            <a:endParaRPr lang="en-US" dirty="0" smtClean="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Tree>
    <p:extLst>
      <p:ext uri="{BB962C8B-B14F-4D97-AF65-F5344CB8AC3E}">
        <p14:creationId xmlns:p14="http://schemas.microsoft.com/office/powerpoint/2010/main" val="71469521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5bLeadingStra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393240"/>
            <a:ext cx="8546592" cy="627278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16.15b</a:t>
            </a:r>
            <a:endParaRPr lang="en-US" sz="1200" dirty="0">
              <a:latin typeface="Arial" charset="0"/>
            </a:endParaRPr>
          </a:p>
        </p:txBody>
      </p:sp>
      <p:cxnSp>
        <p:nvCxnSpPr>
          <p:cNvPr id="4" name="Straight Connector 3"/>
          <p:cNvCxnSpPr/>
          <p:nvPr/>
        </p:nvCxnSpPr>
        <p:spPr bwMode="auto">
          <a:xfrm>
            <a:off x="3780955" y="493941"/>
            <a:ext cx="7300" cy="89043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3773656" y="895367"/>
            <a:ext cx="1532820" cy="41602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a:off x="7403034" y="774700"/>
            <a:ext cx="1821" cy="36882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1671503" y="2581357"/>
            <a:ext cx="0" cy="5473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flipV="1">
            <a:off x="6883091" y="1530350"/>
            <a:ext cx="131384" cy="2773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flipV="1">
            <a:off x="6087484" y="1851491"/>
            <a:ext cx="518239" cy="51820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flipV="1">
            <a:off x="5737126" y="2063152"/>
            <a:ext cx="978085" cy="86854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4686049" y="5223470"/>
            <a:ext cx="282476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flipV="1">
            <a:off x="4912322" y="4464410"/>
            <a:ext cx="1007282" cy="76635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 Box 31"/>
          <p:cNvSpPr txBox="1">
            <a:spLocks noChangeArrowheads="1"/>
          </p:cNvSpPr>
          <p:nvPr/>
        </p:nvSpPr>
        <p:spPr bwMode="auto">
          <a:xfrm>
            <a:off x="982136" y="3114245"/>
            <a:ext cx="2142766" cy="40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Parental DNA</a:t>
            </a:r>
            <a:endParaRPr lang="en-US" sz="2300" dirty="0">
              <a:solidFill>
                <a:srgbClr val="000000"/>
              </a:solidFill>
              <a:latin typeface="Arial" charset="0"/>
            </a:endParaRPr>
          </a:p>
        </p:txBody>
      </p:sp>
      <p:sp>
        <p:nvSpPr>
          <p:cNvPr id="24" name="Text Box 31"/>
          <p:cNvSpPr txBox="1">
            <a:spLocks noChangeArrowheads="1"/>
          </p:cNvSpPr>
          <p:nvPr/>
        </p:nvSpPr>
        <p:spPr bwMode="auto">
          <a:xfrm>
            <a:off x="5808941" y="399148"/>
            <a:ext cx="3118051" cy="37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300" dirty="0" smtClean="0">
                <a:solidFill>
                  <a:srgbClr val="000000"/>
                </a:solidFill>
                <a:latin typeface="Arial" charset="0"/>
              </a:rPr>
              <a:t>Origin of replication</a:t>
            </a:r>
            <a:endParaRPr lang="en-US" sz="2300" dirty="0">
              <a:solidFill>
                <a:srgbClr val="000000"/>
              </a:solidFill>
              <a:latin typeface="Arial" charset="0"/>
            </a:endParaRPr>
          </a:p>
        </p:txBody>
      </p:sp>
      <p:sp>
        <p:nvSpPr>
          <p:cNvPr id="25" name="Text Box 31"/>
          <p:cNvSpPr txBox="1">
            <a:spLocks noChangeArrowheads="1"/>
          </p:cNvSpPr>
          <p:nvPr/>
        </p:nvSpPr>
        <p:spPr bwMode="auto">
          <a:xfrm>
            <a:off x="6930741" y="1787442"/>
            <a:ext cx="1430751" cy="25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RNA primer</a:t>
            </a:r>
            <a:endParaRPr lang="en-US" sz="2300" dirty="0">
              <a:solidFill>
                <a:srgbClr val="000000"/>
              </a:solidFill>
              <a:latin typeface="Arial" charset="0"/>
            </a:endParaRPr>
          </a:p>
        </p:txBody>
      </p:sp>
      <p:sp>
        <p:nvSpPr>
          <p:cNvPr id="26" name="Text Box 31"/>
          <p:cNvSpPr txBox="1">
            <a:spLocks noChangeArrowheads="1"/>
          </p:cNvSpPr>
          <p:nvPr/>
        </p:nvSpPr>
        <p:spPr bwMode="auto">
          <a:xfrm>
            <a:off x="6693283" y="2233407"/>
            <a:ext cx="2114925" cy="38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Sliding clamp</a:t>
            </a:r>
            <a:endParaRPr lang="en-US" sz="2300" dirty="0">
              <a:solidFill>
                <a:srgbClr val="000000"/>
              </a:solidFill>
              <a:latin typeface="Arial" charset="0"/>
            </a:endParaRPr>
          </a:p>
        </p:txBody>
      </p:sp>
      <p:sp>
        <p:nvSpPr>
          <p:cNvPr id="27" name="Text Box 31"/>
          <p:cNvSpPr txBox="1">
            <a:spLocks noChangeArrowheads="1"/>
          </p:cNvSpPr>
          <p:nvPr/>
        </p:nvSpPr>
        <p:spPr bwMode="auto">
          <a:xfrm>
            <a:off x="6776562" y="2782541"/>
            <a:ext cx="1666162" cy="3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DNA pol </a:t>
            </a:r>
            <a:r>
              <a:rPr lang="en-US" sz="2300" dirty="0" smtClean="0">
                <a:solidFill>
                  <a:srgbClr val="000000"/>
                </a:solidFill>
                <a:latin typeface="Times"/>
                <a:cs typeface="Times"/>
              </a:rPr>
              <a:t>III</a:t>
            </a:r>
            <a:endParaRPr lang="en-US" sz="2300" dirty="0">
              <a:solidFill>
                <a:srgbClr val="000000"/>
              </a:solidFill>
              <a:latin typeface="Times"/>
              <a:cs typeface="Times"/>
            </a:endParaRPr>
          </a:p>
        </p:txBody>
      </p:sp>
      <p:sp>
        <p:nvSpPr>
          <p:cNvPr id="28" name="Text Box 31"/>
          <p:cNvSpPr txBox="1">
            <a:spLocks noChangeArrowheads="1"/>
          </p:cNvSpPr>
          <p:nvPr/>
        </p:nvSpPr>
        <p:spPr bwMode="auto">
          <a:xfrm>
            <a:off x="842508" y="5156359"/>
            <a:ext cx="296261" cy="21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200" dirty="0" smtClean="0">
                <a:solidFill>
                  <a:srgbClr val="000000"/>
                </a:solidFill>
                <a:latin typeface="Arial" charset="0"/>
              </a:rPr>
              <a:t>5</a:t>
            </a:r>
            <a:r>
              <a:rPr lang="en-US" sz="2200" dirty="0">
                <a:solidFill>
                  <a:srgbClr val="000000"/>
                </a:solidFill>
                <a:latin typeface="Symbol Std"/>
                <a:cs typeface="Symbol Std"/>
              </a:rPr>
              <a:t>′</a:t>
            </a:r>
            <a:endParaRPr lang="en-US" sz="2200" dirty="0">
              <a:solidFill>
                <a:srgbClr val="000000"/>
              </a:solidFill>
              <a:latin typeface="Arial"/>
              <a:cs typeface="Arial"/>
            </a:endParaRPr>
          </a:p>
        </p:txBody>
      </p:sp>
      <p:sp>
        <p:nvSpPr>
          <p:cNvPr id="29" name="Text Box 31"/>
          <p:cNvSpPr txBox="1">
            <a:spLocks noChangeArrowheads="1"/>
          </p:cNvSpPr>
          <p:nvPr/>
        </p:nvSpPr>
        <p:spPr bwMode="auto">
          <a:xfrm>
            <a:off x="7861673" y="3949507"/>
            <a:ext cx="435056" cy="38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5</a:t>
            </a:r>
            <a:r>
              <a:rPr lang="en-US" sz="2300" dirty="0">
                <a:solidFill>
                  <a:srgbClr val="000000"/>
                </a:solidFill>
                <a:latin typeface="Symbol Std"/>
                <a:cs typeface="Symbol Std"/>
              </a:rPr>
              <a:t>′</a:t>
            </a:r>
            <a:endParaRPr lang="en-US" sz="2300" dirty="0">
              <a:solidFill>
                <a:srgbClr val="000000"/>
              </a:solidFill>
              <a:latin typeface="Arial"/>
              <a:cs typeface="Arial"/>
            </a:endParaRPr>
          </a:p>
        </p:txBody>
      </p:sp>
      <p:sp>
        <p:nvSpPr>
          <p:cNvPr id="30" name="Text Box 31"/>
          <p:cNvSpPr txBox="1">
            <a:spLocks noChangeArrowheads="1"/>
          </p:cNvSpPr>
          <p:nvPr/>
        </p:nvSpPr>
        <p:spPr bwMode="auto">
          <a:xfrm>
            <a:off x="3865709" y="6241324"/>
            <a:ext cx="435056" cy="38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5</a:t>
            </a:r>
            <a:r>
              <a:rPr lang="en-US" sz="2300" dirty="0">
                <a:solidFill>
                  <a:srgbClr val="000000"/>
                </a:solidFill>
                <a:latin typeface="Symbol Std"/>
                <a:cs typeface="Symbol Std"/>
              </a:rPr>
              <a:t>′</a:t>
            </a:r>
            <a:endParaRPr lang="en-US" sz="2300" dirty="0">
              <a:solidFill>
                <a:srgbClr val="000000"/>
              </a:solidFill>
              <a:latin typeface="Arial"/>
              <a:cs typeface="Arial"/>
            </a:endParaRPr>
          </a:p>
        </p:txBody>
      </p:sp>
      <p:sp>
        <p:nvSpPr>
          <p:cNvPr id="31" name="Text Box 31"/>
          <p:cNvSpPr txBox="1">
            <a:spLocks noChangeArrowheads="1"/>
          </p:cNvSpPr>
          <p:nvPr/>
        </p:nvSpPr>
        <p:spPr bwMode="auto">
          <a:xfrm>
            <a:off x="842510" y="5543565"/>
            <a:ext cx="435056" cy="48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200" dirty="0" smtClean="0">
                <a:solidFill>
                  <a:srgbClr val="000000"/>
                </a:solidFill>
                <a:latin typeface="Arial" charset="0"/>
              </a:rPr>
              <a:t>3</a:t>
            </a:r>
            <a:r>
              <a:rPr lang="en-US" sz="2200" dirty="0" smtClean="0">
                <a:solidFill>
                  <a:srgbClr val="000000"/>
                </a:solidFill>
                <a:latin typeface="Symbol Std"/>
                <a:cs typeface="Symbol Std"/>
              </a:rPr>
              <a:t>′</a:t>
            </a:r>
            <a:endParaRPr lang="en-US" sz="2200" dirty="0">
              <a:solidFill>
                <a:srgbClr val="000000"/>
              </a:solidFill>
              <a:latin typeface="Arial"/>
              <a:cs typeface="Arial"/>
            </a:endParaRPr>
          </a:p>
        </p:txBody>
      </p:sp>
      <p:sp>
        <p:nvSpPr>
          <p:cNvPr id="32" name="Text Box 31"/>
          <p:cNvSpPr txBox="1">
            <a:spLocks noChangeArrowheads="1"/>
          </p:cNvSpPr>
          <p:nvPr/>
        </p:nvSpPr>
        <p:spPr bwMode="auto">
          <a:xfrm>
            <a:off x="3096110" y="5439018"/>
            <a:ext cx="435056" cy="38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3</a:t>
            </a:r>
            <a:r>
              <a:rPr lang="en-US" sz="2300" dirty="0" smtClean="0">
                <a:solidFill>
                  <a:srgbClr val="000000"/>
                </a:solidFill>
                <a:latin typeface="Symbol Std"/>
                <a:cs typeface="Symbol Std"/>
              </a:rPr>
              <a:t>′</a:t>
            </a:r>
            <a:endParaRPr lang="en-US" sz="2300" dirty="0">
              <a:solidFill>
                <a:srgbClr val="000000"/>
              </a:solidFill>
              <a:latin typeface="Arial"/>
              <a:cs typeface="Arial"/>
            </a:endParaRPr>
          </a:p>
        </p:txBody>
      </p:sp>
      <p:sp>
        <p:nvSpPr>
          <p:cNvPr id="33" name="Text Box 31"/>
          <p:cNvSpPr txBox="1">
            <a:spLocks noChangeArrowheads="1"/>
          </p:cNvSpPr>
          <p:nvPr/>
        </p:nvSpPr>
        <p:spPr bwMode="auto">
          <a:xfrm>
            <a:off x="8134983" y="3518799"/>
            <a:ext cx="435056" cy="23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3</a:t>
            </a:r>
            <a:r>
              <a:rPr lang="en-US" sz="2300" dirty="0" smtClean="0">
                <a:solidFill>
                  <a:srgbClr val="000000"/>
                </a:solidFill>
                <a:latin typeface="Symbol Std"/>
                <a:cs typeface="Symbol Std"/>
              </a:rPr>
              <a:t>′</a:t>
            </a:r>
            <a:endParaRPr lang="en-US" sz="2300" dirty="0">
              <a:solidFill>
                <a:srgbClr val="000000"/>
              </a:solidFill>
              <a:latin typeface="Arial"/>
              <a:cs typeface="Arial"/>
            </a:endParaRPr>
          </a:p>
        </p:txBody>
      </p:sp>
      <p:sp>
        <p:nvSpPr>
          <p:cNvPr id="34" name="Text Box 31"/>
          <p:cNvSpPr txBox="1">
            <a:spLocks noChangeArrowheads="1"/>
          </p:cNvSpPr>
          <p:nvPr/>
        </p:nvSpPr>
        <p:spPr bwMode="auto">
          <a:xfrm>
            <a:off x="820118" y="403358"/>
            <a:ext cx="2886296" cy="103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DNA pol </a:t>
            </a:r>
            <a:r>
              <a:rPr lang="en-US" sz="2300" dirty="0" smtClean="0">
                <a:solidFill>
                  <a:srgbClr val="000000"/>
                </a:solidFill>
                <a:latin typeface="Times"/>
                <a:cs typeface="Times"/>
              </a:rPr>
              <a:t>III</a:t>
            </a:r>
            <a:r>
              <a:rPr lang="en-US" sz="2300" dirty="0" smtClean="0">
                <a:solidFill>
                  <a:srgbClr val="000000"/>
                </a:solidFill>
                <a:latin typeface="Arial" charset="0"/>
              </a:rPr>
              <a:t> starts to</a:t>
            </a:r>
            <a:br>
              <a:rPr lang="en-US" sz="2300" dirty="0" smtClean="0">
                <a:solidFill>
                  <a:srgbClr val="000000"/>
                </a:solidFill>
                <a:latin typeface="Arial" charset="0"/>
              </a:rPr>
            </a:br>
            <a:r>
              <a:rPr lang="en-US" sz="2300" dirty="0" smtClean="0">
                <a:solidFill>
                  <a:srgbClr val="000000"/>
                </a:solidFill>
                <a:latin typeface="Arial" charset="0"/>
              </a:rPr>
              <a:t>synthesize leading</a:t>
            </a:r>
            <a:br>
              <a:rPr lang="en-US" sz="2300" dirty="0" smtClean="0">
                <a:solidFill>
                  <a:srgbClr val="000000"/>
                </a:solidFill>
                <a:latin typeface="Arial" charset="0"/>
              </a:rPr>
            </a:br>
            <a:r>
              <a:rPr lang="en-US" sz="2300" dirty="0" smtClean="0">
                <a:solidFill>
                  <a:srgbClr val="000000"/>
                </a:solidFill>
                <a:latin typeface="Arial" charset="0"/>
              </a:rPr>
              <a:t>strand.</a:t>
            </a:r>
            <a:endParaRPr lang="en-US" sz="2300" dirty="0">
              <a:solidFill>
                <a:srgbClr val="000000"/>
              </a:solidFill>
              <a:latin typeface="Arial"/>
              <a:cs typeface="Arial"/>
            </a:endParaRPr>
          </a:p>
        </p:txBody>
      </p:sp>
      <p:grpSp>
        <p:nvGrpSpPr>
          <p:cNvPr id="21" name="Group 20"/>
          <p:cNvGrpSpPr/>
          <p:nvPr/>
        </p:nvGrpSpPr>
        <p:grpSpPr>
          <a:xfrm>
            <a:off x="348394" y="431579"/>
            <a:ext cx="357109" cy="364782"/>
            <a:chOff x="165832" y="770747"/>
            <a:chExt cx="357109" cy="364782"/>
          </a:xfrm>
        </p:grpSpPr>
        <p:sp>
          <p:nvSpPr>
            <p:cNvPr id="36" name="Oval 35"/>
            <p:cNvSpPr/>
            <p:nvPr/>
          </p:nvSpPr>
          <p:spPr bwMode="auto">
            <a:xfrm>
              <a:off x="165832" y="774147"/>
              <a:ext cx="357109" cy="361382"/>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z="2200" smtClean="0">
                <a:solidFill>
                  <a:srgbClr val="000000"/>
                </a:solidFill>
                <a:latin typeface="Times" pitchFamily="84" charset="0"/>
                <a:ea typeface="ＭＳ Ｐゴシック" charset="0"/>
              </a:endParaRPr>
            </a:p>
          </p:txBody>
        </p:sp>
        <p:sp>
          <p:nvSpPr>
            <p:cNvPr id="37" name="Text Box 31"/>
            <p:cNvSpPr txBox="1">
              <a:spLocks noChangeArrowheads="1"/>
            </p:cNvSpPr>
            <p:nvPr/>
          </p:nvSpPr>
          <p:spPr bwMode="auto">
            <a:xfrm>
              <a:off x="224598" y="770747"/>
              <a:ext cx="231107" cy="349840"/>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200" dirty="0" smtClean="0">
                  <a:solidFill>
                    <a:srgbClr val="FFFFFF"/>
                  </a:solidFill>
                  <a:latin typeface="Arial" charset="0"/>
                </a:rPr>
                <a:t>1</a:t>
              </a:r>
              <a:endParaRPr lang="en-US" sz="2200" dirty="0">
                <a:solidFill>
                  <a:srgbClr val="FFFFFF"/>
                </a:solidFill>
                <a:latin typeface="Arial" charset="0"/>
              </a:endParaRPr>
            </a:p>
          </p:txBody>
        </p:sp>
      </p:grpSp>
      <p:sp>
        <p:nvSpPr>
          <p:cNvPr id="38" name="Text Box 31"/>
          <p:cNvSpPr txBox="1">
            <a:spLocks noChangeArrowheads="1"/>
          </p:cNvSpPr>
          <p:nvPr/>
        </p:nvSpPr>
        <p:spPr bwMode="auto">
          <a:xfrm>
            <a:off x="851645" y="2004305"/>
            <a:ext cx="296261" cy="21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200" dirty="0" smtClean="0">
                <a:solidFill>
                  <a:srgbClr val="000000"/>
                </a:solidFill>
                <a:latin typeface="Arial" charset="0"/>
              </a:rPr>
              <a:t>5</a:t>
            </a:r>
            <a:r>
              <a:rPr lang="en-US" sz="2200" dirty="0">
                <a:solidFill>
                  <a:srgbClr val="000000"/>
                </a:solidFill>
                <a:latin typeface="Symbol Std"/>
                <a:cs typeface="Symbol Std"/>
              </a:rPr>
              <a:t>′</a:t>
            </a:r>
            <a:endParaRPr lang="en-US" sz="2200" dirty="0">
              <a:solidFill>
                <a:srgbClr val="000000"/>
              </a:solidFill>
              <a:latin typeface="Arial"/>
              <a:cs typeface="Arial"/>
            </a:endParaRPr>
          </a:p>
        </p:txBody>
      </p:sp>
      <p:sp>
        <p:nvSpPr>
          <p:cNvPr id="39" name="Text Box 31"/>
          <p:cNvSpPr txBox="1">
            <a:spLocks noChangeArrowheads="1"/>
          </p:cNvSpPr>
          <p:nvPr/>
        </p:nvSpPr>
        <p:spPr bwMode="auto">
          <a:xfrm>
            <a:off x="851647" y="2391511"/>
            <a:ext cx="435056" cy="48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200" dirty="0" smtClean="0">
                <a:solidFill>
                  <a:srgbClr val="000000"/>
                </a:solidFill>
                <a:latin typeface="Arial" charset="0"/>
              </a:rPr>
              <a:t>3</a:t>
            </a:r>
            <a:r>
              <a:rPr lang="en-US" sz="2200" dirty="0" smtClean="0">
                <a:solidFill>
                  <a:srgbClr val="000000"/>
                </a:solidFill>
                <a:latin typeface="Symbol Std"/>
                <a:cs typeface="Symbol Std"/>
              </a:rPr>
              <a:t>′</a:t>
            </a:r>
            <a:endParaRPr lang="en-US" sz="2200" dirty="0">
              <a:solidFill>
                <a:srgbClr val="000000"/>
              </a:solidFill>
              <a:latin typeface="Arial"/>
              <a:cs typeface="Arial"/>
            </a:endParaRPr>
          </a:p>
        </p:txBody>
      </p:sp>
      <p:sp>
        <p:nvSpPr>
          <p:cNvPr id="40" name="Text Box 31"/>
          <p:cNvSpPr txBox="1">
            <a:spLocks noChangeArrowheads="1"/>
          </p:cNvSpPr>
          <p:nvPr/>
        </p:nvSpPr>
        <p:spPr bwMode="auto">
          <a:xfrm>
            <a:off x="7525502" y="1349741"/>
            <a:ext cx="435056" cy="38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5</a:t>
            </a:r>
            <a:r>
              <a:rPr lang="en-US" sz="2300" dirty="0">
                <a:solidFill>
                  <a:srgbClr val="000000"/>
                </a:solidFill>
                <a:latin typeface="Symbol Std"/>
                <a:cs typeface="Symbol Std"/>
              </a:rPr>
              <a:t>′</a:t>
            </a:r>
            <a:endParaRPr lang="en-US" sz="2300" dirty="0">
              <a:solidFill>
                <a:srgbClr val="000000"/>
              </a:solidFill>
              <a:latin typeface="Arial"/>
              <a:cs typeface="Arial"/>
            </a:endParaRPr>
          </a:p>
        </p:txBody>
      </p:sp>
      <p:sp>
        <p:nvSpPr>
          <p:cNvPr id="41" name="Text Box 31"/>
          <p:cNvSpPr txBox="1">
            <a:spLocks noChangeArrowheads="1"/>
          </p:cNvSpPr>
          <p:nvPr/>
        </p:nvSpPr>
        <p:spPr bwMode="auto">
          <a:xfrm>
            <a:off x="7724102" y="941446"/>
            <a:ext cx="435056" cy="23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3</a:t>
            </a:r>
            <a:r>
              <a:rPr lang="en-US" sz="2300" dirty="0" smtClean="0">
                <a:solidFill>
                  <a:srgbClr val="000000"/>
                </a:solidFill>
                <a:latin typeface="Symbol Std"/>
                <a:cs typeface="Symbol Std"/>
              </a:rPr>
              <a:t>′</a:t>
            </a:r>
            <a:endParaRPr lang="en-US" sz="2300" dirty="0">
              <a:solidFill>
                <a:srgbClr val="000000"/>
              </a:solidFill>
              <a:latin typeface="Arial"/>
              <a:cs typeface="Arial"/>
            </a:endParaRPr>
          </a:p>
        </p:txBody>
      </p:sp>
      <p:sp>
        <p:nvSpPr>
          <p:cNvPr id="42" name="Text Box 31"/>
          <p:cNvSpPr txBox="1">
            <a:spLocks noChangeArrowheads="1"/>
          </p:cNvSpPr>
          <p:nvPr/>
        </p:nvSpPr>
        <p:spPr bwMode="auto">
          <a:xfrm>
            <a:off x="6076214" y="3060508"/>
            <a:ext cx="435056" cy="38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5</a:t>
            </a:r>
            <a:r>
              <a:rPr lang="en-US" sz="2300" dirty="0">
                <a:solidFill>
                  <a:srgbClr val="000000"/>
                </a:solidFill>
                <a:latin typeface="Symbol Std"/>
                <a:cs typeface="Symbol Std"/>
              </a:rPr>
              <a:t>′</a:t>
            </a:r>
            <a:endParaRPr lang="en-US" sz="2300" dirty="0">
              <a:solidFill>
                <a:srgbClr val="000000"/>
              </a:solidFill>
              <a:latin typeface="Arial"/>
              <a:cs typeface="Arial"/>
            </a:endParaRPr>
          </a:p>
        </p:txBody>
      </p:sp>
      <p:sp>
        <p:nvSpPr>
          <p:cNvPr id="43" name="Text Box 31"/>
          <p:cNvSpPr txBox="1">
            <a:spLocks noChangeArrowheads="1"/>
          </p:cNvSpPr>
          <p:nvPr/>
        </p:nvSpPr>
        <p:spPr bwMode="auto">
          <a:xfrm>
            <a:off x="5146754" y="2121798"/>
            <a:ext cx="435056" cy="23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3</a:t>
            </a:r>
            <a:r>
              <a:rPr lang="en-US" sz="2300" dirty="0" smtClean="0">
                <a:solidFill>
                  <a:srgbClr val="000000"/>
                </a:solidFill>
                <a:latin typeface="Symbol Std"/>
                <a:cs typeface="Symbol Std"/>
              </a:rPr>
              <a:t>′</a:t>
            </a:r>
            <a:endParaRPr lang="en-US" sz="2300" dirty="0">
              <a:solidFill>
                <a:srgbClr val="000000"/>
              </a:solidFill>
              <a:latin typeface="Arial"/>
              <a:cs typeface="Arial"/>
            </a:endParaRPr>
          </a:p>
        </p:txBody>
      </p:sp>
      <p:sp>
        <p:nvSpPr>
          <p:cNvPr id="44" name="Oval 43"/>
          <p:cNvSpPr/>
          <p:nvPr/>
        </p:nvSpPr>
        <p:spPr bwMode="auto">
          <a:xfrm>
            <a:off x="4652568" y="5315992"/>
            <a:ext cx="357109" cy="361382"/>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z="2200" smtClean="0">
              <a:solidFill>
                <a:srgbClr val="000000"/>
              </a:solidFill>
              <a:latin typeface="Times" pitchFamily="84" charset="0"/>
              <a:ea typeface="ＭＳ Ｐゴシック" charset="0"/>
            </a:endParaRPr>
          </a:p>
        </p:txBody>
      </p:sp>
      <p:sp>
        <p:nvSpPr>
          <p:cNvPr id="45" name="Text Box 31"/>
          <p:cNvSpPr txBox="1">
            <a:spLocks noChangeArrowheads="1"/>
          </p:cNvSpPr>
          <p:nvPr/>
        </p:nvSpPr>
        <p:spPr bwMode="auto">
          <a:xfrm>
            <a:off x="4711334" y="5312592"/>
            <a:ext cx="231107" cy="349840"/>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200" dirty="0" smtClean="0">
                <a:solidFill>
                  <a:srgbClr val="FFFFFF"/>
                </a:solidFill>
                <a:latin typeface="Arial" charset="0"/>
              </a:rPr>
              <a:t>2</a:t>
            </a:r>
            <a:endParaRPr lang="en-US" sz="2200" dirty="0">
              <a:solidFill>
                <a:srgbClr val="FFFFFF"/>
              </a:solidFill>
              <a:latin typeface="Arial" charset="0"/>
            </a:endParaRPr>
          </a:p>
        </p:txBody>
      </p:sp>
      <p:sp>
        <p:nvSpPr>
          <p:cNvPr id="47" name="Text Box 31"/>
          <p:cNvSpPr txBox="1">
            <a:spLocks noChangeArrowheads="1"/>
          </p:cNvSpPr>
          <p:nvPr/>
        </p:nvSpPr>
        <p:spPr bwMode="auto">
          <a:xfrm>
            <a:off x="5143656" y="5281692"/>
            <a:ext cx="2381489" cy="10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00" dirty="0" smtClean="0">
                <a:solidFill>
                  <a:srgbClr val="000000"/>
                </a:solidFill>
                <a:latin typeface="Arial" charset="0"/>
              </a:rPr>
              <a:t>Continuous</a:t>
            </a:r>
            <a:br>
              <a:rPr lang="en-US" sz="2300" dirty="0" smtClean="0">
                <a:solidFill>
                  <a:srgbClr val="000000"/>
                </a:solidFill>
                <a:latin typeface="Arial" charset="0"/>
              </a:rPr>
            </a:br>
            <a:r>
              <a:rPr lang="en-US" sz="2300" dirty="0" smtClean="0">
                <a:solidFill>
                  <a:srgbClr val="000000"/>
                </a:solidFill>
                <a:latin typeface="Arial" charset="0"/>
              </a:rPr>
              <a:t>elongation in the</a:t>
            </a:r>
            <a:r>
              <a:rPr lang="en-US" sz="2300" dirty="0">
                <a:solidFill>
                  <a:srgbClr val="000000"/>
                </a:solidFill>
                <a:latin typeface="Arial" charset="0"/>
              </a:rPr>
              <a:t/>
            </a:r>
            <a:br>
              <a:rPr lang="en-US" sz="2300" dirty="0">
                <a:solidFill>
                  <a:srgbClr val="000000"/>
                </a:solidFill>
                <a:latin typeface="Arial" charset="0"/>
              </a:rPr>
            </a:br>
            <a:r>
              <a:rPr lang="en-US" sz="2300" dirty="0">
                <a:solidFill>
                  <a:srgbClr val="000000"/>
                </a:solidFill>
                <a:latin typeface="Arial" charset="0"/>
              </a:rPr>
              <a:t>5</a:t>
            </a:r>
            <a:r>
              <a:rPr lang="en-US" sz="2300" dirty="0" smtClean="0">
                <a:solidFill>
                  <a:srgbClr val="000000"/>
                </a:solidFill>
                <a:latin typeface="Symbol Std"/>
                <a:cs typeface="Symbol Std"/>
              </a:rPr>
              <a:t>′ to </a:t>
            </a:r>
            <a:r>
              <a:rPr lang="en-US" sz="2300" dirty="0" smtClean="0">
                <a:solidFill>
                  <a:srgbClr val="000000"/>
                </a:solidFill>
                <a:latin typeface="Arial" charset="0"/>
              </a:rPr>
              <a:t>3</a:t>
            </a:r>
            <a:r>
              <a:rPr lang="en-US" sz="2300" dirty="0" smtClean="0">
                <a:solidFill>
                  <a:srgbClr val="000000"/>
                </a:solidFill>
                <a:latin typeface="Symbol Std"/>
                <a:cs typeface="Symbol Std"/>
              </a:rPr>
              <a:t>′</a:t>
            </a:r>
            <a:r>
              <a:rPr lang="en-US" sz="2300" dirty="0" smtClean="0">
                <a:solidFill>
                  <a:srgbClr val="000000"/>
                </a:solidFill>
                <a:latin typeface="Arial"/>
                <a:cs typeface="Arial"/>
              </a:rPr>
              <a:t> direction</a:t>
            </a:r>
            <a:endParaRPr lang="en-US" sz="2300" dirty="0">
              <a:solidFill>
                <a:srgbClr val="000000"/>
              </a:solidFill>
              <a:latin typeface="Arial"/>
              <a:cs typeface="Arial"/>
            </a:endParaRPr>
          </a:p>
        </p:txBody>
      </p:sp>
    </p:spTree>
    <p:extLst>
      <p:ext uri="{BB962C8B-B14F-4D97-AF65-F5344CB8AC3E}">
        <p14:creationId xmlns:p14="http://schemas.microsoft.com/office/powerpoint/2010/main" val="161981218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dirty="0" smtClean="0"/>
              <a:t>Along one template strand of DNA, the DNA polymerase synthesizes a </a:t>
            </a:r>
            <a:r>
              <a:rPr lang="en-US" b="1" dirty="0" smtClean="0"/>
              <a:t>leading strand </a:t>
            </a:r>
            <a:r>
              <a:rPr lang="en-US" dirty="0" smtClean="0"/>
              <a:t>continuously, moving toward the replication fork</a:t>
            </a:r>
          </a:p>
          <a:p>
            <a:r>
              <a:rPr lang="en-US" dirty="0"/>
              <a:t>To elongate the other new strand, called the </a:t>
            </a:r>
            <a:r>
              <a:rPr lang="en-US" b="1" dirty="0"/>
              <a:t>lagging strand</a:t>
            </a:r>
            <a:r>
              <a:rPr lang="en-US" dirty="0"/>
              <a:t>, DNA polymerase must work in the direction away from the replication fork</a:t>
            </a:r>
          </a:p>
          <a:p>
            <a:r>
              <a:rPr lang="en-US" dirty="0"/>
              <a:t>The lagging strand is synthesized as a series of segments called </a:t>
            </a:r>
            <a:r>
              <a:rPr lang="en-US" b="1" dirty="0"/>
              <a:t>Okazaki fragments</a:t>
            </a:r>
            <a:r>
              <a:rPr lang="en-US" dirty="0"/>
              <a:t>, which are joined together by </a:t>
            </a:r>
            <a:r>
              <a:rPr lang="en-US" b="1" dirty="0"/>
              <a:t>DNA </a:t>
            </a:r>
            <a:r>
              <a:rPr lang="en-US" b="1" dirty="0" smtClean="0"/>
              <a:t>ligase (6)</a:t>
            </a:r>
            <a:endParaRPr lang="en-US" b="1" dirty="0"/>
          </a:p>
          <a:p>
            <a:endParaRPr lang="en-US"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Rectangle 2"/>
          <p:cNvSpPr txBox="1">
            <a:spLocks noChangeArrowheads="1"/>
          </p:cNvSpPr>
          <p:nvPr/>
        </p:nvSpPr>
        <p:spPr bwMode="auto">
          <a:xfrm>
            <a:off x="334963" y="327250"/>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16.2: Many proteins work together in DNA replication and repair</a:t>
            </a:r>
            <a:endParaRPr lang="en-US" i="1" dirty="0">
              <a:solidFill>
                <a:srgbClr val="FF0000"/>
              </a:solidFill>
            </a:endParaRPr>
          </a:p>
        </p:txBody>
      </p:sp>
    </p:spTree>
    <p:extLst>
      <p:ext uri="{BB962C8B-B14F-4D97-AF65-F5344CB8AC3E}">
        <p14:creationId xmlns:p14="http://schemas.microsoft.com/office/powerpoint/2010/main" val="151607885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6_LaggingStra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200728"/>
            <a:ext cx="8546592" cy="643737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16.16</a:t>
            </a:r>
            <a:endParaRPr lang="en-US" sz="1200" dirty="0">
              <a:latin typeface="Arial" charset="0"/>
            </a:endParaRPr>
          </a:p>
        </p:txBody>
      </p:sp>
      <p:sp>
        <p:nvSpPr>
          <p:cNvPr id="138" name="Text Box 31"/>
          <p:cNvSpPr txBox="1">
            <a:spLocks noChangeArrowheads="1"/>
          </p:cNvSpPr>
          <p:nvPr/>
        </p:nvSpPr>
        <p:spPr bwMode="auto">
          <a:xfrm>
            <a:off x="2552640" y="197454"/>
            <a:ext cx="890864" cy="23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Overview</a:t>
            </a:r>
            <a:endParaRPr lang="en-US" sz="1400" dirty="0">
              <a:solidFill>
                <a:srgbClr val="000000"/>
              </a:solidFill>
              <a:latin typeface="Arial" charset="0"/>
            </a:endParaRPr>
          </a:p>
        </p:txBody>
      </p:sp>
      <p:cxnSp>
        <p:nvCxnSpPr>
          <p:cNvPr id="4" name="Straight Connector 3"/>
          <p:cNvCxnSpPr/>
          <p:nvPr/>
        </p:nvCxnSpPr>
        <p:spPr bwMode="auto">
          <a:xfrm>
            <a:off x="2932181" y="664229"/>
            <a:ext cx="0" cy="24270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H="1">
            <a:off x="3693672" y="840437"/>
            <a:ext cx="355737" cy="34244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791980" y="823814"/>
            <a:ext cx="415579" cy="3357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2167664" y="869016"/>
            <a:ext cx="202802" cy="4767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flipV="1">
            <a:off x="3663751" y="1375712"/>
            <a:ext cx="312516" cy="1728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426270" y="2715561"/>
            <a:ext cx="1559255" cy="33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2247455" y="2715561"/>
            <a:ext cx="246023" cy="32581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1339829" y="3058004"/>
            <a:ext cx="162907" cy="17288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3407753" y="3041380"/>
            <a:ext cx="428879" cy="3490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H="1">
            <a:off x="5488977" y="1984130"/>
            <a:ext cx="226075" cy="24935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H="1">
            <a:off x="5675156" y="2213533"/>
            <a:ext cx="282594" cy="3590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Left Brace 24"/>
          <p:cNvSpPr/>
          <p:nvPr/>
        </p:nvSpPr>
        <p:spPr bwMode="auto">
          <a:xfrm rot="7608279">
            <a:off x="5413010" y="2000525"/>
            <a:ext cx="119687" cy="516646"/>
          </a:xfrm>
          <a:prstGeom prst="leftBrace">
            <a:avLst>
              <a:gd name="adj1" fmla="val 36112"/>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solidFill>
                <a:srgbClr val="000000"/>
              </a:solidFill>
              <a:latin typeface="Times" charset="0"/>
              <a:ea typeface="ＭＳ Ｐゴシック" charset="0"/>
            </a:endParaRPr>
          </a:p>
        </p:txBody>
      </p:sp>
      <p:cxnSp>
        <p:nvCxnSpPr>
          <p:cNvPr id="27" name="Straight Connector 26"/>
          <p:cNvCxnSpPr/>
          <p:nvPr/>
        </p:nvCxnSpPr>
        <p:spPr bwMode="auto">
          <a:xfrm flipV="1">
            <a:off x="6366681" y="2406365"/>
            <a:ext cx="797913" cy="3357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157945" y="2107143"/>
            <a:ext cx="9974" cy="59179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7191191" y="3483564"/>
            <a:ext cx="144289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8" name="Straight Connector 9217"/>
          <p:cNvCxnSpPr/>
          <p:nvPr/>
        </p:nvCxnSpPr>
        <p:spPr bwMode="auto">
          <a:xfrm flipV="1">
            <a:off x="8095492" y="3333953"/>
            <a:ext cx="53195" cy="1429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0" name="Straight Connector 9219"/>
          <p:cNvCxnSpPr/>
          <p:nvPr/>
        </p:nvCxnSpPr>
        <p:spPr bwMode="auto">
          <a:xfrm>
            <a:off x="7181217" y="4188398"/>
            <a:ext cx="146284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2" name="Straight Connector 9221"/>
          <p:cNvCxnSpPr/>
          <p:nvPr/>
        </p:nvCxnSpPr>
        <p:spPr bwMode="auto">
          <a:xfrm flipV="1">
            <a:off x="7094777" y="4188398"/>
            <a:ext cx="275944" cy="13963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4" name="Straight Connector 9223"/>
          <p:cNvCxnSpPr/>
          <p:nvPr/>
        </p:nvCxnSpPr>
        <p:spPr bwMode="auto">
          <a:xfrm>
            <a:off x="7214463" y="5724404"/>
            <a:ext cx="147281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6" name="Straight Connector 9225"/>
          <p:cNvCxnSpPr/>
          <p:nvPr/>
        </p:nvCxnSpPr>
        <p:spPr bwMode="auto">
          <a:xfrm flipV="1">
            <a:off x="7201165" y="5724404"/>
            <a:ext cx="425554" cy="2626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8" name="Straight Arrow Connector 9227"/>
          <p:cNvCxnSpPr/>
          <p:nvPr/>
        </p:nvCxnSpPr>
        <p:spPr bwMode="auto">
          <a:xfrm flipH="1">
            <a:off x="5083371" y="6515681"/>
            <a:ext cx="1004040" cy="0"/>
          </a:xfrm>
          <a:prstGeom prst="straightConnector1">
            <a:avLst/>
          </a:prstGeom>
          <a:solidFill>
            <a:schemeClr val="accent1"/>
          </a:solidFill>
          <a:ln w="25400" cap="flat" cmpd="sng" algn="ctr">
            <a:solidFill>
              <a:srgbClr val="E54119"/>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3" name="Straight Connector 9232"/>
          <p:cNvCxnSpPr/>
          <p:nvPr/>
        </p:nvCxnSpPr>
        <p:spPr bwMode="auto">
          <a:xfrm>
            <a:off x="3244846" y="6153288"/>
            <a:ext cx="76467" cy="21610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5" name="Straight Connector 9234"/>
          <p:cNvCxnSpPr/>
          <p:nvPr/>
        </p:nvCxnSpPr>
        <p:spPr bwMode="auto">
          <a:xfrm>
            <a:off x="2294000" y="5265597"/>
            <a:ext cx="3325" cy="3590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7" name="Straight Connector 9236"/>
          <p:cNvCxnSpPr/>
          <p:nvPr/>
        </p:nvCxnSpPr>
        <p:spPr bwMode="auto">
          <a:xfrm>
            <a:off x="2287351" y="5428506"/>
            <a:ext cx="1176921" cy="1429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9" name="Straight Connector 9238"/>
          <p:cNvCxnSpPr>
            <a:endCxn id="9240" idx="1"/>
          </p:cNvCxnSpPr>
          <p:nvPr/>
        </p:nvCxnSpPr>
        <p:spPr bwMode="auto">
          <a:xfrm>
            <a:off x="2170988" y="4181749"/>
            <a:ext cx="198191" cy="24269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0" name="Left Brace 9239"/>
          <p:cNvSpPr/>
          <p:nvPr/>
        </p:nvSpPr>
        <p:spPr bwMode="auto">
          <a:xfrm rot="6176060">
            <a:off x="2305150" y="4220262"/>
            <a:ext cx="104638" cy="510337"/>
          </a:xfrm>
          <a:prstGeom prst="leftBrace">
            <a:avLst>
              <a:gd name="adj1" fmla="val 44229"/>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noFill/>
              <a:latin typeface="Times" charset="0"/>
              <a:ea typeface="ＭＳ Ｐゴシック" charset="0"/>
            </a:endParaRPr>
          </a:p>
        </p:txBody>
      </p:sp>
      <p:cxnSp>
        <p:nvCxnSpPr>
          <p:cNvPr id="65" name="Straight Connector 64"/>
          <p:cNvCxnSpPr/>
          <p:nvPr/>
        </p:nvCxnSpPr>
        <p:spPr bwMode="auto">
          <a:xfrm>
            <a:off x="2784929" y="4262531"/>
            <a:ext cx="149678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flipV="1">
            <a:off x="3175000" y="4262531"/>
            <a:ext cx="127000" cy="30842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Arrow Connector 68"/>
          <p:cNvCxnSpPr/>
          <p:nvPr/>
        </p:nvCxnSpPr>
        <p:spPr bwMode="auto">
          <a:xfrm flipH="1">
            <a:off x="1687032" y="1949557"/>
            <a:ext cx="519593" cy="0"/>
          </a:xfrm>
          <a:prstGeom prst="straightConnector1">
            <a:avLst/>
          </a:prstGeom>
          <a:solidFill>
            <a:schemeClr val="accent1"/>
          </a:solidFill>
          <a:ln w="25400" cap="flat" cmpd="sng" algn="ctr">
            <a:solidFill>
              <a:srgbClr val="DF401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p:nvPr/>
        </p:nvCxnSpPr>
        <p:spPr bwMode="auto">
          <a:xfrm>
            <a:off x="3578225" y="1965963"/>
            <a:ext cx="528153" cy="0"/>
          </a:xfrm>
          <a:prstGeom prst="straightConnector1">
            <a:avLst/>
          </a:prstGeom>
          <a:solidFill>
            <a:schemeClr val="accent1"/>
          </a:solidFill>
          <a:ln w="25400" cap="flat" cmpd="sng" algn="ctr">
            <a:solidFill>
              <a:srgbClr val="DF401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3" name="Group 82"/>
          <p:cNvGrpSpPr/>
          <p:nvPr/>
        </p:nvGrpSpPr>
        <p:grpSpPr>
          <a:xfrm>
            <a:off x="2679700" y="1397604"/>
            <a:ext cx="117475" cy="157106"/>
            <a:chOff x="2679700" y="1335144"/>
            <a:chExt cx="117475" cy="157106"/>
          </a:xfrm>
        </p:grpSpPr>
        <p:sp>
          <p:nvSpPr>
            <p:cNvPr id="74" name="Rectangle 73"/>
            <p:cNvSpPr/>
            <p:nvPr/>
          </p:nvSpPr>
          <p:spPr bwMode="auto">
            <a:xfrm>
              <a:off x="2679700" y="1343025"/>
              <a:ext cx="107950" cy="104775"/>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76" name="Text Box 31"/>
            <p:cNvSpPr txBox="1">
              <a:spLocks noChangeArrowheads="1"/>
            </p:cNvSpPr>
            <p:nvPr/>
          </p:nvSpPr>
          <p:spPr bwMode="auto">
            <a:xfrm>
              <a:off x="2708215" y="1335144"/>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700" dirty="0" smtClean="0">
                  <a:solidFill>
                    <a:srgbClr val="000000"/>
                  </a:solidFill>
                  <a:latin typeface="Arial" charset="0"/>
                </a:rPr>
                <a:t>1</a:t>
              </a:r>
              <a:endParaRPr lang="en-US" sz="700" dirty="0">
                <a:solidFill>
                  <a:srgbClr val="000000"/>
                </a:solidFill>
                <a:latin typeface="Arial" charset="0"/>
              </a:endParaRPr>
            </a:p>
          </p:txBody>
        </p:sp>
      </p:grpSp>
      <p:grpSp>
        <p:nvGrpSpPr>
          <p:cNvPr id="79" name="Group 78"/>
          <p:cNvGrpSpPr/>
          <p:nvPr/>
        </p:nvGrpSpPr>
        <p:grpSpPr>
          <a:xfrm>
            <a:off x="2403475" y="1334104"/>
            <a:ext cx="117475" cy="157106"/>
            <a:chOff x="2349500" y="1433569"/>
            <a:chExt cx="117475" cy="157106"/>
          </a:xfrm>
        </p:grpSpPr>
        <p:sp>
          <p:nvSpPr>
            <p:cNvPr id="77" name="Rectangle 76"/>
            <p:cNvSpPr/>
            <p:nvPr/>
          </p:nvSpPr>
          <p:spPr bwMode="auto">
            <a:xfrm>
              <a:off x="2349500" y="1441450"/>
              <a:ext cx="104775" cy="104775"/>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78" name="Text Box 31"/>
            <p:cNvSpPr txBox="1">
              <a:spLocks noChangeArrowheads="1"/>
            </p:cNvSpPr>
            <p:nvPr/>
          </p:nvSpPr>
          <p:spPr bwMode="auto">
            <a:xfrm>
              <a:off x="2378015" y="1433569"/>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700" dirty="0" smtClean="0">
                  <a:solidFill>
                    <a:srgbClr val="000000"/>
                  </a:solidFill>
                  <a:latin typeface="Arial" charset="0"/>
                </a:rPr>
                <a:t>2</a:t>
              </a:r>
              <a:endParaRPr lang="en-US" sz="700" dirty="0">
                <a:solidFill>
                  <a:srgbClr val="000000"/>
                </a:solidFill>
                <a:latin typeface="Arial" charset="0"/>
              </a:endParaRPr>
            </a:p>
          </p:txBody>
        </p:sp>
      </p:grpSp>
      <p:sp>
        <p:nvSpPr>
          <p:cNvPr id="86" name="Rectangle 85"/>
          <p:cNvSpPr/>
          <p:nvPr/>
        </p:nvSpPr>
        <p:spPr bwMode="auto">
          <a:xfrm>
            <a:off x="2641599" y="4564610"/>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87" name="Text Box 31"/>
          <p:cNvSpPr txBox="1">
            <a:spLocks noChangeArrowheads="1"/>
          </p:cNvSpPr>
          <p:nvPr/>
        </p:nvSpPr>
        <p:spPr bwMode="auto">
          <a:xfrm>
            <a:off x="2676465" y="4556729"/>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1</a:t>
            </a:r>
            <a:endParaRPr lang="en-US" sz="1000" dirty="0">
              <a:solidFill>
                <a:srgbClr val="000000"/>
              </a:solidFill>
              <a:latin typeface="Arial" charset="0"/>
            </a:endParaRPr>
          </a:p>
        </p:txBody>
      </p:sp>
      <p:sp>
        <p:nvSpPr>
          <p:cNvPr id="92" name="Rectangle 91"/>
          <p:cNvSpPr/>
          <p:nvPr/>
        </p:nvSpPr>
        <p:spPr bwMode="auto">
          <a:xfrm>
            <a:off x="3035299" y="6225135"/>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93" name="Text Box 31"/>
          <p:cNvSpPr txBox="1">
            <a:spLocks noChangeArrowheads="1"/>
          </p:cNvSpPr>
          <p:nvPr/>
        </p:nvSpPr>
        <p:spPr bwMode="auto">
          <a:xfrm>
            <a:off x="3070165" y="6217254"/>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1</a:t>
            </a:r>
            <a:endParaRPr lang="en-US" sz="1000" dirty="0">
              <a:solidFill>
                <a:srgbClr val="000000"/>
              </a:solidFill>
              <a:latin typeface="Arial" charset="0"/>
            </a:endParaRPr>
          </a:p>
        </p:txBody>
      </p:sp>
      <p:grpSp>
        <p:nvGrpSpPr>
          <p:cNvPr id="181" name="Group 180"/>
          <p:cNvGrpSpPr/>
          <p:nvPr/>
        </p:nvGrpSpPr>
        <p:grpSpPr>
          <a:xfrm>
            <a:off x="6340474" y="5728304"/>
            <a:ext cx="149225" cy="157106"/>
            <a:chOff x="6340474" y="5728304"/>
            <a:chExt cx="149225" cy="157106"/>
          </a:xfrm>
        </p:grpSpPr>
        <p:sp>
          <p:nvSpPr>
            <p:cNvPr id="94" name="Rectangle 93"/>
            <p:cNvSpPr/>
            <p:nvPr/>
          </p:nvSpPr>
          <p:spPr bwMode="auto">
            <a:xfrm>
              <a:off x="6340474" y="5736185"/>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95" name="Text Box 31"/>
            <p:cNvSpPr txBox="1">
              <a:spLocks noChangeArrowheads="1"/>
            </p:cNvSpPr>
            <p:nvPr/>
          </p:nvSpPr>
          <p:spPr bwMode="auto">
            <a:xfrm>
              <a:off x="6375340" y="5728304"/>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2</a:t>
              </a:r>
              <a:endParaRPr lang="en-US" sz="1000" dirty="0">
                <a:solidFill>
                  <a:srgbClr val="000000"/>
                </a:solidFill>
                <a:latin typeface="Arial" charset="0"/>
              </a:endParaRPr>
            </a:p>
          </p:txBody>
        </p:sp>
      </p:grpSp>
      <p:grpSp>
        <p:nvGrpSpPr>
          <p:cNvPr id="184" name="Group 183"/>
          <p:cNvGrpSpPr/>
          <p:nvPr/>
        </p:nvGrpSpPr>
        <p:grpSpPr>
          <a:xfrm>
            <a:off x="7959724" y="5950554"/>
            <a:ext cx="149225" cy="157106"/>
            <a:chOff x="7959724" y="5950554"/>
            <a:chExt cx="149225" cy="157106"/>
          </a:xfrm>
        </p:grpSpPr>
        <p:sp>
          <p:nvSpPr>
            <p:cNvPr id="97" name="Rectangle 96"/>
            <p:cNvSpPr/>
            <p:nvPr/>
          </p:nvSpPr>
          <p:spPr bwMode="auto">
            <a:xfrm>
              <a:off x="7959724" y="5958435"/>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98" name="Text Box 31"/>
            <p:cNvSpPr txBox="1">
              <a:spLocks noChangeArrowheads="1"/>
            </p:cNvSpPr>
            <p:nvPr/>
          </p:nvSpPr>
          <p:spPr bwMode="auto">
            <a:xfrm>
              <a:off x="7994590" y="5950554"/>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1</a:t>
              </a:r>
              <a:endParaRPr lang="en-US" sz="1000" dirty="0">
                <a:solidFill>
                  <a:srgbClr val="000000"/>
                </a:solidFill>
                <a:latin typeface="Arial" charset="0"/>
              </a:endParaRPr>
            </a:p>
          </p:txBody>
        </p:sp>
      </p:grpSp>
      <p:grpSp>
        <p:nvGrpSpPr>
          <p:cNvPr id="182" name="Group 181"/>
          <p:cNvGrpSpPr/>
          <p:nvPr/>
        </p:nvGrpSpPr>
        <p:grpSpPr>
          <a:xfrm>
            <a:off x="6337299" y="4109054"/>
            <a:ext cx="149225" cy="157106"/>
            <a:chOff x="6337299" y="4109054"/>
            <a:chExt cx="149225" cy="157106"/>
          </a:xfrm>
        </p:grpSpPr>
        <p:sp>
          <p:nvSpPr>
            <p:cNvPr id="101" name="Rectangle 100"/>
            <p:cNvSpPr/>
            <p:nvPr/>
          </p:nvSpPr>
          <p:spPr bwMode="auto">
            <a:xfrm>
              <a:off x="6337299" y="4116935"/>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Times" pitchFamily="84" charset="0"/>
                <a:ea typeface="ＭＳ Ｐゴシック" charset="0"/>
              </a:endParaRPr>
            </a:p>
          </p:txBody>
        </p:sp>
        <p:sp>
          <p:nvSpPr>
            <p:cNvPr id="102" name="Text Box 31"/>
            <p:cNvSpPr txBox="1">
              <a:spLocks noChangeArrowheads="1"/>
            </p:cNvSpPr>
            <p:nvPr/>
          </p:nvSpPr>
          <p:spPr bwMode="auto">
            <a:xfrm>
              <a:off x="6372165" y="4109054"/>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2</a:t>
              </a:r>
              <a:endParaRPr lang="en-US" sz="1000" dirty="0">
                <a:solidFill>
                  <a:srgbClr val="000000"/>
                </a:solidFill>
                <a:latin typeface="Arial" charset="0"/>
              </a:endParaRPr>
            </a:p>
          </p:txBody>
        </p:sp>
      </p:grpSp>
      <p:grpSp>
        <p:nvGrpSpPr>
          <p:cNvPr id="183" name="Group 182"/>
          <p:cNvGrpSpPr/>
          <p:nvPr/>
        </p:nvGrpSpPr>
        <p:grpSpPr>
          <a:xfrm>
            <a:off x="7959724" y="4337654"/>
            <a:ext cx="149225" cy="157106"/>
            <a:chOff x="7959724" y="4337654"/>
            <a:chExt cx="149225" cy="157106"/>
          </a:xfrm>
        </p:grpSpPr>
        <p:sp>
          <p:nvSpPr>
            <p:cNvPr id="103" name="Rectangle 102"/>
            <p:cNvSpPr/>
            <p:nvPr/>
          </p:nvSpPr>
          <p:spPr bwMode="auto">
            <a:xfrm>
              <a:off x="7959724" y="4345535"/>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04" name="Text Box 31"/>
            <p:cNvSpPr txBox="1">
              <a:spLocks noChangeArrowheads="1"/>
            </p:cNvSpPr>
            <p:nvPr/>
          </p:nvSpPr>
          <p:spPr bwMode="auto">
            <a:xfrm>
              <a:off x="7994590" y="4337654"/>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1</a:t>
              </a:r>
              <a:endParaRPr lang="en-US" sz="1000" dirty="0">
                <a:solidFill>
                  <a:srgbClr val="000000"/>
                </a:solidFill>
                <a:latin typeface="Arial" charset="0"/>
              </a:endParaRPr>
            </a:p>
          </p:txBody>
        </p:sp>
      </p:grpSp>
      <p:grpSp>
        <p:nvGrpSpPr>
          <p:cNvPr id="185" name="Group 184"/>
          <p:cNvGrpSpPr/>
          <p:nvPr/>
        </p:nvGrpSpPr>
        <p:grpSpPr>
          <a:xfrm>
            <a:off x="7585074" y="2950179"/>
            <a:ext cx="149225" cy="157106"/>
            <a:chOff x="7585074" y="2950179"/>
            <a:chExt cx="149225" cy="157106"/>
          </a:xfrm>
        </p:grpSpPr>
        <p:sp>
          <p:nvSpPr>
            <p:cNvPr id="105" name="Rectangle 104"/>
            <p:cNvSpPr/>
            <p:nvPr/>
          </p:nvSpPr>
          <p:spPr bwMode="auto">
            <a:xfrm>
              <a:off x="7585074" y="2958060"/>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06" name="Text Box 31"/>
            <p:cNvSpPr txBox="1">
              <a:spLocks noChangeArrowheads="1"/>
            </p:cNvSpPr>
            <p:nvPr/>
          </p:nvSpPr>
          <p:spPr bwMode="auto">
            <a:xfrm>
              <a:off x="7619940" y="2950179"/>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1</a:t>
              </a:r>
              <a:endParaRPr lang="en-US" sz="1000" dirty="0">
                <a:solidFill>
                  <a:srgbClr val="000000"/>
                </a:solidFill>
                <a:latin typeface="Arial" charset="0"/>
              </a:endParaRPr>
            </a:p>
          </p:txBody>
        </p:sp>
      </p:grpSp>
      <p:grpSp>
        <p:nvGrpSpPr>
          <p:cNvPr id="186" name="Group 185"/>
          <p:cNvGrpSpPr/>
          <p:nvPr/>
        </p:nvGrpSpPr>
        <p:grpSpPr>
          <a:xfrm>
            <a:off x="5807074" y="2543779"/>
            <a:ext cx="149225" cy="157106"/>
            <a:chOff x="5807074" y="2543779"/>
            <a:chExt cx="149225" cy="157106"/>
          </a:xfrm>
        </p:grpSpPr>
        <p:sp>
          <p:nvSpPr>
            <p:cNvPr id="112" name="Rectangle 111"/>
            <p:cNvSpPr/>
            <p:nvPr/>
          </p:nvSpPr>
          <p:spPr bwMode="auto">
            <a:xfrm>
              <a:off x="5807074" y="2551660"/>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13" name="Text Box 31"/>
            <p:cNvSpPr txBox="1">
              <a:spLocks noChangeArrowheads="1"/>
            </p:cNvSpPr>
            <p:nvPr/>
          </p:nvSpPr>
          <p:spPr bwMode="auto">
            <a:xfrm>
              <a:off x="5841940" y="2543779"/>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2</a:t>
              </a:r>
              <a:endParaRPr lang="en-US" sz="1000" dirty="0">
                <a:solidFill>
                  <a:srgbClr val="000000"/>
                </a:solidFill>
                <a:latin typeface="Arial" charset="0"/>
              </a:endParaRPr>
            </a:p>
          </p:txBody>
        </p:sp>
      </p:grpSp>
      <p:sp>
        <p:nvSpPr>
          <p:cNvPr id="115" name="Text Box 31"/>
          <p:cNvSpPr txBox="1">
            <a:spLocks noChangeArrowheads="1"/>
          </p:cNvSpPr>
          <p:nvPr/>
        </p:nvSpPr>
        <p:spPr bwMode="auto">
          <a:xfrm>
            <a:off x="1960206" y="2928994"/>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16" name="Text Box 31"/>
          <p:cNvSpPr txBox="1">
            <a:spLocks noChangeArrowheads="1"/>
          </p:cNvSpPr>
          <p:nvPr/>
        </p:nvSpPr>
        <p:spPr bwMode="auto">
          <a:xfrm>
            <a:off x="346836" y="2344020"/>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17" name="Text Box 31"/>
          <p:cNvSpPr txBox="1">
            <a:spLocks noChangeArrowheads="1"/>
          </p:cNvSpPr>
          <p:nvPr/>
        </p:nvSpPr>
        <p:spPr bwMode="auto">
          <a:xfrm>
            <a:off x="342699" y="3833316"/>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18" name="Text Box 31"/>
          <p:cNvSpPr txBox="1">
            <a:spLocks noChangeArrowheads="1"/>
          </p:cNvSpPr>
          <p:nvPr/>
        </p:nvSpPr>
        <p:spPr bwMode="auto">
          <a:xfrm>
            <a:off x="3689412" y="3061376"/>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19" name="Text Box 31"/>
          <p:cNvSpPr txBox="1">
            <a:spLocks noChangeArrowheads="1"/>
          </p:cNvSpPr>
          <p:nvPr/>
        </p:nvSpPr>
        <p:spPr bwMode="auto">
          <a:xfrm>
            <a:off x="4098961" y="3235127"/>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20" name="Text Box 31"/>
          <p:cNvSpPr txBox="1">
            <a:spLocks noChangeArrowheads="1"/>
          </p:cNvSpPr>
          <p:nvPr/>
        </p:nvSpPr>
        <p:spPr bwMode="auto">
          <a:xfrm>
            <a:off x="4065869" y="3039025"/>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22" name="Text Box 31"/>
          <p:cNvSpPr txBox="1">
            <a:spLocks noChangeArrowheads="1"/>
          </p:cNvSpPr>
          <p:nvPr/>
        </p:nvSpPr>
        <p:spPr bwMode="auto">
          <a:xfrm>
            <a:off x="2771035" y="2935602"/>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23" name="Text Box 31"/>
          <p:cNvSpPr txBox="1">
            <a:spLocks noChangeArrowheads="1"/>
          </p:cNvSpPr>
          <p:nvPr/>
        </p:nvSpPr>
        <p:spPr bwMode="auto">
          <a:xfrm>
            <a:off x="3333647" y="4486952"/>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24" name="Text Box 31"/>
          <p:cNvSpPr txBox="1">
            <a:spLocks noChangeArrowheads="1"/>
          </p:cNvSpPr>
          <p:nvPr/>
        </p:nvSpPr>
        <p:spPr bwMode="auto">
          <a:xfrm>
            <a:off x="4065870" y="4515911"/>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25" name="Text Box 31"/>
          <p:cNvSpPr txBox="1">
            <a:spLocks noChangeArrowheads="1"/>
          </p:cNvSpPr>
          <p:nvPr/>
        </p:nvSpPr>
        <p:spPr bwMode="auto">
          <a:xfrm>
            <a:off x="1910563" y="4376921"/>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26" name="Text Box 31"/>
          <p:cNvSpPr txBox="1">
            <a:spLocks noChangeArrowheads="1"/>
          </p:cNvSpPr>
          <p:nvPr/>
        </p:nvSpPr>
        <p:spPr bwMode="auto">
          <a:xfrm>
            <a:off x="3701823" y="4554809"/>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27" name="Text Box 31"/>
          <p:cNvSpPr txBox="1">
            <a:spLocks noChangeArrowheads="1"/>
          </p:cNvSpPr>
          <p:nvPr/>
        </p:nvSpPr>
        <p:spPr bwMode="auto">
          <a:xfrm>
            <a:off x="4094824" y="4699601"/>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28" name="Text Box 31"/>
          <p:cNvSpPr txBox="1">
            <a:spLocks noChangeArrowheads="1"/>
          </p:cNvSpPr>
          <p:nvPr/>
        </p:nvSpPr>
        <p:spPr bwMode="auto">
          <a:xfrm>
            <a:off x="5058712" y="5009871"/>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29" name="Text Box 31"/>
          <p:cNvSpPr txBox="1">
            <a:spLocks noChangeArrowheads="1"/>
          </p:cNvSpPr>
          <p:nvPr/>
        </p:nvSpPr>
        <p:spPr bwMode="auto">
          <a:xfrm>
            <a:off x="4905653" y="5206778"/>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30" name="Text Box 31"/>
          <p:cNvSpPr txBox="1">
            <a:spLocks noChangeArrowheads="1"/>
          </p:cNvSpPr>
          <p:nvPr/>
        </p:nvSpPr>
        <p:spPr bwMode="auto">
          <a:xfrm>
            <a:off x="350977" y="5459132"/>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31" name="Text Box 31"/>
          <p:cNvSpPr txBox="1">
            <a:spLocks noChangeArrowheads="1"/>
          </p:cNvSpPr>
          <p:nvPr/>
        </p:nvSpPr>
        <p:spPr bwMode="auto">
          <a:xfrm>
            <a:off x="5054575" y="3400604"/>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32" name="Text Box 31"/>
          <p:cNvSpPr txBox="1">
            <a:spLocks noChangeArrowheads="1"/>
          </p:cNvSpPr>
          <p:nvPr/>
        </p:nvSpPr>
        <p:spPr bwMode="auto">
          <a:xfrm>
            <a:off x="4901516" y="3597511"/>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33" name="Text Box 31"/>
          <p:cNvSpPr txBox="1">
            <a:spLocks noChangeArrowheads="1"/>
          </p:cNvSpPr>
          <p:nvPr/>
        </p:nvSpPr>
        <p:spPr bwMode="auto">
          <a:xfrm>
            <a:off x="5062850" y="2010594"/>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34" name="Text Box 31"/>
          <p:cNvSpPr txBox="1">
            <a:spLocks noChangeArrowheads="1"/>
          </p:cNvSpPr>
          <p:nvPr/>
        </p:nvSpPr>
        <p:spPr bwMode="auto">
          <a:xfrm>
            <a:off x="4909791" y="2207501"/>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35" name="Text Box 31"/>
          <p:cNvSpPr txBox="1">
            <a:spLocks noChangeArrowheads="1"/>
          </p:cNvSpPr>
          <p:nvPr/>
        </p:nvSpPr>
        <p:spPr bwMode="auto">
          <a:xfrm>
            <a:off x="8656104" y="3072123"/>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36" name="Text Box 31"/>
          <p:cNvSpPr txBox="1">
            <a:spLocks noChangeArrowheads="1"/>
          </p:cNvSpPr>
          <p:nvPr/>
        </p:nvSpPr>
        <p:spPr bwMode="auto">
          <a:xfrm>
            <a:off x="8623012" y="2876021"/>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37" name="Text Box 31"/>
          <p:cNvSpPr txBox="1">
            <a:spLocks noChangeArrowheads="1"/>
          </p:cNvSpPr>
          <p:nvPr/>
        </p:nvSpPr>
        <p:spPr bwMode="auto">
          <a:xfrm>
            <a:off x="8656105" y="4466080"/>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39" name="Text Box 31"/>
          <p:cNvSpPr txBox="1">
            <a:spLocks noChangeArrowheads="1"/>
          </p:cNvSpPr>
          <p:nvPr/>
        </p:nvSpPr>
        <p:spPr bwMode="auto">
          <a:xfrm>
            <a:off x="8623013" y="4269978"/>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40" name="Text Box 31"/>
          <p:cNvSpPr txBox="1">
            <a:spLocks noChangeArrowheads="1"/>
          </p:cNvSpPr>
          <p:nvPr/>
        </p:nvSpPr>
        <p:spPr bwMode="auto">
          <a:xfrm>
            <a:off x="8656104" y="6085476"/>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41" name="Text Box 31"/>
          <p:cNvSpPr txBox="1">
            <a:spLocks noChangeArrowheads="1"/>
          </p:cNvSpPr>
          <p:nvPr/>
        </p:nvSpPr>
        <p:spPr bwMode="auto">
          <a:xfrm>
            <a:off x="8623012" y="5889374"/>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42" name="Text Box 31"/>
          <p:cNvSpPr txBox="1">
            <a:spLocks noChangeArrowheads="1"/>
          </p:cNvSpPr>
          <p:nvPr/>
        </p:nvSpPr>
        <p:spPr bwMode="auto">
          <a:xfrm>
            <a:off x="4098428" y="6325941"/>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43" name="Text Box 31"/>
          <p:cNvSpPr txBox="1">
            <a:spLocks noChangeArrowheads="1"/>
          </p:cNvSpPr>
          <p:nvPr/>
        </p:nvSpPr>
        <p:spPr bwMode="auto">
          <a:xfrm>
            <a:off x="4065336" y="6129839"/>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grpSp>
        <p:nvGrpSpPr>
          <p:cNvPr id="144" name="Group 143"/>
          <p:cNvGrpSpPr/>
          <p:nvPr/>
        </p:nvGrpSpPr>
        <p:grpSpPr>
          <a:xfrm>
            <a:off x="1394032" y="2258454"/>
            <a:ext cx="224367" cy="233119"/>
            <a:chOff x="5427570" y="327780"/>
            <a:chExt cx="224367" cy="233119"/>
          </a:xfrm>
        </p:grpSpPr>
        <p:sp>
          <p:nvSpPr>
            <p:cNvPr id="145" name="Oval 144"/>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46"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1</a:t>
              </a:r>
              <a:endParaRPr lang="en-US" sz="1400" dirty="0">
                <a:solidFill>
                  <a:srgbClr val="FFFFFF"/>
                </a:solidFill>
                <a:latin typeface="Arial" charset="0"/>
              </a:endParaRPr>
            </a:p>
          </p:txBody>
        </p:sp>
      </p:grpSp>
      <p:grpSp>
        <p:nvGrpSpPr>
          <p:cNvPr id="147" name="Group 146"/>
          <p:cNvGrpSpPr/>
          <p:nvPr/>
        </p:nvGrpSpPr>
        <p:grpSpPr>
          <a:xfrm>
            <a:off x="2745906" y="3607298"/>
            <a:ext cx="224367" cy="233119"/>
            <a:chOff x="5427570" y="327780"/>
            <a:chExt cx="224367" cy="233119"/>
          </a:xfrm>
        </p:grpSpPr>
        <p:sp>
          <p:nvSpPr>
            <p:cNvPr id="148" name="Oval 147"/>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49"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2</a:t>
              </a:r>
              <a:endParaRPr lang="en-US" sz="1400" dirty="0">
                <a:solidFill>
                  <a:srgbClr val="FFFFFF"/>
                </a:solidFill>
                <a:latin typeface="Arial" charset="0"/>
              </a:endParaRPr>
            </a:p>
          </p:txBody>
        </p:sp>
      </p:grpSp>
      <p:grpSp>
        <p:nvGrpSpPr>
          <p:cNvPr id="150" name="Group 149"/>
          <p:cNvGrpSpPr/>
          <p:nvPr/>
        </p:nvGrpSpPr>
        <p:grpSpPr>
          <a:xfrm>
            <a:off x="7160955" y="3536101"/>
            <a:ext cx="224367" cy="233119"/>
            <a:chOff x="5427570" y="327780"/>
            <a:chExt cx="224367" cy="233119"/>
          </a:xfrm>
        </p:grpSpPr>
        <p:sp>
          <p:nvSpPr>
            <p:cNvPr id="151" name="Oval 150"/>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52"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5</a:t>
              </a:r>
              <a:endParaRPr lang="en-US" sz="1400" dirty="0">
                <a:solidFill>
                  <a:srgbClr val="FFFFFF"/>
                </a:solidFill>
                <a:latin typeface="Arial" charset="0"/>
              </a:endParaRPr>
            </a:p>
          </p:txBody>
        </p:sp>
      </p:grpSp>
      <p:grpSp>
        <p:nvGrpSpPr>
          <p:cNvPr id="153" name="Group 152"/>
          <p:cNvGrpSpPr/>
          <p:nvPr/>
        </p:nvGrpSpPr>
        <p:grpSpPr>
          <a:xfrm>
            <a:off x="7162041" y="4881599"/>
            <a:ext cx="224367" cy="233119"/>
            <a:chOff x="5427570" y="327780"/>
            <a:chExt cx="224367" cy="233119"/>
          </a:xfrm>
        </p:grpSpPr>
        <p:sp>
          <p:nvSpPr>
            <p:cNvPr id="154" name="Oval 153"/>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55"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6</a:t>
              </a:r>
              <a:endParaRPr lang="en-US" sz="1400" dirty="0">
                <a:solidFill>
                  <a:srgbClr val="FFFFFF"/>
                </a:solidFill>
                <a:latin typeface="Arial" charset="0"/>
              </a:endParaRPr>
            </a:p>
          </p:txBody>
        </p:sp>
      </p:grpSp>
      <p:grpSp>
        <p:nvGrpSpPr>
          <p:cNvPr id="156" name="Group 155"/>
          <p:cNvGrpSpPr/>
          <p:nvPr/>
        </p:nvGrpSpPr>
        <p:grpSpPr>
          <a:xfrm>
            <a:off x="7221633" y="2077926"/>
            <a:ext cx="224367" cy="233119"/>
            <a:chOff x="5427570" y="327780"/>
            <a:chExt cx="224367" cy="233119"/>
          </a:xfrm>
        </p:grpSpPr>
        <p:sp>
          <p:nvSpPr>
            <p:cNvPr id="157" name="Oval 156"/>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58"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4</a:t>
              </a:r>
              <a:endParaRPr lang="en-US" sz="1400" dirty="0">
                <a:solidFill>
                  <a:srgbClr val="FFFFFF"/>
                </a:solidFill>
                <a:latin typeface="Arial" charset="0"/>
              </a:endParaRPr>
            </a:p>
          </p:txBody>
        </p:sp>
      </p:grpSp>
      <p:grpSp>
        <p:nvGrpSpPr>
          <p:cNvPr id="159" name="Group 158"/>
          <p:cNvGrpSpPr/>
          <p:nvPr/>
        </p:nvGrpSpPr>
        <p:grpSpPr>
          <a:xfrm>
            <a:off x="975720" y="5238091"/>
            <a:ext cx="224367" cy="233119"/>
            <a:chOff x="5427570" y="327780"/>
            <a:chExt cx="224367" cy="233119"/>
          </a:xfrm>
        </p:grpSpPr>
        <p:sp>
          <p:nvSpPr>
            <p:cNvPr id="160" name="Oval 159"/>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61"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3</a:t>
              </a:r>
              <a:endParaRPr lang="en-US" sz="1400" dirty="0">
                <a:solidFill>
                  <a:srgbClr val="FFFFFF"/>
                </a:solidFill>
                <a:latin typeface="Arial" charset="0"/>
              </a:endParaRPr>
            </a:p>
          </p:txBody>
        </p:sp>
      </p:grpSp>
      <p:sp>
        <p:nvSpPr>
          <p:cNvPr id="162" name="Text Box 31"/>
          <p:cNvSpPr txBox="1">
            <a:spLocks noChangeArrowheads="1"/>
          </p:cNvSpPr>
          <p:nvPr/>
        </p:nvSpPr>
        <p:spPr bwMode="auto">
          <a:xfrm>
            <a:off x="2857990" y="426459"/>
            <a:ext cx="1770830" cy="23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Origin of replication</a:t>
            </a:r>
            <a:endParaRPr lang="en-US" sz="1400" dirty="0">
              <a:solidFill>
                <a:srgbClr val="000000"/>
              </a:solidFill>
              <a:latin typeface="Arial" charset="0"/>
            </a:endParaRPr>
          </a:p>
        </p:txBody>
      </p:sp>
      <p:sp>
        <p:nvSpPr>
          <p:cNvPr id="163" name="Text Box 31"/>
          <p:cNvSpPr txBox="1">
            <a:spLocks noChangeArrowheads="1"/>
          </p:cNvSpPr>
          <p:nvPr/>
        </p:nvSpPr>
        <p:spPr bwMode="auto">
          <a:xfrm>
            <a:off x="4093267" y="697098"/>
            <a:ext cx="715986" cy="38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Lagging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164" name="Text Box 31"/>
          <p:cNvSpPr txBox="1">
            <a:spLocks noChangeArrowheads="1"/>
          </p:cNvSpPr>
          <p:nvPr/>
        </p:nvSpPr>
        <p:spPr bwMode="auto">
          <a:xfrm>
            <a:off x="1067532" y="683218"/>
            <a:ext cx="702107" cy="37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Leading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165" name="Text Box 31"/>
          <p:cNvSpPr txBox="1">
            <a:spLocks noChangeArrowheads="1"/>
          </p:cNvSpPr>
          <p:nvPr/>
        </p:nvSpPr>
        <p:spPr bwMode="auto">
          <a:xfrm>
            <a:off x="1976641" y="433396"/>
            <a:ext cx="715986" cy="38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Lagging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166" name="Text Box 31"/>
          <p:cNvSpPr txBox="1">
            <a:spLocks noChangeArrowheads="1"/>
          </p:cNvSpPr>
          <p:nvPr/>
        </p:nvSpPr>
        <p:spPr bwMode="auto">
          <a:xfrm>
            <a:off x="4009990" y="1411868"/>
            <a:ext cx="702107" cy="37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Leading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167" name="Text Box 31"/>
          <p:cNvSpPr txBox="1">
            <a:spLocks noChangeArrowheads="1"/>
          </p:cNvSpPr>
          <p:nvPr/>
        </p:nvSpPr>
        <p:spPr bwMode="auto">
          <a:xfrm>
            <a:off x="2115437" y="1717207"/>
            <a:ext cx="1576516" cy="37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Overall directions</a:t>
            </a:r>
            <a:br>
              <a:rPr lang="en-US" sz="1400" dirty="0" smtClean="0">
                <a:solidFill>
                  <a:srgbClr val="000000"/>
                </a:solidFill>
                <a:latin typeface="Arial" charset="0"/>
              </a:rPr>
            </a:br>
            <a:r>
              <a:rPr lang="en-US" sz="1400" dirty="0" smtClean="0">
                <a:solidFill>
                  <a:srgbClr val="000000"/>
                </a:solidFill>
                <a:latin typeface="Arial" charset="0"/>
              </a:rPr>
              <a:t>of replication</a:t>
            </a:r>
            <a:endParaRPr lang="en-US" sz="1400" dirty="0">
              <a:solidFill>
                <a:srgbClr val="000000"/>
              </a:solidFill>
              <a:latin typeface="Arial" charset="0"/>
            </a:endParaRPr>
          </a:p>
        </p:txBody>
      </p:sp>
      <p:sp>
        <p:nvSpPr>
          <p:cNvPr id="168" name="Text Box 31"/>
          <p:cNvSpPr txBox="1">
            <a:spLocks noChangeArrowheads="1"/>
          </p:cNvSpPr>
          <p:nvPr/>
        </p:nvSpPr>
        <p:spPr bwMode="auto">
          <a:xfrm>
            <a:off x="5321606" y="1564542"/>
            <a:ext cx="1278106" cy="44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RNA primer</a:t>
            </a:r>
            <a:br>
              <a:rPr lang="en-US" sz="1400" dirty="0" smtClean="0">
                <a:solidFill>
                  <a:srgbClr val="000000"/>
                </a:solidFill>
                <a:latin typeface="Arial" charset="0"/>
              </a:rPr>
            </a:br>
            <a:r>
              <a:rPr lang="en-US" sz="1400" dirty="0" smtClean="0">
                <a:solidFill>
                  <a:srgbClr val="000000"/>
                </a:solidFill>
                <a:latin typeface="Arial" charset="0"/>
              </a:rPr>
              <a:t>for fragment 2</a:t>
            </a:r>
            <a:endParaRPr lang="en-US" sz="1400" dirty="0">
              <a:solidFill>
                <a:srgbClr val="000000"/>
              </a:solidFill>
              <a:latin typeface="Arial" charset="0"/>
            </a:endParaRPr>
          </a:p>
        </p:txBody>
      </p:sp>
      <p:sp>
        <p:nvSpPr>
          <p:cNvPr id="169" name="Text Box 31"/>
          <p:cNvSpPr txBox="1">
            <a:spLocks noChangeArrowheads="1"/>
          </p:cNvSpPr>
          <p:nvPr/>
        </p:nvSpPr>
        <p:spPr bwMode="auto">
          <a:xfrm>
            <a:off x="5987821" y="2022552"/>
            <a:ext cx="938057" cy="44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Okazaki</a:t>
            </a:r>
            <a:br>
              <a:rPr lang="en-US" sz="1400" dirty="0" smtClean="0">
                <a:solidFill>
                  <a:srgbClr val="000000"/>
                </a:solidFill>
                <a:latin typeface="Arial" charset="0"/>
              </a:rPr>
            </a:br>
            <a:r>
              <a:rPr lang="en-US" sz="1400" dirty="0" smtClean="0">
                <a:solidFill>
                  <a:srgbClr val="000000"/>
                </a:solidFill>
                <a:latin typeface="Arial" charset="0"/>
              </a:rPr>
              <a:t>fragment 2</a:t>
            </a:r>
            <a:endParaRPr lang="en-US" sz="1400" dirty="0">
              <a:solidFill>
                <a:srgbClr val="000000"/>
              </a:solidFill>
              <a:latin typeface="Arial" charset="0"/>
            </a:endParaRPr>
          </a:p>
        </p:txBody>
      </p:sp>
      <p:sp>
        <p:nvSpPr>
          <p:cNvPr id="170" name="Text Box 31"/>
          <p:cNvSpPr txBox="1">
            <a:spLocks noChangeArrowheads="1"/>
          </p:cNvSpPr>
          <p:nvPr/>
        </p:nvSpPr>
        <p:spPr bwMode="auto">
          <a:xfrm>
            <a:off x="7507630" y="2071132"/>
            <a:ext cx="1278106" cy="68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DNA pol </a:t>
            </a:r>
            <a:r>
              <a:rPr lang="en-US" sz="1400" dirty="0" smtClean="0">
                <a:solidFill>
                  <a:srgbClr val="000000"/>
                </a:solidFill>
                <a:latin typeface="Times"/>
                <a:cs typeface="Times"/>
              </a:rPr>
              <a:t>III</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makes Okazaki</a:t>
            </a:r>
            <a:br>
              <a:rPr lang="en-US" sz="1400" dirty="0" smtClean="0">
                <a:solidFill>
                  <a:srgbClr val="000000"/>
                </a:solidFill>
                <a:latin typeface="Arial" charset="0"/>
              </a:rPr>
            </a:br>
            <a:r>
              <a:rPr lang="en-US" sz="1400" dirty="0" smtClean="0">
                <a:solidFill>
                  <a:srgbClr val="000000"/>
                </a:solidFill>
                <a:latin typeface="Arial" charset="0"/>
              </a:rPr>
              <a:t>fragment 2.</a:t>
            </a:r>
            <a:endParaRPr lang="en-US" sz="1400" dirty="0">
              <a:solidFill>
                <a:srgbClr val="000000"/>
              </a:solidFill>
              <a:latin typeface="Arial" charset="0"/>
            </a:endParaRPr>
          </a:p>
        </p:txBody>
      </p:sp>
      <p:sp>
        <p:nvSpPr>
          <p:cNvPr id="171" name="Text Box 31"/>
          <p:cNvSpPr txBox="1">
            <a:spLocks noChangeArrowheads="1"/>
          </p:cNvSpPr>
          <p:nvPr/>
        </p:nvSpPr>
        <p:spPr bwMode="auto">
          <a:xfrm>
            <a:off x="7459053" y="3521494"/>
            <a:ext cx="1167068" cy="62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DNA pol </a:t>
            </a:r>
            <a:r>
              <a:rPr lang="en-US" sz="1400" dirty="0" smtClean="0">
                <a:solidFill>
                  <a:srgbClr val="000000"/>
                </a:solidFill>
                <a:latin typeface="Times"/>
                <a:cs typeface="Times"/>
              </a:rPr>
              <a:t>I</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replaces RNA</a:t>
            </a:r>
            <a:br>
              <a:rPr lang="en-US" sz="1400" dirty="0" smtClean="0">
                <a:solidFill>
                  <a:srgbClr val="000000"/>
                </a:solidFill>
                <a:latin typeface="Arial" charset="0"/>
              </a:rPr>
            </a:br>
            <a:r>
              <a:rPr lang="en-US" sz="1400" dirty="0" smtClean="0">
                <a:solidFill>
                  <a:srgbClr val="000000"/>
                </a:solidFill>
                <a:latin typeface="Arial" charset="0"/>
              </a:rPr>
              <a:t>with DNA.</a:t>
            </a:r>
            <a:endParaRPr lang="en-US" sz="1400" dirty="0">
              <a:solidFill>
                <a:srgbClr val="000000"/>
              </a:solidFill>
              <a:latin typeface="Arial" charset="0"/>
            </a:endParaRPr>
          </a:p>
        </p:txBody>
      </p:sp>
      <p:sp>
        <p:nvSpPr>
          <p:cNvPr id="172" name="Text Box 31"/>
          <p:cNvSpPr txBox="1">
            <a:spLocks noChangeArrowheads="1"/>
          </p:cNvSpPr>
          <p:nvPr/>
        </p:nvSpPr>
        <p:spPr bwMode="auto">
          <a:xfrm>
            <a:off x="7465992" y="4853884"/>
            <a:ext cx="1298923" cy="85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DNA ligase</a:t>
            </a:r>
            <a:br>
              <a:rPr lang="en-US" sz="1400" dirty="0" smtClean="0">
                <a:solidFill>
                  <a:srgbClr val="000000"/>
                </a:solidFill>
                <a:latin typeface="Arial" charset="0"/>
              </a:rPr>
            </a:br>
            <a:r>
              <a:rPr lang="en-US" sz="1400" dirty="0" smtClean="0">
                <a:solidFill>
                  <a:srgbClr val="000000"/>
                </a:solidFill>
                <a:latin typeface="Arial" charset="0"/>
              </a:rPr>
              <a:t>forms bonds</a:t>
            </a:r>
            <a:br>
              <a:rPr lang="en-US" sz="1400" dirty="0" smtClean="0">
                <a:solidFill>
                  <a:srgbClr val="000000"/>
                </a:solidFill>
                <a:latin typeface="Arial" charset="0"/>
              </a:rPr>
            </a:br>
            <a:r>
              <a:rPr lang="en-US" sz="1400" dirty="0" smtClean="0">
                <a:solidFill>
                  <a:srgbClr val="000000"/>
                </a:solidFill>
                <a:latin typeface="Arial" charset="0"/>
              </a:rPr>
              <a:t>between DNA</a:t>
            </a:r>
            <a:br>
              <a:rPr lang="en-US" sz="1400" dirty="0" smtClean="0">
                <a:solidFill>
                  <a:srgbClr val="000000"/>
                </a:solidFill>
                <a:latin typeface="Arial" charset="0"/>
              </a:rPr>
            </a:br>
            <a:r>
              <a:rPr lang="en-US" sz="1400" dirty="0" smtClean="0">
                <a:solidFill>
                  <a:srgbClr val="000000"/>
                </a:solidFill>
                <a:latin typeface="Arial" charset="0"/>
              </a:rPr>
              <a:t>fragments.</a:t>
            </a:r>
            <a:endParaRPr lang="en-US" sz="1400" dirty="0">
              <a:solidFill>
                <a:srgbClr val="000000"/>
              </a:solidFill>
              <a:latin typeface="Arial" charset="0"/>
            </a:endParaRPr>
          </a:p>
        </p:txBody>
      </p:sp>
      <p:sp>
        <p:nvSpPr>
          <p:cNvPr id="173" name="Text Box 31"/>
          <p:cNvSpPr txBox="1">
            <a:spLocks noChangeArrowheads="1"/>
          </p:cNvSpPr>
          <p:nvPr/>
        </p:nvSpPr>
        <p:spPr bwMode="auto">
          <a:xfrm>
            <a:off x="6126615" y="6380584"/>
            <a:ext cx="2617479" cy="23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Overall direction of replication</a:t>
            </a:r>
            <a:endParaRPr lang="en-US" sz="1400" dirty="0">
              <a:solidFill>
                <a:srgbClr val="000000"/>
              </a:solidFill>
              <a:latin typeface="Arial" charset="0"/>
            </a:endParaRPr>
          </a:p>
        </p:txBody>
      </p:sp>
      <p:sp>
        <p:nvSpPr>
          <p:cNvPr id="174" name="Text Box 31"/>
          <p:cNvSpPr txBox="1">
            <a:spLocks noChangeArrowheads="1"/>
          </p:cNvSpPr>
          <p:nvPr/>
        </p:nvSpPr>
        <p:spPr bwMode="auto">
          <a:xfrm>
            <a:off x="2511001" y="5735204"/>
            <a:ext cx="938057" cy="44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Okazaki</a:t>
            </a:r>
            <a:br>
              <a:rPr lang="en-US" sz="1400" dirty="0" smtClean="0">
                <a:solidFill>
                  <a:srgbClr val="000000"/>
                </a:solidFill>
                <a:latin typeface="Arial" charset="0"/>
              </a:rPr>
            </a:br>
            <a:r>
              <a:rPr lang="en-US" sz="1400" dirty="0" smtClean="0">
                <a:solidFill>
                  <a:srgbClr val="000000"/>
                </a:solidFill>
                <a:latin typeface="Arial" charset="0"/>
              </a:rPr>
              <a:t>fragment 1</a:t>
            </a:r>
            <a:endParaRPr lang="en-US" sz="1400" dirty="0">
              <a:solidFill>
                <a:srgbClr val="000000"/>
              </a:solidFill>
              <a:latin typeface="Arial" charset="0"/>
            </a:endParaRPr>
          </a:p>
        </p:txBody>
      </p:sp>
      <p:sp>
        <p:nvSpPr>
          <p:cNvPr id="175" name="Text Box 31"/>
          <p:cNvSpPr txBox="1">
            <a:spLocks noChangeArrowheads="1"/>
          </p:cNvSpPr>
          <p:nvPr/>
        </p:nvSpPr>
        <p:spPr bwMode="auto">
          <a:xfrm>
            <a:off x="1267589" y="5240087"/>
            <a:ext cx="938057" cy="44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hangingPunct="0"/>
            <a:r>
              <a:rPr lang="en-US" sz="1400" dirty="0" smtClean="0">
                <a:solidFill>
                  <a:srgbClr val="000000"/>
                </a:solidFill>
                <a:latin typeface="Arial" charset="0"/>
              </a:rPr>
              <a:t>DNA pol </a:t>
            </a:r>
            <a:r>
              <a:rPr lang="en-US" sz="1400" dirty="0" smtClean="0">
                <a:solidFill>
                  <a:srgbClr val="000000"/>
                </a:solidFill>
                <a:latin typeface="Times"/>
                <a:cs typeface="Times"/>
              </a:rPr>
              <a:t>III</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detaches.</a:t>
            </a:r>
            <a:endParaRPr lang="en-US" sz="1400" dirty="0">
              <a:solidFill>
                <a:srgbClr val="000000"/>
              </a:solidFill>
              <a:latin typeface="Arial" charset="0"/>
            </a:endParaRPr>
          </a:p>
        </p:txBody>
      </p:sp>
      <p:sp>
        <p:nvSpPr>
          <p:cNvPr id="176" name="Text Box 31"/>
          <p:cNvSpPr txBox="1">
            <a:spLocks noChangeArrowheads="1"/>
          </p:cNvSpPr>
          <p:nvPr/>
        </p:nvSpPr>
        <p:spPr bwMode="auto">
          <a:xfrm>
            <a:off x="1061785" y="3757439"/>
            <a:ext cx="1249154" cy="44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hangingPunct="0"/>
            <a:r>
              <a:rPr lang="en-US" sz="1400" dirty="0" smtClean="0">
                <a:solidFill>
                  <a:srgbClr val="000000"/>
                </a:solidFill>
                <a:latin typeface="Arial" charset="0"/>
              </a:rPr>
              <a:t>RNA primer</a:t>
            </a:r>
            <a:br>
              <a:rPr lang="en-US" sz="1400" dirty="0" smtClean="0">
                <a:solidFill>
                  <a:srgbClr val="000000"/>
                </a:solidFill>
                <a:latin typeface="Arial" charset="0"/>
              </a:rPr>
            </a:br>
            <a:r>
              <a:rPr lang="en-US" sz="1400" dirty="0" smtClean="0">
                <a:solidFill>
                  <a:srgbClr val="000000"/>
                </a:solidFill>
                <a:latin typeface="Arial" charset="0"/>
              </a:rPr>
              <a:t>for fragment 1</a:t>
            </a:r>
            <a:endParaRPr lang="en-US" sz="1400" dirty="0">
              <a:solidFill>
                <a:srgbClr val="000000"/>
              </a:solidFill>
              <a:latin typeface="Arial" charset="0"/>
            </a:endParaRPr>
          </a:p>
        </p:txBody>
      </p:sp>
      <p:sp>
        <p:nvSpPr>
          <p:cNvPr id="177" name="Text Box 31"/>
          <p:cNvSpPr txBox="1">
            <a:spLocks noChangeArrowheads="1"/>
          </p:cNvSpPr>
          <p:nvPr/>
        </p:nvSpPr>
        <p:spPr bwMode="auto">
          <a:xfrm>
            <a:off x="533173" y="3132875"/>
            <a:ext cx="702107" cy="37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Template</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178" name="Text Box 31"/>
          <p:cNvSpPr txBox="1">
            <a:spLocks noChangeArrowheads="1"/>
          </p:cNvSpPr>
          <p:nvPr/>
        </p:nvSpPr>
        <p:spPr bwMode="auto">
          <a:xfrm>
            <a:off x="3031486" y="3597826"/>
            <a:ext cx="1298923" cy="6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DNA pol </a:t>
            </a:r>
            <a:r>
              <a:rPr lang="en-US" sz="1400" dirty="0" smtClean="0">
                <a:solidFill>
                  <a:srgbClr val="000000"/>
                </a:solidFill>
                <a:latin typeface="Times"/>
                <a:cs typeface="Times"/>
              </a:rPr>
              <a:t>III</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makes Okazaki</a:t>
            </a:r>
            <a:br>
              <a:rPr lang="en-US" sz="1400" dirty="0" smtClean="0">
                <a:solidFill>
                  <a:srgbClr val="000000"/>
                </a:solidFill>
                <a:latin typeface="Arial" charset="0"/>
              </a:rPr>
            </a:br>
            <a:r>
              <a:rPr lang="en-US" sz="1400" dirty="0" smtClean="0">
                <a:solidFill>
                  <a:srgbClr val="000000"/>
                </a:solidFill>
                <a:latin typeface="Arial" charset="0"/>
              </a:rPr>
              <a:t>fragment 1.</a:t>
            </a:r>
            <a:endParaRPr lang="en-US" sz="1400" dirty="0">
              <a:solidFill>
                <a:srgbClr val="000000"/>
              </a:solidFill>
              <a:latin typeface="Arial" charset="0"/>
            </a:endParaRPr>
          </a:p>
        </p:txBody>
      </p:sp>
      <p:sp>
        <p:nvSpPr>
          <p:cNvPr id="179" name="Text Box 31"/>
          <p:cNvSpPr txBox="1">
            <a:spLocks noChangeArrowheads="1"/>
          </p:cNvSpPr>
          <p:nvPr/>
        </p:nvSpPr>
        <p:spPr bwMode="auto">
          <a:xfrm>
            <a:off x="3156402" y="2619348"/>
            <a:ext cx="958876" cy="4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Origin of</a:t>
            </a:r>
            <a:br>
              <a:rPr lang="en-US" sz="1400" dirty="0" smtClean="0">
                <a:solidFill>
                  <a:srgbClr val="000000"/>
                </a:solidFill>
                <a:latin typeface="Arial" charset="0"/>
              </a:rPr>
            </a:br>
            <a:r>
              <a:rPr lang="en-US" sz="1400" dirty="0" smtClean="0">
                <a:solidFill>
                  <a:srgbClr val="000000"/>
                </a:solidFill>
                <a:latin typeface="Arial" charset="0"/>
              </a:rPr>
              <a:t>replication</a:t>
            </a:r>
            <a:endParaRPr lang="en-US" sz="1400" dirty="0">
              <a:solidFill>
                <a:srgbClr val="000000"/>
              </a:solidFill>
              <a:latin typeface="Arial" charset="0"/>
            </a:endParaRPr>
          </a:p>
        </p:txBody>
      </p:sp>
      <p:sp>
        <p:nvSpPr>
          <p:cNvPr id="180" name="Text Box 31"/>
          <p:cNvSpPr txBox="1">
            <a:spLocks noChangeArrowheads="1"/>
          </p:cNvSpPr>
          <p:nvPr/>
        </p:nvSpPr>
        <p:spPr bwMode="auto">
          <a:xfrm>
            <a:off x="1692114" y="2258492"/>
            <a:ext cx="1493236" cy="4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err="1" smtClean="0">
                <a:solidFill>
                  <a:srgbClr val="000000"/>
                </a:solidFill>
                <a:latin typeface="Arial" charset="0"/>
              </a:rPr>
              <a:t>Primase</a:t>
            </a:r>
            <a:r>
              <a:rPr lang="en-US" sz="1400" dirty="0" smtClean="0">
                <a:solidFill>
                  <a:srgbClr val="000000"/>
                </a:solidFill>
                <a:latin typeface="Arial" charset="0"/>
              </a:rPr>
              <a:t> makes</a:t>
            </a:r>
          </a:p>
          <a:p>
            <a:pPr eaLnBrk="0" hangingPunct="0"/>
            <a:r>
              <a:rPr lang="en-US" sz="1400" dirty="0" smtClean="0">
                <a:solidFill>
                  <a:srgbClr val="000000"/>
                </a:solidFill>
                <a:latin typeface="Arial" charset="0"/>
              </a:rPr>
              <a:t>RNA primer.</a:t>
            </a:r>
            <a:endParaRPr lang="en-US" sz="1400" dirty="0">
              <a:solidFill>
                <a:srgbClr val="000000"/>
              </a:solidFill>
              <a:latin typeface="Arial" charset="0"/>
            </a:endParaRPr>
          </a:p>
        </p:txBody>
      </p:sp>
      <p:sp>
        <p:nvSpPr>
          <p:cNvPr id="187" name="Text Box 31"/>
          <p:cNvSpPr txBox="1">
            <a:spLocks noChangeArrowheads="1"/>
          </p:cNvSpPr>
          <p:nvPr/>
        </p:nvSpPr>
        <p:spPr bwMode="auto">
          <a:xfrm>
            <a:off x="1946901" y="6027116"/>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Tree>
    <p:extLst>
      <p:ext uri="{BB962C8B-B14F-4D97-AF65-F5344CB8AC3E}">
        <p14:creationId xmlns:p14="http://schemas.microsoft.com/office/powerpoint/2010/main" val="14437167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Concept 16.1: DNA is the genetic material</a:t>
            </a:r>
            <a:endParaRPr lang="en-US" dirty="0"/>
          </a:p>
        </p:txBody>
      </p:sp>
      <p:sp>
        <p:nvSpPr>
          <p:cNvPr id="4099" name="Rectangle 3"/>
          <p:cNvSpPr>
            <a:spLocks noGrp="1" noChangeArrowheads="1"/>
          </p:cNvSpPr>
          <p:nvPr>
            <p:ph idx="1"/>
          </p:nvPr>
        </p:nvSpPr>
        <p:spPr/>
        <p:txBody>
          <a:bodyPr/>
          <a:lstStyle/>
          <a:p>
            <a:r>
              <a:rPr lang="en-US" dirty="0"/>
              <a:t>When T. H. Morgan’s group showed that “genes” are located on chromosomes, the two components of chromosomes—</a:t>
            </a:r>
            <a:r>
              <a:rPr lang="en-US" b="1" dirty="0"/>
              <a:t>DNA and protein</a:t>
            </a:r>
            <a:r>
              <a:rPr lang="en-US" dirty="0"/>
              <a:t>—became candidates for the genetic material</a:t>
            </a:r>
          </a:p>
          <a:p>
            <a:r>
              <a:rPr lang="en-US" dirty="0" smtClean="0"/>
              <a:t>Early in the 20th century, the identification of the molecules of inheritance loomed as a major challenge to biologists</a:t>
            </a:r>
          </a:p>
          <a:p>
            <a:r>
              <a:rPr lang="en-US" dirty="0"/>
              <a:t>DNA </a:t>
            </a:r>
            <a:r>
              <a:rPr lang="en-US" dirty="0" smtClean="0"/>
              <a:t>ultimately became known as genetic material due to </a:t>
            </a:r>
            <a:r>
              <a:rPr lang="en-US" b="1" dirty="0" smtClean="0"/>
              <a:t>3 key pieces</a:t>
            </a:r>
            <a:r>
              <a:rPr lang="en-US" dirty="0" smtClean="0"/>
              <a:t> of experimental evidence.</a:t>
            </a:r>
          </a:p>
          <a:p>
            <a:pPr marL="0" indent="0">
              <a:buNone/>
            </a:pPr>
            <a:endParaRPr lang="en-US" dirty="0"/>
          </a:p>
        </p:txBody>
      </p:sp>
    </p:spTree>
    <p:extLst>
      <p:ext uri="{BB962C8B-B14F-4D97-AF65-F5344CB8AC3E}">
        <p14:creationId xmlns:p14="http://schemas.microsoft.com/office/powerpoint/2010/main" val="227438849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6aLaggingStra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1537464"/>
            <a:ext cx="7095744" cy="363931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16.16a</a:t>
            </a:r>
            <a:endParaRPr lang="en-US" sz="1200" dirty="0">
              <a:latin typeface="Arial" charset="0"/>
            </a:endParaRPr>
          </a:p>
        </p:txBody>
      </p:sp>
      <p:cxnSp>
        <p:nvCxnSpPr>
          <p:cNvPr id="4" name="Straight Connector 3"/>
          <p:cNvCxnSpPr/>
          <p:nvPr/>
        </p:nvCxnSpPr>
        <p:spPr bwMode="auto">
          <a:xfrm>
            <a:off x="2304506" y="2575540"/>
            <a:ext cx="820489" cy="69204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H="1">
            <a:off x="3060783" y="2646885"/>
            <a:ext cx="449486" cy="96315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4568593" y="2325834"/>
            <a:ext cx="0" cy="40666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6085893" y="2604078"/>
            <a:ext cx="742008" cy="6849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flipV="1">
            <a:off x="6028815" y="3667113"/>
            <a:ext cx="649257" cy="3495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31"/>
          <p:cNvSpPr txBox="1">
            <a:spLocks noChangeArrowheads="1"/>
          </p:cNvSpPr>
          <p:nvPr/>
        </p:nvSpPr>
        <p:spPr bwMode="auto">
          <a:xfrm>
            <a:off x="3936519" y="1518653"/>
            <a:ext cx="890864" cy="23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50" dirty="0" smtClean="0">
                <a:solidFill>
                  <a:srgbClr val="000000"/>
                </a:solidFill>
                <a:latin typeface="Arial" charset="0"/>
              </a:rPr>
              <a:t>Overview</a:t>
            </a:r>
            <a:endParaRPr lang="en-US" sz="2350" dirty="0">
              <a:solidFill>
                <a:srgbClr val="000000"/>
              </a:solidFill>
              <a:latin typeface="Arial" charset="0"/>
            </a:endParaRPr>
          </a:p>
        </p:txBody>
      </p:sp>
      <p:sp>
        <p:nvSpPr>
          <p:cNvPr id="26" name="Text Box 31"/>
          <p:cNvSpPr txBox="1">
            <a:spLocks noChangeArrowheads="1"/>
          </p:cNvSpPr>
          <p:nvPr/>
        </p:nvSpPr>
        <p:spPr bwMode="auto">
          <a:xfrm>
            <a:off x="4463974" y="1949601"/>
            <a:ext cx="2922414" cy="37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50" dirty="0" smtClean="0">
                <a:solidFill>
                  <a:srgbClr val="000000"/>
                </a:solidFill>
                <a:latin typeface="Arial" charset="0"/>
              </a:rPr>
              <a:t>Origin of replication</a:t>
            </a:r>
            <a:endParaRPr lang="en-US" sz="2350" dirty="0">
              <a:solidFill>
                <a:srgbClr val="000000"/>
              </a:solidFill>
              <a:latin typeface="Arial" charset="0"/>
            </a:endParaRPr>
          </a:p>
        </p:txBody>
      </p:sp>
      <p:sp>
        <p:nvSpPr>
          <p:cNvPr id="27" name="Text Box 31"/>
          <p:cNvSpPr txBox="1">
            <a:spLocks noChangeArrowheads="1"/>
          </p:cNvSpPr>
          <p:nvPr/>
        </p:nvSpPr>
        <p:spPr bwMode="auto">
          <a:xfrm>
            <a:off x="6906585" y="2385390"/>
            <a:ext cx="1254319" cy="72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50" dirty="0" smtClean="0">
                <a:solidFill>
                  <a:srgbClr val="000000"/>
                </a:solidFill>
                <a:latin typeface="Arial" charset="0"/>
              </a:rPr>
              <a:t>Lagging</a:t>
            </a:r>
            <a:br>
              <a:rPr lang="en-US" sz="2350" dirty="0" smtClean="0">
                <a:solidFill>
                  <a:srgbClr val="000000"/>
                </a:solidFill>
                <a:latin typeface="Arial" charset="0"/>
              </a:rPr>
            </a:br>
            <a:r>
              <a:rPr lang="en-US" sz="2350" dirty="0" smtClean="0">
                <a:solidFill>
                  <a:srgbClr val="000000"/>
                </a:solidFill>
                <a:latin typeface="Arial" charset="0"/>
              </a:rPr>
              <a:t>strand</a:t>
            </a:r>
            <a:endParaRPr lang="en-US" sz="2350" dirty="0">
              <a:solidFill>
                <a:srgbClr val="000000"/>
              </a:solidFill>
              <a:latin typeface="Arial" charset="0"/>
            </a:endParaRPr>
          </a:p>
        </p:txBody>
      </p:sp>
      <p:sp>
        <p:nvSpPr>
          <p:cNvPr id="28" name="Text Box 31"/>
          <p:cNvSpPr txBox="1">
            <a:spLocks noChangeArrowheads="1"/>
          </p:cNvSpPr>
          <p:nvPr/>
        </p:nvSpPr>
        <p:spPr bwMode="auto">
          <a:xfrm>
            <a:off x="1067532" y="2348730"/>
            <a:ext cx="1181985" cy="70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50" dirty="0" smtClean="0">
                <a:solidFill>
                  <a:srgbClr val="000000"/>
                </a:solidFill>
                <a:latin typeface="Arial" charset="0"/>
              </a:rPr>
              <a:t>Leading</a:t>
            </a:r>
            <a:br>
              <a:rPr lang="en-US" sz="2350" dirty="0" smtClean="0">
                <a:solidFill>
                  <a:srgbClr val="000000"/>
                </a:solidFill>
                <a:latin typeface="Arial" charset="0"/>
              </a:rPr>
            </a:br>
            <a:r>
              <a:rPr lang="en-US" sz="2350" dirty="0" smtClean="0">
                <a:solidFill>
                  <a:srgbClr val="000000"/>
                </a:solidFill>
                <a:latin typeface="Arial" charset="0"/>
              </a:rPr>
              <a:t>strand</a:t>
            </a:r>
            <a:endParaRPr lang="en-US" sz="2350" dirty="0">
              <a:solidFill>
                <a:srgbClr val="000000"/>
              </a:solidFill>
              <a:latin typeface="Arial" charset="0"/>
            </a:endParaRPr>
          </a:p>
        </p:txBody>
      </p:sp>
      <p:sp>
        <p:nvSpPr>
          <p:cNvPr id="29" name="Text Box 31"/>
          <p:cNvSpPr txBox="1">
            <a:spLocks noChangeArrowheads="1"/>
          </p:cNvSpPr>
          <p:nvPr/>
        </p:nvSpPr>
        <p:spPr bwMode="auto">
          <a:xfrm>
            <a:off x="2847973" y="1939454"/>
            <a:ext cx="715986" cy="38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50" dirty="0" smtClean="0">
                <a:solidFill>
                  <a:srgbClr val="000000"/>
                </a:solidFill>
                <a:latin typeface="Arial" charset="0"/>
              </a:rPr>
              <a:t>Lagging</a:t>
            </a:r>
            <a:br>
              <a:rPr lang="en-US" sz="2350" dirty="0" smtClean="0">
                <a:solidFill>
                  <a:srgbClr val="000000"/>
                </a:solidFill>
                <a:latin typeface="Arial" charset="0"/>
              </a:rPr>
            </a:br>
            <a:r>
              <a:rPr lang="en-US" sz="2350" dirty="0" smtClean="0">
                <a:solidFill>
                  <a:srgbClr val="000000"/>
                </a:solidFill>
                <a:latin typeface="Arial" charset="0"/>
              </a:rPr>
              <a:t>strand</a:t>
            </a:r>
            <a:endParaRPr lang="en-US" sz="2350" dirty="0">
              <a:solidFill>
                <a:srgbClr val="000000"/>
              </a:solidFill>
              <a:latin typeface="Arial" charset="0"/>
            </a:endParaRPr>
          </a:p>
        </p:txBody>
      </p:sp>
      <p:sp>
        <p:nvSpPr>
          <p:cNvPr id="30" name="Text Box 31"/>
          <p:cNvSpPr txBox="1">
            <a:spLocks noChangeArrowheads="1"/>
          </p:cNvSpPr>
          <p:nvPr/>
        </p:nvSpPr>
        <p:spPr bwMode="auto">
          <a:xfrm>
            <a:off x="6749275" y="3817708"/>
            <a:ext cx="1189525" cy="77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350" dirty="0" smtClean="0">
                <a:solidFill>
                  <a:srgbClr val="000000"/>
                </a:solidFill>
                <a:latin typeface="Arial" charset="0"/>
              </a:rPr>
              <a:t>Leading</a:t>
            </a:r>
            <a:br>
              <a:rPr lang="en-US" sz="2350" dirty="0" smtClean="0">
                <a:solidFill>
                  <a:srgbClr val="000000"/>
                </a:solidFill>
                <a:latin typeface="Arial" charset="0"/>
              </a:rPr>
            </a:br>
            <a:r>
              <a:rPr lang="en-US" sz="2350" dirty="0" smtClean="0">
                <a:solidFill>
                  <a:srgbClr val="000000"/>
                </a:solidFill>
                <a:latin typeface="Arial" charset="0"/>
              </a:rPr>
              <a:t>strand</a:t>
            </a:r>
            <a:endParaRPr lang="en-US" sz="2350" dirty="0">
              <a:solidFill>
                <a:srgbClr val="000000"/>
              </a:solidFill>
              <a:latin typeface="Arial" charset="0"/>
            </a:endParaRPr>
          </a:p>
        </p:txBody>
      </p:sp>
      <p:sp>
        <p:nvSpPr>
          <p:cNvPr id="31" name="Text Box 31"/>
          <p:cNvSpPr txBox="1">
            <a:spLocks noChangeArrowheads="1"/>
          </p:cNvSpPr>
          <p:nvPr/>
        </p:nvSpPr>
        <p:spPr bwMode="auto">
          <a:xfrm>
            <a:off x="3237346" y="4436264"/>
            <a:ext cx="2594311" cy="75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350" dirty="0" smtClean="0">
                <a:solidFill>
                  <a:srgbClr val="000000"/>
                </a:solidFill>
                <a:latin typeface="Arial" charset="0"/>
              </a:rPr>
              <a:t>Overall directions</a:t>
            </a:r>
            <a:br>
              <a:rPr lang="en-US" sz="2350" dirty="0" smtClean="0">
                <a:solidFill>
                  <a:srgbClr val="000000"/>
                </a:solidFill>
                <a:latin typeface="Arial" charset="0"/>
              </a:rPr>
            </a:br>
            <a:r>
              <a:rPr lang="en-US" sz="2350" dirty="0" smtClean="0">
                <a:solidFill>
                  <a:srgbClr val="000000"/>
                </a:solidFill>
                <a:latin typeface="Arial" charset="0"/>
              </a:rPr>
              <a:t>of replication</a:t>
            </a:r>
            <a:endParaRPr lang="en-US" sz="2350" dirty="0">
              <a:solidFill>
                <a:srgbClr val="000000"/>
              </a:solidFill>
              <a:latin typeface="Arial" charset="0"/>
            </a:endParaRPr>
          </a:p>
        </p:txBody>
      </p:sp>
      <p:cxnSp>
        <p:nvCxnSpPr>
          <p:cNvPr id="32" name="Straight Arrow Connector 31"/>
          <p:cNvCxnSpPr/>
          <p:nvPr/>
        </p:nvCxnSpPr>
        <p:spPr bwMode="auto">
          <a:xfrm flipH="1">
            <a:off x="2129921" y="4823521"/>
            <a:ext cx="1002317" cy="5695"/>
          </a:xfrm>
          <a:prstGeom prst="straightConnector1">
            <a:avLst/>
          </a:prstGeom>
          <a:solidFill>
            <a:schemeClr val="accent1"/>
          </a:solidFill>
          <a:ln w="63500" cap="flat" cmpd="sng" algn="ctr">
            <a:solidFill>
              <a:srgbClr val="DF401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p:nvPr/>
        </p:nvCxnSpPr>
        <p:spPr bwMode="auto">
          <a:xfrm rot="10800000" flipH="1">
            <a:off x="5888608" y="4817826"/>
            <a:ext cx="1002317" cy="5695"/>
          </a:xfrm>
          <a:prstGeom prst="straightConnector1">
            <a:avLst/>
          </a:prstGeom>
          <a:solidFill>
            <a:schemeClr val="accent1"/>
          </a:solidFill>
          <a:ln w="63500" cap="flat" cmpd="sng" algn="ctr">
            <a:solidFill>
              <a:srgbClr val="DF401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3949277" y="3555036"/>
            <a:ext cx="585224" cy="461665"/>
          </a:xfrm>
          <a:prstGeom prst="rect">
            <a:avLst/>
          </a:prstGeom>
          <a:noFill/>
        </p:spPr>
        <p:txBody>
          <a:bodyPr wrap="square" rtlCol="0">
            <a:spAutoFit/>
          </a:bodyPr>
          <a:lstStyle/>
          <a:p>
            <a:r>
              <a:rPr lang="en-US" b="1" dirty="0" smtClean="0">
                <a:solidFill>
                  <a:srgbClr val="FF0000"/>
                </a:solidFill>
              </a:rPr>
              <a:t>F1</a:t>
            </a:r>
            <a:endParaRPr lang="en-US" b="1" dirty="0">
              <a:solidFill>
                <a:srgbClr val="FF0000"/>
              </a:solidFill>
            </a:endParaRPr>
          </a:p>
        </p:txBody>
      </p:sp>
      <p:sp>
        <p:nvSpPr>
          <p:cNvPr id="33" name="TextBox 32"/>
          <p:cNvSpPr txBox="1"/>
          <p:nvPr/>
        </p:nvSpPr>
        <p:spPr>
          <a:xfrm>
            <a:off x="3341422" y="3390258"/>
            <a:ext cx="595097" cy="461665"/>
          </a:xfrm>
          <a:prstGeom prst="rect">
            <a:avLst/>
          </a:prstGeom>
          <a:noFill/>
        </p:spPr>
        <p:txBody>
          <a:bodyPr wrap="square" rtlCol="0">
            <a:spAutoFit/>
          </a:bodyPr>
          <a:lstStyle/>
          <a:p>
            <a:r>
              <a:rPr lang="en-US" b="1" dirty="0" smtClean="0">
                <a:solidFill>
                  <a:srgbClr val="92D050"/>
                </a:solidFill>
              </a:rPr>
              <a:t>F2</a:t>
            </a:r>
            <a:endParaRPr lang="en-US" b="1" dirty="0">
              <a:solidFill>
                <a:srgbClr val="92D050"/>
              </a:solidFill>
            </a:endParaRPr>
          </a:p>
        </p:txBody>
      </p:sp>
      <p:sp>
        <p:nvSpPr>
          <p:cNvPr id="5" name="Rectangle 4"/>
          <p:cNvSpPr/>
          <p:nvPr/>
        </p:nvSpPr>
        <p:spPr bwMode="auto">
          <a:xfrm>
            <a:off x="3285526" y="3267583"/>
            <a:ext cx="1541857" cy="1168681"/>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4" charset="0"/>
            </a:endParaRPr>
          </a:p>
        </p:txBody>
      </p:sp>
    </p:spTree>
    <p:extLst>
      <p:ext uri="{BB962C8B-B14F-4D97-AF65-F5344CB8AC3E}">
        <p14:creationId xmlns:p14="http://schemas.microsoft.com/office/powerpoint/2010/main" val="234274526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6bLaggingStrand_1-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296" y="533270"/>
            <a:ext cx="5169408" cy="564489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16.16b-1</a:t>
            </a:r>
            <a:endParaRPr lang="en-US" sz="1200" dirty="0">
              <a:latin typeface="Arial" charset="0"/>
            </a:endParaRPr>
          </a:p>
        </p:txBody>
      </p:sp>
      <p:cxnSp>
        <p:nvCxnSpPr>
          <p:cNvPr id="4" name="Straight Connector 3"/>
          <p:cNvCxnSpPr/>
          <p:nvPr/>
        </p:nvCxnSpPr>
        <p:spPr bwMode="auto">
          <a:xfrm>
            <a:off x="3432666" y="1137368"/>
            <a:ext cx="197901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4478278" y="1137368"/>
            <a:ext cx="306032" cy="4131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3300052" y="1591296"/>
            <a:ext cx="204022" cy="21421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5988712" y="1567044"/>
            <a:ext cx="524683" cy="43737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31"/>
          <p:cNvSpPr txBox="1">
            <a:spLocks noChangeArrowheads="1"/>
          </p:cNvSpPr>
          <p:nvPr/>
        </p:nvSpPr>
        <p:spPr bwMode="auto">
          <a:xfrm>
            <a:off x="4110614" y="1411763"/>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14" name="Text Box 31"/>
          <p:cNvSpPr txBox="1">
            <a:spLocks noChangeArrowheads="1"/>
          </p:cNvSpPr>
          <p:nvPr/>
        </p:nvSpPr>
        <p:spPr bwMode="auto">
          <a:xfrm>
            <a:off x="2026912" y="662247"/>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15" name="Text Box 31"/>
          <p:cNvSpPr txBox="1">
            <a:spLocks noChangeArrowheads="1"/>
          </p:cNvSpPr>
          <p:nvPr/>
        </p:nvSpPr>
        <p:spPr bwMode="auto">
          <a:xfrm>
            <a:off x="6335992" y="1574877"/>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16" name="Text Box 31"/>
          <p:cNvSpPr txBox="1">
            <a:spLocks noChangeArrowheads="1"/>
          </p:cNvSpPr>
          <p:nvPr/>
        </p:nvSpPr>
        <p:spPr bwMode="auto">
          <a:xfrm>
            <a:off x="6854470" y="1807899"/>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17" name="Text Box 31"/>
          <p:cNvSpPr txBox="1">
            <a:spLocks noChangeArrowheads="1"/>
          </p:cNvSpPr>
          <p:nvPr/>
        </p:nvSpPr>
        <p:spPr bwMode="auto">
          <a:xfrm>
            <a:off x="6827202" y="1565192"/>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18" name="Text Box 31"/>
          <p:cNvSpPr txBox="1">
            <a:spLocks noChangeArrowheads="1"/>
          </p:cNvSpPr>
          <p:nvPr/>
        </p:nvSpPr>
        <p:spPr bwMode="auto">
          <a:xfrm>
            <a:off x="5155255" y="1425384"/>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19" name="Text Box 31"/>
          <p:cNvSpPr txBox="1">
            <a:spLocks noChangeArrowheads="1"/>
          </p:cNvSpPr>
          <p:nvPr/>
        </p:nvSpPr>
        <p:spPr bwMode="auto">
          <a:xfrm>
            <a:off x="2257553" y="1676515"/>
            <a:ext cx="1010610" cy="52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Template</a:t>
            </a:r>
            <a:br>
              <a:rPr lang="en-US" sz="1800" dirty="0" smtClean="0">
                <a:solidFill>
                  <a:srgbClr val="000000"/>
                </a:solidFill>
                <a:latin typeface="Arial" charset="0"/>
              </a:rPr>
            </a:br>
            <a:r>
              <a:rPr lang="en-US" sz="1800" dirty="0" smtClean="0">
                <a:solidFill>
                  <a:srgbClr val="000000"/>
                </a:solidFill>
                <a:latin typeface="Arial" charset="0"/>
              </a:rPr>
              <a:t>strand</a:t>
            </a:r>
            <a:endParaRPr lang="en-US" sz="1800" dirty="0">
              <a:solidFill>
                <a:srgbClr val="000000"/>
              </a:solidFill>
              <a:latin typeface="Arial" charset="0"/>
            </a:endParaRPr>
          </a:p>
        </p:txBody>
      </p:sp>
      <p:sp>
        <p:nvSpPr>
          <p:cNvPr id="20" name="Text Box 31"/>
          <p:cNvSpPr txBox="1">
            <a:spLocks noChangeArrowheads="1"/>
          </p:cNvSpPr>
          <p:nvPr/>
        </p:nvSpPr>
        <p:spPr bwMode="auto">
          <a:xfrm>
            <a:off x="5649757" y="1017353"/>
            <a:ext cx="1206969" cy="53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Origin of</a:t>
            </a:r>
            <a:br>
              <a:rPr lang="en-US" sz="1800" dirty="0" smtClean="0">
                <a:solidFill>
                  <a:srgbClr val="000000"/>
                </a:solidFill>
                <a:latin typeface="Arial" charset="0"/>
              </a:rPr>
            </a:br>
            <a:r>
              <a:rPr lang="en-US" sz="1800" dirty="0" smtClean="0">
                <a:solidFill>
                  <a:srgbClr val="000000"/>
                </a:solidFill>
                <a:latin typeface="Arial" charset="0"/>
              </a:rPr>
              <a:t>replication</a:t>
            </a:r>
            <a:endParaRPr lang="en-US" sz="1800" dirty="0">
              <a:solidFill>
                <a:srgbClr val="000000"/>
              </a:solidFill>
              <a:latin typeface="Arial" charset="0"/>
            </a:endParaRPr>
          </a:p>
        </p:txBody>
      </p:sp>
      <p:sp>
        <p:nvSpPr>
          <p:cNvPr id="21" name="Text Box 31"/>
          <p:cNvSpPr txBox="1">
            <a:spLocks noChangeArrowheads="1"/>
          </p:cNvSpPr>
          <p:nvPr/>
        </p:nvSpPr>
        <p:spPr bwMode="auto">
          <a:xfrm>
            <a:off x="3754375" y="551634"/>
            <a:ext cx="1675080" cy="54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err="1" smtClean="0">
                <a:solidFill>
                  <a:srgbClr val="000000"/>
                </a:solidFill>
                <a:latin typeface="Arial" charset="0"/>
              </a:rPr>
              <a:t>Primase</a:t>
            </a:r>
            <a:r>
              <a:rPr lang="en-US" sz="1800" dirty="0" smtClean="0">
                <a:solidFill>
                  <a:srgbClr val="000000"/>
                </a:solidFill>
                <a:latin typeface="Arial" charset="0"/>
              </a:rPr>
              <a:t> makes</a:t>
            </a:r>
          </a:p>
          <a:p>
            <a:pPr eaLnBrk="0" hangingPunct="0"/>
            <a:r>
              <a:rPr lang="en-US" sz="1800" dirty="0" smtClean="0">
                <a:solidFill>
                  <a:srgbClr val="000000"/>
                </a:solidFill>
                <a:latin typeface="Arial" charset="0"/>
              </a:rPr>
              <a:t>RNA primer.</a:t>
            </a:r>
            <a:endParaRPr lang="en-US" sz="1800" dirty="0">
              <a:solidFill>
                <a:srgbClr val="000000"/>
              </a:solidFill>
              <a:latin typeface="Arial" charset="0"/>
            </a:endParaRPr>
          </a:p>
        </p:txBody>
      </p:sp>
      <p:grpSp>
        <p:nvGrpSpPr>
          <p:cNvPr id="12" name="Group 11"/>
          <p:cNvGrpSpPr/>
          <p:nvPr/>
        </p:nvGrpSpPr>
        <p:grpSpPr>
          <a:xfrm>
            <a:off x="3407478" y="579679"/>
            <a:ext cx="256472" cy="258521"/>
            <a:chOff x="3407478" y="579679"/>
            <a:chExt cx="256472" cy="258521"/>
          </a:xfrm>
        </p:grpSpPr>
        <p:sp>
          <p:nvSpPr>
            <p:cNvPr id="27" name="Oval 26"/>
            <p:cNvSpPr/>
            <p:nvPr/>
          </p:nvSpPr>
          <p:spPr bwMode="auto">
            <a:xfrm>
              <a:off x="3407478" y="582486"/>
              <a:ext cx="256472" cy="255714"/>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5" name="Text Box 31"/>
            <p:cNvSpPr txBox="1">
              <a:spLocks noChangeArrowheads="1"/>
            </p:cNvSpPr>
            <p:nvPr/>
          </p:nvSpPr>
          <p:spPr bwMode="auto">
            <a:xfrm>
              <a:off x="3422940" y="57967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600" dirty="0" smtClean="0">
                  <a:solidFill>
                    <a:srgbClr val="FFFFFF"/>
                  </a:solidFill>
                  <a:latin typeface="Arial" charset="0"/>
                </a:rPr>
                <a:t>1</a:t>
              </a:r>
              <a:endParaRPr lang="en-US" sz="1600" dirty="0">
                <a:solidFill>
                  <a:srgbClr val="FFFFFF"/>
                </a:solidFill>
                <a:latin typeface="Arial" charset="0"/>
              </a:endParaRPr>
            </a:p>
          </p:txBody>
        </p:sp>
      </p:grpSp>
    </p:spTree>
    <p:extLst>
      <p:ext uri="{BB962C8B-B14F-4D97-AF65-F5344CB8AC3E}">
        <p14:creationId xmlns:p14="http://schemas.microsoft.com/office/powerpoint/2010/main" val="234096227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6bLaggingStrand_2-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296" y="530352"/>
            <a:ext cx="5169408" cy="564489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16.16b-2</a:t>
            </a:r>
            <a:endParaRPr lang="en-US" sz="1200" dirty="0">
              <a:latin typeface="Arial" charset="0"/>
            </a:endParaRPr>
          </a:p>
        </p:txBody>
      </p:sp>
      <p:cxnSp>
        <p:nvCxnSpPr>
          <p:cNvPr id="5" name="Straight Connector 4"/>
          <p:cNvCxnSpPr/>
          <p:nvPr/>
        </p:nvCxnSpPr>
        <p:spPr bwMode="auto">
          <a:xfrm>
            <a:off x="3432666" y="1137368"/>
            <a:ext cx="197901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4478278" y="1137368"/>
            <a:ext cx="306032" cy="4131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3300052" y="1591296"/>
            <a:ext cx="204022" cy="21421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5988712" y="1567044"/>
            <a:ext cx="524683" cy="43737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4110614" y="1411763"/>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10" name="Text Box 31"/>
          <p:cNvSpPr txBox="1">
            <a:spLocks noChangeArrowheads="1"/>
          </p:cNvSpPr>
          <p:nvPr/>
        </p:nvSpPr>
        <p:spPr bwMode="auto">
          <a:xfrm>
            <a:off x="2026912" y="662247"/>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11" name="Text Box 31"/>
          <p:cNvSpPr txBox="1">
            <a:spLocks noChangeArrowheads="1"/>
          </p:cNvSpPr>
          <p:nvPr/>
        </p:nvSpPr>
        <p:spPr bwMode="auto">
          <a:xfrm>
            <a:off x="6335992" y="1574877"/>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12" name="Text Box 31"/>
          <p:cNvSpPr txBox="1">
            <a:spLocks noChangeArrowheads="1"/>
          </p:cNvSpPr>
          <p:nvPr/>
        </p:nvSpPr>
        <p:spPr bwMode="auto">
          <a:xfrm>
            <a:off x="6854470" y="1807899"/>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13" name="Text Box 31"/>
          <p:cNvSpPr txBox="1">
            <a:spLocks noChangeArrowheads="1"/>
          </p:cNvSpPr>
          <p:nvPr/>
        </p:nvSpPr>
        <p:spPr bwMode="auto">
          <a:xfrm>
            <a:off x="6827202" y="1565192"/>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14" name="Text Box 31"/>
          <p:cNvSpPr txBox="1">
            <a:spLocks noChangeArrowheads="1"/>
          </p:cNvSpPr>
          <p:nvPr/>
        </p:nvSpPr>
        <p:spPr bwMode="auto">
          <a:xfrm>
            <a:off x="5155255" y="1425384"/>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15" name="Text Box 31"/>
          <p:cNvSpPr txBox="1">
            <a:spLocks noChangeArrowheads="1"/>
          </p:cNvSpPr>
          <p:nvPr/>
        </p:nvSpPr>
        <p:spPr bwMode="auto">
          <a:xfrm>
            <a:off x="2257553" y="1676515"/>
            <a:ext cx="1010610" cy="52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Template</a:t>
            </a:r>
            <a:br>
              <a:rPr lang="en-US" sz="1800" dirty="0" smtClean="0">
                <a:solidFill>
                  <a:srgbClr val="000000"/>
                </a:solidFill>
                <a:latin typeface="Arial" charset="0"/>
              </a:rPr>
            </a:br>
            <a:r>
              <a:rPr lang="en-US" sz="1800" dirty="0" smtClean="0">
                <a:solidFill>
                  <a:srgbClr val="000000"/>
                </a:solidFill>
                <a:latin typeface="Arial" charset="0"/>
              </a:rPr>
              <a:t>strand</a:t>
            </a:r>
            <a:endParaRPr lang="en-US" sz="1800" dirty="0">
              <a:solidFill>
                <a:srgbClr val="000000"/>
              </a:solidFill>
              <a:latin typeface="Arial" charset="0"/>
            </a:endParaRPr>
          </a:p>
        </p:txBody>
      </p:sp>
      <p:sp>
        <p:nvSpPr>
          <p:cNvPr id="16" name="Text Box 31"/>
          <p:cNvSpPr txBox="1">
            <a:spLocks noChangeArrowheads="1"/>
          </p:cNvSpPr>
          <p:nvPr/>
        </p:nvSpPr>
        <p:spPr bwMode="auto">
          <a:xfrm>
            <a:off x="5649757" y="1017353"/>
            <a:ext cx="1206969" cy="53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Origin of</a:t>
            </a:r>
            <a:br>
              <a:rPr lang="en-US" sz="1800" dirty="0" smtClean="0">
                <a:solidFill>
                  <a:srgbClr val="000000"/>
                </a:solidFill>
                <a:latin typeface="Arial" charset="0"/>
              </a:rPr>
            </a:br>
            <a:r>
              <a:rPr lang="en-US" sz="1800" dirty="0" smtClean="0">
                <a:solidFill>
                  <a:srgbClr val="000000"/>
                </a:solidFill>
                <a:latin typeface="Arial" charset="0"/>
              </a:rPr>
              <a:t>replication</a:t>
            </a:r>
            <a:endParaRPr lang="en-US" sz="1800" dirty="0">
              <a:solidFill>
                <a:srgbClr val="000000"/>
              </a:solidFill>
              <a:latin typeface="Arial" charset="0"/>
            </a:endParaRPr>
          </a:p>
        </p:txBody>
      </p:sp>
      <p:sp>
        <p:nvSpPr>
          <p:cNvPr id="17" name="Text Box 31"/>
          <p:cNvSpPr txBox="1">
            <a:spLocks noChangeArrowheads="1"/>
          </p:cNvSpPr>
          <p:nvPr/>
        </p:nvSpPr>
        <p:spPr bwMode="auto">
          <a:xfrm>
            <a:off x="3754375" y="551634"/>
            <a:ext cx="1675080" cy="54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err="1" smtClean="0">
                <a:solidFill>
                  <a:srgbClr val="000000"/>
                </a:solidFill>
                <a:latin typeface="Arial" charset="0"/>
              </a:rPr>
              <a:t>Primase</a:t>
            </a:r>
            <a:r>
              <a:rPr lang="en-US" sz="1800" dirty="0" smtClean="0">
                <a:solidFill>
                  <a:srgbClr val="000000"/>
                </a:solidFill>
                <a:latin typeface="Arial" charset="0"/>
              </a:rPr>
              <a:t> makes</a:t>
            </a:r>
          </a:p>
          <a:p>
            <a:pPr eaLnBrk="0" hangingPunct="0"/>
            <a:r>
              <a:rPr lang="en-US" sz="1800" dirty="0" smtClean="0">
                <a:solidFill>
                  <a:srgbClr val="000000"/>
                </a:solidFill>
                <a:latin typeface="Arial" charset="0"/>
              </a:rPr>
              <a:t>RNA primer.</a:t>
            </a:r>
            <a:endParaRPr lang="en-US" sz="1800" dirty="0">
              <a:solidFill>
                <a:srgbClr val="000000"/>
              </a:solidFill>
              <a:latin typeface="Arial" charset="0"/>
            </a:endParaRPr>
          </a:p>
        </p:txBody>
      </p:sp>
      <p:grpSp>
        <p:nvGrpSpPr>
          <p:cNvPr id="18" name="Group 17"/>
          <p:cNvGrpSpPr/>
          <p:nvPr/>
        </p:nvGrpSpPr>
        <p:grpSpPr>
          <a:xfrm>
            <a:off x="3407478" y="579679"/>
            <a:ext cx="256472" cy="258521"/>
            <a:chOff x="3407478" y="579679"/>
            <a:chExt cx="256472" cy="258521"/>
          </a:xfrm>
        </p:grpSpPr>
        <p:sp>
          <p:nvSpPr>
            <p:cNvPr id="19" name="Oval 18"/>
            <p:cNvSpPr/>
            <p:nvPr/>
          </p:nvSpPr>
          <p:spPr bwMode="auto">
            <a:xfrm>
              <a:off x="3407478" y="582486"/>
              <a:ext cx="256472" cy="255714"/>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0" name="Text Box 31"/>
            <p:cNvSpPr txBox="1">
              <a:spLocks noChangeArrowheads="1"/>
            </p:cNvSpPr>
            <p:nvPr/>
          </p:nvSpPr>
          <p:spPr bwMode="auto">
            <a:xfrm>
              <a:off x="3422940" y="57967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600" dirty="0" smtClean="0">
                  <a:solidFill>
                    <a:srgbClr val="FFFFFF"/>
                  </a:solidFill>
                  <a:latin typeface="Arial" charset="0"/>
                </a:rPr>
                <a:t>1</a:t>
              </a:r>
              <a:endParaRPr lang="en-US" sz="1600" dirty="0">
                <a:solidFill>
                  <a:srgbClr val="FFFFFF"/>
                </a:solidFill>
                <a:latin typeface="Arial" charset="0"/>
              </a:endParaRPr>
            </a:p>
          </p:txBody>
        </p:sp>
      </p:grpSp>
      <p:sp>
        <p:nvSpPr>
          <p:cNvPr id="21" name="Text Box 31"/>
          <p:cNvSpPr txBox="1">
            <a:spLocks noChangeArrowheads="1"/>
          </p:cNvSpPr>
          <p:nvPr/>
        </p:nvSpPr>
        <p:spPr bwMode="auto">
          <a:xfrm>
            <a:off x="6859762" y="3707605"/>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22" name="Text Box 31"/>
          <p:cNvSpPr txBox="1">
            <a:spLocks noChangeArrowheads="1"/>
          </p:cNvSpPr>
          <p:nvPr/>
        </p:nvSpPr>
        <p:spPr bwMode="auto">
          <a:xfrm>
            <a:off x="6832494" y="3464898"/>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23" name="Text Box 31"/>
          <p:cNvSpPr txBox="1">
            <a:spLocks noChangeArrowheads="1"/>
          </p:cNvSpPr>
          <p:nvPr/>
        </p:nvSpPr>
        <p:spPr bwMode="auto">
          <a:xfrm>
            <a:off x="4041817" y="3285009"/>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24" name="Text Box 31"/>
          <p:cNvSpPr txBox="1">
            <a:spLocks noChangeArrowheads="1"/>
          </p:cNvSpPr>
          <p:nvPr/>
        </p:nvSpPr>
        <p:spPr bwMode="auto">
          <a:xfrm>
            <a:off x="2037495" y="2572537"/>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25" name="Text Box 31"/>
          <p:cNvSpPr txBox="1">
            <a:spLocks noChangeArrowheads="1"/>
          </p:cNvSpPr>
          <p:nvPr/>
        </p:nvSpPr>
        <p:spPr bwMode="auto">
          <a:xfrm>
            <a:off x="6335988" y="3506326"/>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26" name="Text Box 31"/>
          <p:cNvSpPr txBox="1">
            <a:spLocks noChangeArrowheads="1"/>
          </p:cNvSpPr>
          <p:nvPr/>
        </p:nvSpPr>
        <p:spPr bwMode="auto">
          <a:xfrm>
            <a:off x="5869623" y="3430916"/>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cxnSp>
        <p:nvCxnSpPr>
          <p:cNvPr id="4" name="Straight Connector 3"/>
          <p:cNvCxnSpPr/>
          <p:nvPr/>
        </p:nvCxnSpPr>
        <p:spPr bwMode="auto">
          <a:xfrm>
            <a:off x="5164667" y="3116792"/>
            <a:ext cx="194733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V="1">
            <a:off x="5667375" y="3121025"/>
            <a:ext cx="164042" cy="3915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383617" y="3021542"/>
            <a:ext cx="258634" cy="3166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Left Brace 30"/>
          <p:cNvSpPr/>
          <p:nvPr/>
        </p:nvSpPr>
        <p:spPr bwMode="auto">
          <a:xfrm rot="6037349">
            <a:off x="4552278" y="3070435"/>
            <a:ext cx="153459" cy="685358"/>
          </a:xfrm>
          <a:prstGeom prst="leftBrace">
            <a:avLst>
              <a:gd name="adj1" fmla="val 39368"/>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solidFill>
                <a:srgbClr val="000000"/>
              </a:solidFill>
              <a:latin typeface="Times" charset="0"/>
              <a:ea typeface="ＭＳ Ｐゴシック" charset="0"/>
            </a:endParaRPr>
          </a:p>
        </p:txBody>
      </p:sp>
      <p:sp>
        <p:nvSpPr>
          <p:cNvPr id="36" name="Text Box 31"/>
          <p:cNvSpPr txBox="1">
            <a:spLocks noChangeArrowheads="1"/>
          </p:cNvSpPr>
          <p:nvPr/>
        </p:nvSpPr>
        <p:spPr bwMode="auto">
          <a:xfrm>
            <a:off x="2912795" y="2470016"/>
            <a:ext cx="1629344" cy="56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hangingPunct="0"/>
            <a:r>
              <a:rPr lang="en-US" sz="1800" dirty="0" smtClean="0">
                <a:solidFill>
                  <a:srgbClr val="000000"/>
                </a:solidFill>
                <a:latin typeface="Arial" charset="0"/>
              </a:rPr>
              <a:t>RNA primer</a:t>
            </a:r>
            <a:br>
              <a:rPr lang="en-US" sz="1800" dirty="0" smtClean="0">
                <a:solidFill>
                  <a:srgbClr val="000000"/>
                </a:solidFill>
                <a:latin typeface="Arial" charset="0"/>
              </a:rPr>
            </a:br>
            <a:r>
              <a:rPr lang="en-US" sz="1800" dirty="0" smtClean="0">
                <a:solidFill>
                  <a:srgbClr val="000000"/>
                </a:solidFill>
                <a:latin typeface="Arial" charset="0"/>
              </a:rPr>
              <a:t>for fragment 1</a:t>
            </a:r>
            <a:endParaRPr lang="en-US" sz="1800" dirty="0">
              <a:solidFill>
                <a:srgbClr val="000000"/>
              </a:solidFill>
              <a:latin typeface="Arial" charset="0"/>
            </a:endParaRPr>
          </a:p>
        </p:txBody>
      </p:sp>
      <p:sp>
        <p:nvSpPr>
          <p:cNvPr id="37" name="Text Box 31"/>
          <p:cNvSpPr txBox="1">
            <a:spLocks noChangeArrowheads="1"/>
          </p:cNvSpPr>
          <p:nvPr/>
        </p:nvSpPr>
        <p:spPr bwMode="auto">
          <a:xfrm>
            <a:off x="5479040" y="2259378"/>
            <a:ext cx="1694261" cy="82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DNA pol </a:t>
            </a:r>
            <a:r>
              <a:rPr lang="en-US" sz="1800" dirty="0" smtClean="0">
                <a:solidFill>
                  <a:srgbClr val="000000"/>
                </a:solidFill>
                <a:latin typeface="Times"/>
                <a:cs typeface="Times"/>
              </a:rPr>
              <a:t>III</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makes Okazaki</a:t>
            </a:r>
            <a:br>
              <a:rPr lang="en-US" sz="1800" dirty="0" smtClean="0">
                <a:solidFill>
                  <a:srgbClr val="000000"/>
                </a:solidFill>
                <a:latin typeface="Arial" charset="0"/>
              </a:rPr>
            </a:br>
            <a:r>
              <a:rPr lang="en-US" sz="1800" dirty="0" smtClean="0">
                <a:solidFill>
                  <a:srgbClr val="000000"/>
                </a:solidFill>
                <a:latin typeface="Arial" charset="0"/>
              </a:rPr>
              <a:t>fragment 1.</a:t>
            </a:r>
            <a:endParaRPr lang="en-US" sz="1800" dirty="0">
              <a:solidFill>
                <a:srgbClr val="000000"/>
              </a:solidFill>
              <a:latin typeface="Arial" charset="0"/>
            </a:endParaRPr>
          </a:p>
        </p:txBody>
      </p:sp>
      <p:grpSp>
        <p:nvGrpSpPr>
          <p:cNvPr id="46" name="Group 45"/>
          <p:cNvGrpSpPr/>
          <p:nvPr/>
        </p:nvGrpSpPr>
        <p:grpSpPr>
          <a:xfrm>
            <a:off x="5163865" y="2262627"/>
            <a:ext cx="256472" cy="263621"/>
            <a:chOff x="3407478" y="574579"/>
            <a:chExt cx="256472" cy="263621"/>
          </a:xfrm>
        </p:grpSpPr>
        <p:sp>
          <p:nvSpPr>
            <p:cNvPr id="47" name="Oval 46"/>
            <p:cNvSpPr/>
            <p:nvPr/>
          </p:nvSpPr>
          <p:spPr bwMode="auto">
            <a:xfrm>
              <a:off x="3407478" y="582486"/>
              <a:ext cx="256472" cy="255714"/>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8" name="Text Box 31"/>
            <p:cNvSpPr txBox="1">
              <a:spLocks noChangeArrowheads="1"/>
            </p:cNvSpPr>
            <p:nvPr/>
          </p:nvSpPr>
          <p:spPr bwMode="auto">
            <a:xfrm>
              <a:off x="3428041" y="57457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600" dirty="0" smtClean="0">
                  <a:solidFill>
                    <a:srgbClr val="FFFFFF"/>
                  </a:solidFill>
                  <a:latin typeface="Arial" charset="0"/>
                </a:rPr>
                <a:t>2</a:t>
              </a:r>
              <a:endParaRPr lang="en-US" sz="1600" dirty="0">
                <a:solidFill>
                  <a:srgbClr val="FFFFFF"/>
                </a:solidFill>
                <a:latin typeface="Arial" charset="0"/>
              </a:endParaRPr>
            </a:p>
          </p:txBody>
        </p:sp>
      </p:grpSp>
      <p:sp>
        <p:nvSpPr>
          <p:cNvPr id="39" name="TextBox 38"/>
          <p:cNvSpPr txBox="1"/>
          <p:nvPr/>
        </p:nvSpPr>
        <p:spPr>
          <a:xfrm>
            <a:off x="4859231" y="3274368"/>
            <a:ext cx="515622" cy="400110"/>
          </a:xfrm>
          <a:prstGeom prst="rect">
            <a:avLst/>
          </a:prstGeom>
          <a:noFill/>
        </p:spPr>
        <p:txBody>
          <a:bodyPr wrap="square" rtlCol="0">
            <a:spAutoFit/>
          </a:bodyPr>
          <a:lstStyle/>
          <a:p>
            <a:r>
              <a:rPr lang="en-US" sz="2000" b="1" dirty="0" smtClean="0">
                <a:solidFill>
                  <a:srgbClr val="FF0000"/>
                </a:solidFill>
              </a:rPr>
              <a:t>F1</a:t>
            </a:r>
            <a:endParaRPr lang="en-US" sz="1600" b="1" dirty="0">
              <a:solidFill>
                <a:srgbClr val="FF0000"/>
              </a:solidFill>
            </a:endParaRPr>
          </a:p>
        </p:txBody>
      </p:sp>
    </p:spTree>
    <p:extLst>
      <p:ext uri="{BB962C8B-B14F-4D97-AF65-F5344CB8AC3E}">
        <p14:creationId xmlns:p14="http://schemas.microsoft.com/office/powerpoint/2010/main" val="166183162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6bLaggingStrand_3-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296" y="530352"/>
            <a:ext cx="5169408" cy="564489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16.16b-3</a:t>
            </a:r>
            <a:endParaRPr lang="en-US" sz="1200" dirty="0">
              <a:latin typeface="Arial" charset="0"/>
            </a:endParaRPr>
          </a:p>
        </p:txBody>
      </p:sp>
      <p:cxnSp>
        <p:nvCxnSpPr>
          <p:cNvPr id="45" name="Straight Connector 44"/>
          <p:cNvCxnSpPr/>
          <p:nvPr/>
        </p:nvCxnSpPr>
        <p:spPr bwMode="auto">
          <a:xfrm>
            <a:off x="3432666" y="1137368"/>
            <a:ext cx="197901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a:off x="4478278" y="1137368"/>
            <a:ext cx="306032" cy="4131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V="1">
            <a:off x="3300052" y="1591296"/>
            <a:ext cx="204022" cy="21421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a:off x="5988712" y="1567044"/>
            <a:ext cx="524683" cy="43737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31"/>
          <p:cNvSpPr txBox="1">
            <a:spLocks noChangeArrowheads="1"/>
          </p:cNvSpPr>
          <p:nvPr/>
        </p:nvSpPr>
        <p:spPr bwMode="auto">
          <a:xfrm>
            <a:off x="4110614" y="1411763"/>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50" name="Text Box 31"/>
          <p:cNvSpPr txBox="1">
            <a:spLocks noChangeArrowheads="1"/>
          </p:cNvSpPr>
          <p:nvPr/>
        </p:nvSpPr>
        <p:spPr bwMode="auto">
          <a:xfrm>
            <a:off x="2026912" y="662247"/>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51" name="Text Box 31"/>
          <p:cNvSpPr txBox="1">
            <a:spLocks noChangeArrowheads="1"/>
          </p:cNvSpPr>
          <p:nvPr/>
        </p:nvSpPr>
        <p:spPr bwMode="auto">
          <a:xfrm>
            <a:off x="6335992" y="1574877"/>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52" name="Text Box 31"/>
          <p:cNvSpPr txBox="1">
            <a:spLocks noChangeArrowheads="1"/>
          </p:cNvSpPr>
          <p:nvPr/>
        </p:nvSpPr>
        <p:spPr bwMode="auto">
          <a:xfrm>
            <a:off x="6854470" y="1807899"/>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53" name="Text Box 31"/>
          <p:cNvSpPr txBox="1">
            <a:spLocks noChangeArrowheads="1"/>
          </p:cNvSpPr>
          <p:nvPr/>
        </p:nvSpPr>
        <p:spPr bwMode="auto">
          <a:xfrm>
            <a:off x="6827202" y="1565192"/>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54" name="Text Box 31"/>
          <p:cNvSpPr txBox="1">
            <a:spLocks noChangeArrowheads="1"/>
          </p:cNvSpPr>
          <p:nvPr/>
        </p:nvSpPr>
        <p:spPr bwMode="auto">
          <a:xfrm>
            <a:off x="5155255" y="1425384"/>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55" name="Text Box 31"/>
          <p:cNvSpPr txBox="1">
            <a:spLocks noChangeArrowheads="1"/>
          </p:cNvSpPr>
          <p:nvPr/>
        </p:nvSpPr>
        <p:spPr bwMode="auto">
          <a:xfrm>
            <a:off x="2257553" y="1676515"/>
            <a:ext cx="1010610" cy="52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Template</a:t>
            </a:r>
            <a:br>
              <a:rPr lang="en-US" sz="1800" dirty="0" smtClean="0">
                <a:solidFill>
                  <a:srgbClr val="000000"/>
                </a:solidFill>
                <a:latin typeface="Arial" charset="0"/>
              </a:rPr>
            </a:br>
            <a:r>
              <a:rPr lang="en-US" sz="1800" dirty="0" smtClean="0">
                <a:solidFill>
                  <a:srgbClr val="000000"/>
                </a:solidFill>
                <a:latin typeface="Arial" charset="0"/>
              </a:rPr>
              <a:t>strand</a:t>
            </a:r>
            <a:endParaRPr lang="en-US" sz="1800" dirty="0">
              <a:solidFill>
                <a:srgbClr val="000000"/>
              </a:solidFill>
              <a:latin typeface="Arial" charset="0"/>
            </a:endParaRPr>
          </a:p>
        </p:txBody>
      </p:sp>
      <p:sp>
        <p:nvSpPr>
          <p:cNvPr id="56" name="Text Box 31"/>
          <p:cNvSpPr txBox="1">
            <a:spLocks noChangeArrowheads="1"/>
          </p:cNvSpPr>
          <p:nvPr/>
        </p:nvSpPr>
        <p:spPr bwMode="auto">
          <a:xfrm>
            <a:off x="5649757" y="1017353"/>
            <a:ext cx="1206969" cy="53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Origin of</a:t>
            </a:r>
            <a:br>
              <a:rPr lang="en-US" sz="1800" dirty="0" smtClean="0">
                <a:solidFill>
                  <a:srgbClr val="000000"/>
                </a:solidFill>
                <a:latin typeface="Arial" charset="0"/>
              </a:rPr>
            </a:br>
            <a:r>
              <a:rPr lang="en-US" sz="1800" dirty="0" smtClean="0">
                <a:solidFill>
                  <a:srgbClr val="000000"/>
                </a:solidFill>
                <a:latin typeface="Arial" charset="0"/>
              </a:rPr>
              <a:t>replication</a:t>
            </a:r>
            <a:endParaRPr lang="en-US" sz="1800" dirty="0">
              <a:solidFill>
                <a:srgbClr val="000000"/>
              </a:solidFill>
              <a:latin typeface="Arial" charset="0"/>
            </a:endParaRPr>
          </a:p>
        </p:txBody>
      </p:sp>
      <p:sp>
        <p:nvSpPr>
          <p:cNvPr id="57" name="Text Box 31"/>
          <p:cNvSpPr txBox="1">
            <a:spLocks noChangeArrowheads="1"/>
          </p:cNvSpPr>
          <p:nvPr/>
        </p:nvSpPr>
        <p:spPr bwMode="auto">
          <a:xfrm>
            <a:off x="3754375" y="551634"/>
            <a:ext cx="1675080" cy="54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err="1" smtClean="0">
                <a:solidFill>
                  <a:srgbClr val="000000"/>
                </a:solidFill>
                <a:latin typeface="Arial" charset="0"/>
              </a:rPr>
              <a:t>Primase</a:t>
            </a:r>
            <a:r>
              <a:rPr lang="en-US" sz="1800" dirty="0" smtClean="0">
                <a:solidFill>
                  <a:srgbClr val="000000"/>
                </a:solidFill>
                <a:latin typeface="Arial" charset="0"/>
              </a:rPr>
              <a:t> makes</a:t>
            </a:r>
          </a:p>
          <a:p>
            <a:pPr eaLnBrk="0" hangingPunct="0"/>
            <a:r>
              <a:rPr lang="en-US" sz="1800" dirty="0" smtClean="0">
                <a:solidFill>
                  <a:srgbClr val="000000"/>
                </a:solidFill>
                <a:latin typeface="Arial" charset="0"/>
              </a:rPr>
              <a:t>RNA primer.</a:t>
            </a:r>
            <a:endParaRPr lang="en-US" sz="1800" dirty="0">
              <a:solidFill>
                <a:srgbClr val="000000"/>
              </a:solidFill>
              <a:latin typeface="Arial" charset="0"/>
            </a:endParaRPr>
          </a:p>
        </p:txBody>
      </p:sp>
      <p:grpSp>
        <p:nvGrpSpPr>
          <p:cNvPr id="58" name="Group 57"/>
          <p:cNvGrpSpPr/>
          <p:nvPr/>
        </p:nvGrpSpPr>
        <p:grpSpPr>
          <a:xfrm>
            <a:off x="3407478" y="579679"/>
            <a:ext cx="256472" cy="258521"/>
            <a:chOff x="3407478" y="579679"/>
            <a:chExt cx="256472" cy="258521"/>
          </a:xfrm>
        </p:grpSpPr>
        <p:sp>
          <p:nvSpPr>
            <p:cNvPr id="59" name="Oval 58"/>
            <p:cNvSpPr/>
            <p:nvPr/>
          </p:nvSpPr>
          <p:spPr bwMode="auto">
            <a:xfrm>
              <a:off x="3407478" y="582486"/>
              <a:ext cx="256472" cy="255714"/>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60" name="Text Box 31"/>
            <p:cNvSpPr txBox="1">
              <a:spLocks noChangeArrowheads="1"/>
            </p:cNvSpPr>
            <p:nvPr/>
          </p:nvSpPr>
          <p:spPr bwMode="auto">
            <a:xfrm>
              <a:off x="3422940" y="57967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600" dirty="0" smtClean="0">
                  <a:solidFill>
                    <a:srgbClr val="FFFFFF"/>
                  </a:solidFill>
                  <a:latin typeface="Arial" charset="0"/>
                </a:rPr>
                <a:t>1</a:t>
              </a:r>
              <a:endParaRPr lang="en-US" sz="1600" dirty="0">
                <a:solidFill>
                  <a:srgbClr val="FFFFFF"/>
                </a:solidFill>
                <a:latin typeface="Arial" charset="0"/>
              </a:endParaRPr>
            </a:p>
          </p:txBody>
        </p:sp>
      </p:grpSp>
      <p:sp>
        <p:nvSpPr>
          <p:cNvPr id="61" name="Text Box 31"/>
          <p:cNvSpPr txBox="1">
            <a:spLocks noChangeArrowheads="1"/>
          </p:cNvSpPr>
          <p:nvPr/>
        </p:nvSpPr>
        <p:spPr bwMode="auto">
          <a:xfrm>
            <a:off x="6859762" y="3707605"/>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62" name="Text Box 31"/>
          <p:cNvSpPr txBox="1">
            <a:spLocks noChangeArrowheads="1"/>
          </p:cNvSpPr>
          <p:nvPr/>
        </p:nvSpPr>
        <p:spPr bwMode="auto">
          <a:xfrm>
            <a:off x="6832494" y="3464898"/>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63" name="Text Box 31"/>
          <p:cNvSpPr txBox="1">
            <a:spLocks noChangeArrowheads="1"/>
          </p:cNvSpPr>
          <p:nvPr/>
        </p:nvSpPr>
        <p:spPr bwMode="auto">
          <a:xfrm>
            <a:off x="4041817" y="3285009"/>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64" name="Text Box 31"/>
          <p:cNvSpPr txBox="1">
            <a:spLocks noChangeArrowheads="1"/>
          </p:cNvSpPr>
          <p:nvPr/>
        </p:nvSpPr>
        <p:spPr bwMode="auto">
          <a:xfrm>
            <a:off x="2037495" y="2572537"/>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65" name="Text Box 31"/>
          <p:cNvSpPr txBox="1">
            <a:spLocks noChangeArrowheads="1"/>
          </p:cNvSpPr>
          <p:nvPr/>
        </p:nvSpPr>
        <p:spPr bwMode="auto">
          <a:xfrm>
            <a:off x="6335988" y="3506326"/>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66" name="Text Box 31"/>
          <p:cNvSpPr txBox="1">
            <a:spLocks noChangeArrowheads="1"/>
          </p:cNvSpPr>
          <p:nvPr/>
        </p:nvSpPr>
        <p:spPr bwMode="auto">
          <a:xfrm>
            <a:off x="5869623" y="3430916"/>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cxnSp>
        <p:nvCxnSpPr>
          <p:cNvPr id="67" name="Straight Connector 66"/>
          <p:cNvCxnSpPr/>
          <p:nvPr/>
        </p:nvCxnSpPr>
        <p:spPr bwMode="auto">
          <a:xfrm>
            <a:off x="5164667" y="3116792"/>
            <a:ext cx="194733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flipV="1">
            <a:off x="5667375" y="3121025"/>
            <a:ext cx="164042" cy="3915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p:nvPr/>
        </p:nvCxnSpPr>
        <p:spPr bwMode="auto">
          <a:xfrm>
            <a:off x="4383617" y="3021542"/>
            <a:ext cx="258634" cy="3166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Left Brace 69"/>
          <p:cNvSpPr/>
          <p:nvPr/>
        </p:nvSpPr>
        <p:spPr bwMode="auto">
          <a:xfrm rot="6037349">
            <a:off x="4552278" y="3070435"/>
            <a:ext cx="153459" cy="685358"/>
          </a:xfrm>
          <a:prstGeom prst="leftBrace">
            <a:avLst>
              <a:gd name="adj1" fmla="val 39368"/>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solidFill>
                <a:srgbClr val="000000"/>
              </a:solidFill>
              <a:latin typeface="Times" charset="0"/>
              <a:ea typeface="ＭＳ Ｐゴシック" charset="0"/>
            </a:endParaRPr>
          </a:p>
        </p:txBody>
      </p:sp>
      <p:sp>
        <p:nvSpPr>
          <p:cNvPr id="72" name="Text Box 31"/>
          <p:cNvSpPr txBox="1">
            <a:spLocks noChangeArrowheads="1"/>
          </p:cNvSpPr>
          <p:nvPr/>
        </p:nvSpPr>
        <p:spPr bwMode="auto">
          <a:xfrm>
            <a:off x="2912795" y="2470016"/>
            <a:ext cx="1629344" cy="56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hangingPunct="0"/>
            <a:r>
              <a:rPr lang="en-US" sz="1800" dirty="0" smtClean="0">
                <a:solidFill>
                  <a:srgbClr val="000000"/>
                </a:solidFill>
                <a:latin typeface="Arial" charset="0"/>
              </a:rPr>
              <a:t>RNA primer</a:t>
            </a:r>
            <a:br>
              <a:rPr lang="en-US" sz="1800" dirty="0" smtClean="0">
                <a:solidFill>
                  <a:srgbClr val="000000"/>
                </a:solidFill>
                <a:latin typeface="Arial" charset="0"/>
              </a:rPr>
            </a:br>
            <a:r>
              <a:rPr lang="en-US" sz="1800" dirty="0" smtClean="0">
                <a:solidFill>
                  <a:srgbClr val="000000"/>
                </a:solidFill>
                <a:latin typeface="Arial" charset="0"/>
              </a:rPr>
              <a:t>for fragment 1</a:t>
            </a:r>
            <a:endParaRPr lang="en-US" sz="1800" dirty="0">
              <a:solidFill>
                <a:srgbClr val="000000"/>
              </a:solidFill>
              <a:latin typeface="Arial" charset="0"/>
            </a:endParaRPr>
          </a:p>
        </p:txBody>
      </p:sp>
      <p:sp>
        <p:nvSpPr>
          <p:cNvPr id="73" name="Text Box 31"/>
          <p:cNvSpPr txBox="1">
            <a:spLocks noChangeArrowheads="1"/>
          </p:cNvSpPr>
          <p:nvPr/>
        </p:nvSpPr>
        <p:spPr bwMode="auto">
          <a:xfrm>
            <a:off x="5479040" y="2259378"/>
            <a:ext cx="1694261" cy="82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DNA pol </a:t>
            </a:r>
            <a:r>
              <a:rPr lang="en-US" sz="1800" dirty="0" smtClean="0">
                <a:solidFill>
                  <a:srgbClr val="000000"/>
                </a:solidFill>
                <a:latin typeface="Times"/>
                <a:cs typeface="Times"/>
              </a:rPr>
              <a:t>III</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makes Okazaki</a:t>
            </a:r>
            <a:br>
              <a:rPr lang="en-US" sz="1800" dirty="0" smtClean="0">
                <a:solidFill>
                  <a:srgbClr val="000000"/>
                </a:solidFill>
                <a:latin typeface="Arial" charset="0"/>
              </a:rPr>
            </a:br>
            <a:r>
              <a:rPr lang="en-US" sz="1800" dirty="0" smtClean="0">
                <a:solidFill>
                  <a:srgbClr val="000000"/>
                </a:solidFill>
                <a:latin typeface="Arial" charset="0"/>
              </a:rPr>
              <a:t>fragment 1.</a:t>
            </a:r>
            <a:endParaRPr lang="en-US" sz="1800" dirty="0">
              <a:solidFill>
                <a:srgbClr val="000000"/>
              </a:solidFill>
              <a:latin typeface="Arial" charset="0"/>
            </a:endParaRPr>
          </a:p>
        </p:txBody>
      </p:sp>
      <p:grpSp>
        <p:nvGrpSpPr>
          <p:cNvPr id="75" name="Group 74"/>
          <p:cNvGrpSpPr/>
          <p:nvPr/>
        </p:nvGrpSpPr>
        <p:grpSpPr>
          <a:xfrm>
            <a:off x="5163865" y="2262627"/>
            <a:ext cx="256472" cy="263621"/>
            <a:chOff x="3407478" y="574579"/>
            <a:chExt cx="256472" cy="263621"/>
          </a:xfrm>
        </p:grpSpPr>
        <p:sp>
          <p:nvSpPr>
            <p:cNvPr id="76" name="Oval 75"/>
            <p:cNvSpPr/>
            <p:nvPr/>
          </p:nvSpPr>
          <p:spPr bwMode="auto">
            <a:xfrm>
              <a:off x="3407478" y="582486"/>
              <a:ext cx="256472" cy="255714"/>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77" name="Text Box 31"/>
            <p:cNvSpPr txBox="1">
              <a:spLocks noChangeArrowheads="1"/>
            </p:cNvSpPr>
            <p:nvPr/>
          </p:nvSpPr>
          <p:spPr bwMode="auto">
            <a:xfrm>
              <a:off x="3428041" y="57457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600" dirty="0" smtClean="0">
                  <a:solidFill>
                    <a:srgbClr val="FFFFFF"/>
                  </a:solidFill>
                  <a:latin typeface="Arial" charset="0"/>
                </a:rPr>
                <a:t>2</a:t>
              </a:r>
              <a:endParaRPr lang="en-US" sz="1600" dirty="0">
                <a:solidFill>
                  <a:srgbClr val="FFFFFF"/>
                </a:solidFill>
                <a:latin typeface="Arial" charset="0"/>
              </a:endParaRPr>
            </a:p>
          </p:txBody>
        </p:sp>
      </p:grpSp>
      <p:cxnSp>
        <p:nvCxnSpPr>
          <p:cNvPr id="9223" name="Straight Connector 9222"/>
          <p:cNvCxnSpPr/>
          <p:nvPr/>
        </p:nvCxnSpPr>
        <p:spPr bwMode="auto">
          <a:xfrm>
            <a:off x="4525818" y="4441152"/>
            <a:ext cx="0" cy="4310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5" name="Straight Connector 9224"/>
          <p:cNvCxnSpPr/>
          <p:nvPr/>
        </p:nvCxnSpPr>
        <p:spPr bwMode="auto">
          <a:xfrm>
            <a:off x="4525818" y="4633576"/>
            <a:ext cx="1516303" cy="1924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7" name="Straight Connector 9226"/>
          <p:cNvCxnSpPr/>
          <p:nvPr/>
        </p:nvCxnSpPr>
        <p:spPr bwMode="auto">
          <a:xfrm>
            <a:off x="5766387" y="5598095"/>
            <a:ext cx="103236" cy="25038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6" name="Group 85"/>
          <p:cNvGrpSpPr/>
          <p:nvPr/>
        </p:nvGrpSpPr>
        <p:grpSpPr>
          <a:xfrm>
            <a:off x="2920245" y="4391591"/>
            <a:ext cx="256472" cy="261696"/>
            <a:chOff x="3407478" y="576504"/>
            <a:chExt cx="256472" cy="261696"/>
          </a:xfrm>
        </p:grpSpPr>
        <p:sp>
          <p:nvSpPr>
            <p:cNvPr id="87" name="Oval 86"/>
            <p:cNvSpPr/>
            <p:nvPr/>
          </p:nvSpPr>
          <p:spPr bwMode="auto">
            <a:xfrm>
              <a:off x="3407478" y="582486"/>
              <a:ext cx="256472" cy="255714"/>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88" name="Text Box 31"/>
            <p:cNvSpPr txBox="1">
              <a:spLocks noChangeArrowheads="1"/>
            </p:cNvSpPr>
            <p:nvPr/>
          </p:nvSpPr>
          <p:spPr bwMode="auto">
            <a:xfrm>
              <a:off x="3429290" y="576504"/>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600" dirty="0" smtClean="0">
                  <a:solidFill>
                    <a:srgbClr val="FFFFFF"/>
                  </a:solidFill>
                  <a:latin typeface="Arial" charset="0"/>
                </a:rPr>
                <a:t>3</a:t>
              </a:r>
              <a:endParaRPr lang="en-US" sz="1600" dirty="0">
                <a:solidFill>
                  <a:srgbClr val="FFFFFF"/>
                </a:solidFill>
                <a:latin typeface="Arial" charset="0"/>
              </a:endParaRPr>
            </a:p>
          </p:txBody>
        </p:sp>
      </p:grpSp>
      <p:sp>
        <p:nvSpPr>
          <p:cNvPr id="89" name="Text Box 31"/>
          <p:cNvSpPr txBox="1">
            <a:spLocks noChangeArrowheads="1"/>
          </p:cNvSpPr>
          <p:nvPr/>
        </p:nvSpPr>
        <p:spPr bwMode="auto">
          <a:xfrm>
            <a:off x="2024126" y="4675836"/>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90" name="Text Box 31"/>
          <p:cNvSpPr txBox="1">
            <a:spLocks noChangeArrowheads="1"/>
          </p:cNvSpPr>
          <p:nvPr/>
        </p:nvSpPr>
        <p:spPr bwMode="auto">
          <a:xfrm>
            <a:off x="6818933" y="5544785"/>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91" name="Text Box 31"/>
          <p:cNvSpPr txBox="1">
            <a:spLocks noChangeArrowheads="1"/>
          </p:cNvSpPr>
          <p:nvPr/>
        </p:nvSpPr>
        <p:spPr bwMode="auto">
          <a:xfrm>
            <a:off x="6859762" y="5797536"/>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92" name="Text Box 31"/>
          <p:cNvSpPr txBox="1">
            <a:spLocks noChangeArrowheads="1"/>
          </p:cNvSpPr>
          <p:nvPr/>
        </p:nvSpPr>
        <p:spPr bwMode="auto">
          <a:xfrm>
            <a:off x="4105866" y="5423220"/>
            <a:ext cx="211980" cy="2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93" name="Text Box 31"/>
          <p:cNvSpPr txBox="1">
            <a:spLocks noChangeArrowheads="1"/>
          </p:cNvSpPr>
          <p:nvPr/>
        </p:nvSpPr>
        <p:spPr bwMode="auto">
          <a:xfrm>
            <a:off x="4821941" y="5041251"/>
            <a:ext cx="1250348" cy="56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Okazaki</a:t>
            </a:r>
            <a:br>
              <a:rPr lang="en-US" sz="1800" dirty="0" smtClean="0">
                <a:solidFill>
                  <a:srgbClr val="000000"/>
                </a:solidFill>
                <a:latin typeface="Arial" charset="0"/>
              </a:rPr>
            </a:br>
            <a:r>
              <a:rPr lang="en-US" sz="1800" dirty="0" smtClean="0">
                <a:solidFill>
                  <a:srgbClr val="000000"/>
                </a:solidFill>
                <a:latin typeface="Arial" charset="0"/>
              </a:rPr>
              <a:t>fragment 1</a:t>
            </a:r>
            <a:endParaRPr lang="en-US" sz="1800" dirty="0">
              <a:solidFill>
                <a:srgbClr val="000000"/>
              </a:solidFill>
              <a:latin typeface="Arial" charset="0"/>
            </a:endParaRPr>
          </a:p>
        </p:txBody>
      </p:sp>
      <p:sp>
        <p:nvSpPr>
          <p:cNvPr id="94" name="Text Box 31"/>
          <p:cNvSpPr txBox="1">
            <a:spLocks noChangeArrowheads="1"/>
          </p:cNvSpPr>
          <p:nvPr/>
        </p:nvSpPr>
        <p:spPr bwMode="auto">
          <a:xfrm>
            <a:off x="3115951" y="4375065"/>
            <a:ext cx="1332430" cy="55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hangingPunct="0"/>
            <a:r>
              <a:rPr lang="en-US" sz="1800" dirty="0" smtClean="0">
                <a:solidFill>
                  <a:srgbClr val="000000"/>
                </a:solidFill>
                <a:latin typeface="Arial" charset="0"/>
              </a:rPr>
              <a:t>DNA pol </a:t>
            </a:r>
            <a:r>
              <a:rPr lang="en-US" sz="1800" dirty="0" smtClean="0">
                <a:solidFill>
                  <a:srgbClr val="000000"/>
                </a:solidFill>
                <a:latin typeface="Times"/>
                <a:cs typeface="Times"/>
              </a:rPr>
              <a:t>III</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detaches.</a:t>
            </a:r>
            <a:endParaRPr lang="en-US" sz="1800" dirty="0">
              <a:solidFill>
                <a:srgbClr val="000000"/>
              </a:solidFill>
              <a:latin typeface="Arial" charset="0"/>
            </a:endParaRPr>
          </a:p>
        </p:txBody>
      </p:sp>
      <p:sp>
        <p:nvSpPr>
          <p:cNvPr id="78" name="TextBox 77"/>
          <p:cNvSpPr txBox="1"/>
          <p:nvPr/>
        </p:nvSpPr>
        <p:spPr>
          <a:xfrm>
            <a:off x="4845503" y="3301832"/>
            <a:ext cx="515622" cy="400110"/>
          </a:xfrm>
          <a:prstGeom prst="rect">
            <a:avLst/>
          </a:prstGeom>
          <a:noFill/>
        </p:spPr>
        <p:txBody>
          <a:bodyPr wrap="square" rtlCol="0">
            <a:spAutoFit/>
          </a:bodyPr>
          <a:lstStyle/>
          <a:p>
            <a:r>
              <a:rPr lang="en-US" sz="2000" b="1" dirty="0" smtClean="0">
                <a:solidFill>
                  <a:srgbClr val="FF0000"/>
                </a:solidFill>
              </a:rPr>
              <a:t>F1</a:t>
            </a:r>
            <a:endParaRPr lang="en-US" sz="1600" b="1" dirty="0">
              <a:solidFill>
                <a:srgbClr val="FF0000"/>
              </a:solidFill>
            </a:endParaRPr>
          </a:p>
        </p:txBody>
      </p:sp>
      <p:sp>
        <p:nvSpPr>
          <p:cNvPr id="79" name="TextBox 78"/>
          <p:cNvSpPr txBox="1"/>
          <p:nvPr/>
        </p:nvSpPr>
        <p:spPr>
          <a:xfrm>
            <a:off x="5401287" y="6040197"/>
            <a:ext cx="515622" cy="400110"/>
          </a:xfrm>
          <a:prstGeom prst="rect">
            <a:avLst/>
          </a:prstGeom>
          <a:noFill/>
        </p:spPr>
        <p:txBody>
          <a:bodyPr wrap="square" rtlCol="0">
            <a:spAutoFit/>
          </a:bodyPr>
          <a:lstStyle/>
          <a:p>
            <a:r>
              <a:rPr lang="en-US" sz="2000" b="1" dirty="0" smtClean="0">
                <a:solidFill>
                  <a:srgbClr val="FF0000"/>
                </a:solidFill>
              </a:rPr>
              <a:t>F1</a:t>
            </a:r>
            <a:endParaRPr lang="en-US" sz="1600" b="1" dirty="0">
              <a:solidFill>
                <a:srgbClr val="FF0000"/>
              </a:solidFill>
            </a:endParaRPr>
          </a:p>
        </p:txBody>
      </p:sp>
    </p:spTree>
    <p:extLst>
      <p:ext uri="{BB962C8B-B14F-4D97-AF65-F5344CB8AC3E}">
        <p14:creationId xmlns:p14="http://schemas.microsoft.com/office/powerpoint/2010/main" val="28891370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6cLaggingStrand_1-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872" y="137287"/>
            <a:ext cx="5096256" cy="6437376"/>
          </a:xfrm>
          <a:prstGeom prst="rect">
            <a:avLst/>
          </a:prstGeom>
        </p:spPr>
      </p:pic>
      <p:sp>
        <p:nvSpPr>
          <p:cNvPr id="29" name="Text Box 31"/>
          <p:cNvSpPr txBox="1">
            <a:spLocks noChangeArrowheads="1"/>
          </p:cNvSpPr>
          <p:nvPr/>
        </p:nvSpPr>
        <p:spPr bwMode="auto">
          <a:xfrm>
            <a:off x="5415479" y="695257"/>
            <a:ext cx="1666898" cy="89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DNA pol </a:t>
            </a:r>
            <a:r>
              <a:rPr lang="en-US" sz="1800" dirty="0" smtClean="0">
                <a:solidFill>
                  <a:srgbClr val="000000"/>
                </a:solidFill>
                <a:latin typeface="Times"/>
                <a:cs typeface="Times"/>
              </a:rPr>
              <a:t>III</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makes Okazaki</a:t>
            </a:r>
            <a:br>
              <a:rPr lang="en-US" sz="1800" dirty="0" smtClean="0">
                <a:solidFill>
                  <a:srgbClr val="000000"/>
                </a:solidFill>
                <a:latin typeface="Arial" charset="0"/>
              </a:rPr>
            </a:br>
            <a:r>
              <a:rPr lang="en-US" sz="1800" dirty="0" smtClean="0">
                <a:solidFill>
                  <a:srgbClr val="000000"/>
                </a:solidFill>
                <a:latin typeface="Arial" charset="0"/>
              </a:rPr>
              <a:t>fragment 2.</a:t>
            </a:r>
            <a:endParaRPr lang="en-US" sz="1800" dirty="0">
              <a:solidFill>
                <a:srgbClr val="000000"/>
              </a:solidFill>
              <a:latin typeface="Arial" charset="0"/>
            </a:endParaRPr>
          </a:p>
        </p:txBody>
      </p: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16.16c-1</a:t>
            </a:r>
            <a:endParaRPr lang="en-US" sz="1200" dirty="0">
              <a:latin typeface="Arial" charset="0"/>
            </a:endParaRPr>
          </a:p>
        </p:txBody>
      </p:sp>
      <p:cxnSp>
        <p:nvCxnSpPr>
          <p:cNvPr id="4" name="Straight Connector 3"/>
          <p:cNvCxnSpPr/>
          <p:nvPr/>
        </p:nvCxnSpPr>
        <p:spPr bwMode="auto">
          <a:xfrm flipV="1">
            <a:off x="3946968" y="1136900"/>
            <a:ext cx="1034273" cy="43727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4973636" y="745259"/>
            <a:ext cx="0" cy="76427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3049584" y="885946"/>
            <a:ext cx="387853" cy="4676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2829041" y="623584"/>
            <a:ext cx="254766" cy="2813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ight Brace 10"/>
          <p:cNvSpPr/>
          <p:nvPr/>
        </p:nvSpPr>
        <p:spPr bwMode="auto">
          <a:xfrm rot="18291125">
            <a:off x="2732856" y="617575"/>
            <a:ext cx="140874" cy="657805"/>
          </a:xfrm>
          <a:prstGeom prst="rightBrace">
            <a:avLst>
              <a:gd name="adj1" fmla="val 26502"/>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solidFill>
                <a:srgbClr val="000000"/>
              </a:solidFill>
              <a:latin typeface="Times" charset="0"/>
              <a:ea typeface="ＭＳ Ｐゴシック" charset="0"/>
            </a:endParaRPr>
          </a:p>
        </p:txBody>
      </p:sp>
      <p:sp>
        <p:nvSpPr>
          <p:cNvPr id="20" name="Text Box 31"/>
          <p:cNvSpPr txBox="1">
            <a:spLocks noChangeArrowheads="1"/>
          </p:cNvSpPr>
          <p:nvPr/>
        </p:nvSpPr>
        <p:spPr bwMode="auto">
          <a:xfrm>
            <a:off x="2277795" y="612204"/>
            <a:ext cx="206171" cy="25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21" name="Text Box 31"/>
          <p:cNvSpPr txBox="1">
            <a:spLocks noChangeArrowheads="1"/>
          </p:cNvSpPr>
          <p:nvPr/>
        </p:nvSpPr>
        <p:spPr bwMode="auto">
          <a:xfrm>
            <a:off x="2063527" y="880515"/>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22" name="Text Box 31"/>
          <p:cNvSpPr txBox="1">
            <a:spLocks noChangeArrowheads="1"/>
          </p:cNvSpPr>
          <p:nvPr/>
        </p:nvSpPr>
        <p:spPr bwMode="auto">
          <a:xfrm>
            <a:off x="6896257" y="2000152"/>
            <a:ext cx="198599" cy="25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23" name="Text Box 31"/>
          <p:cNvSpPr txBox="1">
            <a:spLocks noChangeArrowheads="1"/>
          </p:cNvSpPr>
          <p:nvPr/>
        </p:nvSpPr>
        <p:spPr bwMode="auto">
          <a:xfrm>
            <a:off x="6868265" y="1747949"/>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25" name="Oval 24"/>
          <p:cNvSpPr/>
          <p:nvPr/>
        </p:nvSpPr>
        <p:spPr bwMode="auto">
          <a:xfrm>
            <a:off x="5059740" y="724535"/>
            <a:ext cx="285631" cy="270025"/>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6" name="Text Box 31"/>
          <p:cNvSpPr txBox="1">
            <a:spLocks noChangeArrowheads="1"/>
          </p:cNvSpPr>
          <p:nvPr/>
        </p:nvSpPr>
        <p:spPr bwMode="auto">
          <a:xfrm>
            <a:off x="5079619" y="711168"/>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FFFFFF"/>
                </a:solidFill>
                <a:latin typeface="Arial" charset="0"/>
              </a:rPr>
              <a:t>4</a:t>
            </a:r>
            <a:endParaRPr lang="en-US" sz="1800" dirty="0">
              <a:solidFill>
                <a:srgbClr val="FFFFFF"/>
              </a:solidFill>
              <a:latin typeface="Arial" charset="0"/>
            </a:endParaRPr>
          </a:p>
        </p:txBody>
      </p:sp>
      <p:sp>
        <p:nvSpPr>
          <p:cNvPr id="27" name="Text Box 31"/>
          <p:cNvSpPr txBox="1">
            <a:spLocks noChangeArrowheads="1"/>
          </p:cNvSpPr>
          <p:nvPr/>
        </p:nvSpPr>
        <p:spPr bwMode="auto">
          <a:xfrm>
            <a:off x="2570061" y="99114"/>
            <a:ext cx="1573536" cy="54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RNA primer</a:t>
            </a:r>
            <a:br>
              <a:rPr lang="en-US" sz="1800" dirty="0" smtClean="0">
                <a:solidFill>
                  <a:srgbClr val="000000"/>
                </a:solidFill>
                <a:latin typeface="Arial" charset="0"/>
              </a:rPr>
            </a:br>
            <a:r>
              <a:rPr lang="en-US" sz="1800" dirty="0" smtClean="0">
                <a:solidFill>
                  <a:srgbClr val="000000"/>
                </a:solidFill>
                <a:latin typeface="Arial" charset="0"/>
              </a:rPr>
              <a:t>for fragment 2</a:t>
            </a:r>
            <a:endParaRPr lang="en-US" sz="1800" dirty="0">
              <a:solidFill>
                <a:srgbClr val="000000"/>
              </a:solidFill>
              <a:latin typeface="Arial" charset="0"/>
            </a:endParaRPr>
          </a:p>
        </p:txBody>
      </p:sp>
      <p:sp>
        <p:nvSpPr>
          <p:cNvPr id="28" name="Text Box 31"/>
          <p:cNvSpPr txBox="1">
            <a:spLocks noChangeArrowheads="1"/>
          </p:cNvSpPr>
          <p:nvPr/>
        </p:nvSpPr>
        <p:spPr bwMode="auto">
          <a:xfrm>
            <a:off x="3464215" y="630396"/>
            <a:ext cx="1265510" cy="58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Okazaki</a:t>
            </a:r>
            <a:br>
              <a:rPr lang="en-US" sz="1800" dirty="0" smtClean="0">
                <a:solidFill>
                  <a:srgbClr val="000000"/>
                </a:solidFill>
                <a:latin typeface="Arial" charset="0"/>
              </a:rPr>
            </a:br>
            <a:r>
              <a:rPr lang="en-US" sz="1800" dirty="0" smtClean="0">
                <a:solidFill>
                  <a:srgbClr val="000000"/>
                </a:solidFill>
                <a:latin typeface="Arial" charset="0"/>
              </a:rPr>
              <a:t>fragment 2</a:t>
            </a:r>
            <a:endParaRPr lang="en-US" sz="1800" dirty="0">
              <a:solidFill>
                <a:srgbClr val="000000"/>
              </a:solidFill>
              <a:latin typeface="Arial" charset="0"/>
            </a:endParaRPr>
          </a:p>
        </p:txBody>
      </p:sp>
      <p:sp>
        <p:nvSpPr>
          <p:cNvPr id="24" name="TextBox 23"/>
          <p:cNvSpPr txBox="1"/>
          <p:nvPr/>
        </p:nvSpPr>
        <p:spPr>
          <a:xfrm rot="1924714">
            <a:off x="2741446" y="1674991"/>
            <a:ext cx="595097" cy="461665"/>
          </a:xfrm>
          <a:prstGeom prst="rect">
            <a:avLst/>
          </a:prstGeom>
          <a:noFill/>
        </p:spPr>
        <p:txBody>
          <a:bodyPr wrap="square" rtlCol="0">
            <a:spAutoFit/>
          </a:bodyPr>
          <a:lstStyle/>
          <a:p>
            <a:r>
              <a:rPr lang="en-US" b="1" dirty="0" smtClean="0">
                <a:solidFill>
                  <a:srgbClr val="92D050"/>
                </a:solidFill>
              </a:rPr>
              <a:t>F2</a:t>
            </a:r>
            <a:endParaRPr lang="en-US" b="1" dirty="0">
              <a:solidFill>
                <a:srgbClr val="92D050"/>
              </a:solidFill>
            </a:endParaRPr>
          </a:p>
        </p:txBody>
      </p:sp>
      <p:sp>
        <p:nvSpPr>
          <p:cNvPr id="32" name="TextBox 31"/>
          <p:cNvSpPr txBox="1"/>
          <p:nvPr/>
        </p:nvSpPr>
        <p:spPr>
          <a:xfrm>
            <a:off x="5303986" y="2289357"/>
            <a:ext cx="515622" cy="400110"/>
          </a:xfrm>
          <a:prstGeom prst="rect">
            <a:avLst/>
          </a:prstGeom>
          <a:noFill/>
        </p:spPr>
        <p:txBody>
          <a:bodyPr wrap="square" rtlCol="0">
            <a:spAutoFit/>
          </a:bodyPr>
          <a:lstStyle/>
          <a:p>
            <a:r>
              <a:rPr lang="en-US" sz="2000" b="1" dirty="0" smtClean="0">
                <a:solidFill>
                  <a:srgbClr val="FF0000"/>
                </a:solidFill>
              </a:rPr>
              <a:t>F1</a:t>
            </a:r>
            <a:endParaRPr lang="en-US" sz="1600" b="1" dirty="0">
              <a:solidFill>
                <a:srgbClr val="FF0000"/>
              </a:solidFill>
            </a:endParaRPr>
          </a:p>
        </p:txBody>
      </p:sp>
    </p:spTree>
    <p:extLst>
      <p:ext uri="{BB962C8B-B14F-4D97-AF65-F5344CB8AC3E}">
        <p14:creationId xmlns:p14="http://schemas.microsoft.com/office/powerpoint/2010/main" val="229247153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6cLaggingStrand_2-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872" y="138345"/>
            <a:ext cx="5096256" cy="643737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16.16c-2</a:t>
            </a:r>
            <a:endParaRPr lang="en-US" sz="1200" dirty="0">
              <a:latin typeface="Arial" charset="0"/>
            </a:endParaRPr>
          </a:p>
        </p:txBody>
      </p:sp>
      <p:sp>
        <p:nvSpPr>
          <p:cNvPr id="5" name="Text Box 31"/>
          <p:cNvSpPr txBox="1">
            <a:spLocks noChangeArrowheads="1"/>
          </p:cNvSpPr>
          <p:nvPr/>
        </p:nvSpPr>
        <p:spPr bwMode="auto">
          <a:xfrm>
            <a:off x="5415479" y="695257"/>
            <a:ext cx="1666898" cy="89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DNA pol </a:t>
            </a:r>
            <a:r>
              <a:rPr lang="en-US" sz="1800" dirty="0" smtClean="0">
                <a:solidFill>
                  <a:srgbClr val="000000"/>
                </a:solidFill>
                <a:latin typeface="Times"/>
                <a:cs typeface="Times"/>
              </a:rPr>
              <a:t>III</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makes Okazaki</a:t>
            </a:r>
            <a:br>
              <a:rPr lang="en-US" sz="1800" dirty="0" smtClean="0">
                <a:solidFill>
                  <a:srgbClr val="000000"/>
                </a:solidFill>
                <a:latin typeface="Arial" charset="0"/>
              </a:rPr>
            </a:br>
            <a:r>
              <a:rPr lang="en-US" sz="1800" dirty="0" smtClean="0">
                <a:solidFill>
                  <a:srgbClr val="000000"/>
                </a:solidFill>
                <a:latin typeface="Arial" charset="0"/>
              </a:rPr>
              <a:t>fragment 2.</a:t>
            </a:r>
            <a:endParaRPr lang="en-US" sz="1800" dirty="0">
              <a:solidFill>
                <a:srgbClr val="000000"/>
              </a:solidFill>
              <a:latin typeface="Arial" charset="0"/>
            </a:endParaRPr>
          </a:p>
        </p:txBody>
      </p:sp>
      <p:cxnSp>
        <p:nvCxnSpPr>
          <p:cNvPr id="6" name="Straight Connector 5"/>
          <p:cNvCxnSpPr/>
          <p:nvPr/>
        </p:nvCxnSpPr>
        <p:spPr bwMode="auto">
          <a:xfrm flipV="1">
            <a:off x="3946968" y="1136900"/>
            <a:ext cx="1034273" cy="43727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4973636" y="745259"/>
            <a:ext cx="0" cy="76427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3049584" y="885946"/>
            <a:ext cx="387853" cy="4676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2829041" y="623584"/>
            <a:ext cx="254766" cy="2813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ight Brace 9"/>
          <p:cNvSpPr/>
          <p:nvPr/>
        </p:nvSpPr>
        <p:spPr bwMode="auto">
          <a:xfrm rot="18291125">
            <a:off x="2732856" y="617575"/>
            <a:ext cx="140874" cy="657805"/>
          </a:xfrm>
          <a:prstGeom prst="rightBrace">
            <a:avLst>
              <a:gd name="adj1" fmla="val 26502"/>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solidFill>
                <a:srgbClr val="000000"/>
              </a:solidFill>
              <a:latin typeface="Times" charset="0"/>
              <a:ea typeface="ＭＳ Ｐゴシック" charset="0"/>
            </a:endParaRPr>
          </a:p>
        </p:txBody>
      </p:sp>
      <p:sp>
        <p:nvSpPr>
          <p:cNvPr id="13" name="Text Box 31"/>
          <p:cNvSpPr txBox="1">
            <a:spLocks noChangeArrowheads="1"/>
          </p:cNvSpPr>
          <p:nvPr/>
        </p:nvSpPr>
        <p:spPr bwMode="auto">
          <a:xfrm>
            <a:off x="2277795" y="612204"/>
            <a:ext cx="206171" cy="25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14" name="Text Box 31"/>
          <p:cNvSpPr txBox="1">
            <a:spLocks noChangeArrowheads="1"/>
          </p:cNvSpPr>
          <p:nvPr/>
        </p:nvSpPr>
        <p:spPr bwMode="auto">
          <a:xfrm>
            <a:off x="2063527" y="880515"/>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15" name="Text Box 31"/>
          <p:cNvSpPr txBox="1">
            <a:spLocks noChangeArrowheads="1"/>
          </p:cNvSpPr>
          <p:nvPr/>
        </p:nvSpPr>
        <p:spPr bwMode="auto">
          <a:xfrm>
            <a:off x="6896257" y="2000152"/>
            <a:ext cx="198599" cy="25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16" name="Text Box 31"/>
          <p:cNvSpPr txBox="1">
            <a:spLocks noChangeArrowheads="1"/>
          </p:cNvSpPr>
          <p:nvPr/>
        </p:nvSpPr>
        <p:spPr bwMode="auto">
          <a:xfrm>
            <a:off x="6868265" y="1747949"/>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17" name="Oval 16"/>
          <p:cNvSpPr/>
          <p:nvPr/>
        </p:nvSpPr>
        <p:spPr bwMode="auto">
          <a:xfrm>
            <a:off x="5059740" y="724535"/>
            <a:ext cx="285631" cy="270025"/>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8" name="Text Box 31"/>
          <p:cNvSpPr txBox="1">
            <a:spLocks noChangeArrowheads="1"/>
          </p:cNvSpPr>
          <p:nvPr/>
        </p:nvSpPr>
        <p:spPr bwMode="auto">
          <a:xfrm>
            <a:off x="5079619" y="711168"/>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FFFFFF"/>
                </a:solidFill>
                <a:latin typeface="Arial" charset="0"/>
              </a:rPr>
              <a:t>4</a:t>
            </a:r>
            <a:endParaRPr lang="en-US" sz="1800" dirty="0">
              <a:solidFill>
                <a:srgbClr val="FFFFFF"/>
              </a:solidFill>
              <a:latin typeface="Arial" charset="0"/>
            </a:endParaRPr>
          </a:p>
        </p:txBody>
      </p:sp>
      <p:sp>
        <p:nvSpPr>
          <p:cNvPr id="19" name="Text Box 31"/>
          <p:cNvSpPr txBox="1">
            <a:spLocks noChangeArrowheads="1"/>
          </p:cNvSpPr>
          <p:nvPr/>
        </p:nvSpPr>
        <p:spPr bwMode="auto">
          <a:xfrm>
            <a:off x="2570061" y="99114"/>
            <a:ext cx="1573536" cy="54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RNA primer</a:t>
            </a:r>
            <a:br>
              <a:rPr lang="en-US" sz="1800" dirty="0" smtClean="0">
                <a:solidFill>
                  <a:srgbClr val="000000"/>
                </a:solidFill>
                <a:latin typeface="Arial" charset="0"/>
              </a:rPr>
            </a:br>
            <a:r>
              <a:rPr lang="en-US" sz="1800" dirty="0" smtClean="0">
                <a:solidFill>
                  <a:srgbClr val="000000"/>
                </a:solidFill>
                <a:latin typeface="Arial" charset="0"/>
              </a:rPr>
              <a:t>for fragment 2</a:t>
            </a:r>
            <a:endParaRPr lang="en-US" sz="1800" dirty="0">
              <a:solidFill>
                <a:srgbClr val="000000"/>
              </a:solidFill>
              <a:latin typeface="Arial" charset="0"/>
            </a:endParaRPr>
          </a:p>
        </p:txBody>
      </p:sp>
      <p:sp>
        <p:nvSpPr>
          <p:cNvPr id="20" name="Text Box 31"/>
          <p:cNvSpPr txBox="1">
            <a:spLocks noChangeArrowheads="1"/>
          </p:cNvSpPr>
          <p:nvPr/>
        </p:nvSpPr>
        <p:spPr bwMode="auto">
          <a:xfrm>
            <a:off x="3464215" y="630396"/>
            <a:ext cx="1265510" cy="58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Okazaki</a:t>
            </a:r>
            <a:br>
              <a:rPr lang="en-US" sz="1800" dirty="0" smtClean="0">
                <a:solidFill>
                  <a:srgbClr val="000000"/>
                </a:solidFill>
                <a:latin typeface="Arial" charset="0"/>
              </a:rPr>
            </a:br>
            <a:r>
              <a:rPr lang="en-US" sz="1800" dirty="0" smtClean="0">
                <a:solidFill>
                  <a:srgbClr val="000000"/>
                </a:solidFill>
                <a:latin typeface="Arial" charset="0"/>
              </a:rPr>
              <a:t>fragment 2</a:t>
            </a:r>
            <a:endParaRPr lang="en-US" sz="1800" dirty="0">
              <a:solidFill>
                <a:srgbClr val="000000"/>
              </a:solidFill>
              <a:latin typeface="Arial" charset="0"/>
            </a:endParaRPr>
          </a:p>
        </p:txBody>
      </p:sp>
      <p:cxnSp>
        <p:nvCxnSpPr>
          <p:cNvPr id="4" name="Straight Connector 3"/>
          <p:cNvCxnSpPr/>
          <p:nvPr/>
        </p:nvCxnSpPr>
        <p:spPr bwMode="auto">
          <a:xfrm>
            <a:off x="5004890" y="2511925"/>
            <a:ext cx="186980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6185819" y="2329154"/>
            <a:ext cx="56235" cy="18277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5000204" y="3430465"/>
            <a:ext cx="186511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V="1">
            <a:off x="4911166" y="3430465"/>
            <a:ext cx="342094" cy="164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Box 31"/>
          <p:cNvSpPr txBox="1">
            <a:spLocks noChangeArrowheads="1"/>
          </p:cNvSpPr>
          <p:nvPr/>
        </p:nvSpPr>
        <p:spPr bwMode="auto">
          <a:xfrm>
            <a:off x="6897012" y="3787304"/>
            <a:ext cx="211643" cy="2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34" name="Text Box 31"/>
          <p:cNvSpPr txBox="1">
            <a:spLocks noChangeArrowheads="1"/>
          </p:cNvSpPr>
          <p:nvPr/>
        </p:nvSpPr>
        <p:spPr bwMode="auto">
          <a:xfrm>
            <a:off x="6851655" y="3534669"/>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35" name="Text Box 31"/>
          <p:cNvSpPr txBox="1">
            <a:spLocks noChangeArrowheads="1"/>
          </p:cNvSpPr>
          <p:nvPr/>
        </p:nvSpPr>
        <p:spPr bwMode="auto">
          <a:xfrm>
            <a:off x="5363936" y="2560579"/>
            <a:ext cx="1581548" cy="82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DNA pol </a:t>
            </a:r>
            <a:r>
              <a:rPr lang="en-US" sz="1800" dirty="0" smtClean="0">
                <a:solidFill>
                  <a:srgbClr val="000000"/>
                </a:solidFill>
                <a:latin typeface="Times"/>
                <a:cs typeface="Times"/>
              </a:rPr>
              <a:t>I</a:t>
            </a:r>
            <a:br>
              <a:rPr lang="en-US" sz="1800" dirty="0" smtClean="0">
                <a:solidFill>
                  <a:srgbClr val="000000"/>
                </a:solidFill>
                <a:latin typeface="Times"/>
                <a:cs typeface="Times"/>
              </a:rPr>
            </a:br>
            <a:r>
              <a:rPr lang="en-US" sz="1800" dirty="0" smtClean="0">
                <a:solidFill>
                  <a:srgbClr val="000000"/>
                </a:solidFill>
                <a:latin typeface="Arial" charset="0"/>
              </a:rPr>
              <a:t>replaces RNA</a:t>
            </a:r>
            <a:br>
              <a:rPr lang="en-US" sz="1800" dirty="0" smtClean="0">
                <a:solidFill>
                  <a:srgbClr val="000000"/>
                </a:solidFill>
                <a:latin typeface="Arial" charset="0"/>
              </a:rPr>
            </a:br>
            <a:r>
              <a:rPr lang="en-US" sz="1800" dirty="0" smtClean="0">
                <a:solidFill>
                  <a:srgbClr val="000000"/>
                </a:solidFill>
                <a:latin typeface="Arial" charset="0"/>
              </a:rPr>
              <a:t>with DNA.</a:t>
            </a:r>
            <a:endParaRPr lang="en-US" sz="1800" dirty="0">
              <a:solidFill>
                <a:srgbClr val="000000"/>
              </a:solidFill>
              <a:latin typeface="Arial" charset="0"/>
            </a:endParaRPr>
          </a:p>
        </p:txBody>
      </p:sp>
      <p:sp>
        <p:nvSpPr>
          <p:cNvPr id="38" name="Text Box 31"/>
          <p:cNvSpPr txBox="1">
            <a:spLocks noChangeArrowheads="1"/>
          </p:cNvSpPr>
          <p:nvPr/>
        </p:nvSpPr>
        <p:spPr bwMode="auto">
          <a:xfrm>
            <a:off x="2276655" y="2400560"/>
            <a:ext cx="211643" cy="2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39" name="Text Box 31"/>
          <p:cNvSpPr txBox="1">
            <a:spLocks noChangeArrowheads="1"/>
          </p:cNvSpPr>
          <p:nvPr/>
        </p:nvSpPr>
        <p:spPr bwMode="auto">
          <a:xfrm>
            <a:off x="2056119" y="2666127"/>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44" name="Oval 43"/>
          <p:cNvSpPr/>
          <p:nvPr/>
        </p:nvSpPr>
        <p:spPr bwMode="auto">
          <a:xfrm>
            <a:off x="4987773" y="2609780"/>
            <a:ext cx="285631" cy="270025"/>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5" name="Text Box 31"/>
          <p:cNvSpPr txBox="1">
            <a:spLocks noChangeArrowheads="1"/>
          </p:cNvSpPr>
          <p:nvPr/>
        </p:nvSpPr>
        <p:spPr bwMode="auto">
          <a:xfrm>
            <a:off x="5007652" y="2596413"/>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FFFFFF"/>
                </a:solidFill>
                <a:latin typeface="Arial" charset="0"/>
              </a:rPr>
              <a:t>5</a:t>
            </a:r>
            <a:endParaRPr lang="en-US" sz="1800" dirty="0">
              <a:solidFill>
                <a:srgbClr val="FFFFFF"/>
              </a:solidFill>
              <a:latin typeface="Arial" charset="0"/>
            </a:endParaRPr>
          </a:p>
        </p:txBody>
      </p:sp>
      <p:sp>
        <p:nvSpPr>
          <p:cNvPr id="48" name="TextBox 47"/>
          <p:cNvSpPr txBox="1"/>
          <p:nvPr/>
        </p:nvSpPr>
        <p:spPr>
          <a:xfrm rot="1924714">
            <a:off x="2741446" y="1674991"/>
            <a:ext cx="595097" cy="461665"/>
          </a:xfrm>
          <a:prstGeom prst="rect">
            <a:avLst/>
          </a:prstGeom>
          <a:noFill/>
        </p:spPr>
        <p:txBody>
          <a:bodyPr wrap="square" rtlCol="0">
            <a:spAutoFit/>
          </a:bodyPr>
          <a:lstStyle/>
          <a:p>
            <a:r>
              <a:rPr lang="en-US" b="1" dirty="0" smtClean="0">
                <a:solidFill>
                  <a:srgbClr val="92D050"/>
                </a:solidFill>
              </a:rPr>
              <a:t>F2</a:t>
            </a:r>
            <a:endParaRPr lang="en-US" b="1" dirty="0">
              <a:solidFill>
                <a:srgbClr val="92D050"/>
              </a:solidFill>
            </a:endParaRPr>
          </a:p>
        </p:txBody>
      </p:sp>
      <p:sp>
        <p:nvSpPr>
          <p:cNvPr id="49" name="TextBox 48"/>
          <p:cNvSpPr txBox="1"/>
          <p:nvPr/>
        </p:nvSpPr>
        <p:spPr>
          <a:xfrm>
            <a:off x="5345371" y="2200505"/>
            <a:ext cx="515622" cy="400110"/>
          </a:xfrm>
          <a:prstGeom prst="rect">
            <a:avLst/>
          </a:prstGeom>
          <a:noFill/>
        </p:spPr>
        <p:txBody>
          <a:bodyPr wrap="square" rtlCol="0">
            <a:spAutoFit/>
          </a:bodyPr>
          <a:lstStyle/>
          <a:p>
            <a:r>
              <a:rPr lang="en-US" sz="2000" b="1" dirty="0" smtClean="0">
                <a:solidFill>
                  <a:srgbClr val="FF0000"/>
                </a:solidFill>
              </a:rPr>
              <a:t>F1</a:t>
            </a:r>
            <a:endParaRPr lang="en-US" sz="1600" b="1" dirty="0">
              <a:solidFill>
                <a:srgbClr val="FF0000"/>
              </a:solidFill>
            </a:endParaRPr>
          </a:p>
        </p:txBody>
      </p:sp>
      <p:sp>
        <p:nvSpPr>
          <p:cNvPr id="50" name="TextBox 49"/>
          <p:cNvSpPr txBox="1"/>
          <p:nvPr/>
        </p:nvSpPr>
        <p:spPr>
          <a:xfrm rot="1924714">
            <a:off x="2945961" y="3553244"/>
            <a:ext cx="595097" cy="461665"/>
          </a:xfrm>
          <a:prstGeom prst="rect">
            <a:avLst/>
          </a:prstGeom>
          <a:noFill/>
        </p:spPr>
        <p:txBody>
          <a:bodyPr wrap="square" rtlCol="0">
            <a:spAutoFit/>
          </a:bodyPr>
          <a:lstStyle/>
          <a:p>
            <a:r>
              <a:rPr lang="en-US" b="1" dirty="0" smtClean="0">
                <a:solidFill>
                  <a:srgbClr val="92D050"/>
                </a:solidFill>
              </a:rPr>
              <a:t>F2</a:t>
            </a:r>
            <a:endParaRPr lang="en-US" b="1" dirty="0">
              <a:solidFill>
                <a:srgbClr val="92D050"/>
              </a:solidFill>
            </a:endParaRPr>
          </a:p>
        </p:txBody>
      </p:sp>
      <p:sp>
        <p:nvSpPr>
          <p:cNvPr id="51" name="TextBox 50"/>
          <p:cNvSpPr txBox="1"/>
          <p:nvPr/>
        </p:nvSpPr>
        <p:spPr>
          <a:xfrm>
            <a:off x="5603182" y="4058052"/>
            <a:ext cx="515622" cy="400110"/>
          </a:xfrm>
          <a:prstGeom prst="rect">
            <a:avLst/>
          </a:prstGeom>
          <a:noFill/>
        </p:spPr>
        <p:txBody>
          <a:bodyPr wrap="square" rtlCol="0">
            <a:spAutoFit/>
          </a:bodyPr>
          <a:lstStyle/>
          <a:p>
            <a:r>
              <a:rPr lang="en-US" sz="2000" b="1" dirty="0" smtClean="0">
                <a:solidFill>
                  <a:srgbClr val="FF0000"/>
                </a:solidFill>
              </a:rPr>
              <a:t>F1</a:t>
            </a:r>
            <a:endParaRPr lang="en-US" sz="1600" b="1" dirty="0">
              <a:solidFill>
                <a:srgbClr val="FF0000"/>
              </a:solidFill>
            </a:endParaRPr>
          </a:p>
        </p:txBody>
      </p:sp>
    </p:spTree>
    <p:extLst>
      <p:ext uri="{BB962C8B-B14F-4D97-AF65-F5344CB8AC3E}">
        <p14:creationId xmlns:p14="http://schemas.microsoft.com/office/powerpoint/2010/main" val="352911655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6cLaggingStrand_3-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872" y="138338"/>
            <a:ext cx="5096256" cy="643737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16.16c-3</a:t>
            </a:r>
            <a:endParaRPr lang="en-US" sz="1200" dirty="0">
              <a:latin typeface="Arial" charset="0"/>
            </a:endParaRPr>
          </a:p>
        </p:txBody>
      </p:sp>
      <p:sp>
        <p:nvSpPr>
          <p:cNvPr id="4" name="Text Box 31"/>
          <p:cNvSpPr txBox="1">
            <a:spLocks noChangeArrowheads="1"/>
          </p:cNvSpPr>
          <p:nvPr/>
        </p:nvSpPr>
        <p:spPr bwMode="auto">
          <a:xfrm>
            <a:off x="5374193" y="4344503"/>
            <a:ext cx="1519255" cy="9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spcAft>
                <a:spcPts val="3000"/>
              </a:spcAft>
            </a:pPr>
            <a:r>
              <a:rPr lang="en-US" sz="1800" dirty="0" smtClean="0">
                <a:solidFill>
                  <a:srgbClr val="000000"/>
                </a:solidFill>
                <a:latin typeface="Arial" charset="0"/>
              </a:rPr>
              <a:t>DNA ligase</a:t>
            </a:r>
            <a:br>
              <a:rPr lang="en-US" sz="1800" dirty="0" smtClean="0">
                <a:solidFill>
                  <a:srgbClr val="000000"/>
                </a:solidFill>
                <a:latin typeface="Arial" charset="0"/>
              </a:rPr>
            </a:br>
            <a:r>
              <a:rPr lang="en-US" sz="1800" dirty="0" smtClean="0">
                <a:solidFill>
                  <a:srgbClr val="000000"/>
                </a:solidFill>
                <a:latin typeface="Arial" charset="0"/>
              </a:rPr>
              <a:t>forms bonds</a:t>
            </a:r>
            <a:br>
              <a:rPr lang="en-US" sz="1800" dirty="0" smtClean="0">
                <a:solidFill>
                  <a:srgbClr val="000000"/>
                </a:solidFill>
                <a:latin typeface="Arial" charset="0"/>
              </a:rPr>
            </a:br>
            <a:r>
              <a:rPr lang="en-US" sz="1800" dirty="0" smtClean="0">
                <a:solidFill>
                  <a:srgbClr val="000000"/>
                </a:solidFill>
                <a:latin typeface="Arial" charset="0"/>
              </a:rPr>
              <a:t>between DNA</a:t>
            </a:r>
            <a:br>
              <a:rPr lang="en-US" sz="1800" dirty="0" smtClean="0">
                <a:solidFill>
                  <a:srgbClr val="000000"/>
                </a:solidFill>
                <a:latin typeface="Arial" charset="0"/>
              </a:rPr>
            </a:br>
            <a:r>
              <a:rPr lang="en-US" sz="1800" dirty="0" smtClean="0">
                <a:solidFill>
                  <a:srgbClr val="000000"/>
                </a:solidFill>
                <a:latin typeface="Arial" charset="0"/>
              </a:rPr>
              <a:t>fragments.</a:t>
            </a:r>
            <a:endParaRPr lang="en-US" sz="1800" dirty="0">
              <a:solidFill>
                <a:srgbClr val="000000"/>
              </a:solidFill>
              <a:latin typeface="Arial" charset="0"/>
            </a:endParaRPr>
          </a:p>
        </p:txBody>
      </p:sp>
      <p:sp>
        <p:nvSpPr>
          <p:cNvPr id="5" name="Text Box 31"/>
          <p:cNvSpPr txBox="1">
            <a:spLocks noChangeArrowheads="1"/>
          </p:cNvSpPr>
          <p:nvPr/>
        </p:nvSpPr>
        <p:spPr bwMode="auto">
          <a:xfrm>
            <a:off x="3647692" y="6258332"/>
            <a:ext cx="3340834" cy="3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Overall direction of replication</a:t>
            </a:r>
            <a:endParaRPr lang="en-US" sz="1800" dirty="0">
              <a:solidFill>
                <a:srgbClr val="000000"/>
              </a:solidFill>
              <a:latin typeface="Arial" charset="0"/>
            </a:endParaRPr>
          </a:p>
        </p:txBody>
      </p:sp>
      <p:sp>
        <p:nvSpPr>
          <p:cNvPr id="7" name="Text Box 31"/>
          <p:cNvSpPr txBox="1">
            <a:spLocks noChangeArrowheads="1"/>
          </p:cNvSpPr>
          <p:nvPr/>
        </p:nvSpPr>
        <p:spPr bwMode="auto">
          <a:xfrm>
            <a:off x="5415479" y="695257"/>
            <a:ext cx="1666898" cy="89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DNA pol </a:t>
            </a:r>
            <a:r>
              <a:rPr lang="en-US" sz="1800" dirty="0" smtClean="0">
                <a:solidFill>
                  <a:srgbClr val="000000"/>
                </a:solidFill>
                <a:latin typeface="Times"/>
                <a:cs typeface="Times"/>
              </a:rPr>
              <a:t>III</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makes Okazaki</a:t>
            </a:r>
            <a:br>
              <a:rPr lang="en-US" sz="1800" dirty="0" smtClean="0">
                <a:solidFill>
                  <a:srgbClr val="000000"/>
                </a:solidFill>
                <a:latin typeface="Arial" charset="0"/>
              </a:rPr>
            </a:br>
            <a:r>
              <a:rPr lang="en-US" sz="1800" dirty="0" smtClean="0">
                <a:solidFill>
                  <a:srgbClr val="000000"/>
                </a:solidFill>
                <a:latin typeface="Arial" charset="0"/>
              </a:rPr>
              <a:t>fragment 2.</a:t>
            </a:r>
            <a:endParaRPr lang="en-US" sz="1800" dirty="0">
              <a:solidFill>
                <a:srgbClr val="000000"/>
              </a:solidFill>
              <a:latin typeface="Arial" charset="0"/>
            </a:endParaRPr>
          </a:p>
        </p:txBody>
      </p:sp>
      <p:cxnSp>
        <p:nvCxnSpPr>
          <p:cNvPr id="8" name="Straight Connector 7"/>
          <p:cNvCxnSpPr/>
          <p:nvPr/>
        </p:nvCxnSpPr>
        <p:spPr bwMode="auto">
          <a:xfrm flipV="1">
            <a:off x="3946968" y="1136900"/>
            <a:ext cx="1034273" cy="43727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4973636" y="745259"/>
            <a:ext cx="0" cy="76427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3049584" y="885946"/>
            <a:ext cx="387853" cy="4676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2829041" y="623584"/>
            <a:ext cx="254766" cy="2813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ight Brace 11"/>
          <p:cNvSpPr/>
          <p:nvPr/>
        </p:nvSpPr>
        <p:spPr bwMode="auto">
          <a:xfrm rot="18291125">
            <a:off x="2732856" y="617575"/>
            <a:ext cx="140874" cy="657805"/>
          </a:xfrm>
          <a:prstGeom prst="rightBrace">
            <a:avLst>
              <a:gd name="adj1" fmla="val 26502"/>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solidFill>
                <a:srgbClr val="000000"/>
              </a:solidFill>
              <a:latin typeface="Times" charset="0"/>
              <a:ea typeface="ＭＳ Ｐゴシック" charset="0"/>
            </a:endParaRPr>
          </a:p>
        </p:txBody>
      </p:sp>
      <p:sp>
        <p:nvSpPr>
          <p:cNvPr id="15" name="Text Box 31"/>
          <p:cNvSpPr txBox="1">
            <a:spLocks noChangeArrowheads="1"/>
          </p:cNvSpPr>
          <p:nvPr/>
        </p:nvSpPr>
        <p:spPr bwMode="auto">
          <a:xfrm>
            <a:off x="2277795" y="612204"/>
            <a:ext cx="206171" cy="25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16" name="Text Box 31"/>
          <p:cNvSpPr txBox="1">
            <a:spLocks noChangeArrowheads="1"/>
          </p:cNvSpPr>
          <p:nvPr/>
        </p:nvSpPr>
        <p:spPr bwMode="auto">
          <a:xfrm>
            <a:off x="2063527" y="880515"/>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17" name="Text Box 31"/>
          <p:cNvSpPr txBox="1">
            <a:spLocks noChangeArrowheads="1"/>
          </p:cNvSpPr>
          <p:nvPr/>
        </p:nvSpPr>
        <p:spPr bwMode="auto">
          <a:xfrm>
            <a:off x="6896257" y="2000152"/>
            <a:ext cx="198599" cy="25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18" name="Text Box 31"/>
          <p:cNvSpPr txBox="1">
            <a:spLocks noChangeArrowheads="1"/>
          </p:cNvSpPr>
          <p:nvPr/>
        </p:nvSpPr>
        <p:spPr bwMode="auto">
          <a:xfrm>
            <a:off x="6868265" y="1747949"/>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19" name="Oval 18"/>
          <p:cNvSpPr/>
          <p:nvPr/>
        </p:nvSpPr>
        <p:spPr bwMode="auto">
          <a:xfrm>
            <a:off x="5059740" y="724535"/>
            <a:ext cx="285631" cy="270025"/>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0" name="Text Box 31"/>
          <p:cNvSpPr txBox="1">
            <a:spLocks noChangeArrowheads="1"/>
          </p:cNvSpPr>
          <p:nvPr/>
        </p:nvSpPr>
        <p:spPr bwMode="auto">
          <a:xfrm>
            <a:off x="5079619" y="711168"/>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FFFFFF"/>
                </a:solidFill>
                <a:latin typeface="Arial" charset="0"/>
              </a:rPr>
              <a:t>4</a:t>
            </a:r>
            <a:endParaRPr lang="en-US" sz="1800" dirty="0">
              <a:solidFill>
                <a:srgbClr val="FFFFFF"/>
              </a:solidFill>
              <a:latin typeface="Arial" charset="0"/>
            </a:endParaRPr>
          </a:p>
        </p:txBody>
      </p:sp>
      <p:sp>
        <p:nvSpPr>
          <p:cNvPr id="21" name="Text Box 31"/>
          <p:cNvSpPr txBox="1">
            <a:spLocks noChangeArrowheads="1"/>
          </p:cNvSpPr>
          <p:nvPr/>
        </p:nvSpPr>
        <p:spPr bwMode="auto">
          <a:xfrm>
            <a:off x="2570061" y="99114"/>
            <a:ext cx="1573536" cy="54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RNA primer</a:t>
            </a:r>
            <a:br>
              <a:rPr lang="en-US" sz="1800" dirty="0" smtClean="0">
                <a:solidFill>
                  <a:srgbClr val="000000"/>
                </a:solidFill>
                <a:latin typeface="Arial" charset="0"/>
              </a:rPr>
            </a:br>
            <a:r>
              <a:rPr lang="en-US" sz="1800" dirty="0" smtClean="0">
                <a:solidFill>
                  <a:srgbClr val="000000"/>
                </a:solidFill>
                <a:latin typeface="Arial" charset="0"/>
              </a:rPr>
              <a:t>for fragment 2</a:t>
            </a:r>
            <a:endParaRPr lang="en-US" sz="1800" dirty="0">
              <a:solidFill>
                <a:srgbClr val="000000"/>
              </a:solidFill>
              <a:latin typeface="Arial" charset="0"/>
            </a:endParaRPr>
          </a:p>
        </p:txBody>
      </p:sp>
      <p:sp>
        <p:nvSpPr>
          <p:cNvPr id="22" name="Text Box 31"/>
          <p:cNvSpPr txBox="1">
            <a:spLocks noChangeArrowheads="1"/>
          </p:cNvSpPr>
          <p:nvPr/>
        </p:nvSpPr>
        <p:spPr bwMode="auto">
          <a:xfrm>
            <a:off x="3464215" y="630396"/>
            <a:ext cx="1265510" cy="58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Okazaki</a:t>
            </a:r>
            <a:br>
              <a:rPr lang="en-US" sz="1800" dirty="0" smtClean="0">
                <a:solidFill>
                  <a:srgbClr val="000000"/>
                </a:solidFill>
                <a:latin typeface="Arial" charset="0"/>
              </a:rPr>
            </a:br>
            <a:r>
              <a:rPr lang="en-US" sz="1800" dirty="0" smtClean="0">
                <a:solidFill>
                  <a:srgbClr val="000000"/>
                </a:solidFill>
                <a:latin typeface="Arial" charset="0"/>
              </a:rPr>
              <a:t>fragment 2</a:t>
            </a:r>
            <a:endParaRPr lang="en-US" sz="1800" dirty="0">
              <a:solidFill>
                <a:srgbClr val="000000"/>
              </a:solidFill>
              <a:latin typeface="Arial" charset="0"/>
            </a:endParaRPr>
          </a:p>
        </p:txBody>
      </p:sp>
      <p:cxnSp>
        <p:nvCxnSpPr>
          <p:cNvPr id="25" name="Straight Connector 24"/>
          <p:cNvCxnSpPr/>
          <p:nvPr/>
        </p:nvCxnSpPr>
        <p:spPr bwMode="auto">
          <a:xfrm>
            <a:off x="5004890" y="2511925"/>
            <a:ext cx="186980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6185819" y="2329154"/>
            <a:ext cx="56235" cy="18277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5000204" y="3430465"/>
            <a:ext cx="186511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V="1">
            <a:off x="4911166" y="3430465"/>
            <a:ext cx="342094" cy="164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 Box 31"/>
          <p:cNvSpPr txBox="1">
            <a:spLocks noChangeArrowheads="1"/>
          </p:cNvSpPr>
          <p:nvPr/>
        </p:nvSpPr>
        <p:spPr bwMode="auto">
          <a:xfrm>
            <a:off x="6897012" y="3787304"/>
            <a:ext cx="211643" cy="2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30" name="Text Box 31"/>
          <p:cNvSpPr txBox="1">
            <a:spLocks noChangeArrowheads="1"/>
          </p:cNvSpPr>
          <p:nvPr/>
        </p:nvSpPr>
        <p:spPr bwMode="auto">
          <a:xfrm>
            <a:off x="6851655" y="3534669"/>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31" name="Text Box 31"/>
          <p:cNvSpPr txBox="1">
            <a:spLocks noChangeArrowheads="1"/>
          </p:cNvSpPr>
          <p:nvPr/>
        </p:nvSpPr>
        <p:spPr bwMode="auto">
          <a:xfrm>
            <a:off x="5363936" y="2560579"/>
            <a:ext cx="1581548" cy="82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DNA pol </a:t>
            </a:r>
            <a:r>
              <a:rPr lang="en-US" sz="1800" dirty="0" smtClean="0">
                <a:solidFill>
                  <a:srgbClr val="000000"/>
                </a:solidFill>
                <a:latin typeface="Times"/>
                <a:cs typeface="Times"/>
              </a:rPr>
              <a:t>I</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replaces RNA</a:t>
            </a:r>
            <a:br>
              <a:rPr lang="en-US" sz="1800" dirty="0" smtClean="0">
                <a:solidFill>
                  <a:srgbClr val="000000"/>
                </a:solidFill>
                <a:latin typeface="Arial" charset="0"/>
              </a:rPr>
            </a:br>
            <a:r>
              <a:rPr lang="en-US" sz="1800" dirty="0" smtClean="0">
                <a:solidFill>
                  <a:srgbClr val="000000"/>
                </a:solidFill>
                <a:latin typeface="Arial" charset="0"/>
              </a:rPr>
              <a:t>with DNA.</a:t>
            </a:r>
            <a:endParaRPr lang="en-US" sz="1800" dirty="0">
              <a:solidFill>
                <a:srgbClr val="000000"/>
              </a:solidFill>
              <a:latin typeface="Arial" charset="0"/>
            </a:endParaRPr>
          </a:p>
        </p:txBody>
      </p:sp>
      <p:sp>
        <p:nvSpPr>
          <p:cNvPr id="32" name="Text Box 31"/>
          <p:cNvSpPr txBox="1">
            <a:spLocks noChangeArrowheads="1"/>
          </p:cNvSpPr>
          <p:nvPr/>
        </p:nvSpPr>
        <p:spPr bwMode="auto">
          <a:xfrm>
            <a:off x="2276655" y="2400560"/>
            <a:ext cx="211643" cy="2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33" name="Text Box 31"/>
          <p:cNvSpPr txBox="1">
            <a:spLocks noChangeArrowheads="1"/>
          </p:cNvSpPr>
          <p:nvPr/>
        </p:nvSpPr>
        <p:spPr bwMode="auto">
          <a:xfrm>
            <a:off x="2056119" y="2666127"/>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38" name="Oval 37"/>
          <p:cNvSpPr/>
          <p:nvPr/>
        </p:nvSpPr>
        <p:spPr bwMode="auto">
          <a:xfrm>
            <a:off x="4987773" y="2609780"/>
            <a:ext cx="285631" cy="270025"/>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9" name="Text Box 31"/>
          <p:cNvSpPr txBox="1">
            <a:spLocks noChangeArrowheads="1"/>
          </p:cNvSpPr>
          <p:nvPr/>
        </p:nvSpPr>
        <p:spPr bwMode="auto">
          <a:xfrm>
            <a:off x="5007652" y="2596413"/>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FFFFFF"/>
                </a:solidFill>
                <a:latin typeface="Arial" charset="0"/>
              </a:rPr>
              <a:t>5</a:t>
            </a:r>
            <a:endParaRPr lang="en-US" sz="1800" dirty="0">
              <a:solidFill>
                <a:srgbClr val="FFFFFF"/>
              </a:solidFill>
              <a:latin typeface="Arial" charset="0"/>
            </a:endParaRPr>
          </a:p>
        </p:txBody>
      </p:sp>
      <p:cxnSp>
        <p:nvCxnSpPr>
          <p:cNvPr id="6" name="Straight Connector 5"/>
          <p:cNvCxnSpPr/>
          <p:nvPr/>
        </p:nvCxnSpPr>
        <p:spPr bwMode="auto">
          <a:xfrm>
            <a:off x="5039345" y="5406257"/>
            <a:ext cx="192201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8" name="Straight Connector 9217"/>
          <p:cNvCxnSpPr/>
          <p:nvPr/>
        </p:nvCxnSpPr>
        <p:spPr bwMode="auto">
          <a:xfrm flipV="1">
            <a:off x="5032553" y="5406257"/>
            <a:ext cx="543326" cy="33279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Oval 44"/>
          <p:cNvSpPr/>
          <p:nvPr/>
        </p:nvSpPr>
        <p:spPr bwMode="auto">
          <a:xfrm>
            <a:off x="4994275" y="4343330"/>
            <a:ext cx="285631" cy="270025"/>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6" name="Text Box 31"/>
          <p:cNvSpPr txBox="1">
            <a:spLocks noChangeArrowheads="1"/>
          </p:cNvSpPr>
          <p:nvPr/>
        </p:nvSpPr>
        <p:spPr bwMode="auto">
          <a:xfrm>
            <a:off x="5017329" y="4336313"/>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FFFFFF"/>
                </a:solidFill>
                <a:latin typeface="Arial" charset="0"/>
              </a:rPr>
              <a:t>6</a:t>
            </a:r>
            <a:endParaRPr lang="en-US" sz="1800" dirty="0">
              <a:solidFill>
                <a:srgbClr val="FFFFFF"/>
              </a:solidFill>
              <a:latin typeface="Arial" charset="0"/>
            </a:endParaRPr>
          </a:p>
        </p:txBody>
      </p:sp>
      <p:cxnSp>
        <p:nvCxnSpPr>
          <p:cNvPr id="47" name="Straight Arrow Connector 46"/>
          <p:cNvCxnSpPr/>
          <p:nvPr/>
        </p:nvCxnSpPr>
        <p:spPr bwMode="auto">
          <a:xfrm flipH="1">
            <a:off x="2306502" y="6418492"/>
            <a:ext cx="1286238" cy="0"/>
          </a:xfrm>
          <a:prstGeom prst="straightConnector1">
            <a:avLst/>
          </a:prstGeom>
          <a:solidFill>
            <a:schemeClr val="accent1"/>
          </a:solidFill>
          <a:ln w="38100" cap="flat" cmpd="sng" algn="ctr">
            <a:solidFill>
              <a:srgbClr val="DF401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31"/>
          <p:cNvSpPr txBox="1">
            <a:spLocks noChangeArrowheads="1"/>
          </p:cNvSpPr>
          <p:nvPr/>
        </p:nvSpPr>
        <p:spPr bwMode="auto">
          <a:xfrm>
            <a:off x="6903804" y="5858794"/>
            <a:ext cx="211643" cy="2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51" name="Text Box 31"/>
          <p:cNvSpPr txBox="1">
            <a:spLocks noChangeArrowheads="1"/>
          </p:cNvSpPr>
          <p:nvPr/>
        </p:nvSpPr>
        <p:spPr bwMode="auto">
          <a:xfrm>
            <a:off x="6858447" y="5606159"/>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52" name="Text Box 31"/>
          <p:cNvSpPr txBox="1">
            <a:spLocks noChangeArrowheads="1"/>
          </p:cNvSpPr>
          <p:nvPr/>
        </p:nvSpPr>
        <p:spPr bwMode="auto">
          <a:xfrm>
            <a:off x="2283450" y="4485636"/>
            <a:ext cx="211643" cy="2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a:t>
            </a:r>
            <a:r>
              <a:rPr lang="en-US" sz="1800" dirty="0">
                <a:solidFill>
                  <a:srgbClr val="000000"/>
                </a:solidFill>
                <a:latin typeface="Symbol Std"/>
                <a:cs typeface="Symbol Std"/>
              </a:rPr>
              <a:t>′</a:t>
            </a:r>
            <a:endParaRPr lang="en-US" sz="1800" dirty="0">
              <a:solidFill>
                <a:srgbClr val="000000"/>
              </a:solidFill>
              <a:latin typeface="Arial"/>
              <a:cs typeface="Arial"/>
            </a:endParaRPr>
          </a:p>
        </p:txBody>
      </p:sp>
      <p:sp>
        <p:nvSpPr>
          <p:cNvPr id="53" name="Text Box 31"/>
          <p:cNvSpPr txBox="1">
            <a:spLocks noChangeArrowheads="1"/>
          </p:cNvSpPr>
          <p:nvPr/>
        </p:nvSpPr>
        <p:spPr bwMode="auto">
          <a:xfrm>
            <a:off x="2062914" y="4751203"/>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r>
              <a:rPr lang="en-US" sz="1800" dirty="0" smtClean="0">
                <a:solidFill>
                  <a:srgbClr val="000000"/>
                </a:solidFill>
                <a:latin typeface="Symbol Std"/>
                <a:cs typeface="Symbol Std"/>
              </a:rPr>
              <a:t>′</a:t>
            </a:r>
            <a:endParaRPr lang="en-US" sz="1800" dirty="0">
              <a:solidFill>
                <a:srgbClr val="000000"/>
              </a:solidFill>
              <a:latin typeface="Arial"/>
              <a:cs typeface="Arial"/>
            </a:endParaRPr>
          </a:p>
        </p:txBody>
      </p:sp>
      <p:sp>
        <p:nvSpPr>
          <p:cNvPr id="58" name="TextBox 57"/>
          <p:cNvSpPr txBox="1"/>
          <p:nvPr/>
        </p:nvSpPr>
        <p:spPr>
          <a:xfrm>
            <a:off x="5345371" y="2200505"/>
            <a:ext cx="515622" cy="400110"/>
          </a:xfrm>
          <a:prstGeom prst="rect">
            <a:avLst/>
          </a:prstGeom>
          <a:noFill/>
        </p:spPr>
        <p:txBody>
          <a:bodyPr wrap="square" rtlCol="0">
            <a:spAutoFit/>
          </a:bodyPr>
          <a:lstStyle/>
          <a:p>
            <a:r>
              <a:rPr lang="en-US" sz="2000" b="1" dirty="0" smtClean="0">
                <a:solidFill>
                  <a:srgbClr val="FF0000"/>
                </a:solidFill>
              </a:rPr>
              <a:t>F1</a:t>
            </a:r>
            <a:endParaRPr lang="en-US" sz="1600" b="1" dirty="0">
              <a:solidFill>
                <a:srgbClr val="FF0000"/>
              </a:solidFill>
            </a:endParaRPr>
          </a:p>
        </p:txBody>
      </p:sp>
      <p:sp>
        <p:nvSpPr>
          <p:cNvPr id="59" name="TextBox 58"/>
          <p:cNvSpPr txBox="1"/>
          <p:nvPr/>
        </p:nvSpPr>
        <p:spPr>
          <a:xfrm>
            <a:off x="5674952" y="4040443"/>
            <a:ext cx="515622" cy="400110"/>
          </a:xfrm>
          <a:prstGeom prst="rect">
            <a:avLst/>
          </a:prstGeom>
          <a:noFill/>
        </p:spPr>
        <p:txBody>
          <a:bodyPr wrap="square" rtlCol="0">
            <a:spAutoFit/>
          </a:bodyPr>
          <a:lstStyle/>
          <a:p>
            <a:r>
              <a:rPr lang="en-US" sz="2000" b="1" dirty="0" smtClean="0">
                <a:solidFill>
                  <a:srgbClr val="FF0000"/>
                </a:solidFill>
              </a:rPr>
              <a:t>F1</a:t>
            </a:r>
            <a:endParaRPr lang="en-US" sz="1600" b="1" dirty="0">
              <a:solidFill>
                <a:srgbClr val="FF0000"/>
              </a:solidFill>
            </a:endParaRPr>
          </a:p>
        </p:txBody>
      </p:sp>
      <p:sp>
        <p:nvSpPr>
          <p:cNvPr id="60" name="TextBox 59"/>
          <p:cNvSpPr txBox="1"/>
          <p:nvPr/>
        </p:nvSpPr>
        <p:spPr>
          <a:xfrm>
            <a:off x="5790172" y="5538999"/>
            <a:ext cx="515622" cy="400110"/>
          </a:xfrm>
          <a:prstGeom prst="rect">
            <a:avLst/>
          </a:prstGeom>
          <a:noFill/>
        </p:spPr>
        <p:txBody>
          <a:bodyPr wrap="square" rtlCol="0">
            <a:spAutoFit/>
          </a:bodyPr>
          <a:lstStyle/>
          <a:p>
            <a:r>
              <a:rPr lang="en-US" sz="2000" b="1" dirty="0" smtClean="0">
                <a:solidFill>
                  <a:srgbClr val="FF0000"/>
                </a:solidFill>
              </a:rPr>
              <a:t>F1</a:t>
            </a:r>
            <a:endParaRPr lang="en-US" sz="1600" b="1" dirty="0">
              <a:solidFill>
                <a:srgbClr val="FF0000"/>
              </a:solidFill>
            </a:endParaRPr>
          </a:p>
        </p:txBody>
      </p:sp>
      <p:sp>
        <p:nvSpPr>
          <p:cNvPr id="61" name="TextBox 60"/>
          <p:cNvSpPr txBox="1"/>
          <p:nvPr/>
        </p:nvSpPr>
        <p:spPr>
          <a:xfrm rot="1924714">
            <a:off x="2741446" y="1674991"/>
            <a:ext cx="595097" cy="461665"/>
          </a:xfrm>
          <a:prstGeom prst="rect">
            <a:avLst/>
          </a:prstGeom>
          <a:noFill/>
        </p:spPr>
        <p:txBody>
          <a:bodyPr wrap="square" rtlCol="0">
            <a:spAutoFit/>
          </a:bodyPr>
          <a:lstStyle/>
          <a:p>
            <a:r>
              <a:rPr lang="en-US" b="1" dirty="0" smtClean="0">
                <a:solidFill>
                  <a:srgbClr val="92D050"/>
                </a:solidFill>
              </a:rPr>
              <a:t>F2</a:t>
            </a:r>
            <a:endParaRPr lang="en-US" b="1" dirty="0">
              <a:solidFill>
                <a:srgbClr val="92D050"/>
              </a:solidFill>
            </a:endParaRPr>
          </a:p>
        </p:txBody>
      </p:sp>
      <p:sp>
        <p:nvSpPr>
          <p:cNvPr id="62" name="TextBox 61"/>
          <p:cNvSpPr txBox="1"/>
          <p:nvPr/>
        </p:nvSpPr>
        <p:spPr>
          <a:xfrm rot="1924714">
            <a:off x="2877570" y="3561411"/>
            <a:ext cx="595097" cy="461665"/>
          </a:xfrm>
          <a:prstGeom prst="rect">
            <a:avLst/>
          </a:prstGeom>
          <a:noFill/>
        </p:spPr>
        <p:txBody>
          <a:bodyPr wrap="square" rtlCol="0">
            <a:spAutoFit/>
          </a:bodyPr>
          <a:lstStyle/>
          <a:p>
            <a:r>
              <a:rPr lang="en-US" b="1" dirty="0" smtClean="0">
                <a:solidFill>
                  <a:srgbClr val="92D050"/>
                </a:solidFill>
              </a:rPr>
              <a:t>F2</a:t>
            </a:r>
            <a:endParaRPr lang="en-US" b="1" dirty="0">
              <a:solidFill>
                <a:srgbClr val="92D050"/>
              </a:solidFill>
            </a:endParaRPr>
          </a:p>
        </p:txBody>
      </p:sp>
      <p:sp>
        <p:nvSpPr>
          <p:cNvPr id="63" name="TextBox 62"/>
          <p:cNvSpPr txBox="1"/>
          <p:nvPr/>
        </p:nvSpPr>
        <p:spPr>
          <a:xfrm rot="1924714">
            <a:off x="2882269" y="5596609"/>
            <a:ext cx="595097" cy="461665"/>
          </a:xfrm>
          <a:prstGeom prst="rect">
            <a:avLst/>
          </a:prstGeom>
          <a:noFill/>
        </p:spPr>
        <p:txBody>
          <a:bodyPr wrap="square" rtlCol="0">
            <a:spAutoFit/>
          </a:bodyPr>
          <a:lstStyle/>
          <a:p>
            <a:r>
              <a:rPr lang="en-US" b="1" dirty="0" smtClean="0">
                <a:solidFill>
                  <a:srgbClr val="92D050"/>
                </a:solidFill>
              </a:rPr>
              <a:t>F2</a:t>
            </a:r>
            <a:endParaRPr lang="en-US" b="1" dirty="0">
              <a:solidFill>
                <a:srgbClr val="92D050"/>
              </a:solidFill>
            </a:endParaRPr>
          </a:p>
        </p:txBody>
      </p:sp>
    </p:spTree>
    <p:extLst>
      <p:ext uri="{BB962C8B-B14F-4D97-AF65-F5344CB8AC3E}">
        <p14:creationId xmlns:p14="http://schemas.microsoft.com/office/powerpoint/2010/main" val="3789184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6_LaggingStra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200728"/>
            <a:ext cx="8546592" cy="643737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16.16</a:t>
            </a:r>
            <a:endParaRPr lang="en-US" sz="1200" dirty="0">
              <a:latin typeface="Arial" charset="0"/>
            </a:endParaRPr>
          </a:p>
        </p:txBody>
      </p:sp>
      <p:sp>
        <p:nvSpPr>
          <p:cNvPr id="138" name="Text Box 31"/>
          <p:cNvSpPr txBox="1">
            <a:spLocks noChangeArrowheads="1"/>
          </p:cNvSpPr>
          <p:nvPr/>
        </p:nvSpPr>
        <p:spPr bwMode="auto">
          <a:xfrm>
            <a:off x="2552640" y="197454"/>
            <a:ext cx="890864" cy="23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Overview</a:t>
            </a:r>
            <a:endParaRPr lang="en-US" sz="1400" dirty="0">
              <a:solidFill>
                <a:srgbClr val="000000"/>
              </a:solidFill>
              <a:latin typeface="Arial" charset="0"/>
            </a:endParaRPr>
          </a:p>
        </p:txBody>
      </p:sp>
      <p:cxnSp>
        <p:nvCxnSpPr>
          <p:cNvPr id="4" name="Straight Connector 3"/>
          <p:cNvCxnSpPr/>
          <p:nvPr/>
        </p:nvCxnSpPr>
        <p:spPr bwMode="auto">
          <a:xfrm>
            <a:off x="2932181" y="664229"/>
            <a:ext cx="0" cy="24270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H="1">
            <a:off x="3693672" y="840437"/>
            <a:ext cx="355737" cy="34244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791980" y="823814"/>
            <a:ext cx="415579" cy="3357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2167664" y="869016"/>
            <a:ext cx="202802" cy="4767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flipV="1">
            <a:off x="3663751" y="1375712"/>
            <a:ext cx="312516" cy="1728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426270" y="2715561"/>
            <a:ext cx="1559255" cy="33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2247455" y="2715561"/>
            <a:ext cx="246023" cy="32581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1339829" y="3058004"/>
            <a:ext cx="162907" cy="17288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3407753" y="3041380"/>
            <a:ext cx="428879" cy="3490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H="1">
            <a:off x="5488977" y="1984130"/>
            <a:ext cx="226075" cy="24935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H="1">
            <a:off x="5675156" y="2213533"/>
            <a:ext cx="282594" cy="3590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Left Brace 24"/>
          <p:cNvSpPr/>
          <p:nvPr/>
        </p:nvSpPr>
        <p:spPr bwMode="auto">
          <a:xfrm rot="7608279">
            <a:off x="5413010" y="2000525"/>
            <a:ext cx="119687" cy="516646"/>
          </a:xfrm>
          <a:prstGeom prst="leftBrace">
            <a:avLst>
              <a:gd name="adj1" fmla="val 36112"/>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solidFill>
                <a:srgbClr val="000000"/>
              </a:solidFill>
              <a:latin typeface="Times" charset="0"/>
              <a:ea typeface="ＭＳ Ｐゴシック" charset="0"/>
            </a:endParaRPr>
          </a:p>
        </p:txBody>
      </p:sp>
      <p:cxnSp>
        <p:nvCxnSpPr>
          <p:cNvPr id="27" name="Straight Connector 26"/>
          <p:cNvCxnSpPr/>
          <p:nvPr/>
        </p:nvCxnSpPr>
        <p:spPr bwMode="auto">
          <a:xfrm flipV="1">
            <a:off x="6366681" y="2406365"/>
            <a:ext cx="797913" cy="3357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157945" y="2107143"/>
            <a:ext cx="9974" cy="59179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7191191" y="3483564"/>
            <a:ext cx="144289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8" name="Straight Connector 9217"/>
          <p:cNvCxnSpPr/>
          <p:nvPr/>
        </p:nvCxnSpPr>
        <p:spPr bwMode="auto">
          <a:xfrm flipV="1">
            <a:off x="8095492" y="3333953"/>
            <a:ext cx="53195" cy="1429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0" name="Straight Connector 9219"/>
          <p:cNvCxnSpPr/>
          <p:nvPr/>
        </p:nvCxnSpPr>
        <p:spPr bwMode="auto">
          <a:xfrm>
            <a:off x="7181217" y="4188398"/>
            <a:ext cx="146284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2" name="Straight Connector 9221"/>
          <p:cNvCxnSpPr/>
          <p:nvPr/>
        </p:nvCxnSpPr>
        <p:spPr bwMode="auto">
          <a:xfrm flipV="1">
            <a:off x="7094777" y="4188398"/>
            <a:ext cx="275944" cy="13963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4" name="Straight Connector 9223"/>
          <p:cNvCxnSpPr/>
          <p:nvPr/>
        </p:nvCxnSpPr>
        <p:spPr bwMode="auto">
          <a:xfrm>
            <a:off x="7214463" y="5724404"/>
            <a:ext cx="147281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6" name="Straight Connector 9225"/>
          <p:cNvCxnSpPr/>
          <p:nvPr/>
        </p:nvCxnSpPr>
        <p:spPr bwMode="auto">
          <a:xfrm flipV="1">
            <a:off x="7201165" y="5724404"/>
            <a:ext cx="425554" cy="2626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8" name="Straight Arrow Connector 9227"/>
          <p:cNvCxnSpPr/>
          <p:nvPr/>
        </p:nvCxnSpPr>
        <p:spPr bwMode="auto">
          <a:xfrm flipH="1">
            <a:off x="5083371" y="6515681"/>
            <a:ext cx="1004040" cy="0"/>
          </a:xfrm>
          <a:prstGeom prst="straightConnector1">
            <a:avLst/>
          </a:prstGeom>
          <a:solidFill>
            <a:schemeClr val="accent1"/>
          </a:solidFill>
          <a:ln w="25400" cap="flat" cmpd="sng" algn="ctr">
            <a:solidFill>
              <a:srgbClr val="E54119"/>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3" name="Straight Connector 9232"/>
          <p:cNvCxnSpPr/>
          <p:nvPr/>
        </p:nvCxnSpPr>
        <p:spPr bwMode="auto">
          <a:xfrm>
            <a:off x="3244846" y="6153288"/>
            <a:ext cx="76467" cy="21610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5" name="Straight Connector 9234"/>
          <p:cNvCxnSpPr/>
          <p:nvPr/>
        </p:nvCxnSpPr>
        <p:spPr bwMode="auto">
          <a:xfrm>
            <a:off x="2294000" y="5265597"/>
            <a:ext cx="3325" cy="3590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7" name="Straight Connector 9236"/>
          <p:cNvCxnSpPr/>
          <p:nvPr/>
        </p:nvCxnSpPr>
        <p:spPr bwMode="auto">
          <a:xfrm>
            <a:off x="2287351" y="5428506"/>
            <a:ext cx="1176921" cy="1429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9" name="Straight Connector 9238"/>
          <p:cNvCxnSpPr>
            <a:endCxn id="9240" idx="1"/>
          </p:cNvCxnSpPr>
          <p:nvPr/>
        </p:nvCxnSpPr>
        <p:spPr bwMode="auto">
          <a:xfrm>
            <a:off x="2170988" y="4181749"/>
            <a:ext cx="198191" cy="24269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0" name="Left Brace 9239"/>
          <p:cNvSpPr/>
          <p:nvPr/>
        </p:nvSpPr>
        <p:spPr bwMode="auto">
          <a:xfrm rot="6176060">
            <a:off x="2305150" y="4220262"/>
            <a:ext cx="104638" cy="510337"/>
          </a:xfrm>
          <a:prstGeom prst="leftBrace">
            <a:avLst>
              <a:gd name="adj1" fmla="val 44229"/>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noFill/>
              <a:latin typeface="Times" charset="0"/>
              <a:ea typeface="ＭＳ Ｐゴシック" charset="0"/>
            </a:endParaRPr>
          </a:p>
        </p:txBody>
      </p:sp>
      <p:cxnSp>
        <p:nvCxnSpPr>
          <p:cNvPr id="65" name="Straight Connector 64"/>
          <p:cNvCxnSpPr/>
          <p:nvPr/>
        </p:nvCxnSpPr>
        <p:spPr bwMode="auto">
          <a:xfrm>
            <a:off x="2784929" y="4262531"/>
            <a:ext cx="149678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flipV="1">
            <a:off x="3175000" y="4262531"/>
            <a:ext cx="127000" cy="30842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Arrow Connector 68"/>
          <p:cNvCxnSpPr/>
          <p:nvPr/>
        </p:nvCxnSpPr>
        <p:spPr bwMode="auto">
          <a:xfrm flipH="1">
            <a:off x="1687032" y="1949557"/>
            <a:ext cx="519593" cy="0"/>
          </a:xfrm>
          <a:prstGeom prst="straightConnector1">
            <a:avLst/>
          </a:prstGeom>
          <a:solidFill>
            <a:schemeClr val="accent1"/>
          </a:solidFill>
          <a:ln w="25400" cap="flat" cmpd="sng" algn="ctr">
            <a:solidFill>
              <a:srgbClr val="DF401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p:nvPr/>
        </p:nvCxnSpPr>
        <p:spPr bwMode="auto">
          <a:xfrm>
            <a:off x="3578225" y="1965963"/>
            <a:ext cx="528153" cy="0"/>
          </a:xfrm>
          <a:prstGeom prst="straightConnector1">
            <a:avLst/>
          </a:prstGeom>
          <a:solidFill>
            <a:schemeClr val="accent1"/>
          </a:solidFill>
          <a:ln w="25400" cap="flat" cmpd="sng" algn="ctr">
            <a:solidFill>
              <a:srgbClr val="DF401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3" name="Group 82"/>
          <p:cNvGrpSpPr/>
          <p:nvPr/>
        </p:nvGrpSpPr>
        <p:grpSpPr>
          <a:xfrm>
            <a:off x="2679700" y="1397604"/>
            <a:ext cx="117475" cy="157106"/>
            <a:chOff x="2679700" y="1335144"/>
            <a:chExt cx="117475" cy="157106"/>
          </a:xfrm>
        </p:grpSpPr>
        <p:sp>
          <p:nvSpPr>
            <p:cNvPr id="74" name="Rectangle 73"/>
            <p:cNvSpPr/>
            <p:nvPr/>
          </p:nvSpPr>
          <p:spPr bwMode="auto">
            <a:xfrm>
              <a:off x="2679700" y="1343025"/>
              <a:ext cx="107950" cy="104775"/>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76" name="Text Box 31"/>
            <p:cNvSpPr txBox="1">
              <a:spLocks noChangeArrowheads="1"/>
            </p:cNvSpPr>
            <p:nvPr/>
          </p:nvSpPr>
          <p:spPr bwMode="auto">
            <a:xfrm>
              <a:off x="2708215" y="1335144"/>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700" dirty="0" smtClean="0">
                  <a:solidFill>
                    <a:srgbClr val="000000"/>
                  </a:solidFill>
                  <a:latin typeface="Arial" charset="0"/>
                </a:rPr>
                <a:t>1</a:t>
              </a:r>
              <a:endParaRPr lang="en-US" sz="700" dirty="0">
                <a:solidFill>
                  <a:srgbClr val="000000"/>
                </a:solidFill>
                <a:latin typeface="Arial" charset="0"/>
              </a:endParaRPr>
            </a:p>
          </p:txBody>
        </p:sp>
      </p:grpSp>
      <p:grpSp>
        <p:nvGrpSpPr>
          <p:cNvPr id="79" name="Group 78"/>
          <p:cNvGrpSpPr/>
          <p:nvPr/>
        </p:nvGrpSpPr>
        <p:grpSpPr>
          <a:xfrm>
            <a:off x="2403475" y="1334104"/>
            <a:ext cx="117475" cy="157106"/>
            <a:chOff x="2349500" y="1433569"/>
            <a:chExt cx="117475" cy="157106"/>
          </a:xfrm>
        </p:grpSpPr>
        <p:sp>
          <p:nvSpPr>
            <p:cNvPr id="77" name="Rectangle 76"/>
            <p:cNvSpPr/>
            <p:nvPr/>
          </p:nvSpPr>
          <p:spPr bwMode="auto">
            <a:xfrm>
              <a:off x="2349500" y="1441450"/>
              <a:ext cx="104775" cy="104775"/>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78" name="Text Box 31"/>
            <p:cNvSpPr txBox="1">
              <a:spLocks noChangeArrowheads="1"/>
            </p:cNvSpPr>
            <p:nvPr/>
          </p:nvSpPr>
          <p:spPr bwMode="auto">
            <a:xfrm>
              <a:off x="2378015" y="1433569"/>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700" dirty="0" smtClean="0">
                  <a:solidFill>
                    <a:srgbClr val="000000"/>
                  </a:solidFill>
                  <a:latin typeface="Arial" charset="0"/>
                </a:rPr>
                <a:t>2</a:t>
              </a:r>
              <a:endParaRPr lang="en-US" sz="700" dirty="0">
                <a:solidFill>
                  <a:srgbClr val="000000"/>
                </a:solidFill>
                <a:latin typeface="Arial" charset="0"/>
              </a:endParaRPr>
            </a:p>
          </p:txBody>
        </p:sp>
      </p:grpSp>
      <p:sp>
        <p:nvSpPr>
          <p:cNvPr id="86" name="Rectangle 85"/>
          <p:cNvSpPr/>
          <p:nvPr/>
        </p:nvSpPr>
        <p:spPr bwMode="auto">
          <a:xfrm>
            <a:off x="2641599" y="4564610"/>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87" name="Text Box 31"/>
          <p:cNvSpPr txBox="1">
            <a:spLocks noChangeArrowheads="1"/>
          </p:cNvSpPr>
          <p:nvPr/>
        </p:nvSpPr>
        <p:spPr bwMode="auto">
          <a:xfrm>
            <a:off x="2676465" y="4556729"/>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1</a:t>
            </a:r>
            <a:endParaRPr lang="en-US" sz="1000" dirty="0">
              <a:solidFill>
                <a:srgbClr val="000000"/>
              </a:solidFill>
              <a:latin typeface="Arial" charset="0"/>
            </a:endParaRPr>
          </a:p>
        </p:txBody>
      </p:sp>
      <p:sp>
        <p:nvSpPr>
          <p:cNvPr id="92" name="Rectangle 91"/>
          <p:cNvSpPr/>
          <p:nvPr/>
        </p:nvSpPr>
        <p:spPr bwMode="auto">
          <a:xfrm>
            <a:off x="3035299" y="6225135"/>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93" name="Text Box 31"/>
          <p:cNvSpPr txBox="1">
            <a:spLocks noChangeArrowheads="1"/>
          </p:cNvSpPr>
          <p:nvPr/>
        </p:nvSpPr>
        <p:spPr bwMode="auto">
          <a:xfrm>
            <a:off x="3070165" y="6217254"/>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1</a:t>
            </a:r>
            <a:endParaRPr lang="en-US" sz="1000" dirty="0">
              <a:solidFill>
                <a:srgbClr val="000000"/>
              </a:solidFill>
              <a:latin typeface="Arial" charset="0"/>
            </a:endParaRPr>
          </a:p>
        </p:txBody>
      </p:sp>
      <p:grpSp>
        <p:nvGrpSpPr>
          <p:cNvPr id="181" name="Group 180"/>
          <p:cNvGrpSpPr/>
          <p:nvPr/>
        </p:nvGrpSpPr>
        <p:grpSpPr>
          <a:xfrm>
            <a:off x="6340474" y="5728304"/>
            <a:ext cx="149225" cy="157106"/>
            <a:chOff x="6340474" y="5728304"/>
            <a:chExt cx="149225" cy="157106"/>
          </a:xfrm>
        </p:grpSpPr>
        <p:sp>
          <p:nvSpPr>
            <p:cNvPr id="94" name="Rectangle 93"/>
            <p:cNvSpPr/>
            <p:nvPr/>
          </p:nvSpPr>
          <p:spPr bwMode="auto">
            <a:xfrm>
              <a:off x="6340474" y="5736185"/>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95" name="Text Box 31"/>
            <p:cNvSpPr txBox="1">
              <a:spLocks noChangeArrowheads="1"/>
            </p:cNvSpPr>
            <p:nvPr/>
          </p:nvSpPr>
          <p:spPr bwMode="auto">
            <a:xfrm>
              <a:off x="6375340" y="5728304"/>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2</a:t>
              </a:r>
              <a:endParaRPr lang="en-US" sz="1000" dirty="0">
                <a:solidFill>
                  <a:srgbClr val="000000"/>
                </a:solidFill>
                <a:latin typeface="Arial" charset="0"/>
              </a:endParaRPr>
            </a:p>
          </p:txBody>
        </p:sp>
      </p:grpSp>
      <p:grpSp>
        <p:nvGrpSpPr>
          <p:cNvPr id="184" name="Group 183"/>
          <p:cNvGrpSpPr/>
          <p:nvPr/>
        </p:nvGrpSpPr>
        <p:grpSpPr>
          <a:xfrm>
            <a:off x="7959724" y="5950554"/>
            <a:ext cx="149225" cy="157106"/>
            <a:chOff x="7959724" y="5950554"/>
            <a:chExt cx="149225" cy="157106"/>
          </a:xfrm>
        </p:grpSpPr>
        <p:sp>
          <p:nvSpPr>
            <p:cNvPr id="97" name="Rectangle 96"/>
            <p:cNvSpPr/>
            <p:nvPr/>
          </p:nvSpPr>
          <p:spPr bwMode="auto">
            <a:xfrm>
              <a:off x="7959724" y="5958435"/>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98" name="Text Box 31"/>
            <p:cNvSpPr txBox="1">
              <a:spLocks noChangeArrowheads="1"/>
            </p:cNvSpPr>
            <p:nvPr/>
          </p:nvSpPr>
          <p:spPr bwMode="auto">
            <a:xfrm>
              <a:off x="7994590" y="5950554"/>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1</a:t>
              </a:r>
              <a:endParaRPr lang="en-US" sz="1000" dirty="0">
                <a:solidFill>
                  <a:srgbClr val="000000"/>
                </a:solidFill>
                <a:latin typeface="Arial" charset="0"/>
              </a:endParaRPr>
            </a:p>
          </p:txBody>
        </p:sp>
      </p:grpSp>
      <p:grpSp>
        <p:nvGrpSpPr>
          <p:cNvPr id="182" name="Group 181"/>
          <p:cNvGrpSpPr/>
          <p:nvPr/>
        </p:nvGrpSpPr>
        <p:grpSpPr>
          <a:xfrm>
            <a:off x="6337299" y="4109054"/>
            <a:ext cx="149225" cy="157106"/>
            <a:chOff x="6337299" y="4109054"/>
            <a:chExt cx="149225" cy="157106"/>
          </a:xfrm>
        </p:grpSpPr>
        <p:sp>
          <p:nvSpPr>
            <p:cNvPr id="101" name="Rectangle 100"/>
            <p:cNvSpPr/>
            <p:nvPr/>
          </p:nvSpPr>
          <p:spPr bwMode="auto">
            <a:xfrm>
              <a:off x="6337299" y="4116935"/>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Times" pitchFamily="84" charset="0"/>
                <a:ea typeface="ＭＳ Ｐゴシック" charset="0"/>
              </a:endParaRPr>
            </a:p>
          </p:txBody>
        </p:sp>
        <p:sp>
          <p:nvSpPr>
            <p:cNvPr id="102" name="Text Box 31"/>
            <p:cNvSpPr txBox="1">
              <a:spLocks noChangeArrowheads="1"/>
            </p:cNvSpPr>
            <p:nvPr/>
          </p:nvSpPr>
          <p:spPr bwMode="auto">
            <a:xfrm>
              <a:off x="6372165" y="4109054"/>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2</a:t>
              </a:r>
              <a:endParaRPr lang="en-US" sz="1000" dirty="0">
                <a:solidFill>
                  <a:srgbClr val="000000"/>
                </a:solidFill>
                <a:latin typeface="Arial" charset="0"/>
              </a:endParaRPr>
            </a:p>
          </p:txBody>
        </p:sp>
      </p:grpSp>
      <p:grpSp>
        <p:nvGrpSpPr>
          <p:cNvPr id="183" name="Group 182"/>
          <p:cNvGrpSpPr/>
          <p:nvPr/>
        </p:nvGrpSpPr>
        <p:grpSpPr>
          <a:xfrm>
            <a:off x="7959724" y="4337654"/>
            <a:ext cx="149225" cy="157106"/>
            <a:chOff x="7959724" y="4337654"/>
            <a:chExt cx="149225" cy="157106"/>
          </a:xfrm>
        </p:grpSpPr>
        <p:sp>
          <p:nvSpPr>
            <p:cNvPr id="103" name="Rectangle 102"/>
            <p:cNvSpPr/>
            <p:nvPr/>
          </p:nvSpPr>
          <p:spPr bwMode="auto">
            <a:xfrm>
              <a:off x="7959724" y="4345535"/>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04" name="Text Box 31"/>
            <p:cNvSpPr txBox="1">
              <a:spLocks noChangeArrowheads="1"/>
            </p:cNvSpPr>
            <p:nvPr/>
          </p:nvSpPr>
          <p:spPr bwMode="auto">
            <a:xfrm>
              <a:off x="7994590" y="4337654"/>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1</a:t>
              </a:r>
              <a:endParaRPr lang="en-US" sz="1000" dirty="0">
                <a:solidFill>
                  <a:srgbClr val="000000"/>
                </a:solidFill>
                <a:latin typeface="Arial" charset="0"/>
              </a:endParaRPr>
            </a:p>
          </p:txBody>
        </p:sp>
      </p:grpSp>
      <p:grpSp>
        <p:nvGrpSpPr>
          <p:cNvPr id="185" name="Group 184"/>
          <p:cNvGrpSpPr/>
          <p:nvPr/>
        </p:nvGrpSpPr>
        <p:grpSpPr>
          <a:xfrm>
            <a:off x="7585074" y="2950179"/>
            <a:ext cx="149225" cy="157106"/>
            <a:chOff x="7585074" y="2950179"/>
            <a:chExt cx="149225" cy="157106"/>
          </a:xfrm>
        </p:grpSpPr>
        <p:sp>
          <p:nvSpPr>
            <p:cNvPr id="105" name="Rectangle 104"/>
            <p:cNvSpPr/>
            <p:nvPr/>
          </p:nvSpPr>
          <p:spPr bwMode="auto">
            <a:xfrm>
              <a:off x="7585074" y="2958060"/>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06" name="Text Box 31"/>
            <p:cNvSpPr txBox="1">
              <a:spLocks noChangeArrowheads="1"/>
            </p:cNvSpPr>
            <p:nvPr/>
          </p:nvSpPr>
          <p:spPr bwMode="auto">
            <a:xfrm>
              <a:off x="7619940" y="2950179"/>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1</a:t>
              </a:r>
              <a:endParaRPr lang="en-US" sz="1000" dirty="0">
                <a:solidFill>
                  <a:srgbClr val="000000"/>
                </a:solidFill>
                <a:latin typeface="Arial" charset="0"/>
              </a:endParaRPr>
            </a:p>
          </p:txBody>
        </p:sp>
      </p:grpSp>
      <p:grpSp>
        <p:nvGrpSpPr>
          <p:cNvPr id="186" name="Group 185"/>
          <p:cNvGrpSpPr/>
          <p:nvPr/>
        </p:nvGrpSpPr>
        <p:grpSpPr>
          <a:xfrm>
            <a:off x="5807074" y="2543779"/>
            <a:ext cx="149225" cy="157106"/>
            <a:chOff x="5807074" y="2543779"/>
            <a:chExt cx="149225" cy="157106"/>
          </a:xfrm>
        </p:grpSpPr>
        <p:sp>
          <p:nvSpPr>
            <p:cNvPr id="112" name="Rectangle 111"/>
            <p:cNvSpPr/>
            <p:nvPr/>
          </p:nvSpPr>
          <p:spPr bwMode="auto">
            <a:xfrm>
              <a:off x="5807074" y="2551660"/>
              <a:ext cx="149225" cy="14922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13" name="Text Box 31"/>
            <p:cNvSpPr txBox="1">
              <a:spLocks noChangeArrowheads="1"/>
            </p:cNvSpPr>
            <p:nvPr/>
          </p:nvSpPr>
          <p:spPr bwMode="auto">
            <a:xfrm>
              <a:off x="5841940" y="2543779"/>
              <a:ext cx="88960" cy="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2</a:t>
              </a:r>
              <a:endParaRPr lang="en-US" sz="1000" dirty="0">
                <a:solidFill>
                  <a:srgbClr val="000000"/>
                </a:solidFill>
                <a:latin typeface="Arial" charset="0"/>
              </a:endParaRPr>
            </a:p>
          </p:txBody>
        </p:sp>
      </p:grpSp>
      <p:sp>
        <p:nvSpPr>
          <p:cNvPr id="115" name="Text Box 31"/>
          <p:cNvSpPr txBox="1">
            <a:spLocks noChangeArrowheads="1"/>
          </p:cNvSpPr>
          <p:nvPr/>
        </p:nvSpPr>
        <p:spPr bwMode="auto">
          <a:xfrm>
            <a:off x="1960206" y="2928994"/>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16" name="Text Box 31"/>
          <p:cNvSpPr txBox="1">
            <a:spLocks noChangeArrowheads="1"/>
          </p:cNvSpPr>
          <p:nvPr/>
        </p:nvSpPr>
        <p:spPr bwMode="auto">
          <a:xfrm>
            <a:off x="346836" y="2344020"/>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17" name="Text Box 31"/>
          <p:cNvSpPr txBox="1">
            <a:spLocks noChangeArrowheads="1"/>
          </p:cNvSpPr>
          <p:nvPr/>
        </p:nvSpPr>
        <p:spPr bwMode="auto">
          <a:xfrm>
            <a:off x="342699" y="3833316"/>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18" name="Text Box 31"/>
          <p:cNvSpPr txBox="1">
            <a:spLocks noChangeArrowheads="1"/>
          </p:cNvSpPr>
          <p:nvPr/>
        </p:nvSpPr>
        <p:spPr bwMode="auto">
          <a:xfrm>
            <a:off x="3689412" y="3061376"/>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19" name="Text Box 31"/>
          <p:cNvSpPr txBox="1">
            <a:spLocks noChangeArrowheads="1"/>
          </p:cNvSpPr>
          <p:nvPr/>
        </p:nvSpPr>
        <p:spPr bwMode="auto">
          <a:xfrm>
            <a:off x="4098961" y="3235127"/>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20" name="Text Box 31"/>
          <p:cNvSpPr txBox="1">
            <a:spLocks noChangeArrowheads="1"/>
          </p:cNvSpPr>
          <p:nvPr/>
        </p:nvSpPr>
        <p:spPr bwMode="auto">
          <a:xfrm>
            <a:off x="4065869" y="3039025"/>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22" name="Text Box 31"/>
          <p:cNvSpPr txBox="1">
            <a:spLocks noChangeArrowheads="1"/>
          </p:cNvSpPr>
          <p:nvPr/>
        </p:nvSpPr>
        <p:spPr bwMode="auto">
          <a:xfrm>
            <a:off x="2771035" y="2935602"/>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23" name="Text Box 31"/>
          <p:cNvSpPr txBox="1">
            <a:spLocks noChangeArrowheads="1"/>
          </p:cNvSpPr>
          <p:nvPr/>
        </p:nvSpPr>
        <p:spPr bwMode="auto">
          <a:xfrm>
            <a:off x="3333647" y="4486952"/>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24" name="Text Box 31"/>
          <p:cNvSpPr txBox="1">
            <a:spLocks noChangeArrowheads="1"/>
          </p:cNvSpPr>
          <p:nvPr/>
        </p:nvSpPr>
        <p:spPr bwMode="auto">
          <a:xfrm>
            <a:off x="4065870" y="4515911"/>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25" name="Text Box 31"/>
          <p:cNvSpPr txBox="1">
            <a:spLocks noChangeArrowheads="1"/>
          </p:cNvSpPr>
          <p:nvPr/>
        </p:nvSpPr>
        <p:spPr bwMode="auto">
          <a:xfrm>
            <a:off x="1910563" y="4376921"/>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26" name="Text Box 31"/>
          <p:cNvSpPr txBox="1">
            <a:spLocks noChangeArrowheads="1"/>
          </p:cNvSpPr>
          <p:nvPr/>
        </p:nvSpPr>
        <p:spPr bwMode="auto">
          <a:xfrm>
            <a:off x="3701823" y="4554809"/>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27" name="Text Box 31"/>
          <p:cNvSpPr txBox="1">
            <a:spLocks noChangeArrowheads="1"/>
          </p:cNvSpPr>
          <p:nvPr/>
        </p:nvSpPr>
        <p:spPr bwMode="auto">
          <a:xfrm>
            <a:off x="4094824" y="4699601"/>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28" name="Text Box 31"/>
          <p:cNvSpPr txBox="1">
            <a:spLocks noChangeArrowheads="1"/>
          </p:cNvSpPr>
          <p:nvPr/>
        </p:nvSpPr>
        <p:spPr bwMode="auto">
          <a:xfrm>
            <a:off x="5058712" y="5009871"/>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29" name="Text Box 31"/>
          <p:cNvSpPr txBox="1">
            <a:spLocks noChangeArrowheads="1"/>
          </p:cNvSpPr>
          <p:nvPr/>
        </p:nvSpPr>
        <p:spPr bwMode="auto">
          <a:xfrm>
            <a:off x="4905653" y="5206778"/>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30" name="Text Box 31"/>
          <p:cNvSpPr txBox="1">
            <a:spLocks noChangeArrowheads="1"/>
          </p:cNvSpPr>
          <p:nvPr/>
        </p:nvSpPr>
        <p:spPr bwMode="auto">
          <a:xfrm>
            <a:off x="350977" y="5459132"/>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31" name="Text Box 31"/>
          <p:cNvSpPr txBox="1">
            <a:spLocks noChangeArrowheads="1"/>
          </p:cNvSpPr>
          <p:nvPr/>
        </p:nvSpPr>
        <p:spPr bwMode="auto">
          <a:xfrm>
            <a:off x="5054575" y="3400604"/>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32" name="Text Box 31"/>
          <p:cNvSpPr txBox="1">
            <a:spLocks noChangeArrowheads="1"/>
          </p:cNvSpPr>
          <p:nvPr/>
        </p:nvSpPr>
        <p:spPr bwMode="auto">
          <a:xfrm>
            <a:off x="4901516" y="3597511"/>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33" name="Text Box 31"/>
          <p:cNvSpPr txBox="1">
            <a:spLocks noChangeArrowheads="1"/>
          </p:cNvSpPr>
          <p:nvPr/>
        </p:nvSpPr>
        <p:spPr bwMode="auto">
          <a:xfrm>
            <a:off x="5062850" y="2010594"/>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34" name="Text Box 31"/>
          <p:cNvSpPr txBox="1">
            <a:spLocks noChangeArrowheads="1"/>
          </p:cNvSpPr>
          <p:nvPr/>
        </p:nvSpPr>
        <p:spPr bwMode="auto">
          <a:xfrm>
            <a:off x="4909791" y="2207501"/>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35" name="Text Box 31"/>
          <p:cNvSpPr txBox="1">
            <a:spLocks noChangeArrowheads="1"/>
          </p:cNvSpPr>
          <p:nvPr/>
        </p:nvSpPr>
        <p:spPr bwMode="auto">
          <a:xfrm>
            <a:off x="8656104" y="3072123"/>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36" name="Text Box 31"/>
          <p:cNvSpPr txBox="1">
            <a:spLocks noChangeArrowheads="1"/>
          </p:cNvSpPr>
          <p:nvPr/>
        </p:nvSpPr>
        <p:spPr bwMode="auto">
          <a:xfrm>
            <a:off x="8623012" y="2876021"/>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37" name="Text Box 31"/>
          <p:cNvSpPr txBox="1">
            <a:spLocks noChangeArrowheads="1"/>
          </p:cNvSpPr>
          <p:nvPr/>
        </p:nvSpPr>
        <p:spPr bwMode="auto">
          <a:xfrm>
            <a:off x="8656105" y="4466080"/>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39" name="Text Box 31"/>
          <p:cNvSpPr txBox="1">
            <a:spLocks noChangeArrowheads="1"/>
          </p:cNvSpPr>
          <p:nvPr/>
        </p:nvSpPr>
        <p:spPr bwMode="auto">
          <a:xfrm>
            <a:off x="8623013" y="4269978"/>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40" name="Text Box 31"/>
          <p:cNvSpPr txBox="1">
            <a:spLocks noChangeArrowheads="1"/>
          </p:cNvSpPr>
          <p:nvPr/>
        </p:nvSpPr>
        <p:spPr bwMode="auto">
          <a:xfrm>
            <a:off x="8656104" y="6085476"/>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41" name="Text Box 31"/>
          <p:cNvSpPr txBox="1">
            <a:spLocks noChangeArrowheads="1"/>
          </p:cNvSpPr>
          <p:nvPr/>
        </p:nvSpPr>
        <p:spPr bwMode="auto">
          <a:xfrm>
            <a:off x="8623012" y="5889374"/>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142" name="Text Box 31"/>
          <p:cNvSpPr txBox="1">
            <a:spLocks noChangeArrowheads="1"/>
          </p:cNvSpPr>
          <p:nvPr/>
        </p:nvSpPr>
        <p:spPr bwMode="auto">
          <a:xfrm>
            <a:off x="4098428" y="6325941"/>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143" name="Text Box 31"/>
          <p:cNvSpPr txBox="1">
            <a:spLocks noChangeArrowheads="1"/>
          </p:cNvSpPr>
          <p:nvPr/>
        </p:nvSpPr>
        <p:spPr bwMode="auto">
          <a:xfrm>
            <a:off x="4065336" y="6129839"/>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grpSp>
        <p:nvGrpSpPr>
          <p:cNvPr id="144" name="Group 143"/>
          <p:cNvGrpSpPr/>
          <p:nvPr/>
        </p:nvGrpSpPr>
        <p:grpSpPr>
          <a:xfrm>
            <a:off x="1394032" y="2258454"/>
            <a:ext cx="224367" cy="233119"/>
            <a:chOff x="5427570" y="327780"/>
            <a:chExt cx="224367" cy="233119"/>
          </a:xfrm>
        </p:grpSpPr>
        <p:sp>
          <p:nvSpPr>
            <p:cNvPr id="145" name="Oval 144"/>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46"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1</a:t>
              </a:r>
              <a:endParaRPr lang="en-US" sz="1400" dirty="0">
                <a:solidFill>
                  <a:srgbClr val="FFFFFF"/>
                </a:solidFill>
                <a:latin typeface="Arial" charset="0"/>
              </a:endParaRPr>
            </a:p>
          </p:txBody>
        </p:sp>
      </p:grpSp>
      <p:grpSp>
        <p:nvGrpSpPr>
          <p:cNvPr id="147" name="Group 146"/>
          <p:cNvGrpSpPr/>
          <p:nvPr/>
        </p:nvGrpSpPr>
        <p:grpSpPr>
          <a:xfrm>
            <a:off x="2745906" y="3607298"/>
            <a:ext cx="224367" cy="233119"/>
            <a:chOff x="5427570" y="327780"/>
            <a:chExt cx="224367" cy="233119"/>
          </a:xfrm>
        </p:grpSpPr>
        <p:sp>
          <p:nvSpPr>
            <p:cNvPr id="148" name="Oval 147"/>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49"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2</a:t>
              </a:r>
              <a:endParaRPr lang="en-US" sz="1400" dirty="0">
                <a:solidFill>
                  <a:srgbClr val="FFFFFF"/>
                </a:solidFill>
                <a:latin typeface="Arial" charset="0"/>
              </a:endParaRPr>
            </a:p>
          </p:txBody>
        </p:sp>
      </p:grpSp>
      <p:grpSp>
        <p:nvGrpSpPr>
          <p:cNvPr id="150" name="Group 149"/>
          <p:cNvGrpSpPr/>
          <p:nvPr/>
        </p:nvGrpSpPr>
        <p:grpSpPr>
          <a:xfrm>
            <a:off x="7160955" y="3536101"/>
            <a:ext cx="224367" cy="233119"/>
            <a:chOff x="5427570" y="327780"/>
            <a:chExt cx="224367" cy="233119"/>
          </a:xfrm>
        </p:grpSpPr>
        <p:sp>
          <p:nvSpPr>
            <p:cNvPr id="151" name="Oval 150"/>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52"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5</a:t>
              </a:r>
              <a:endParaRPr lang="en-US" sz="1400" dirty="0">
                <a:solidFill>
                  <a:srgbClr val="FFFFFF"/>
                </a:solidFill>
                <a:latin typeface="Arial" charset="0"/>
              </a:endParaRPr>
            </a:p>
          </p:txBody>
        </p:sp>
      </p:grpSp>
      <p:grpSp>
        <p:nvGrpSpPr>
          <p:cNvPr id="153" name="Group 152"/>
          <p:cNvGrpSpPr/>
          <p:nvPr/>
        </p:nvGrpSpPr>
        <p:grpSpPr>
          <a:xfrm>
            <a:off x="7162041" y="4881599"/>
            <a:ext cx="224367" cy="233119"/>
            <a:chOff x="5427570" y="327780"/>
            <a:chExt cx="224367" cy="233119"/>
          </a:xfrm>
        </p:grpSpPr>
        <p:sp>
          <p:nvSpPr>
            <p:cNvPr id="154" name="Oval 153"/>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55"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6</a:t>
              </a:r>
              <a:endParaRPr lang="en-US" sz="1400" dirty="0">
                <a:solidFill>
                  <a:srgbClr val="FFFFFF"/>
                </a:solidFill>
                <a:latin typeface="Arial" charset="0"/>
              </a:endParaRPr>
            </a:p>
          </p:txBody>
        </p:sp>
      </p:grpSp>
      <p:grpSp>
        <p:nvGrpSpPr>
          <p:cNvPr id="156" name="Group 155"/>
          <p:cNvGrpSpPr/>
          <p:nvPr/>
        </p:nvGrpSpPr>
        <p:grpSpPr>
          <a:xfrm>
            <a:off x="7221633" y="2077926"/>
            <a:ext cx="224367" cy="233119"/>
            <a:chOff x="5427570" y="327780"/>
            <a:chExt cx="224367" cy="233119"/>
          </a:xfrm>
        </p:grpSpPr>
        <p:sp>
          <p:nvSpPr>
            <p:cNvPr id="157" name="Oval 156"/>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58"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4</a:t>
              </a:r>
              <a:endParaRPr lang="en-US" sz="1400" dirty="0">
                <a:solidFill>
                  <a:srgbClr val="FFFFFF"/>
                </a:solidFill>
                <a:latin typeface="Arial" charset="0"/>
              </a:endParaRPr>
            </a:p>
          </p:txBody>
        </p:sp>
      </p:grpSp>
      <p:grpSp>
        <p:nvGrpSpPr>
          <p:cNvPr id="159" name="Group 158"/>
          <p:cNvGrpSpPr/>
          <p:nvPr/>
        </p:nvGrpSpPr>
        <p:grpSpPr>
          <a:xfrm>
            <a:off x="975720" y="5238091"/>
            <a:ext cx="224367" cy="233119"/>
            <a:chOff x="5427570" y="327780"/>
            <a:chExt cx="224367" cy="233119"/>
          </a:xfrm>
        </p:grpSpPr>
        <p:sp>
          <p:nvSpPr>
            <p:cNvPr id="160" name="Oval 159"/>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61"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3</a:t>
              </a:r>
              <a:endParaRPr lang="en-US" sz="1400" dirty="0">
                <a:solidFill>
                  <a:srgbClr val="FFFFFF"/>
                </a:solidFill>
                <a:latin typeface="Arial" charset="0"/>
              </a:endParaRPr>
            </a:p>
          </p:txBody>
        </p:sp>
      </p:grpSp>
      <p:sp>
        <p:nvSpPr>
          <p:cNvPr id="162" name="Text Box 31"/>
          <p:cNvSpPr txBox="1">
            <a:spLocks noChangeArrowheads="1"/>
          </p:cNvSpPr>
          <p:nvPr/>
        </p:nvSpPr>
        <p:spPr bwMode="auto">
          <a:xfrm>
            <a:off x="2857990" y="426459"/>
            <a:ext cx="1770830" cy="23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Origin of replication</a:t>
            </a:r>
            <a:endParaRPr lang="en-US" sz="1400" dirty="0">
              <a:solidFill>
                <a:srgbClr val="000000"/>
              </a:solidFill>
              <a:latin typeface="Arial" charset="0"/>
            </a:endParaRPr>
          </a:p>
        </p:txBody>
      </p:sp>
      <p:sp>
        <p:nvSpPr>
          <p:cNvPr id="163" name="Text Box 31"/>
          <p:cNvSpPr txBox="1">
            <a:spLocks noChangeArrowheads="1"/>
          </p:cNvSpPr>
          <p:nvPr/>
        </p:nvSpPr>
        <p:spPr bwMode="auto">
          <a:xfrm>
            <a:off x="4093267" y="697098"/>
            <a:ext cx="715986" cy="38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Lagging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164" name="Text Box 31"/>
          <p:cNvSpPr txBox="1">
            <a:spLocks noChangeArrowheads="1"/>
          </p:cNvSpPr>
          <p:nvPr/>
        </p:nvSpPr>
        <p:spPr bwMode="auto">
          <a:xfrm>
            <a:off x="1067532" y="683218"/>
            <a:ext cx="702107" cy="37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Leading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165" name="Text Box 31"/>
          <p:cNvSpPr txBox="1">
            <a:spLocks noChangeArrowheads="1"/>
          </p:cNvSpPr>
          <p:nvPr/>
        </p:nvSpPr>
        <p:spPr bwMode="auto">
          <a:xfrm>
            <a:off x="1976641" y="433396"/>
            <a:ext cx="715986" cy="38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Lagging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166" name="Text Box 31"/>
          <p:cNvSpPr txBox="1">
            <a:spLocks noChangeArrowheads="1"/>
          </p:cNvSpPr>
          <p:nvPr/>
        </p:nvSpPr>
        <p:spPr bwMode="auto">
          <a:xfrm>
            <a:off x="4009990" y="1411868"/>
            <a:ext cx="702107" cy="37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Leading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167" name="Text Box 31"/>
          <p:cNvSpPr txBox="1">
            <a:spLocks noChangeArrowheads="1"/>
          </p:cNvSpPr>
          <p:nvPr/>
        </p:nvSpPr>
        <p:spPr bwMode="auto">
          <a:xfrm>
            <a:off x="2115437" y="1717207"/>
            <a:ext cx="1576516" cy="37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Overall directions</a:t>
            </a:r>
            <a:br>
              <a:rPr lang="en-US" sz="1400" dirty="0" smtClean="0">
                <a:solidFill>
                  <a:srgbClr val="000000"/>
                </a:solidFill>
                <a:latin typeface="Arial" charset="0"/>
              </a:rPr>
            </a:br>
            <a:r>
              <a:rPr lang="en-US" sz="1400" dirty="0" smtClean="0">
                <a:solidFill>
                  <a:srgbClr val="000000"/>
                </a:solidFill>
                <a:latin typeface="Arial" charset="0"/>
              </a:rPr>
              <a:t>of replication</a:t>
            </a:r>
            <a:endParaRPr lang="en-US" sz="1400" dirty="0">
              <a:solidFill>
                <a:srgbClr val="000000"/>
              </a:solidFill>
              <a:latin typeface="Arial" charset="0"/>
            </a:endParaRPr>
          </a:p>
        </p:txBody>
      </p:sp>
      <p:sp>
        <p:nvSpPr>
          <p:cNvPr id="168" name="Text Box 31"/>
          <p:cNvSpPr txBox="1">
            <a:spLocks noChangeArrowheads="1"/>
          </p:cNvSpPr>
          <p:nvPr/>
        </p:nvSpPr>
        <p:spPr bwMode="auto">
          <a:xfrm>
            <a:off x="5321606" y="1564542"/>
            <a:ext cx="1278106" cy="44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RNA primer</a:t>
            </a:r>
            <a:br>
              <a:rPr lang="en-US" sz="1400" dirty="0" smtClean="0">
                <a:solidFill>
                  <a:srgbClr val="000000"/>
                </a:solidFill>
                <a:latin typeface="Arial" charset="0"/>
              </a:rPr>
            </a:br>
            <a:r>
              <a:rPr lang="en-US" sz="1400" dirty="0" smtClean="0">
                <a:solidFill>
                  <a:srgbClr val="000000"/>
                </a:solidFill>
                <a:latin typeface="Arial" charset="0"/>
              </a:rPr>
              <a:t>for fragment 2</a:t>
            </a:r>
            <a:endParaRPr lang="en-US" sz="1400" dirty="0">
              <a:solidFill>
                <a:srgbClr val="000000"/>
              </a:solidFill>
              <a:latin typeface="Arial" charset="0"/>
            </a:endParaRPr>
          </a:p>
        </p:txBody>
      </p:sp>
      <p:sp>
        <p:nvSpPr>
          <p:cNvPr id="169" name="Text Box 31"/>
          <p:cNvSpPr txBox="1">
            <a:spLocks noChangeArrowheads="1"/>
          </p:cNvSpPr>
          <p:nvPr/>
        </p:nvSpPr>
        <p:spPr bwMode="auto">
          <a:xfrm>
            <a:off x="5987821" y="2022552"/>
            <a:ext cx="938057" cy="44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Okazaki</a:t>
            </a:r>
            <a:br>
              <a:rPr lang="en-US" sz="1400" dirty="0" smtClean="0">
                <a:solidFill>
                  <a:srgbClr val="000000"/>
                </a:solidFill>
                <a:latin typeface="Arial" charset="0"/>
              </a:rPr>
            </a:br>
            <a:r>
              <a:rPr lang="en-US" sz="1400" dirty="0" smtClean="0">
                <a:solidFill>
                  <a:srgbClr val="000000"/>
                </a:solidFill>
                <a:latin typeface="Arial" charset="0"/>
              </a:rPr>
              <a:t>fragment 2</a:t>
            </a:r>
            <a:endParaRPr lang="en-US" sz="1400" dirty="0">
              <a:solidFill>
                <a:srgbClr val="000000"/>
              </a:solidFill>
              <a:latin typeface="Arial" charset="0"/>
            </a:endParaRPr>
          </a:p>
        </p:txBody>
      </p:sp>
      <p:sp>
        <p:nvSpPr>
          <p:cNvPr id="170" name="Text Box 31"/>
          <p:cNvSpPr txBox="1">
            <a:spLocks noChangeArrowheads="1"/>
          </p:cNvSpPr>
          <p:nvPr/>
        </p:nvSpPr>
        <p:spPr bwMode="auto">
          <a:xfrm>
            <a:off x="7507630" y="2071132"/>
            <a:ext cx="1278106" cy="68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DNA pol </a:t>
            </a:r>
            <a:r>
              <a:rPr lang="en-US" sz="1400" dirty="0" smtClean="0">
                <a:solidFill>
                  <a:srgbClr val="000000"/>
                </a:solidFill>
                <a:latin typeface="Times"/>
                <a:cs typeface="Times"/>
              </a:rPr>
              <a:t>III</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makes Okazaki</a:t>
            </a:r>
            <a:br>
              <a:rPr lang="en-US" sz="1400" dirty="0" smtClean="0">
                <a:solidFill>
                  <a:srgbClr val="000000"/>
                </a:solidFill>
                <a:latin typeface="Arial" charset="0"/>
              </a:rPr>
            </a:br>
            <a:r>
              <a:rPr lang="en-US" sz="1400" dirty="0" smtClean="0">
                <a:solidFill>
                  <a:srgbClr val="000000"/>
                </a:solidFill>
                <a:latin typeface="Arial" charset="0"/>
              </a:rPr>
              <a:t>fragment 2.</a:t>
            </a:r>
            <a:endParaRPr lang="en-US" sz="1400" dirty="0">
              <a:solidFill>
                <a:srgbClr val="000000"/>
              </a:solidFill>
              <a:latin typeface="Arial" charset="0"/>
            </a:endParaRPr>
          </a:p>
        </p:txBody>
      </p:sp>
      <p:sp>
        <p:nvSpPr>
          <p:cNvPr id="171" name="Text Box 31"/>
          <p:cNvSpPr txBox="1">
            <a:spLocks noChangeArrowheads="1"/>
          </p:cNvSpPr>
          <p:nvPr/>
        </p:nvSpPr>
        <p:spPr bwMode="auto">
          <a:xfrm>
            <a:off x="7459053" y="3521494"/>
            <a:ext cx="1167068" cy="62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DNA pol </a:t>
            </a:r>
            <a:r>
              <a:rPr lang="en-US" sz="1400" dirty="0" smtClean="0">
                <a:solidFill>
                  <a:srgbClr val="000000"/>
                </a:solidFill>
                <a:latin typeface="Times"/>
                <a:cs typeface="Times"/>
              </a:rPr>
              <a:t>I</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replaces RNA</a:t>
            </a:r>
            <a:br>
              <a:rPr lang="en-US" sz="1400" dirty="0" smtClean="0">
                <a:solidFill>
                  <a:srgbClr val="000000"/>
                </a:solidFill>
                <a:latin typeface="Arial" charset="0"/>
              </a:rPr>
            </a:br>
            <a:r>
              <a:rPr lang="en-US" sz="1400" dirty="0" smtClean="0">
                <a:solidFill>
                  <a:srgbClr val="000000"/>
                </a:solidFill>
                <a:latin typeface="Arial" charset="0"/>
              </a:rPr>
              <a:t>with DNA.</a:t>
            </a:r>
            <a:endParaRPr lang="en-US" sz="1400" dirty="0">
              <a:solidFill>
                <a:srgbClr val="000000"/>
              </a:solidFill>
              <a:latin typeface="Arial" charset="0"/>
            </a:endParaRPr>
          </a:p>
        </p:txBody>
      </p:sp>
      <p:sp>
        <p:nvSpPr>
          <p:cNvPr id="172" name="Text Box 31"/>
          <p:cNvSpPr txBox="1">
            <a:spLocks noChangeArrowheads="1"/>
          </p:cNvSpPr>
          <p:nvPr/>
        </p:nvSpPr>
        <p:spPr bwMode="auto">
          <a:xfrm>
            <a:off x="7465992" y="4853884"/>
            <a:ext cx="1298923" cy="85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DNA ligase</a:t>
            </a:r>
            <a:br>
              <a:rPr lang="en-US" sz="1400" dirty="0" smtClean="0">
                <a:solidFill>
                  <a:srgbClr val="000000"/>
                </a:solidFill>
                <a:latin typeface="Arial" charset="0"/>
              </a:rPr>
            </a:br>
            <a:r>
              <a:rPr lang="en-US" sz="1400" dirty="0" smtClean="0">
                <a:solidFill>
                  <a:srgbClr val="000000"/>
                </a:solidFill>
                <a:latin typeface="Arial" charset="0"/>
              </a:rPr>
              <a:t>forms bonds</a:t>
            </a:r>
            <a:br>
              <a:rPr lang="en-US" sz="1400" dirty="0" smtClean="0">
                <a:solidFill>
                  <a:srgbClr val="000000"/>
                </a:solidFill>
                <a:latin typeface="Arial" charset="0"/>
              </a:rPr>
            </a:br>
            <a:r>
              <a:rPr lang="en-US" sz="1400" dirty="0" smtClean="0">
                <a:solidFill>
                  <a:srgbClr val="000000"/>
                </a:solidFill>
                <a:latin typeface="Arial" charset="0"/>
              </a:rPr>
              <a:t>between DNA</a:t>
            </a:r>
            <a:br>
              <a:rPr lang="en-US" sz="1400" dirty="0" smtClean="0">
                <a:solidFill>
                  <a:srgbClr val="000000"/>
                </a:solidFill>
                <a:latin typeface="Arial" charset="0"/>
              </a:rPr>
            </a:br>
            <a:r>
              <a:rPr lang="en-US" sz="1400" dirty="0" smtClean="0">
                <a:solidFill>
                  <a:srgbClr val="000000"/>
                </a:solidFill>
                <a:latin typeface="Arial" charset="0"/>
              </a:rPr>
              <a:t>fragments.</a:t>
            </a:r>
            <a:endParaRPr lang="en-US" sz="1400" dirty="0">
              <a:solidFill>
                <a:srgbClr val="000000"/>
              </a:solidFill>
              <a:latin typeface="Arial" charset="0"/>
            </a:endParaRPr>
          </a:p>
        </p:txBody>
      </p:sp>
      <p:sp>
        <p:nvSpPr>
          <p:cNvPr id="173" name="Text Box 31"/>
          <p:cNvSpPr txBox="1">
            <a:spLocks noChangeArrowheads="1"/>
          </p:cNvSpPr>
          <p:nvPr/>
        </p:nvSpPr>
        <p:spPr bwMode="auto">
          <a:xfrm>
            <a:off x="6126615" y="6380584"/>
            <a:ext cx="2617479" cy="23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Overall direction of replication</a:t>
            </a:r>
            <a:endParaRPr lang="en-US" sz="1400" dirty="0">
              <a:solidFill>
                <a:srgbClr val="000000"/>
              </a:solidFill>
              <a:latin typeface="Arial" charset="0"/>
            </a:endParaRPr>
          </a:p>
        </p:txBody>
      </p:sp>
      <p:sp>
        <p:nvSpPr>
          <p:cNvPr id="174" name="Text Box 31"/>
          <p:cNvSpPr txBox="1">
            <a:spLocks noChangeArrowheads="1"/>
          </p:cNvSpPr>
          <p:nvPr/>
        </p:nvSpPr>
        <p:spPr bwMode="auto">
          <a:xfrm>
            <a:off x="2511001" y="5735204"/>
            <a:ext cx="938057" cy="44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Okazaki</a:t>
            </a:r>
            <a:br>
              <a:rPr lang="en-US" sz="1400" dirty="0" smtClean="0">
                <a:solidFill>
                  <a:srgbClr val="000000"/>
                </a:solidFill>
                <a:latin typeface="Arial" charset="0"/>
              </a:rPr>
            </a:br>
            <a:r>
              <a:rPr lang="en-US" sz="1400" dirty="0" smtClean="0">
                <a:solidFill>
                  <a:srgbClr val="000000"/>
                </a:solidFill>
                <a:latin typeface="Arial" charset="0"/>
              </a:rPr>
              <a:t>fragment 1</a:t>
            </a:r>
            <a:endParaRPr lang="en-US" sz="1400" dirty="0">
              <a:solidFill>
                <a:srgbClr val="000000"/>
              </a:solidFill>
              <a:latin typeface="Arial" charset="0"/>
            </a:endParaRPr>
          </a:p>
        </p:txBody>
      </p:sp>
      <p:sp>
        <p:nvSpPr>
          <p:cNvPr id="175" name="Text Box 31"/>
          <p:cNvSpPr txBox="1">
            <a:spLocks noChangeArrowheads="1"/>
          </p:cNvSpPr>
          <p:nvPr/>
        </p:nvSpPr>
        <p:spPr bwMode="auto">
          <a:xfrm>
            <a:off x="1267589" y="5240087"/>
            <a:ext cx="938057" cy="44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hangingPunct="0"/>
            <a:r>
              <a:rPr lang="en-US" sz="1400" dirty="0" smtClean="0">
                <a:solidFill>
                  <a:srgbClr val="000000"/>
                </a:solidFill>
                <a:latin typeface="Arial" charset="0"/>
              </a:rPr>
              <a:t>DNA pol </a:t>
            </a:r>
            <a:r>
              <a:rPr lang="en-US" sz="1400" dirty="0" smtClean="0">
                <a:solidFill>
                  <a:srgbClr val="000000"/>
                </a:solidFill>
                <a:latin typeface="Times"/>
                <a:cs typeface="Times"/>
              </a:rPr>
              <a:t>III</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detaches.</a:t>
            </a:r>
            <a:endParaRPr lang="en-US" sz="1400" dirty="0">
              <a:solidFill>
                <a:srgbClr val="000000"/>
              </a:solidFill>
              <a:latin typeface="Arial" charset="0"/>
            </a:endParaRPr>
          </a:p>
        </p:txBody>
      </p:sp>
      <p:sp>
        <p:nvSpPr>
          <p:cNvPr id="176" name="Text Box 31"/>
          <p:cNvSpPr txBox="1">
            <a:spLocks noChangeArrowheads="1"/>
          </p:cNvSpPr>
          <p:nvPr/>
        </p:nvSpPr>
        <p:spPr bwMode="auto">
          <a:xfrm>
            <a:off x="1061785" y="3757439"/>
            <a:ext cx="1249154" cy="44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hangingPunct="0"/>
            <a:r>
              <a:rPr lang="en-US" sz="1400" dirty="0" smtClean="0">
                <a:solidFill>
                  <a:srgbClr val="000000"/>
                </a:solidFill>
                <a:latin typeface="Arial" charset="0"/>
              </a:rPr>
              <a:t>RNA primer</a:t>
            </a:r>
            <a:br>
              <a:rPr lang="en-US" sz="1400" dirty="0" smtClean="0">
                <a:solidFill>
                  <a:srgbClr val="000000"/>
                </a:solidFill>
                <a:latin typeface="Arial" charset="0"/>
              </a:rPr>
            </a:br>
            <a:r>
              <a:rPr lang="en-US" sz="1400" dirty="0" smtClean="0">
                <a:solidFill>
                  <a:srgbClr val="000000"/>
                </a:solidFill>
                <a:latin typeface="Arial" charset="0"/>
              </a:rPr>
              <a:t>for fragment 1</a:t>
            </a:r>
            <a:endParaRPr lang="en-US" sz="1400" dirty="0">
              <a:solidFill>
                <a:srgbClr val="000000"/>
              </a:solidFill>
              <a:latin typeface="Arial" charset="0"/>
            </a:endParaRPr>
          </a:p>
        </p:txBody>
      </p:sp>
      <p:sp>
        <p:nvSpPr>
          <p:cNvPr id="177" name="Text Box 31"/>
          <p:cNvSpPr txBox="1">
            <a:spLocks noChangeArrowheads="1"/>
          </p:cNvSpPr>
          <p:nvPr/>
        </p:nvSpPr>
        <p:spPr bwMode="auto">
          <a:xfrm>
            <a:off x="533173" y="3132875"/>
            <a:ext cx="702107" cy="37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Template</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178" name="Text Box 31"/>
          <p:cNvSpPr txBox="1">
            <a:spLocks noChangeArrowheads="1"/>
          </p:cNvSpPr>
          <p:nvPr/>
        </p:nvSpPr>
        <p:spPr bwMode="auto">
          <a:xfrm>
            <a:off x="3031486" y="3597826"/>
            <a:ext cx="1298923" cy="6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DNA pol </a:t>
            </a:r>
            <a:r>
              <a:rPr lang="en-US" sz="1400" dirty="0" smtClean="0">
                <a:solidFill>
                  <a:srgbClr val="000000"/>
                </a:solidFill>
                <a:latin typeface="Times"/>
                <a:cs typeface="Times"/>
              </a:rPr>
              <a:t>III</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makes Okazaki</a:t>
            </a:r>
            <a:br>
              <a:rPr lang="en-US" sz="1400" dirty="0" smtClean="0">
                <a:solidFill>
                  <a:srgbClr val="000000"/>
                </a:solidFill>
                <a:latin typeface="Arial" charset="0"/>
              </a:rPr>
            </a:br>
            <a:r>
              <a:rPr lang="en-US" sz="1400" dirty="0" smtClean="0">
                <a:solidFill>
                  <a:srgbClr val="000000"/>
                </a:solidFill>
                <a:latin typeface="Arial" charset="0"/>
              </a:rPr>
              <a:t>fragment 1.</a:t>
            </a:r>
            <a:endParaRPr lang="en-US" sz="1400" dirty="0">
              <a:solidFill>
                <a:srgbClr val="000000"/>
              </a:solidFill>
              <a:latin typeface="Arial" charset="0"/>
            </a:endParaRPr>
          </a:p>
        </p:txBody>
      </p:sp>
      <p:sp>
        <p:nvSpPr>
          <p:cNvPr id="179" name="Text Box 31"/>
          <p:cNvSpPr txBox="1">
            <a:spLocks noChangeArrowheads="1"/>
          </p:cNvSpPr>
          <p:nvPr/>
        </p:nvSpPr>
        <p:spPr bwMode="auto">
          <a:xfrm>
            <a:off x="3156402" y="2619348"/>
            <a:ext cx="958876" cy="4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Origin of</a:t>
            </a:r>
            <a:br>
              <a:rPr lang="en-US" sz="1400" dirty="0" smtClean="0">
                <a:solidFill>
                  <a:srgbClr val="000000"/>
                </a:solidFill>
                <a:latin typeface="Arial" charset="0"/>
              </a:rPr>
            </a:br>
            <a:r>
              <a:rPr lang="en-US" sz="1400" dirty="0" smtClean="0">
                <a:solidFill>
                  <a:srgbClr val="000000"/>
                </a:solidFill>
                <a:latin typeface="Arial" charset="0"/>
              </a:rPr>
              <a:t>replication</a:t>
            </a:r>
            <a:endParaRPr lang="en-US" sz="1400" dirty="0">
              <a:solidFill>
                <a:srgbClr val="000000"/>
              </a:solidFill>
              <a:latin typeface="Arial" charset="0"/>
            </a:endParaRPr>
          </a:p>
        </p:txBody>
      </p:sp>
      <p:sp>
        <p:nvSpPr>
          <p:cNvPr id="180" name="Text Box 31"/>
          <p:cNvSpPr txBox="1">
            <a:spLocks noChangeArrowheads="1"/>
          </p:cNvSpPr>
          <p:nvPr/>
        </p:nvSpPr>
        <p:spPr bwMode="auto">
          <a:xfrm>
            <a:off x="1692114" y="2258492"/>
            <a:ext cx="1493236" cy="4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err="1" smtClean="0">
                <a:solidFill>
                  <a:srgbClr val="000000"/>
                </a:solidFill>
                <a:latin typeface="Arial" charset="0"/>
              </a:rPr>
              <a:t>Primase</a:t>
            </a:r>
            <a:r>
              <a:rPr lang="en-US" sz="1400" dirty="0" smtClean="0">
                <a:solidFill>
                  <a:srgbClr val="000000"/>
                </a:solidFill>
                <a:latin typeface="Arial" charset="0"/>
              </a:rPr>
              <a:t> makes</a:t>
            </a:r>
          </a:p>
          <a:p>
            <a:pPr eaLnBrk="0" hangingPunct="0"/>
            <a:r>
              <a:rPr lang="en-US" sz="1400" dirty="0" smtClean="0">
                <a:solidFill>
                  <a:srgbClr val="000000"/>
                </a:solidFill>
                <a:latin typeface="Arial" charset="0"/>
              </a:rPr>
              <a:t>RNA primer.</a:t>
            </a:r>
            <a:endParaRPr lang="en-US" sz="1400" dirty="0">
              <a:solidFill>
                <a:srgbClr val="000000"/>
              </a:solidFill>
              <a:latin typeface="Arial" charset="0"/>
            </a:endParaRPr>
          </a:p>
        </p:txBody>
      </p:sp>
      <p:sp>
        <p:nvSpPr>
          <p:cNvPr id="187" name="Text Box 31"/>
          <p:cNvSpPr txBox="1">
            <a:spLocks noChangeArrowheads="1"/>
          </p:cNvSpPr>
          <p:nvPr/>
        </p:nvSpPr>
        <p:spPr bwMode="auto">
          <a:xfrm>
            <a:off x="1946901" y="6027116"/>
            <a:ext cx="211643" cy="1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Tree>
    <p:extLst>
      <p:ext uri="{BB962C8B-B14F-4D97-AF65-F5344CB8AC3E}">
        <p14:creationId xmlns:p14="http://schemas.microsoft.com/office/powerpoint/2010/main" val="131458665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17_BactDNARepSummary-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055056"/>
            <a:ext cx="8546592" cy="459638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16.17</a:t>
            </a:r>
            <a:endParaRPr lang="en-US" sz="1200" dirty="0">
              <a:latin typeface="Arial" charset="0"/>
            </a:endParaRPr>
          </a:p>
        </p:txBody>
      </p:sp>
      <p:sp>
        <p:nvSpPr>
          <p:cNvPr id="138" name="Text Box 31"/>
          <p:cNvSpPr txBox="1">
            <a:spLocks noChangeArrowheads="1"/>
          </p:cNvSpPr>
          <p:nvPr/>
        </p:nvSpPr>
        <p:spPr bwMode="auto">
          <a:xfrm>
            <a:off x="6095851" y="1031548"/>
            <a:ext cx="906370" cy="20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Overview</a:t>
            </a:r>
            <a:endParaRPr lang="en-US" sz="1400" dirty="0">
              <a:solidFill>
                <a:srgbClr val="000000"/>
              </a:solidFill>
              <a:latin typeface="Arial" charset="0"/>
            </a:endParaRPr>
          </a:p>
        </p:txBody>
      </p:sp>
      <p:cxnSp>
        <p:nvCxnSpPr>
          <p:cNvPr id="4" name="Straight Connector 3"/>
          <p:cNvCxnSpPr/>
          <p:nvPr/>
        </p:nvCxnSpPr>
        <p:spPr bwMode="auto">
          <a:xfrm>
            <a:off x="1431399" y="3320362"/>
            <a:ext cx="226010" cy="54352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1754270" y="2981330"/>
            <a:ext cx="80718" cy="55967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1452923" y="3901560"/>
            <a:ext cx="0" cy="27983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2340821" y="3594817"/>
            <a:ext cx="317491" cy="1022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4416778" y="2123722"/>
            <a:ext cx="3528" cy="3386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4428726" y="2642298"/>
            <a:ext cx="0" cy="26369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5628733" y="1748975"/>
            <a:ext cx="306728" cy="36055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481168" y="1756829"/>
            <a:ext cx="0" cy="1482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H="1">
            <a:off x="7065512" y="1829697"/>
            <a:ext cx="295966" cy="28521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H="1" flipV="1">
            <a:off x="7048803" y="2254376"/>
            <a:ext cx="97692" cy="16156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V="1">
            <a:off x="5699912" y="2258133"/>
            <a:ext cx="229199" cy="28555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 Box 31"/>
          <p:cNvSpPr txBox="1">
            <a:spLocks noChangeArrowheads="1"/>
          </p:cNvSpPr>
          <p:nvPr/>
        </p:nvSpPr>
        <p:spPr bwMode="auto">
          <a:xfrm>
            <a:off x="8068453" y="2655949"/>
            <a:ext cx="207714" cy="19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29" name="Text Box 31"/>
          <p:cNvSpPr txBox="1">
            <a:spLocks noChangeArrowheads="1"/>
          </p:cNvSpPr>
          <p:nvPr/>
        </p:nvSpPr>
        <p:spPr bwMode="auto">
          <a:xfrm>
            <a:off x="8075739" y="2177969"/>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30" name="Text Box 31"/>
          <p:cNvSpPr txBox="1">
            <a:spLocks noChangeArrowheads="1"/>
          </p:cNvSpPr>
          <p:nvPr/>
        </p:nvSpPr>
        <p:spPr bwMode="auto">
          <a:xfrm>
            <a:off x="7397599" y="1655963"/>
            <a:ext cx="906789" cy="41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Lagging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31" name="Text Box 31"/>
          <p:cNvSpPr txBox="1">
            <a:spLocks noChangeArrowheads="1"/>
          </p:cNvSpPr>
          <p:nvPr/>
        </p:nvSpPr>
        <p:spPr bwMode="auto">
          <a:xfrm>
            <a:off x="6949573" y="2386211"/>
            <a:ext cx="906789" cy="41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Leading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32" name="Text Box 31"/>
          <p:cNvSpPr txBox="1">
            <a:spLocks noChangeArrowheads="1"/>
          </p:cNvSpPr>
          <p:nvPr/>
        </p:nvSpPr>
        <p:spPr bwMode="auto">
          <a:xfrm>
            <a:off x="5213907" y="1341988"/>
            <a:ext cx="906789" cy="41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Leading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33" name="Text Box 31"/>
          <p:cNvSpPr txBox="1">
            <a:spLocks noChangeArrowheads="1"/>
          </p:cNvSpPr>
          <p:nvPr/>
        </p:nvSpPr>
        <p:spPr bwMode="auto">
          <a:xfrm>
            <a:off x="5450065" y="2506156"/>
            <a:ext cx="906789" cy="41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Lagging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34" name="Text Box 31"/>
          <p:cNvSpPr txBox="1">
            <a:spLocks noChangeArrowheads="1"/>
          </p:cNvSpPr>
          <p:nvPr/>
        </p:nvSpPr>
        <p:spPr bwMode="auto">
          <a:xfrm>
            <a:off x="3802797" y="2883626"/>
            <a:ext cx="1270148" cy="20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Leading strand</a:t>
            </a:r>
            <a:endParaRPr lang="en-US" sz="1400" dirty="0">
              <a:solidFill>
                <a:srgbClr val="000000"/>
              </a:solidFill>
              <a:latin typeface="Arial" charset="0"/>
            </a:endParaRPr>
          </a:p>
        </p:txBody>
      </p:sp>
      <p:sp>
        <p:nvSpPr>
          <p:cNvPr id="35" name="Text Box 31"/>
          <p:cNvSpPr txBox="1">
            <a:spLocks noChangeArrowheads="1"/>
          </p:cNvSpPr>
          <p:nvPr/>
        </p:nvSpPr>
        <p:spPr bwMode="auto">
          <a:xfrm>
            <a:off x="3414744" y="1900236"/>
            <a:ext cx="1266619" cy="40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Leading strand</a:t>
            </a:r>
            <a:br>
              <a:rPr lang="en-US" sz="1400" dirty="0" smtClean="0">
                <a:solidFill>
                  <a:srgbClr val="000000"/>
                </a:solidFill>
                <a:latin typeface="Arial" charset="0"/>
              </a:rPr>
            </a:br>
            <a:r>
              <a:rPr lang="en-US" sz="1400" dirty="0" smtClean="0">
                <a:solidFill>
                  <a:srgbClr val="000000"/>
                </a:solidFill>
                <a:latin typeface="Arial" charset="0"/>
              </a:rPr>
              <a:t>template</a:t>
            </a:r>
            <a:endParaRPr lang="en-US" sz="1400" dirty="0">
              <a:solidFill>
                <a:srgbClr val="000000"/>
              </a:solidFill>
              <a:latin typeface="Arial" charset="0"/>
            </a:endParaRPr>
          </a:p>
        </p:txBody>
      </p:sp>
      <p:sp>
        <p:nvSpPr>
          <p:cNvPr id="38" name="Text Box 31"/>
          <p:cNvSpPr txBox="1">
            <a:spLocks noChangeArrowheads="1"/>
          </p:cNvSpPr>
          <p:nvPr/>
        </p:nvSpPr>
        <p:spPr bwMode="auto">
          <a:xfrm>
            <a:off x="6120547" y="1334935"/>
            <a:ext cx="924427" cy="40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Origin of </a:t>
            </a:r>
            <a:br>
              <a:rPr lang="en-US" sz="1400" dirty="0" smtClean="0">
                <a:solidFill>
                  <a:srgbClr val="000000"/>
                </a:solidFill>
                <a:latin typeface="Arial" charset="0"/>
              </a:rPr>
            </a:br>
            <a:r>
              <a:rPr lang="en-US" sz="1400" dirty="0" smtClean="0">
                <a:solidFill>
                  <a:srgbClr val="000000"/>
                </a:solidFill>
                <a:latin typeface="Arial" charset="0"/>
              </a:rPr>
              <a:t>replication</a:t>
            </a:r>
            <a:endParaRPr lang="en-US" sz="1400" dirty="0">
              <a:solidFill>
                <a:srgbClr val="000000"/>
              </a:solidFill>
              <a:latin typeface="Arial" charset="0"/>
            </a:endParaRPr>
          </a:p>
        </p:txBody>
      </p:sp>
      <p:sp>
        <p:nvSpPr>
          <p:cNvPr id="39" name="Text Box 31"/>
          <p:cNvSpPr txBox="1">
            <a:spLocks noChangeArrowheads="1"/>
          </p:cNvSpPr>
          <p:nvPr/>
        </p:nvSpPr>
        <p:spPr bwMode="auto">
          <a:xfrm>
            <a:off x="5681993" y="2969880"/>
            <a:ext cx="1570009" cy="41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Overall directions</a:t>
            </a:r>
            <a:br>
              <a:rPr lang="en-US" sz="1400" dirty="0" smtClean="0">
                <a:solidFill>
                  <a:srgbClr val="000000"/>
                </a:solidFill>
                <a:latin typeface="Arial" charset="0"/>
              </a:rPr>
            </a:br>
            <a:r>
              <a:rPr lang="en-US" sz="1400" dirty="0" smtClean="0">
                <a:solidFill>
                  <a:srgbClr val="000000"/>
                </a:solidFill>
                <a:latin typeface="Arial" charset="0"/>
              </a:rPr>
              <a:t>of replication</a:t>
            </a:r>
            <a:endParaRPr lang="en-US" sz="1400" dirty="0">
              <a:solidFill>
                <a:srgbClr val="000000"/>
              </a:solidFill>
              <a:latin typeface="Arial" charset="0"/>
            </a:endParaRPr>
          </a:p>
        </p:txBody>
      </p:sp>
      <p:cxnSp>
        <p:nvCxnSpPr>
          <p:cNvPr id="42" name="Straight Arrow Connector 41"/>
          <p:cNvCxnSpPr/>
          <p:nvPr/>
        </p:nvCxnSpPr>
        <p:spPr bwMode="auto">
          <a:xfrm flipH="1">
            <a:off x="5356480" y="3096002"/>
            <a:ext cx="327019" cy="0"/>
          </a:xfrm>
          <a:prstGeom prst="straightConnector1">
            <a:avLst/>
          </a:prstGeom>
          <a:solidFill>
            <a:schemeClr val="accent1"/>
          </a:solidFill>
          <a:ln w="25400" cap="flat" cmpd="sng" algn="ctr">
            <a:solidFill>
              <a:srgbClr val="DF401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p:nvPr/>
        </p:nvCxnSpPr>
        <p:spPr bwMode="auto">
          <a:xfrm rot="10800000" flipH="1">
            <a:off x="7259362" y="3100193"/>
            <a:ext cx="327019" cy="0"/>
          </a:xfrm>
          <a:prstGeom prst="straightConnector1">
            <a:avLst/>
          </a:prstGeom>
          <a:solidFill>
            <a:schemeClr val="accent1"/>
          </a:solidFill>
          <a:ln w="25400" cap="flat" cmpd="sng" algn="ctr">
            <a:solidFill>
              <a:srgbClr val="DF401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3" name="Straight Connector 9222"/>
          <p:cNvCxnSpPr/>
          <p:nvPr/>
        </p:nvCxnSpPr>
        <p:spPr bwMode="auto">
          <a:xfrm flipV="1">
            <a:off x="2892046" y="4069744"/>
            <a:ext cx="196995" cy="796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5" name="Straight Connector 9224"/>
          <p:cNvCxnSpPr/>
          <p:nvPr/>
        </p:nvCxnSpPr>
        <p:spPr bwMode="auto">
          <a:xfrm flipV="1">
            <a:off x="2544162" y="3918857"/>
            <a:ext cx="125741" cy="2263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7" name="Straight Connector 9226"/>
          <p:cNvCxnSpPr/>
          <p:nvPr/>
        </p:nvCxnSpPr>
        <p:spPr bwMode="auto">
          <a:xfrm>
            <a:off x="4304538" y="4400856"/>
            <a:ext cx="104784" cy="21375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9" name="Straight Connector 9228"/>
          <p:cNvCxnSpPr/>
          <p:nvPr/>
        </p:nvCxnSpPr>
        <p:spPr bwMode="auto">
          <a:xfrm flipV="1">
            <a:off x="5499079" y="5084036"/>
            <a:ext cx="167655" cy="15507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1" name="Straight Connector 9230"/>
          <p:cNvCxnSpPr/>
          <p:nvPr/>
        </p:nvCxnSpPr>
        <p:spPr bwMode="auto">
          <a:xfrm>
            <a:off x="5670925" y="4664907"/>
            <a:ext cx="0" cy="23890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3" name="Straight Connector 9232"/>
          <p:cNvCxnSpPr/>
          <p:nvPr/>
        </p:nvCxnSpPr>
        <p:spPr bwMode="auto">
          <a:xfrm flipH="1">
            <a:off x="6572070" y="4656524"/>
            <a:ext cx="88019" cy="1886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5" name="Straight Connector 9234"/>
          <p:cNvCxnSpPr/>
          <p:nvPr/>
        </p:nvCxnSpPr>
        <p:spPr bwMode="auto">
          <a:xfrm>
            <a:off x="7536085" y="4690055"/>
            <a:ext cx="16766" cy="19699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 Box 31"/>
          <p:cNvSpPr txBox="1">
            <a:spLocks noChangeArrowheads="1"/>
          </p:cNvSpPr>
          <p:nvPr/>
        </p:nvSpPr>
        <p:spPr bwMode="auto">
          <a:xfrm>
            <a:off x="8068451" y="5183293"/>
            <a:ext cx="207714" cy="19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62" name="Text Box 31"/>
          <p:cNvSpPr txBox="1">
            <a:spLocks noChangeArrowheads="1"/>
          </p:cNvSpPr>
          <p:nvPr/>
        </p:nvSpPr>
        <p:spPr bwMode="auto">
          <a:xfrm>
            <a:off x="8075737" y="4705313"/>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63" name="Text Box 31"/>
          <p:cNvSpPr txBox="1">
            <a:spLocks noChangeArrowheads="1"/>
          </p:cNvSpPr>
          <p:nvPr/>
        </p:nvSpPr>
        <p:spPr bwMode="auto">
          <a:xfrm>
            <a:off x="3365727" y="4357613"/>
            <a:ext cx="207714" cy="19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64" name="Text Box 31"/>
          <p:cNvSpPr txBox="1">
            <a:spLocks noChangeArrowheads="1"/>
          </p:cNvSpPr>
          <p:nvPr/>
        </p:nvSpPr>
        <p:spPr bwMode="auto">
          <a:xfrm>
            <a:off x="4584325" y="4462220"/>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65" name="Text Box 31"/>
          <p:cNvSpPr txBox="1">
            <a:spLocks noChangeArrowheads="1"/>
          </p:cNvSpPr>
          <p:nvPr/>
        </p:nvSpPr>
        <p:spPr bwMode="auto">
          <a:xfrm>
            <a:off x="2372370" y="3909145"/>
            <a:ext cx="207714" cy="19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66" name="Text Box 31"/>
          <p:cNvSpPr txBox="1">
            <a:spLocks noChangeArrowheads="1"/>
          </p:cNvSpPr>
          <p:nvPr/>
        </p:nvSpPr>
        <p:spPr bwMode="auto">
          <a:xfrm>
            <a:off x="943110" y="3435530"/>
            <a:ext cx="207714" cy="19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67" name="Text Box 31"/>
          <p:cNvSpPr txBox="1">
            <a:spLocks noChangeArrowheads="1"/>
          </p:cNvSpPr>
          <p:nvPr/>
        </p:nvSpPr>
        <p:spPr bwMode="auto">
          <a:xfrm>
            <a:off x="2706590" y="4030519"/>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68" name="Text Box 31"/>
          <p:cNvSpPr txBox="1">
            <a:spLocks noChangeArrowheads="1"/>
          </p:cNvSpPr>
          <p:nvPr/>
        </p:nvSpPr>
        <p:spPr bwMode="auto">
          <a:xfrm>
            <a:off x="2073694" y="3753894"/>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69" name="Text Box 31"/>
          <p:cNvSpPr txBox="1">
            <a:spLocks noChangeArrowheads="1"/>
          </p:cNvSpPr>
          <p:nvPr/>
        </p:nvSpPr>
        <p:spPr bwMode="auto">
          <a:xfrm>
            <a:off x="946214" y="3925737"/>
            <a:ext cx="186819" cy="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3</a:t>
            </a:r>
            <a:r>
              <a:rPr lang="en-US" sz="1400" dirty="0" smtClean="0">
                <a:solidFill>
                  <a:srgbClr val="000000"/>
                </a:solidFill>
                <a:latin typeface="Symbol Std"/>
                <a:cs typeface="Symbol Std"/>
              </a:rPr>
              <a:t>′</a:t>
            </a:r>
            <a:endParaRPr lang="en-US" sz="1400" dirty="0">
              <a:solidFill>
                <a:srgbClr val="000000"/>
              </a:solidFill>
              <a:latin typeface="Arial"/>
              <a:cs typeface="Arial"/>
            </a:endParaRPr>
          </a:p>
        </p:txBody>
      </p:sp>
      <p:sp>
        <p:nvSpPr>
          <p:cNvPr id="70" name="Text Box 31"/>
          <p:cNvSpPr txBox="1">
            <a:spLocks noChangeArrowheads="1"/>
          </p:cNvSpPr>
          <p:nvPr/>
        </p:nvSpPr>
        <p:spPr bwMode="auto">
          <a:xfrm>
            <a:off x="920877" y="2558267"/>
            <a:ext cx="1531074" cy="40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Single-strand</a:t>
            </a:r>
            <a:br>
              <a:rPr lang="en-US" sz="1400" dirty="0" smtClean="0">
                <a:solidFill>
                  <a:srgbClr val="000000"/>
                </a:solidFill>
                <a:latin typeface="Arial" charset="0"/>
              </a:rPr>
            </a:br>
            <a:r>
              <a:rPr lang="en-US" sz="1400" dirty="0" smtClean="0">
                <a:solidFill>
                  <a:srgbClr val="000000"/>
                </a:solidFill>
                <a:latin typeface="Arial" charset="0"/>
              </a:rPr>
              <a:t>binding proteins</a:t>
            </a:r>
            <a:endParaRPr lang="en-US" sz="1400" dirty="0">
              <a:solidFill>
                <a:srgbClr val="000000"/>
              </a:solidFill>
              <a:latin typeface="Arial" charset="0"/>
            </a:endParaRPr>
          </a:p>
        </p:txBody>
      </p:sp>
      <p:sp>
        <p:nvSpPr>
          <p:cNvPr id="71" name="Text Box 31"/>
          <p:cNvSpPr txBox="1">
            <a:spLocks noChangeArrowheads="1"/>
          </p:cNvSpPr>
          <p:nvPr/>
        </p:nvSpPr>
        <p:spPr bwMode="auto">
          <a:xfrm>
            <a:off x="801772" y="3096814"/>
            <a:ext cx="820286" cy="22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Helicase</a:t>
            </a:r>
            <a:endParaRPr lang="en-US" sz="1400" dirty="0">
              <a:solidFill>
                <a:srgbClr val="000000"/>
              </a:solidFill>
              <a:latin typeface="Arial" charset="0"/>
            </a:endParaRPr>
          </a:p>
        </p:txBody>
      </p:sp>
      <p:sp>
        <p:nvSpPr>
          <p:cNvPr id="72" name="Text Box 31"/>
          <p:cNvSpPr txBox="1">
            <a:spLocks noChangeArrowheads="1"/>
          </p:cNvSpPr>
          <p:nvPr/>
        </p:nvSpPr>
        <p:spPr bwMode="auto">
          <a:xfrm>
            <a:off x="1107742" y="4153022"/>
            <a:ext cx="698739" cy="41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Parental</a:t>
            </a:r>
            <a:br>
              <a:rPr lang="en-US" sz="1400" dirty="0" smtClean="0">
                <a:solidFill>
                  <a:srgbClr val="000000"/>
                </a:solidFill>
                <a:latin typeface="Arial" charset="0"/>
              </a:rPr>
            </a:br>
            <a:r>
              <a:rPr lang="en-US" sz="1400" dirty="0" smtClean="0">
                <a:solidFill>
                  <a:srgbClr val="000000"/>
                </a:solidFill>
                <a:latin typeface="Arial" charset="0"/>
              </a:rPr>
              <a:t>DNA</a:t>
            </a:r>
            <a:endParaRPr lang="en-US" sz="1400" dirty="0">
              <a:solidFill>
                <a:srgbClr val="000000"/>
              </a:solidFill>
              <a:latin typeface="Arial" charset="0"/>
            </a:endParaRPr>
          </a:p>
        </p:txBody>
      </p:sp>
      <p:sp>
        <p:nvSpPr>
          <p:cNvPr id="73" name="Text Box 31"/>
          <p:cNvSpPr txBox="1">
            <a:spLocks noChangeArrowheads="1"/>
          </p:cNvSpPr>
          <p:nvPr/>
        </p:nvSpPr>
        <p:spPr bwMode="auto">
          <a:xfrm>
            <a:off x="2662740" y="3482411"/>
            <a:ext cx="929265" cy="22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DNA pol </a:t>
            </a:r>
            <a:r>
              <a:rPr lang="en-US" sz="1400" dirty="0" smtClean="0">
                <a:solidFill>
                  <a:srgbClr val="000000"/>
                </a:solidFill>
                <a:latin typeface="Times"/>
                <a:cs typeface="Times"/>
              </a:rPr>
              <a:t>III</a:t>
            </a:r>
            <a:endParaRPr lang="en-US" sz="1400" dirty="0">
              <a:solidFill>
                <a:srgbClr val="000000"/>
              </a:solidFill>
              <a:latin typeface="Times"/>
              <a:cs typeface="Times"/>
            </a:endParaRPr>
          </a:p>
        </p:txBody>
      </p:sp>
      <p:sp>
        <p:nvSpPr>
          <p:cNvPr id="74" name="Text Box 31"/>
          <p:cNvSpPr txBox="1">
            <a:spLocks noChangeArrowheads="1"/>
          </p:cNvSpPr>
          <p:nvPr/>
        </p:nvSpPr>
        <p:spPr bwMode="auto">
          <a:xfrm>
            <a:off x="2474130" y="3704553"/>
            <a:ext cx="610720" cy="19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Primer</a:t>
            </a:r>
            <a:endParaRPr lang="en-US" sz="1400" dirty="0">
              <a:solidFill>
                <a:srgbClr val="000000"/>
              </a:solidFill>
              <a:latin typeface="Arial" charset="0"/>
            </a:endParaRPr>
          </a:p>
        </p:txBody>
      </p:sp>
      <p:sp>
        <p:nvSpPr>
          <p:cNvPr id="75" name="Text Box 31"/>
          <p:cNvSpPr txBox="1">
            <a:spLocks noChangeArrowheads="1"/>
          </p:cNvSpPr>
          <p:nvPr/>
        </p:nvSpPr>
        <p:spPr bwMode="auto">
          <a:xfrm>
            <a:off x="3115411" y="3960222"/>
            <a:ext cx="711312" cy="19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err="1" smtClean="0">
                <a:solidFill>
                  <a:srgbClr val="000000"/>
                </a:solidFill>
                <a:latin typeface="Arial" charset="0"/>
              </a:rPr>
              <a:t>Primase</a:t>
            </a:r>
            <a:endParaRPr lang="en-US" sz="1400" dirty="0">
              <a:solidFill>
                <a:srgbClr val="000000"/>
              </a:solidFill>
              <a:latin typeface="Arial" charset="0"/>
            </a:endParaRPr>
          </a:p>
        </p:txBody>
      </p:sp>
      <p:sp>
        <p:nvSpPr>
          <p:cNvPr id="76" name="Text Box 31"/>
          <p:cNvSpPr txBox="1">
            <a:spLocks noChangeArrowheads="1"/>
          </p:cNvSpPr>
          <p:nvPr/>
        </p:nvSpPr>
        <p:spPr bwMode="auto">
          <a:xfrm>
            <a:off x="5223735" y="4253922"/>
            <a:ext cx="906789" cy="41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Lagging</a:t>
            </a:r>
            <a:br>
              <a:rPr lang="en-US" sz="1400" dirty="0" smtClean="0">
                <a:solidFill>
                  <a:srgbClr val="000000"/>
                </a:solidFill>
                <a:latin typeface="Arial" charset="0"/>
              </a:rPr>
            </a:br>
            <a:r>
              <a:rPr lang="en-US" sz="1400" dirty="0" smtClean="0">
                <a:solidFill>
                  <a:srgbClr val="000000"/>
                </a:solidFill>
                <a:latin typeface="Arial" charset="0"/>
              </a:rPr>
              <a:t>strand</a:t>
            </a:r>
            <a:endParaRPr lang="en-US" sz="1400" dirty="0">
              <a:solidFill>
                <a:srgbClr val="000000"/>
              </a:solidFill>
              <a:latin typeface="Arial" charset="0"/>
            </a:endParaRPr>
          </a:p>
        </p:txBody>
      </p:sp>
      <p:sp>
        <p:nvSpPr>
          <p:cNvPr id="77" name="Text Box 31"/>
          <p:cNvSpPr txBox="1">
            <a:spLocks noChangeArrowheads="1"/>
          </p:cNvSpPr>
          <p:nvPr/>
        </p:nvSpPr>
        <p:spPr bwMode="auto">
          <a:xfrm>
            <a:off x="4473474" y="5201147"/>
            <a:ext cx="1302234" cy="39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Lagging strand</a:t>
            </a:r>
            <a:br>
              <a:rPr lang="en-US" sz="1400" dirty="0" smtClean="0">
                <a:solidFill>
                  <a:srgbClr val="000000"/>
                </a:solidFill>
                <a:latin typeface="Arial" charset="0"/>
              </a:rPr>
            </a:br>
            <a:r>
              <a:rPr lang="en-US" sz="1400" dirty="0" smtClean="0">
                <a:solidFill>
                  <a:srgbClr val="000000"/>
                </a:solidFill>
                <a:latin typeface="Arial" charset="0"/>
              </a:rPr>
              <a:t>template</a:t>
            </a:r>
            <a:endParaRPr lang="en-US" sz="1400" dirty="0">
              <a:solidFill>
                <a:srgbClr val="000000"/>
              </a:solidFill>
              <a:latin typeface="Arial" charset="0"/>
            </a:endParaRPr>
          </a:p>
        </p:txBody>
      </p:sp>
      <p:sp>
        <p:nvSpPr>
          <p:cNvPr id="78" name="Text Box 31"/>
          <p:cNvSpPr txBox="1">
            <a:spLocks noChangeArrowheads="1"/>
          </p:cNvSpPr>
          <p:nvPr/>
        </p:nvSpPr>
        <p:spPr bwMode="auto">
          <a:xfrm>
            <a:off x="4008169" y="4173973"/>
            <a:ext cx="929265" cy="22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DNA pol </a:t>
            </a:r>
            <a:r>
              <a:rPr lang="en-US" sz="1400" dirty="0" smtClean="0">
                <a:solidFill>
                  <a:srgbClr val="000000"/>
                </a:solidFill>
                <a:latin typeface="Times"/>
                <a:cs typeface="Times"/>
              </a:rPr>
              <a:t>III</a:t>
            </a:r>
            <a:endParaRPr lang="en-US" sz="1400" dirty="0">
              <a:solidFill>
                <a:srgbClr val="000000"/>
              </a:solidFill>
              <a:latin typeface="Times"/>
              <a:cs typeface="Times"/>
            </a:endParaRPr>
          </a:p>
        </p:txBody>
      </p:sp>
      <p:sp>
        <p:nvSpPr>
          <p:cNvPr id="79" name="Text Box 31"/>
          <p:cNvSpPr txBox="1">
            <a:spLocks noChangeArrowheads="1"/>
          </p:cNvSpPr>
          <p:nvPr/>
        </p:nvSpPr>
        <p:spPr bwMode="auto">
          <a:xfrm>
            <a:off x="6338571" y="4433833"/>
            <a:ext cx="929265" cy="22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DNA pol </a:t>
            </a:r>
            <a:r>
              <a:rPr lang="en-US" sz="1400" dirty="0" smtClean="0">
                <a:solidFill>
                  <a:srgbClr val="000000"/>
                </a:solidFill>
                <a:latin typeface="Times"/>
                <a:cs typeface="Times"/>
              </a:rPr>
              <a:t>I</a:t>
            </a:r>
            <a:endParaRPr lang="en-US" sz="1400" dirty="0">
              <a:solidFill>
                <a:srgbClr val="000000"/>
              </a:solidFill>
              <a:latin typeface="Times"/>
              <a:cs typeface="Times"/>
            </a:endParaRPr>
          </a:p>
        </p:txBody>
      </p:sp>
      <p:sp>
        <p:nvSpPr>
          <p:cNvPr id="80" name="Text Box 31"/>
          <p:cNvSpPr txBox="1">
            <a:spLocks noChangeArrowheads="1"/>
          </p:cNvSpPr>
          <p:nvPr/>
        </p:nvSpPr>
        <p:spPr bwMode="auto">
          <a:xfrm>
            <a:off x="4660861" y="4604900"/>
            <a:ext cx="207714" cy="19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5</a:t>
            </a:r>
            <a:r>
              <a:rPr lang="en-US" sz="1400" dirty="0">
                <a:solidFill>
                  <a:srgbClr val="000000"/>
                </a:solidFill>
                <a:latin typeface="Symbol Std"/>
                <a:cs typeface="Symbol Std"/>
              </a:rPr>
              <a:t>′</a:t>
            </a:r>
            <a:endParaRPr lang="en-US" sz="1400" dirty="0">
              <a:solidFill>
                <a:srgbClr val="000000"/>
              </a:solidFill>
              <a:latin typeface="Arial"/>
              <a:cs typeface="Arial"/>
            </a:endParaRPr>
          </a:p>
        </p:txBody>
      </p:sp>
      <p:sp>
        <p:nvSpPr>
          <p:cNvPr id="81" name="Text Box 31"/>
          <p:cNvSpPr txBox="1">
            <a:spLocks noChangeArrowheads="1"/>
          </p:cNvSpPr>
          <p:nvPr/>
        </p:nvSpPr>
        <p:spPr bwMode="auto">
          <a:xfrm>
            <a:off x="7403180" y="4458980"/>
            <a:ext cx="929265" cy="22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DNA ligase</a:t>
            </a:r>
            <a:endParaRPr lang="en-US" sz="1400" dirty="0">
              <a:solidFill>
                <a:srgbClr val="000000"/>
              </a:solidFill>
              <a:latin typeface="Arial" charset="0"/>
            </a:endParaRPr>
          </a:p>
        </p:txBody>
      </p:sp>
      <p:sp>
        <p:nvSpPr>
          <p:cNvPr id="82" name="Rectangle 81"/>
          <p:cNvSpPr/>
          <p:nvPr/>
        </p:nvSpPr>
        <p:spPr bwMode="auto">
          <a:xfrm>
            <a:off x="7794625" y="4839146"/>
            <a:ext cx="145952" cy="142430"/>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83" name="Text Box 31"/>
          <p:cNvSpPr txBox="1">
            <a:spLocks noChangeArrowheads="1"/>
          </p:cNvSpPr>
          <p:nvPr/>
        </p:nvSpPr>
        <p:spPr bwMode="auto">
          <a:xfrm>
            <a:off x="7827835" y="4818692"/>
            <a:ext cx="124749" cy="21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1</a:t>
            </a:r>
            <a:endParaRPr lang="en-US" sz="1100" dirty="0">
              <a:solidFill>
                <a:srgbClr val="000000"/>
              </a:solidFill>
              <a:latin typeface="Arial" charset="0"/>
            </a:endParaRPr>
          </a:p>
        </p:txBody>
      </p:sp>
      <p:sp>
        <p:nvSpPr>
          <p:cNvPr id="84" name="Rectangle 83"/>
          <p:cNvSpPr/>
          <p:nvPr/>
        </p:nvSpPr>
        <p:spPr bwMode="auto">
          <a:xfrm>
            <a:off x="6781800" y="4835971"/>
            <a:ext cx="145952" cy="142430"/>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85" name="Text Box 31"/>
          <p:cNvSpPr txBox="1">
            <a:spLocks noChangeArrowheads="1"/>
          </p:cNvSpPr>
          <p:nvPr/>
        </p:nvSpPr>
        <p:spPr bwMode="auto">
          <a:xfrm>
            <a:off x="6815010" y="4815517"/>
            <a:ext cx="124749" cy="21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2</a:t>
            </a:r>
            <a:endParaRPr lang="en-US" sz="1100" dirty="0">
              <a:solidFill>
                <a:srgbClr val="000000"/>
              </a:solidFill>
              <a:latin typeface="Arial" charset="0"/>
            </a:endParaRPr>
          </a:p>
        </p:txBody>
      </p:sp>
      <p:sp>
        <p:nvSpPr>
          <p:cNvPr id="86" name="Rectangle 85"/>
          <p:cNvSpPr/>
          <p:nvPr/>
        </p:nvSpPr>
        <p:spPr bwMode="auto">
          <a:xfrm>
            <a:off x="5883275" y="4813746"/>
            <a:ext cx="145952" cy="142430"/>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87" name="Text Box 31"/>
          <p:cNvSpPr txBox="1">
            <a:spLocks noChangeArrowheads="1"/>
          </p:cNvSpPr>
          <p:nvPr/>
        </p:nvSpPr>
        <p:spPr bwMode="auto">
          <a:xfrm>
            <a:off x="5916485" y="4793292"/>
            <a:ext cx="124749" cy="21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3</a:t>
            </a:r>
            <a:endParaRPr lang="en-US" sz="1100" dirty="0">
              <a:solidFill>
                <a:srgbClr val="000000"/>
              </a:solidFill>
              <a:latin typeface="Arial" charset="0"/>
            </a:endParaRPr>
          </a:p>
        </p:txBody>
      </p:sp>
      <p:sp>
        <p:nvSpPr>
          <p:cNvPr id="88" name="Rectangle 87"/>
          <p:cNvSpPr/>
          <p:nvPr/>
        </p:nvSpPr>
        <p:spPr bwMode="auto">
          <a:xfrm>
            <a:off x="4191000" y="4572446"/>
            <a:ext cx="145952" cy="142430"/>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89" name="Text Box 31"/>
          <p:cNvSpPr txBox="1">
            <a:spLocks noChangeArrowheads="1"/>
          </p:cNvSpPr>
          <p:nvPr/>
        </p:nvSpPr>
        <p:spPr bwMode="auto">
          <a:xfrm>
            <a:off x="4224210" y="4551992"/>
            <a:ext cx="124749" cy="21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4</a:t>
            </a:r>
            <a:endParaRPr lang="en-US" sz="1100" dirty="0">
              <a:solidFill>
                <a:srgbClr val="000000"/>
              </a:solidFill>
              <a:latin typeface="Arial" charset="0"/>
            </a:endParaRPr>
          </a:p>
        </p:txBody>
      </p:sp>
      <p:sp>
        <p:nvSpPr>
          <p:cNvPr id="90" name="Rectangle 89"/>
          <p:cNvSpPr/>
          <p:nvPr/>
        </p:nvSpPr>
        <p:spPr bwMode="auto">
          <a:xfrm>
            <a:off x="3019425" y="4245421"/>
            <a:ext cx="145952" cy="142430"/>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91" name="Text Box 31"/>
          <p:cNvSpPr txBox="1">
            <a:spLocks noChangeArrowheads="1"/>
          </p:cNvSpPr>
          <p:nvPr/>
        </p:nvSpPr>
        <p:spPr bwMode="auto">
          <a:xfrm>
            <a:off x="3052635" y="4224967"/>
            <a:ext cx="124749" cy="21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Arial" charset="0"/>
              </a:rPr>
              <a:t>5</a:t>
            </a:r>
            <a:endParaRPr lang="en-US" sz="1100" dirty="0">
              <a:solidFill>
                <a:srgbClr val="000000"/>
              </a:solidFill>
              <a:latin typeface="Arial" charset="0"/>
            </a:endParaRPr>
          </a:p>
        </p:txBody>
      </p:sp>
    </p:spTree>
    <p:extLst>
      <p:ext uri="{BB962C8B-B14F-4D97-AF65-F5344CB8AC3E}">
        <p14:creationId xmlns:p14="http://schemas.microsoft.com/office/powerpoint/2010/main" val="302924761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_T01_DNARepProtein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072" y="216662"/>
            <a:ext cx="4943856" cy="643737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Table 16.1</a:t>
            </a:r>
            <a:endParaRPr lang="en-US" sz="1200" dirty="0">
              <a:latin typeface="Arial" charset="0"/>
            </a:endParaRPr>
          </a:p>
        </p:txBody>
      </p:sp>
    </p:spTree>
    <p:extLst>
      <p:ext uri="{BB962C8B-B14F-4D97-AF65-F5344CB8AC3E}">
        <p14:creationId xmlns:p14="http://schemas.microsoft.com/office/powerpoint/2010/main" val="33248843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Concept 16.1: DNA is the genetic </a:t>
            </a:r>
            <a:r>
              <a:rPr lang="en-US" dirty="0" smtClean="0"/>
              <a:t>material – </a:t>
            </a:r>
            <a:r>
              <a:rPr lang="en-US" dirty="0" smtClean="0">
                <a:solidFill>
                  <a:srgbClr val="FF0000"/>
                </a:solidFill>
              </a:rPr>
              <a:t>Evidence #1</a:t>
            </a:r>
            <a:endParaRPr lang="en-US" dirty="0">
              <a:solidFill>
                <a:srgbClr val="FF0000"/>
              </a:solidFill>
            </a:endParaRPr>
          </a:p>
        </p:txBody>
      </p:sp>
      <p:sp>
        <p:nvSpPr>
          <p:cNvPr id="4099" name="Rectangle 3"/>
          <p:cNvSpPr>
            <a:spLocks noGrp="1" noChangeArrowheads="1"/>
          </p:cNvSpPr>
          <p:nvPr>
            <p:ph idx="1"/>
          </p:nvPr>
        </p:nvSpPr>
        <p:spPr/>
        <p:txBody>
          <a:bodyPr/>
          <a:lstStyle/>
          <a:p>
            <a:pPr marL="347472" lvl="1" indent="-347472"/>
            <a:r>
              <a:rPr lang="en-US" dirty="0"/>
              <a:t>The role of DNA in heredity was first discovered</a:t>
            </a:r>
            <a:br>
              <a:rPr lang="en-US" dirty="0"/>
            </a:br>
            <a:r>
              <a:rPr lang="en-US" dirty="0"/>
              <a:t>by studying bacteria and the viruses that</a:t>
            </a:r>
            <a:br>
              <a:rPr lang="en-US" dirty="0"/>
            </a:br>
            <a:r>
              <a:rPr lang="en-US" dirty="0"/>
              <a:t>infect </a:t>
            </a:r>
            <a:r>
              <a:rPr lang="en-US" dirty="0" smtClean="0"/>
              <a:t>them</a:t>
            </a:r>
          </a:p>
          <a:p>
            <a:pPr lvl="1"/>
            <a:r>
              <a:rPr lang="en-US" dirty="0" smtClean="0"/>
              <a:t>The discovery of the genetic role of DNA began with research by Frederick Griffith in 1928 (</a:t>
            </a:r>
            <a:r>
              <a:rPr lang="en-US" b="1" dirty="0" smtClean="0"/>
              <a:t>Griffith experiment</a:t>
            </a:r>
            <a:r>
              <a:rPr lang="en-US" dirty="0" smtClean="0"/>
              <a:t>)</a:t>
            </a:r>
          </a:p>
          <a:p>
            <a:pPr lvl="1"/>
            <a:r>
              <a:rPr lang="en-US" dirty="0" smtClean="0"/>
              <a:t>Griffith worked with two strains of a bacterium</a:t>
            </a:r>
          </a:p>
          <a:p>
            <a:pPr lvl="2"/>
            <a:r>
              <a:rPr lang="en-US" dirty="0" smtClean="0"/>
              <a:t>One pathogenic strain</a:t>
            </a:r>
          </a:p>
          <a:p>
            <a:pPr lvl="2"/>
            <a:r>
              <a:rPr lang="en-US" dirty="0" smtClean="0"/>
              <a:t>One harmless strain</a:t>
            </a:r>
            <a:endParaRPr lang="en-US" dirty="0"/>
          </a:p>
        </p:txBody>
      </p:sp>
    </p:spTree>
    <p:extLst>
      <p:ext uri="{BB962C8B-B14F-4D97-AF65-F5344CB8AC3E}">
        <p14:creationId xmlns:p14="http://schemas.microsoft.com/office/powerpoint/2010/main" val="277904214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a:t>
            </a:r>
            <a:endParaRPr lang="en-US" dirty="0"/>
          </a:p>
        </p:txBody>
      </p:sp>
      <p:sp>
        <p:nvSpPr>
          <p:cNvPr id="4" name="Rectangle 3"/>
          <p:cNvSpPr/>
          <p:nvPr/>
        </p:nvSpPr>
        <p:spPr>
          <a:xfrm>
            <a:off x="311975" y="1430005"/>
            <a:ext cx="8503049" cy="3046988"/>
          </a:xfrm>
          <a:prstGeom prst="rect">
            <a:avLst/>
          </a:prstGeom>
        </p:spPr>
        <p:txBody>
          <a:bodyPr wrap="square">
            <a:spAutoFit/>
          </a:bodyPr>
          <a:lstStyle/>
          <a:p>
            <a:r>
              <a:rPr lang="en-US" dirty="0">
                <a:hlinkClick r:id="rId2"/>
              </a:rPr>
              <a:t>https://www.youtube.com/watch?v=TNKWgcFPHqw&amp;t=</a:t>
            </a:r>
            <a:r>
              <a:rPr lang="en-US" dirty="0" smtClean="0">
                <a:hlinkClick r:id="rId2"/>
              </a:rPr>
              <a:t>36s</a:t>
            </a:r>
            <a:endParaRPr lang="en-US" dirty="0" smtClean="0"/>
          </a:p>
          <a:p>
            <a:endParaRPr lang="en-US" dirty="0"/>
          </a:p>
          <a:p>
            <a:r>
              <a:rPr lang="en-US" dirty="0">
                <a:hlinkClick r:id="rId3"/>
              </a:rPr>
              <a:t>https://www.youtube.com/watch?v=</a:t>
            </a:r>
            <a:r>
              <a:rPr lang="en-US" dirty="0" smtClean="0">
                <a:hlinkClick r:id="rId3"/>
              </a:rPr>
              <a:t>dKubyIRiN84</a:t>
            </a:r>
            <a:endParaRPr lang="en-US" dirty="0" smtClean="0"/>
          </a:p>
          <a:p>
            <a:endParaRPr lang="en-US" dirty="0"/>
          </a:p>
          <a:p>
            <a:r>
              <a:rPr lang="en-US" dirty="0">
                <a:hlinkClick r:id="rId4"/>
              </a:rPr>
              <a:t>https://www.youtube.com/watch?v=</a:t>
            </a:r>
            <a:r>
              <a:rPr lang="en-US" dirty="0" smtClean="0">
                <a:hlinkClick r:id="rId4"/>
              </a:rPr>
              <a:t>0Ha9nppnwOc</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60872196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Overview</a:t>
            </a:r>
            <a:endParaRPr lang="en-US" dirty="0"/>
          </a:p>
        </p:txBody>
      </p:sp>
      <p:sp>
        <p:nvSpPr>
          <p:cNvPr id="4099" name="Rectangle 3"/>
          <p:cNvSpPr>
            <a:spLocks noGrp="1" noChangeArrowheads="1"/>
          </p:cNvSpPr>
          <p:nvPr>
            <p:ph idx="1"/>
          </p:nvPr>
        </p:nvSpPr>
        <p:spPr/>
        <p:txBody>
          <a:bodyPr/>
          <a:lstStyle/>
          <a:p>
            <a:r>
              <a:rPr lang="en-US" strike="sngStrike" dirty="0"/>
              <a:t>Concept 16.1: DNA is the genetic </a:t>
            </a:r>
            <a:r>
              <a:rPr lang="en-US" strike="sngStrike" dirty="0" smtClean="0"/>
              <a:t>material</a:t>
            </a:r>
          </a:p>
          <a:p>
            <a:r>
              <a:rPr lang="en-US" strike="sngStrike" dirty="0"/>
              <a:t>Concept 16.2: Many proteins work together in DNA replication and </a:t>
            </a:r>
            <a:r>
              <a:rPr lang="en-US" strike="sngStrike" dirty="0" smtClean="0"/>
              <a:t>repair</a:t>
            </a:r>
          </a:p>
          <a:p>
            <a:r>
              <a:rPr lang="en-US" sz="3200" b="1" dirty="0">
                <a:solidFill>
                  <a:srgbClr val="FF0000"/>
                </a:solidFill>
              </a:rPr>
              <a:t>Concept 16.3: A chromosome consists of a DNA molecule packed together with </a:t>
            </a:r>
            <a:r>
              <a:rPr lang="en-US" sz="3200" b="1" dirty="0" smtClean="0">
                <a:solidFill>
                  <a:srgbClr val="FF0000"/>
                </a:solidFill>
              </a:rPr>
              <a:t>proteins</a:t>
            </a:r>
          </a:p>
          <a:p>
            <a:endParaRPr lang="en-US" dirty="0"/>
          </a:p>
        </p:txBody>
      </p:sp>
    </p:spTree>
    <p:extLst>
      <p:ext uri="{BB962C8B-B14F-4D97-AF65-F5344CB8AC3E}">
        <p14:creationId xmlns:p14="http://schemas.microsoft.com/office/powerpoint/2010/main" val="120512547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Concept 16.3: A chromosome consists of a DNA molecule packed together with proteins</a:t>
            </a:r>
            <a:endParaRPr lang="en-US" dirty="0"/>
          </a:p>
        </p:txBody>
      </p:sp>
      <p:sp>
        <p:nvSpPr>
          <p:cNvPr id="4099" name="Rectangle 3"/>
          <p:cNvSpPr>
            <a:spLocks noGrp="1" noChangeArrowheads="1"/>
          </p:cNvSpPr>
          <p:nvPr>
            <p:ph idx="1"/>
          </p:nvPr>
        </p:nvSpPr>
        <p:spPr/>
        <p:txBody>
          <a:bodyPr/>
          <a:lstStyle/>
          <a:p>
            <a:r>
              <a:rPr lang="en-US" dirty="0" smtClean="0"/>
              <a:t>The bacterial chromosome is a double-stranded, </a:t>
            </a:r>
            <a:r>
              <a:rPr lang="en-US" i="1" dirty="0" smtClean="0"/>
              <a:t>circular</a:t>
            </a:r>
            <a:r>
              <a:rPr lang="en-US" dirty="0" smtClean="0"/>
              <a:t> DNA molecule associated with a </a:t>
            </a:r>
            <a:r>
              <a:rPr lang="en-US" i="1" dirty="0" smtClean="0"/>
              <a:t>small</a:t>
            </a:r>
            <a:r>
              <a:rPr lang="en-US" dirty="0" smtClean="0"/>
              <a:t> amount of protein</a:t>
            </a:r>
          </a:p>
          <a:p>
            <a:r>
              <a:rPr lang="en-US" dirty="0" smtClean="0"/>
              <a:t>In </a:t>
            </a:r>
            <a:r>
              <a:rPr lang="en-US" dirty="0"/>
              <a:t>a bacterium, the DNA is </a:t>
            </a:r>
            <a:r>
              <a:rPr lang="ja-JP" altLang="en-US" dirty="0"/>
              <a:t>“</a:t>
            </a:r>
            <a:r>
              <a:rPr lang="en-US" altLang="ja-JP" dirty="0"/>
              <a:t>supercoiled</a:t>
            </a:r>
            <a:r>
              <a:rPr lang="ja-JP" altLang="en-US" dirty="0"/>
              <a:t>”</a:t>
            </a:r>
            <a:r>
              <a:rPr lang="en-US" altLang="ja-JP" dirty="0"/>
              <a:t> and found in a region of the cell called the </a:t>
            </a:r>
            <a:r>
              <a:rPr lang="en-US" altLang="ja-JP" b="1" dirty="0"/>
              <a:t>nucleoid</a:t>
            </a:r>
            <a:endParaRPr lang="en-US" b="1" dirty="0"/>
          </a:p>
          <a:p>
            <a:pPr marL="0" indent="0">
              <a:buNone/>
            </a:pPr>
            <a:endParaRPr lang="en-US" dirty="0" smtClean="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Tree>
    <p:extLst>
      <p:ext uri="{BB962C8B-B14F-4D97-AF65-F5344CB8AC3E}">
        <p14:creationId xmlns:p14="http://schemas.microsoft.com/office/powerpoint/2010/main" val="186447599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dirty="0" smtClean="0"/>
              <a:t>Eukaryotic genomes fit </a:t>
            </a:r>
            <a:r>
              <a:rPr lang="en-US" dirty="0"/>
              <a:t>into the nucleus through an elaborate, multilevel system of </a:t>
            </a:r>
            <a:r>
              <a:rPr lang="en-US" dirty="0" smtClean="0"/>
              <a:t>packing</a:t>
            </a:r>
          </a:p>
          <a:p>
            <a:pPr lvl="1"/>
            <a:r>
              <a:rPr lang="en-US" dirty="0"/>
              <a:t>Eukaryotic chromosomes have </a:t>
            </a:r>
            <a:r>
              <a:rPr lang="en-US" i="1" dirty="0"/>
              <a:t>linear</a:t>
            </a:r>
            <a:r>
              <a:rPr lang="en-US" dirty="0"/>
              <a:t> DNA molecules associated with a </a:t>
            </a:r>
            <a:r>
              <a:rPr lang="en-US" i="1" dirty="0"/>
              <a:t>large</a:t>
            </a:r>
            <a:r>
              <a:rPr lang="en-US" dirty="0"/>
              <a:t> amount</a:t>
            </a:r>
            <a:br>
              <a:rPr lang="en-US" dirty="0"/>
            </a:br>
            <a:r>
              <a:rPr lang="en-US" dirty="0"/>
              <a:t>of </a:t>
            </a:r>
            <a:r>
              <a:rPr lang="en-US" dirty="0" smtClean="0"/>
              <a:t>protein</a:t>
            </a:r>
            <a:endParaRPr lang="en-US" dirty="0"/>
          </a:p>
          <a:p>
            <a:pPr lvl="1"/>
            <a:r>
              <a:rPr lang="en-US" dirty="0" smtClean="0"/>
              <a:t>In the eukaryotic cell, DNA is precisely combined with proteins in a complex called </a:t>
            </a:r>
            <a:r>
              <a:rPr lang="en-US" b="1" dirty="0" smtClean="0"/>
              <a:t>chromatin</a:t>
            </a:r>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Rectangle 2"/>
          <p:cNvSpPr txBox="1">
            <a:spLocks noChangeArrowheads="1"/>
          </p:cNvSpPr>
          <p:nvPr/>
        </p:nvSpPr>
        <p:spPr bwMode="auto">
          <a:xfrm>
            <a:off x="211138" y="31772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16.3: A chromosome consists of a DNA molecule packed together with proteins</a:t>
            </a:r>
            <a:endParaRPr lang="en-US" dirty="0"/>
          </a:p>
        </p:txBody>
      </p:sp>
    </p:spTree>
    <p:extLst>
      <p:ext uri="{BB962C8B-B14F-4D97-AF65-F5344CB8AC3E}">
        <p14:creationId xmlns:p14="http://schemas.microsoft.com/office/powerpoint/2010/main" val="224507401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_22_ChromatinPacking-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451102"/>
            <a:ext cx="8546592" cy="3816096"/>
          </a:xfrm>
          <a:prstGeom prst="rect">
            <a:avLst/>
          </a:prstGeom>
        </p:spPr>
      </p:pic>
      <p:cxnSp>
        <p:nvCxnSpPr>
          <p:cNvPr id="100" name="Straight Connector 99"/>
          <p:cNvCxnSpPr/>
          <p:nvPr/>
        </p:nvCxnSpPr>
        <p:spPr bwMode="auto">
          <a:xfrm flipH="1">
            <a:off x="5310272" y="2619375"/>
            <a:ext cx="530225" cy="2921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1" name="Group 100"/>
          <p:cNvGrpSpPr/>
          <p:nvPr/>
        </p:nvGrpSpPr>
        <p:grpSpPr>
          <a:xfrm rot="18772443">
            <a:off x="4926395" y="2893818"/>
            <a:ext cx="742188" cy="50370"/>
            <a:chOff x="8276167" y="4567767"/>
            <a:chExt cx="509058" cy="100541"/>
          </a:xfrm>
        </p:grpSpPr>
        <p:cxnSp>
          <p:nvCxnSpPr>
            <p:cNvPr id="102" name="Straight Connector 101"/>
            <p:cNvCxnSpPr/>
            <p:nvPr/>
          </p:nvCxnSpPr>
          <p:spPr bwMode="auto">
            <a:xfrm>
              <a:off x="8276167" y="4618038"/>
              <a:ext cx="509058"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02"/>
            <p:cNvCxnSpPr/>
            <p:nvPr/>
          </p:nvCxnSpPr>
          <p:spPr bwMode="auto">
            <a:xfrm>
              <a:off x="8277437" y="4567767"/>
              <a:ext cx="0" cy="100541"/>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a:off x="8784167" y="4567767"/>
              <a:ext cx="0" cy="100541"/>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16.22</a:t>
            </a:r>
            <a:endParaRPr lang="en-US" sz="1200" dirty="0">
              <a:latin typeface="Arial" charset="0"/>
            </a:endParaRPr>
          </a:p>
        </p:txBody>
      </p:sp>
      <p:sp>
        <p:nvSpPr>
          <p:cNvPr id="138" name="Text Box 31"/>
          <p:cNvSpPr txBox="1">
            <a:spLocks noChangeArrowheads="1"/>
          </p:cNvSpPr>
          <p:nvPr/>
        </p:nvSpPr>
        <p:spPr bwMode="auto">
          <a:xfrm>
            <a:off x="336517" y="3629828"/>
            <a:ext cx="1119883" cy="42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000000"/>
                </a:solidFill>
                <a:latin typeface="Arial" charset="0"/>
              </a:rPr>
              <a:t>DNA, the</a:t>
            </a:r>
            <a:br>
              <a:rPr lang="en-US" sz="1500" dirty="0" smtClean="0">
                <a:solidFill>
                  <a:srgbClr val="000000"/>
                </a:solidFill>
                <a:latin typeface="Arial" charset="0"/>
              </a:rPr>
            </a:br>
            <a:r>
              <a:rPr lang="en-US" sz="1500" dirty="0" smtClean="0">
                <a:solidFill>
                  <a:srgbClr val="000000"/>
                </a:solidFill>
                <a:latin typeface="Arial" charset="0"/>
              </a:rPr>
              <a:t>double helix</a:t>
            </a:r>
            <a:endParaRPr lang="en-US" sz="1500" dirty="0">
              <a:solidFill>
                <a:srgbClr val="000000"/>
              </a:solidFill>
              <a:latin typeface="Arial" charset="0"/>
            </a:endParaRPr>
          </a:p>
        </p:txBody>
      </p:sp>
      <p:cxnSp>
        <p:nvCxnSpPr>
          <p:cNvPr id="4" name="Straight Connector 3"/>
          <p:cNvCxnSpPr/>
          <p:nvPr/>
        </p:nvCxnSpPr>
        <p:spPr bwMode="auto">
          <a:xfrm flipV="1">
            <a:off x="425450" y="1987884"/>
            <a:ext cx="223712" cy="28859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381000" y="2841625"/>
            <a:ext cx="0" cy="2444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377825" y="3086100"/>
            <a:ext cx="111125" cy="1460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oup 11"/>
          <p:cNvGrpSpPr/>
          <p:nvPr/>
        </p:nvGrpSpPr>
        <p:grpSpPr>
          <a:xfrm rot="16200000">
            <a:off x="391062" y="3197760"/>
            <a:ext cx="199790" cy="53139"/>
            <a:chOff x="8276167" y="4567767"/>
            <a:chExt cx="509058" cy="100541"/>
          </a:xfrm>
        </p:grpSpPr>
        <p:cxnSp>
          <p:nvCxnSpPr>
            <p:cNvPr id="13" name="Straight Connector 12"/>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 name="Straight Connector 10"/>
          <p:cNvCxnSpPr/>
          <p:nvPr/>
        </p:nvCxnSpPr>
        <p:spPr bwMode="auto">
          <a:xfrm flipH="1" flipV="1">
            <a:off x="1955800" y="3257550"/>
            <a:ext cx="301625" cy="635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2254250" y="3095625"/>
            <a:ext cx="200025" cy="2254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3038475" y="3143250"/>
            <a:ext cx="79375" cy="1365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 name="Group 21"/>
          <p:cNvGrpSpPr/>
          <p:nvPr/>
        </p:nvGrpSpPr>
        <p:grpSpPr>
          <a:xfrm rot="17079528">
            <a:off x="2936219" y="2827162"/>
            <a:ext cx="320574" cy="62712"/>
            <a:chOff x="8276167" y="4567767"/>
            <a:chExt cx="509058" cy="100541"/>
          </a:xfrm>
        </p:grpSpPr>
        <p:cxnSp>
          <p:nvCxnSpPr>
            <p:cNvPr id="23" name="Straight Connector 22"/>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Straight Connector 20"/>
          <p:cNvCxnSpPr/>
          <p:nvPr/>
        </p:nvCxnSpPr>
        <p:spPr bwMode="auto">
          <a:xfrm flipV="1">
            <a:off x="3098800" y="2511425"/>
            <a:ext cx="273050" cy="3175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flipH="1" flipV="1">
            <a:off x="3711575" y="2949575"/>
            <a:ext cx="73025" cy="2254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3038475" y="1714500"/>
            <a:ext cx="3048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8" name="Straight Connector 9217"/>
          <p:cNvCxnSpPr/>
          <p:nvPr/>
        </p:nvCxnSpPr>
        <p:spPr bwMode="auto">
          <a:xfrm flipV="1">
            <a:off x="3368675" y="2343150"/>
            <a:ext cx="0" cy="1714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0" name="Straight Connector 9219"/>
          <p:cNvCxnSpPr/>
          <p:nvPr/>
        </p:nvCxnSpPr>
        <p:spPr bwMode="auto">
          <a:xfrm>
            <a:off x="5822950" y="2486025"/>
            <a:ext cx="0" cy="1460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2" name="Straight Connector 9221"/>
          <p:cNvCxnSpPr/>
          <p:nvPr/>
        </p:nvCxnSpPr>
        <p:spPr bwMode="auto">
          <a:xfrm flipH="1">
            <a:off x="5297488" y="2622550"/>
            <a:ext cx="530225" cy="2921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Group 39"/>
          <p:cNvGrpSpPr/>
          <p:nvPr/>
        </p:nvGrpSpPr>
        <p:grpSpPr>
          <a:xfrm rot="18772443">
            <a:off x="4913611" y="2903343"/>
            <a:ext cx="742188" cy="50370"/>
            <a:chOff x="8276167" y="4567767"/>
            <a:chExt cx="509058" cy="100541"/>
          </a:xfrm>
        </p:grpSpPr>
        <p:cxnSp>
          <p:nvCxnSpPr>
            <p:cNvPr id="41" name="Straight Connector 40"/>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 name="Group 43"/>
          <p:cNvGrpSpPr/>
          <p:nvPr/>
        </p:nvGrpSpPr>
        <p:grpSpPr>
          <a:xfrm>
            <a:off x="7752315" y="2059559"/>
            <a:ext cx="146304" cy="64741"/>
            <a:chOff x="8276167" y="4567767"/>
            <a:chExt cx="509058" cy="100541"/>
          </a:xfrm>
        </p:grpSpPr>
        <p:cxnSp>
          <p:nvCxnSpPr>
            <p:cNvPr id="45" name="Straight Connector 44"/>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8" name="Group 47"/>
          <p:cNvGrpSpPr/>
          <p:nvPr/>
        </p:nvGrpSpPr>
        <p:grpSpPr>
          <a:xfrm rot="19920000">
            <a:off x="5618716" y="1830964"/>
            <a:ext cx="54864" cy="45720"/>
            <a:chOff x="8276167" y="4567767"/>
            <a:chExt cx="509058" cy="100541"/>
          </a:xfrm>
        </p:grpSpPr>
        <p:cxnSp>
          <p:nvCxnSpPr>
            <p:cNvPr id="49" name="Straight Connector 48"/>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224" name="Straight Connector 9223"/>
          <p:cNvCxnSpPr/>
          <p:nvPr/>
        </p:nvCxnSpPr>
        <p:spPr bwMode="auto">
          <a:xfrm flipH="1" flipV="1">
            <a:off x="5645150" y="1851025"/>
            <a:ext cx="180975" cy="4857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6" name="Straight Connector 9225"/>
          <p:cNvCxnSpPr/>
          <p:nvPr/>
        </p:nvCxnSpPr>
        <p:spPr bwMode="auto">
          <a:xfrm flipV="1">
            <a:off x="6575425" y="2359025"/>
            <a:ext cx="3175" cy="6794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8" name="Straight Connector 9227"/>
          <p:cNvCxnSpPr/>
          <p:nvPr/>
        </p:nvCxnSpPr>
        <p:spPr bwMode="auto">
          <a:xfrm flipH="1" flipV="1">
            <a:off x="6746875" y="2559050"/>
            <a:ext cx="368300" cy="4857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0" name="Straight Connector 9229"/>
          <p:cNvCxnSpPr/>
          <p:nvPr/>
        </p:nvCxnSpPr>
        <p:spPr bwMode="auto">
          <a:xfrm>
            <a:off x="6572250" y="3244850"/>
            <a:ext cx="231775" cy="3651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2" name="Straight Connector 9231"/>
          <p:cNvCxnSpPr/>
          <p:nvPr/>
        </p:nvCxnSpPr>
        <p:spPr bwMode="auto">
          <a:xfrm flipH="1">
            <a:off x="6956425" y="3244850"/>
            <a:ext cx="152400" cy="5937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4" name="Straight Connector 9233"/>
          <p:cNvCxnSpPr/>
          <p:nvPr/>
        </p:nvCxnSpPr>
        <p:spPr bwMode="auto">
          <a:xfrm flipH="1">
            <a:off x="7835900" y="1962150"/>
            <a:ext cx="171450" cy="1301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4" name="Group 63"/>
          <p:cNvGrpSpPr/>
          <p:nvPr/>
        </p:nvGrpSpPr>
        <p:grpSpPr>
          <a:xfrm rot="1380000">
            <a:off x="8298319" y="2570935"/>
            <a:ext cx="228600" cy="64741"/>
            <a:chOff x="8276167" y="4567767"/>
            <a:chExt cx="509058" cy="100541"/>
          </a:xfrm>
        </p:grpSpPr>
        <p:cxnSp>
          <p:nvCxnSpPr>
            <p:cNvPr id="65" name="Straight Connector 64"/>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236" name="Straight Connector 9235"/>
          <p:cNvCxnSpPr/>
          <p:nvPr/>
        </p:nvCxnSpPr>
        <p:spPr bwMode="auto">
          <a:xfrm>
            <a:off x="8255000" y="1958975"/>
            <a:ext cx="158750" cy="6413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8" name="Straight Connector 9237"/>
          <p:cNvCxnSpPr/>
          <p:nvPr/>
        </p:nvCxnSpPr>
        <p:spPr bwMode="auto">
          <a:xfrm flipH="1">
            <a:off x="7419975" y="3629025"/>
            <a:ext cx="85725" cy="2571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0" name="Straight Connector 9239"/>
          <p:cNvCxnSpPr/>
          <p:nvPr/>
        </p:nvCxnSpPr>
        <p:spPr bwMode="auto">
          <a:xfrm flipV="1">
            <a:off x="7883525" y="3930650"/>
            <a:ext cx="50800" cy="1365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4" name="Group 73"/>
          <p:cNvGrpSpPr/>
          <p:nvPr/>
        </p:nvGrpSpPr>
        <p:grpSpPr>
          <a:xfrm rot="1500000">
            <a:off x="7712934" y="3905114"/>
            <a:ext cx="457200" cy="64741"/>
            <a:chOff x="8276167" y="4567767"/>
            <a:chExt cx="509058" cy="100541"/>
          </a:xfrm>
        </p:grpSpPr>
        <p:cxnSp>
          <p:nvCxnSpPr>
            <p:cNvPr id="75" name="Straight Connector 74"/>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 name="Group 77"/>
          <p:cNvGrpSpPr/>
          <p:nvPr/>
        </p:nvGrpSpPr>
        <p:grpSpPr>
          <a:xfrm rot="15532121">
            <a:off x="7345525" y="3856081"/>
            <a:ext cx="146304" cy="50370"/>
            <a:chOff x="8276167" y="4567767"/>
            <a:chExt cx="509058" cy="100541"/>
          </a:xfrm>
        </p:grpSpPr>
        <p:cxnSp>
          <p:nvCxnSpPr>
            <p:cNvPr id="79" name="Straight Connector 78"/>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2" name="Text Box 31"/>
          <p:cNvSpPr txBox="1">
            <a:spLocks noChangeArrowheads="1"/>
          </p:cNvSpPr>
          <p:nvPr/>
        </p:nvSpPr>
        <p:spPr bwMode="auto">
          <a:xfrm>
            <a:off x="1513289" y="3635656"/>
            <a:ext cx="881032" cy="24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000000"/>
                </a:solidFill>
                <a:latin typeface="Arial" charset="0"/>
              </a:rPr>
              <a:t>Histones</a:t>
            </a:r>
            <a:endParaRPr lang="en-US" sz="1500" dirty="0">
              <a:solidFill>
                <a:srgbClr val="000000"/>
              </a:solidFill>
              <a:latin typeface="Arial" charset="0"/>
            </a:endParaRPr>
          </a:p>
        </p:txBody>
      </p:sp>
      <p:sp>
        <p:nvSpPr>
          <p:cNvPr id="83" name="Text Box 31"/>
          <p:cNvSpPr txBox="1">
            <a:spLocks noChangeArrowheads="1"/>
          </p:cNvSpPr>
          <p:nvPr/>
        </p:nvSpPr>
        <p:spPr bwMode="auto">
          <a:xfrm>
            <a:off x="2829876" y="3624007"/>
            <a:ext cx="1370381" cy="93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000000"/>
                </a:solidFill>
                <a:latin typeface="Arial" charset="0"/>
              </a:rPr>
              <a:t>Nucleosomes,</a:t>
            </a:r>
            <a:br>
              <a:rPr lang="en-US" sz="1500" dirty="0" smtClean="0">
                <a:solidFill>
                  <a:srgbClr val="000000"/>
                </a:solidFill>
                <a:latin typeface="Arial" charset="0"/>
              </a:rPr>
            </a:br>
            <a:r>
              <a:rPr lang="en-US" sz="1500" dirty="0" smtClean="0">
                <a:solidFill>
                  <a:srgbClr val="000000"/>
                </a:solidFill>
                <a:latin typeface="Arial" charset="0"/>
              </a:rPr>
              <a:t>or “beads on</a:t>
            </a:r>
            <a:br>
              <a:rPr lang="en-US" sz="1500" dirty="0" smtClean="0">
                <a:solidFill>
                  <a:srgbClr val="000000"/>
                </a:solidFill>
                <a:latin typeface="Arial" charset="0"/>
              </a:rPr>
            </a:br>
            <a:r>
              <a:rPr lang="en-US" sz="1500" dirty="0" smtClean="0">
                <a:solidFill>
                  <a:srgbClr val="000000"/>
                </a:solidFill>
                <a:latin typeface="Arial" charset="0"/>
              </a:rPr>
              <a:t>a string”</a:t>
            </a:r>
            <a:br>
              <a:rPr lang="en-US" sz="1500" dirty="0" smtClean="0">
                <a:solidFill>
                  <a:srgbClr val="000000"/>
                </a:solidFill>
                <a:latin typeface="Arial" charset="0"/>
              </a:rPr>
            </a:br>
            <a:r>
              <a:rPr lang="en-US" sz="1500" dirty="0" smtClean="0">
                <a:solidFill>
                  <a:srgbClr val="000000"/>
                </a:solidFill>
                <a:latin typeface="Arial" charset="0"/>
              </a:rPr>
              <a:t>(10-nm fiber)</a:t>
            </a:r>
            <a:endParaRPr lang="en-US" sz="1500" dirty="0">
              <a:solidFill>
                <a:srgbClr val="000000"/>
              </a:solidFill>
              <a:latin typeface="Arial" charset="0"/>
            </a:endParaRPr>
          </a:p>
        </p:txBody>
      </p:sp>
      <p:sp>
        <p:nvSpPr>
          <p:cNvPr id="84" name="Text Box 31"/>
          <p:cNvSpPr txBox="1">
            <a:spLocks noChangeArrowheads="1"/>
          </p:cNvSpPr>
          <p:nvPr/>
        </p:nvSpPr>
        <p:spPr bwMode="auto">
          <a:xfrm>
            <a:off x="4903787" y="3862853"/>
            <a:ext cx="1108227" cy="22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000000"/>
                </a:solidFill>
                <a:latin typeface="Arial" charset="0"/>
              </a:rPr>
              <a:t>30-nm fiber</a:t>
            </a:r>
            <a:endParaRPr lang="en-US" sz="1500" dirty="0">
              <a:solidFill>
                <a:srgbClr val="000000"/>
              </a:solidFill>
              <a:latin typeface="Arial" charset="0"/>
            </a:endParaRPr>
          </a:p>
        </p:txBody>
      </p:sp>
      <p:sp>
        <p:nvSpPr>
          <p:cNvPr id="85" name="Text Box 31"/>
          <p:cNvSpPr txBox="1">
            <a:spLocks noChangeArrowheads="1"/>
          </p:cNvSpPr>
          <p:nvPr/>
        </p:nvSpPr>
        <p:spPr bwMode="auto">
          <a:xfrm>
            <a:off x="6220371" y="4084221"/>
            <a:ext cx="1335426" cy="75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000000"/>
                </a:solidFill>
                <a:latin typeface="Arial" charset="0"/>
              </a:rPr>
              <a:t>Looped</a:t>
            </a:r>
            <a:br>
              <a:rPr lang="en-US" sz="1500" dirty="0" smtClean="0">
                <a:solidFill>
                  <a:srgbClr val="000000"/>
                </a:solidFill>
                <a:latin typeface="Arial" charset="0"/>
              </a:rPr>
            </a:br>
            <a:r>
              <a:rPr lang="en-US" sz="1500" dirty="0" smtClean="0">
                <a:solidFill>
                  <a:srgbClr val="000000"/>
                </a:solidFill>
                <a:latin typeface="Arial" charset="0"/>
              </a:rPr>
              <a:t>domains</a:t>
            </a:r>
            <a:br>
              <a:rPr lang="en-US" sz="1500" dirty="0" smtClean="0">
                <a:solidFill>
                  <a:srgbClr val="000000"/>
                </a:solidFill>
                <a:latin typeface="Arial" charset="0"/>
              </a:rPr>
            </a:br>
            <a:r>
              <a:rPr lang="en-US" sz="1500" dirty="0" smtClean="0">
                <a:solidFill>
                  <a:srgbClr val="000000"/>
                </a:solidFill>
                <a:latin typeface="Arial" charset="0"/>
              </a:rPr>
              <a:t>(300-nm fiber)</a:t>
            </a:r>
            <a:endParaRPr lang="en-US" sz="1500" dirty="0">
              <a:solidFill>
                <a:srgbClr val="000000"/>
              </a:solidFill>
              <a:latin typeface="Arial" charset="0"/>
            </a:endParaRPr>
          </a:p>
        </p:txBody>
      </p:sp>
      <p:sp>
        <p:nvSpPr>
          <p:cNvPr id="86" name="Text Box 31"/>
          <p:cNvSpPr txBox="1">
            <a:spLocks noChangeArrowheads="1"/>
          </p:cNvSpPr>
          <p:nvPr/>
        </p:nvSpPr>
        <p:spPr bwMode="auto">
          <a:xfrm>
            <a:off x="7595215" y="4794926"/>
            <a:ext cx="1323775" cy="4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smtClean="0">
                <a:solidFill>
                  <a:srgbClr val="000000"/>
                </a:solidFill>
                <a:latin typeface="Arial" charset="0"/>
              </a:rPr>
              <a:t>Metaphase</a:t>
            </a:r>
            <a:br>
              <a:rPr lang="en-US" sz="1500" dirty="0" smtClean="0">
                <a:solidFill>
                  <a:srgbClr val="000000"/>
                </a:solidFill>
                <a:latin typeface="Arial" charset="0"/>
              </a:rPr>
            </a:br>
            <a:r>
              <a:rPr lang="en-US" sz="1500" dirty="0" smtClean="0">
                <a:solidFill>
                  <a:srgbClr val="000000"/>
                </a:solidFill>
                <a:latin typeface="Arial" charset="0"/>
              </a:rPr>
              <a:t>chromosome</a:t>
            </a:r>
            <a:endParaRPr lang="en-US" sz="1500" dirty="0">
              <a:solidFill>
                <a:srgbClr val="000000"/>
              </a:solidFill>
              <a:latin typeface="Arial" charset="0"/>
            </a:endParaRPr>
          </a:p>
        </p:txBody>
      </p:sp>
      <p:sp>
        <p:nvSpPr>
          <p:cNvPr id="87" name="Text Box 31"/>
          <p:cNvSpPr txBox="1">
            <a:spLocks noChangeArrowheads="1"/>
          </p:cNvSpPr>
          <p:nvPr/>
        </p:nvSpPr>
        <p:spPr bwMode="auto">
          <a:xfrm>
            <a:off x="336516" y="2260849"/>
            <a:ext cx="1475243" cy="52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DNA</a:t>
            </a:r>
            <a:br>
              <a:rPr lang="en-US" sz="1200" dirty="0" smtClean="0">
                <a:solidFill>
                  <a:srgbClr val="000000"/>
                </a:solidFill>
                <a:latin typeface="Arial" charset="0"/>
              </a:rPr>
            </a:br>
            <a:r>
              <a:rPr lang="en-US" sz="1200" dirty="0" smtClean="0">
                <a:solidFill>
                  <a:srgbClr val="000000"/>
                </a:solidFill>
                <a:latin typeface="Arial" charset="0"/>
              </a:rPr>
              <a:t>double helix</a:t>
            </a:r>
            <a:br>
              <a:rPr lang="en-US" sz="1200" dirty="0" smtClean="0">
                <a:solidFill>
                  <a:srgbClr val="000000"/>
                </a:solidFill>
                <a:latin typeface="Arial" charset="0"/>
              </a:rPr>
            </a:br>
            <a:r>
              <a:rPr lang="en-US" sz="1200" dirty="0" smtClean="0">
                <a:solidFill>
                  <a:srgbClr val="000000"/>
                </a:solidFill>
                <a:latin typeface="Arial" charset="0"/>
              </a:rPr>
              <a:t>(2 nm in diameter)</a:t>
            </a:r>
            <a:endParaRPr lang="en-US" sz="1200" dirty="0">
              <a:solidFill>
                <a:srgbClr val="000000"/>
              </a:solidFill>
              <a:latin typeface="Arial" charset="0"/>
            </a:endParaRPr>
          </a:p>
        </p:txBody>
      </p:sp>
      <p:sp>
        <p:nvSpPr>
          <p:cNvPr id="88" name="Text Box 31"/>
          <p:cNvSpPr txBox="1">
            <a:spLocks noChangeArrowheads="1"/>
          </p:cNvSpPr>
          <p:nvPr/>
        </p:nvSpPr>
        <p:spPr bwMode="auto">
          <a:xfrm>
            <a:off x="2888127" y="1975404"/>
            <a:ext cx="1486895" cy="42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Nucleosome</a:t>
            </a:r>
            <a:br>
              <a:rPr lang="en-US" sz="1200" dirty="0" smtClean="0">
                <a:solidFill>
                  <a:srgbClr val="000000"/>
                </a:solidFill>
                <a:latin typeface="Arial" charset="0"/>
              </a:rPr>
            </a:br>
            <a:r>
              <a:rPr lang="en-US" sz="1200" dirty="0" smtClean="0">
                <a:solidFill>
                  <a:srgbClr val="000000"/>
                </a:solidFill>
                <a:latin typeface="Arial" charset="0"/>
              </a:rPr>
              <a:t>(10 nm in diameter)</a:t>
            </a:r>
            <a:endParaRPr lang="en-US" sz="1200" dirty="0">
              <a:solidFill>
                <a:srgbClr val="000000"/>
              </a:solidFill>
              <a:latin typeface="Arial" charset="0"/>
            </a:endParaRPr>
          </a:p>
        </p:txBody>
      </p:sp>
      <p:sp>
        <p:nvSpPr>
          <p:cNvPr id="89" name="Text Box 31"/>
          <p:cNvSpPr txBox="1">
            <a:spLocks noChangeArrowheads="1"/>
          </p:cNvSpPr>
          <p:nvPr/>
        </p:nvSpPr>
        <p:spPr bwMode="auto">
          <a:xfrm>
            <a:off x="5393132" y="2313281"/>
            <a:ext cx="915986" cy="18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30-nm fiber</a:t>
            </a:r>
            <a:endParaRPr lang="en-US" sz="1200" dirty="0">
              <a:solidFill>
                <a:srgbClr val="000000"/>
              </a:solidFill>
              <a:latin typeface="Arial" charset="0"/>
            </a:endParaRPr>
          </a:p>
        </p:txBody>
      </p:sp>
      <p:sp>
        <p:nvSpPr>
          <p:cNvPr id="91" name="Text Box 31"/>
          <p:cNvSpPr txBox="1">
            <a:spLocks noChangeArrowheads="1"/>
          </p:cNvSpPr>
          <p:nvPr/>
        </p:nvSpPr>
        <p:spPr bwMode="auto">
          <a:xfrm>
            <a:off x="6354358" y="3035638"/>
            <a:ext cx="490719" cy="18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Loops</a:t>
            </a:r>
            <a:endParaRPr lang="en-US" sz="1200" dirty="0">
              <a:solidFill>
                <a:srgbClr val="000000"/>
              </a:solidFill>
              <a:latin typeface="Arial" charset="0"/>
            </a:endParaRPr>
          </a:p>
        </p:txBody>
      </p:sp>
      <p:sp>
        <p:nvSpPr>
          <p:cNvPr id="92" name="Text Box 31"/>
          <p:cNvSpPr txBox="1">
            <a:spLocks noChangeArrowheads="1"/>
          </p:cNvSpPr>
          <p:nvPr/>
        </p:nvSpPr>
        <p:spPr bwMode="auto">
          <a:xfrm>
            <a:off x="6907788" y="3029814"/>
            <a:ext cx="682961" cy="18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Scaffold</a:t>
            </a:r>
            <a:endParaRPr lang="en-US" sz="1200" dirty="0">
              <a:solidFill>
                <a:srgbClr val="000000"/>
              </a:solidFill>
              <a:latin typeface="Arial" charset="0"/>
            </a:endParaRPr>
          </a:p>
        </p:txBody>
      </p:sp>
      <p:sp>
        <p:nvSpPr>
          <p:cNvPr id="93" name="Text Box 31"/>
          <p:cNvSpPr txBox="1">
            <a:spLocks noChangeArrowheads="1"/>
          </p:cNvSpPr>
          <p:nvPr/>
        </p:nvSpPr>
        <p:spPr bwMode="auto">
          <a:xfrm>
            <a:off x="2008462" y="3321087"/>
            <a:ext cx="682961" cy="18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Histones</a:t>
            </a:r>
            <a:endParaRPr lang="en-US" sz="1200" dirty="0">
              <a:solidFill>
                <a:srgbClr val="000000"/>
              </a:solidFill>
              <a:latin typeface="Arial" charset="0"/>
            </a:endParaRPr>
          </a:p>
        </p:txBody>
      </p:sp>
      <p:sp>
        <p:nvSpPr>
          <p:cNvPr id="94" name="Text Box 31"/>
          <p:cNvSpPr txBox="1">
            <a:spLocks noChangeArrowheads="1"/>
          </p:cNvSpPr>
          <p:nvPr/>
        </p:nvSpPr>
        <p:spPr bwMode="auto">
          <a:xfrm>
            <a:off x="2832441" y="3239533"/>
            <a:ext cx="913417" cy="18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Histone tail</a:t>
            </a:r>
            <a:endParaRPr lang="en-US" sz="1200" dirty="0">
              <a:solidFill>
                <a:srgbClr val="000000"/>
              </a:solidFill>
              <a:latin typeface="Arial" charset="0"/>
            </a:endParaRPr>
          </a:p>
        </p:txBody>
      </p:sp>
      <p:sp>
        <p:nvSpPr>
          <p:cNvPr id="95" name="Text Box 31"/>
          <p:cNvSpPr txBox="1">
            <a:spLocks noChangeArrowheads="1"/>
          </p:cNvSpPr>
          <p:nvPr/>
        </p:nvSpPr>
        <p:spPr bwMode="auto">
          <a:xfrm>
            <a:off x="3816968" y="3093898"/>
            <a:ext cx="243474" cy="18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H1</a:t>
            </a:r>
            <a:endParaRPr lang="en-US" sz="1200" dirty="0">
              <a:solidFill>
                <a:srgbClr val="000000"/>
              </a:solidFill>
              <a:latin typeface="Arial" charset="0"/>
            </a:endParaRPr>
          </a:p>
        </p:txBody>
      </p:sp>
      <p:sp>
        <p:nvSpPr>
          <p:cNvPr id="96" name="Text Box 31"/>
          <p:cNvSpPr txBox="1">
            <a:spLocks noChangeArrowheads="1"/>
          </p:cNvSpPr>
          <p:nvPr/>
        </p:nvSpPr>
        <p:spPr bwMode="auto">
          <a:xfrm>
            <a:off x="7303928" y="3274484"/>
            <a:ext cx="572277" cy="38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300-nm</a:t>
            </a:r>
            <a:br>
              <a:rPr lang="en-US" sz="1200" dirty="0" smtClean="0">
                <a:solidFill>
                  <a:srgbClr val="000000"/>
                </a:solidFill>
                <a:latin typeface="Arial" charset="0"/>
              </a:rPr>
            </a:br>
            <a:r>
              <a:rPr lang="en-US" sz="1200" dirty="0" smtClean="0">
                <a:solidFill>
                  <a:srgbClr val="000000"/>
                </a:solidFill>
                <a:latin typeface="Arial" charset="0"/>
              </a:rPr>
              <a:t>fiber</a:t>
            </a:r>
            <a:endParaRPr lang="en-US" sz="1200" dirty="0">
              <a:solidFill>
                <a:srgbClr val="000000"/>
              </a:solidFill>
              <a:latin typeface="Arial" charset="0"/>
            </a:endParaRPr>
          </a:p>
        </p:txBody>
      </p:sp>
      <p:sp>
        <p:nvSpPr>
          <p:cNvPr id="97" name="Text Box 31"/>
          <p:cNvSpPr txBox="1">
            <a:spLocks noChangeArrowheads="1"/>
          </p:cNvSpPr>
          <p:nvPr/>
        </p:nvSpPr>
        <p:spPr bwMode="auto">
          <a:xfrm>
            <a:off x="7828232" y="1596755"/>
            <a:ext cx="781999" cy="37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Chromatid</a:t>
            </a:r>
            <a:br>
              <a:rPr lang="en-US" sz="1200" dirty="0" smtClean="0">
                <a:solidFill>
                  <a:srgbClr val="000000"/>
                </a:solidFill>
                <a:latin typeface="Arial" charset="0"/>
              </a:rPr>
            </a:br>
            <a:r>
              <a:rPr lang="en-US" sz="1200" dirty="0" smtClean="0">
                <a:solidFill>
                  <a:srgbClr val="000000"/>
                </a:solidFill>
                <a:latin typeface="Arial" charset="0"/>
              </a:rPr>
              <a:t>(700 nm)</a:t>
            </a:r>
            <a:endParaRPr lang="en-US" sz="1200" dirty="0">
              <a:solidFill>
                <a:srgbClr val="000000"/>
              </a:solidFill>
              <a:latin typeface="Arial" charset="0"/>
            </a:endParaRPr>
          </a:p>
        </p:txBody>
      </p:sp>
      <p:sp>
        <p:nvSpPr>
          <p:cNvPr id="98" name="Text Box 31"/>
          <p:cNvSpPr txBox="1">
            <a:spLocks noChangeArrowheads="1"/>
          </p:cNvSpPr>
          <p:nvPr/>
        </p:nvSpPr>
        <p:spPr bwMode="auto">
          <a:xfrm>
            <a:off x="7735021" y="4043442"/>
            <a:ext cx="991719" cy="56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Replicated</a:t>
            </a:r>
            <a:br>
              <a:rPr lang="en-US" sz="1200" dirty="0" smtClean="0">
                <a:solidFill>
                  <a:srgbClr val="000000"/>
                </a:solidFill>
                <a:latin typeface="Arial" charset="0"/>
              </a:rPr>
            </a:br>
            <a:r>
              <a:rPr lang="en-US" sz="1200" dirty="0" smtClean="0">
                <a:solidFill>
                  <a:srgbClr val="000000"/>
                </a:solidFill>
                <a:latin typeface="Arial" charset="0"/>
              </a:rPr>
              <a:t>chromosome</a:t>
            </a:r>
            <a:br>
              <a:rPr lang="en-US" sz="1200" dirty="0" smtClean="0">
                <a:solidFill>
                  <a:srgbClr val="000000"/>
                </a:solidFill>
                <a:latin typeface="Arial" charset="0"/>
              </a:rPr>
            </a:br>
            <a:r>
              <a:rPr lang="en-US" sz="1200" dirty="0" smtClean="0">
                <a:solidFill>
                  <a:srgbClr val="000000"/>
                </a:solidFill>
                <a:latin typeface="Arial" charset="0"/>
              </a:rPr>
              <a:t>(1,400 nm)</a:t>
            </a:r>
            <a:endParaRPr lang="en-US" sz="1200" dirty="0">
              <a:solidFill>
                <a:srgbClr val="000000"/>
              </a:solidFill>
              <a:latin typeface="Arial" charset="0"/>
            </a:endParaRPr>
          </a:p>
        </p:txBody>
      </p:sp>
    </p:spTree>
    <p:extLst>
      <p:ext uri="{BB962C8B-B14F-4D97-AF65-F5344CB8AC3E}">
        <p14:creationId xmlns:p14="http://schemas.microsoft.com/office/powerpoint/2010/main" val="219222052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dirty="0" smtClean="0"/>
              <a:t>Most chromatin is loosely packed in the nucleus during interphase and condenses prior to mitosis</a:t>
            </a:r>
          </a:p>
          <a:p>
            <a:pPr lvl="1"/>
            <a:r>
              <a:rPr lang="en-US" dirty="0" smtClean="0"/>
              <a:t>Loosely packed chromatin is called </a:t>
            </a:r>
            <a:r>
              <a:rPr lang="en-US" b="1" dirty="0" err="1" smtClean="0"/>
              <a:t>euchromatin</a:t>
            </a:r>
            <a:endParaRPr lang="en-US" b="1" dirty="0" smtClean="0"/>
          </a:p>
          <a:p>
            <a:r>
              <a:rPr lang="en-US" dirty="0" smtClean="0"/>
              <a:t>During interphase a few regions of chromatin (centromeres and telomeres) are highly condensed into </a:t>
            </a:r>
            <a:r>
              <a:rPr lang="en-US" b="1" dirty="0" smtClean="0"/>
              <a:t>heterochromatin</a:t>
            </a:r>
          </a:p>
          <a:p>
            <a:pPr lvl="1"/>
            <a:r>
              <a:rPr lang="en-US" dirty="0" smtClean="0"/>
              <a:t>Dense packing of the heterochromatin makes it difficult for the cell to express genetic information coded in these regions</a:t>
            </a:r>
            <a:endParaRPr lang="en-US"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Rectangle 2"/>
          <p:cNvSpPr txBox="1">
            <a:spLocks noChangeArrowheads="1"/>
          </p:cNvSpPr>
          <p:nvPr/>
        </p:nvSpPr>
        <p:spPr bwMode="auto">
          <a:xfrm>
            <a:off x="211138" y="31772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16.3: A chromosome consists of a DNA molecule packed together with proteins</a:t>
            </a:r>
            <a:endParaRPr lang="en-US" dirty="0"/>
          </a:p>
        </p:txBody>
      </p:sp>
    </p:spTree>
    <p:extLst>
      <p:ext uri="{BB962C8B-B14F-4D97-AF65-F5344CB8AC3E}">
        <p14:creationId xmlns:p14="http://schemas.microsoft.com/office/powerpoint/2010/main" val="573455435"/>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Overview</a:t>
            </a:r>
            <a:endParaRPr lang="en-US" dirty="0"/>
          </a:p>
        </p:txBody>
      </p:sp>
      <p:sp>
        <p:nvSpPr>
          <p:cNvPr id="4099" name="Rectangle 3"/>
          <p:cNvSpPr>
            <a:spLocks noGrp="1" noChangeArrowheads="1"/>
          </p:cNvSpPr>
          <p:nvPr>
            <p:ph idx="1"/>
          </p:nvPr>
        </p:nvSpPr>
        <p:spPr/>
        <p:txBody>
          <a:bodyPr/>
          <a:lstStyle/>
          <a:p>
            <a:r>
              <a:rPr lang="en-US" strike="sngStrike" dirty="0"/>
              <a:t>Concept 16.1: DNA is the genetic </a:t>
            </a:r>
            <a:r>
              <a:rPr lang="en-US" strike="sngStrike" dirty="0" smtClean="0"/>
              <a:t>material</a:t>
            </a:r>
          </a:p>
          <a:p>
            <a:r>
              <a:rPr lang="en-US" strike="sngStrike" dirty="0"/>
              <a:t>Concept 16.2: Many proteins work together in DNA replication and </a:t>
            </a:r>
            <a:r>
              <a:rPr lang="en-US" strike="sngStrike" dirty="0" smtClean="0"/>
              <a:t>repair</a:t>
            </a:r>
          </a:p>
          <a:p>
            <a:r>
              <a:rPr lang="en-US" strike="sngStrike" dirty="0"/>
              <a:t>Concept 16.3: A chromosome consists of a DNA molecule packed together with </a:t>
            </a:r>
            <a:r>
              <a:rPr lang="en-US" strike="sngStrike" dirty="0" smtClean="0"/>
              <a:t>proteins</a:t>
            </a:r>
          </a:p>
          <a:p>
            <a:endParaRPr lang="en-US" dirty="0"/>
          </a:p>
        </p:txBody>
      </p:sp>
    </p:spTree>
    <p:extLst>
      <p:ext uri="{BB962C8B-B14F-4D97-AF65-F5344CB8AC3E}">
        <p14:creationId xmlns:p14="http://schemas.microsoft.com/office/powerpoint/2010/main" val="12051254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a:t>
            </a:r>
            <a:endParaRPr lang="en-US" dirty="0"/>
          </a:p>
        </p:txBody>
      </p:sp>
      <p:sp>
        <p:nvSpPr>
          <p:cNvPr id="4099" name="Rectangle 3"/>
          <p:cNvSpPr>
            <a:spLocks noGrp="1" noChangeArrowheads="1"/>
          </p:cNvSpPr>
          <p:nvPr>
            <p:ph idx="1"/>
          </p:nvPr>
        </p:nvSpPr>
        <p:spPr/>
        <p:txBody>
          <a:bodyPr/>
          <a:lstStyle/>
          <a:p>
            <a:r>
              <a:rPr lang="en-US" dirty="0" smtClean="0"/>
              <a:t>When Griffith mixed heat-killed remains of the pathogenic strain with living cells of the harmless strain, some living cells </a:t>
            </a:r>
            <a:r>
              <a:rPr lang="en-US" i="1" dirty="0" smtClean="0"/>
              <a:t>became</a:t>
            </a:r>
            <a:r>
              <a:rPr lang="en-US" dirty="0" smtClean="0"/>
              <a:t> pathogenic!</a:t>
            </a:r>
          </a:p>
          <a:p>
            <a:r>
              <a:rPr lang="en-US" dirty="0" smtClean="0"/>
              <a:t>He called this phenomenon </a:t>
            </a:r>
            <a:r>
              <a:rPr lang="en-US" b="1" u="sng" dirty="0" smtClean="0"/>
              <a:t>TRANSFORMATION</a:t>
            </a:r>
            <a:r>
              <a:rPr lang="en-US" dirty="0" smtClean="0"/>
              <a:t>, now defined as a </a:t>
            </a:r>
            <a:r>
              <a:rPr lang="en-US" b="1" dirty="0" smtClean="0"/>
              <a:t>change</a:t>
            </a:r>
            <a:r>
              <a:rPr lang="en-US" dirty="0" smtClean="0"/>
              <a:t> in genotype and phenotype due to assimilation of </a:t>
            </a:r>
            <a:r>
              <a:rPr lang="en-US" b="1" dirty="0" smtClean="0"/>
              <a:t>foreign DNA</a:t>
            </a:r>
            <a:endParaRPr lang="en-US" b="1"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endParaRPr lang="en-US" sz="1800"/>
          </a:p>
        </p:txBody>
      </p:sp>
      <p:sp>
        <p:nvSpPr>
          <p:cNvPr id="5" name="Rectangle 2"/>
          <p:cNvSpPr txBox="1">
            <a:spLocks noChangeArrowheads="1"/>
          </p:cNvSpPr>
          <p:nvPr/>
        </p:nvSpPr>
        <p:spPr bwMode="auto">
          <a:xfrm>
            <a:off x="334963" y="289150"/>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dirty="0" smtClean="0"/>
              <a:t>Concept 16.1: DNA is the genetic material – </a:t>
            </a:r>
            <a:r>
              <a:rPr lang="en-US" dirty="0" smtClean="0">
                <a:solidFill>
                  <a:srgbClr val="FF0000"/>
                </a:solidFill>
              </a:rPr>
              <a:t>Evidence #1</a:t>
            </a:r>
            <a:endParaRPr lang="en-US" dirty="0">
              <a:solidFill>
                <a:srgbClr val="FF0000"/>
              </a:solidFill>
            </a:endParaRPr>
          </a:p>
        </p:txBody>
      </p:sp>
    </p:spTree>
    <p:extLst>
      <p:ext uri="{BB962C8B-B14F-4D97-AF65-F5344CB8AC3E}">
        <p14:creationId xmlns:p14="http://schemas.microsoft.com/office/powerpoint/2010/main" val="19279282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Campbell_Lecture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4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5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Campbell_Lecture_Template</Template>
  <TotalTime>4543</TotalTime>
  <Words>4504</Words>
  <Application>Microsoft Macintosh PowerPoint</Application>
  <PresentationFormat>On-screen Show (4:3)</PresentationFormat>
  <Paragraphs>1063</Paragraphs>
  <Slides>86</Slides>
  <Notes>73</Notes>
  <HiddenSlides>0</HiddenSlides>
  <MMClips>0</MMClips>
  <ScaleCrop>false</ScaleCrop>
  <HeadingPairs>
    <vt:vector size="4" baseType="variant">
      <vt:variant>
        <vt:lpstr>Theme</vt:lpstr>
      </vt:variant>
      <vt:variant>
        <vt:i4>29</vt:i4>
      </vt:variant>
      <vt:variant>
        <vt:lpstr>Slide Titles</vt:lpstr>
      </vt:variant>
      <vt:variant>
        <vt:i4>86</vt:i4>
      </vt:variant>
    </vt:vector>
  </HeadingPairs>
  <TitlesOfParts>
    <vt:vector size="115" baseType="lpstr">
      <vt:lpstr>Campbell_Lecture_Template</vt:lpstr>
      <vt:lpstr>1_Blank</vt:lpstr>
      <vt:lpstr>2_Blank</vt:lpstr>
      <vt:lpstr>3_Blank</vt:lpstr>
      <vt:lpstr>4_Blank</vt:lpstr>
      <vt:lpstr>7_Blank</vt:lpstr>
      <vt:lpstr>8_Blank</vt:lpstr>
      <vt:lpstr>11_Blank</vt:lpstr>
      <vt:lpstr>69_Blank</vt:lpstr>
      <vt:lpstr>16_Blank</vt:lpstr>
      <vt:lpstr>17_Blank</vt:lpstr>
      <vt:lpstr>18_Blank</vt:lpstr>
      <vt:lpstr>19_Blank</vt:lpstr>
      <vt:lpstr>20_Blank</vt:lpstr>
      <vt:lpstr>24_Blank</vt:lpstr>
      <vt:lpstr>29_Blank</vt:lpstr>
      <vt:lpstr>30_Blank</vt:lpstr>
      <vt:lpstr>33_Blank</vt:lpstr>
      <vt:lpstr>34_Blank</vt:lpstr>
      <vt:lpstr>35_Blank</vt:lpstr>
      <vt:lpstr>36_Blank</vt:lpstr>
      <vt:lpstr>37_Blank</vt:lpstr>
      <vt:lpstr>38_Blank</vt:lpstr>
      <vt:lpstr>39_Blank</vt:lpstr>
      <vt:lpstr>40_Blank</vt:lpstr>
      <vt:lpstr>41_Blank</vt:lpstr>
      <vt:lpstr>42_Blank</vt:lpstr>
      <vt:lpstr>46_Blank</vt:lpstr>
      <vt:lpstr>57_Blank</vt:lpstr>
      <vt:lpstr>PowerPoint Presentation</vt:lpstr>
      <vt:lpstr>Life’s Operating Instructions</vt:lpstr>
      <vt:lpstr>Figure 16.1a</vt:lpstr>
      <vt:lpstr>Figure 16.1a</vt:lpstr>
      <vt:lpstr>Overview</vt:lpstr>
      <vt:lpstr>Overview</vt:lpstr>
      <vt:lpstr>Concept 16.1: DNA is the genetic material</vt:lpstr>
      <vt:lpstr>Concept 16.1: DNA is the genetic material – Evidence #1</vt:lpstr>
      <vt:lpstr> </vt:lpstr>
      <vt:lpstr>Figure 16.2</vt:lpstr>
      <vt:lpstr>PowerPoint Presentation</vt:lpstr>
      <vt:lpstr>PowerPoint Presentation</vt:lpstr>
      <vt:lpstr> </vt:lpstr>
      <vt:lpstr>Concept 16.1: DNA is the genetic material – Evidence #3</vt:lpstr>
      <vt:lpstr>Figure 16.3</vt:lpstr>
      <vt:lpstr> </vt:lpstr>
      <vt:lpstr>Figure 16.4</vt:lpstr>
      <vt:lpstr>PowerPoint Presentation</vt:lpstr>
      <vt:lpstr> </vt:lpstr>
      <vt:lpstr>Concept 16.1: DNA is the genetic material – Structure of DNA</vt:lpstr>
      <vt:lpstr>Figure 16.5</vt:lpstr>
      <vt:lpstr> </vt:lpstr>
      <vt:lpstr>The Gaff-father</vt:lpstr>
      <vt:lpstr>PowerPoint Presentation</vt:lpstr>
      <vt:lpstr>PowerPoint Presentation</vt:lpstr>
      <vt:lpstr>Concept 16.1: DNA is the genetic material – Structure of DNA</vt:lpstr>
      <vt:lpstr>Concept 16.1: DNA is the genetic material – Structure of DNA</vt:lpstr>
      <vt:lpstr>Figure 16.6</vt:lpstr>
      <vt:lpstr>Figure 16.6</vt:lpstr>
      <vt:lpstr>Maurice Wilkins</vt:lpstr>
      <vt:lpstr>Maurice Wilkins</vt:lpstr>
      <vt:lpstr> </vt:lpstr>
      <vt:lpstr>Figure 16.7</vt:lpstr>
      <vt:lpstr> </vt:lpstr>
      <vt:lpstr>Figure 16.7</vt:lpstr>
      <vt:lpstr> </vt:lpstr>
      <vt:lpstr>Figure 16.UN02</vt:lpstr>
      <vt:lpstr> </vt:lpstr>
      <vt:lpstr>Figure 16.8</vt:lpstr>
      <vt:lpstr> </vt:lpstr>
      <vt:lpstr>Figure 16.UN03</vt:lpstr>
      <vt:lpstr>PowerPoint Presentation</vt:lpstr>
      <vt:lpstr>PowerPoint Presentation</vt:lpstr>
      <vt:lpstr>PowerPoint Presentation</vt:lpstr>
      <vt:lpstr>PowerPoint Presentation</vt:lpstr>
      <vt:lpstr>PowerPoint Presentation</vt:lpstr>
      <vt:lpstr>PowerPoint Presentation</vt:lpstr>
      <vt:lpstr>Overview</vt:lpstr>
      <vt:lpstr>Concept 16.2: Many proteins work together in DNA replication and repair</vt:lpstr>
      <vt:lpstr>Concept 16.2: Many proteins work together in DNA replication and repair</vt:lpstr>
      <vt:lpstr>Figure 16.9-1</vt:lpstr>
      <vt:lpstr>Figure 16.9-2</vt:lpstr>
      <vt:lpstr>Figure 16.9-3</vt:lpstr>
      <vt:lpstr> </vt:lpstr>
      <vt:lpstr>Figure 16.10</vt:lpstr>
      <vt:lpstr>Figure 16.10</vt:lpstr>
      <vt:lpstr>Concept 16.2: Many proteins work together in DNA replication and repair</vt:lpstr>
      <vt:lpstr>Concept 16.2: Many proteins work together in DNA replication and repair</vt:lpstr>
      <vt:lpstr>Concept 16.2: Many proteins work together in DNA replication and repair  </vt:lpstr>
      <vt:lpstr>Figure 16.12</vt:lpstr>
      <vt:lpstr> </vt:lpstr>
      <vt:lpstr>Figure 16.13</vt:lpstr>
      <vt:lpstr>Concept 16.2: Many proteins work together in DNA replication and repair  </vt:lpstr>
      <vt:lpstr> </vt:lpstr>
      <vt:lpstr>Figure 16.14</vt:lpstr>
      <vt:lpstr>Concept 16.2: Many proteins work together in DNA replication and repair </vt:lpstr>
      <vt:lpstr>Figure 16.15b</vt:lpstr>
      <vt:lpstr> </vt:lpstr>
      <vt:lpstr>Figure 16.16</vt:lpstr>
      <vt:lpstr>Figure 16.16a</vt:lpstr>
      <vt:lpstr>Figure 16.16b-1</vt:lpstr>
      <vt:lpstr>Figure 16.16b-2</vt:lpstr>
      <vt:lpstr>Figure 16.16b-3</vt:lpstr>
      <vt:lpstr>Figure 16.16c-1</vt:lpstr>
      <vt:lpstr>Figure 16.16c-2</vt:lpstr>
      <vt:lpstr>Figure 16.16c-3</vt:lpstr>
      <vt:lpstr>Figure 16.16</vt:lpstr>
      <vt:lpstr>Figure 16.17</vt:lpstr>
      <vt:lpstr>Table 16.1</vt:lpstr>
      <vt:lpstr>WATCH</vt:lpstr>
      <vt:lpstr>Overview</vt:lpstr>
      <vt:lpstr>Concept 16.3: A chromosome consists of a DNA molecule packed together with proteins</vt:lpstr>
      <vt:lpstr> </vt:lpstr>
      <vt:lpstr>Figure 16.22</vt:lpstr>
      <vt:lpstr> </vt:lpstr>
      <vt:lpstr>Overview</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Delgado</dc:creator>
  <cp:lastModifiedBy>HaiderAli Bhatti</cp:lastModifiedBy>
  <cp:revision>509</cp:revision>
  <cp:lastPrinted>2005-03-24T12:52:04Z</cp:lastPrinted>
  <dcterms:created xsi:type="dcterms:W3CDTF">2010-10-31T21:38:30Z</dcterms:created>
  <dcterms:modified xsi:type="dcterms:W3CDTF">2018-01-10T17:08:10Z</dcterms:modified>
</cp:coreProperties>
</file>