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slideLayouts/slideLayout18.xml" ContentType="application/vnd.openxmlformats-officedocument.presentationml.slideLayout+xml"/>
  <Override PartName="/ppt/theme/theme14.xml" ContentType="application/vnd.openxmlformats-officedocument.theme+xml"/>
  <Override PartName="/ppt/slideLayouts/slideLayout19.xml" ContentType="application/vnd.openxmlformats-officedocument.presentationml.slideLayout+xml"/>
  <Override PartName="/ppt/theme/theme15.xml" ContentType="application/vnd.openxmlformats-officedocument.theme+xml"/>
  <Override PartName="/ppt/slideLayouts/slideLayout2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8" r:id="rId1"/>
    <p:sldMasterId id="2147483804" r:id="rId2"/>
    <p:sldMasterId id="2147483812" r:id="rId3"/>
    <p:sldMasterId id="2147483820" r:id="rId4"/>
    <p:sldMasterId id="2147483822" r:id="rId5"/>
    <p:sldMasterId id="2147483824" r:id="rId6"/>
    <p:sldMasterId id="2147483832" r:id="rId7"/>
    <p:sldMasterId id="2147483834" r:id="rId8"/>
    <p:sldMasterId id="2147483844" r:id="rId9"/>
    <p:sldMasterId id="2147483846" r:id="rId10"/>
    <p:sldMasterId id="2147483860" r:id="rId11"/>
    <p:sldMasterId id="2147483862" r:id="rId12"/>
    <p:sldMasterId id="2147483864" r:id="rId13"/>
    <p:sldMasterId id="2147483866" r:id="rId14"/>
    <p:sldMasterId id="2147483872" r:id="rId15"/>
    <p:sldMasterId id="2147483880" r:id="rId16"/>
  </p:sldMasterIdLst>
  <p:notesMasterIdLst>
    <p:notesMasterId r:id="rId82"/>
  </p:notesMasterIdLst>
  <p:handoutMasterIdLst>
    <p:handoutMasterId r:id="rId83"/>
  </p:handoutMasterIdLst>
  <p:sldIdLst>
    <p:sldId id="256" r:id="rId17"/>
    <p:sldId id="392" r:id="rId18"/>
    <p:sldId id="300" r:id="rId19"/>
    <p:sldId id="437" r:id="rId20"/>
    <p:sldId id="438" r:id="rId21"/>
    <p:sldId id="301" r:id="rId22"/>
    <p:sldId id="304" r:id="rId23"/>
    <p:sldId id="396" r:id="rId24"/>
    <p:sldId id="305" r:id="rId25"/>
    <p:sldId id="400" r:id="rId26"/>
    <p:sldId id="439" r:id="rId27"/>
    <p:sldId id="401" r:id="rId28"/>
    <p:sldId id="440" r:id="rId29"/>
    <p:sldId id="306" r:id="rId30"/>
    <p:sldId id="307" r:id="rId31"/>
    <p:sldId id="402" r:id="rId32"/>
    <p:sldId id="309" r:id="rId33"/>
    <p:sldId id="311" r:id="rId34"/>
    <p:sldId id="406" r:id="rId35"/>
    <p:sldId id="312" r:id="rId36"/>
    <p:sldId id="313" r:id="rId37"/>
    <p:sldId id="407" r:id="rId38"/>
    <p:sldId id="445" r:id="rId39"/>
    <p:sldId id="446" r:id="rId40"/>
    <p:sldId id="447" r:id="rId41"/>
    <p:sldId id="448" r:id="rId42"/>
    <p:sldId id="449" r:id="rId43"/>
    <p:sldId id="450" r:id="rId44"/>
    <p:sldId id="441" r:id="rId45"/>
    <p:sldId id="314" r:id="rId46"/>
    <p:sldId id="319" r:id="rId47"/>
    <p:sldId id="413" r:id="rId48"/>
    <p:sldId id="316" r:id="rId49"/>
    <p:sldId id="412" r:id="rId50"/>
    <p:sldId id="320" r:id="rId51"/>
    <p:sldId id="388" r:id="rId52"/>
    <p:sldId id="451" r:id="rId53"/>
    <p:sldId id="452" r:id="rId54"/>
    <p:sldId id="453" r:id="rId55"/>
    <p:sldId id="442" r:id="rId56"/>
    <p:sldId id="326" r:id="rId57"/>
    <p:sldId id="327" r:id="rId58"/>
    <p:sldId id="420" r:id="rId59"/>
    <p:sldId id="421" r:id="rId60"/>
    <p:sldId id="422" r:id="rId61"/>
    <p:sldId id="454" r:id="rId62"/>
    <p:sldId id="328" r:id="rId63"/>
    <p:sldId id="333" r:id="rId64"/>
    <p:sldId id="426" r:id="rId65"/>
    <p:sldId id="455" r:id="rId66"/>
    <p:sldId id="334" r:id="rId67"/>
    <p:sldId id="456" r:id="rId68"/>
    <p:sldId id="330" r:id="rId69"/>
    <p:sldId id="331" r:id="rId70"/>
    <p:sldId id="423" r:id="rId71"/>
    <p:sldId id="335" r:id="rId72"/>
    <p:sldId id="458" r:id="rId73"/>
    <p:sldId id="443" r:id="rId74"/>
    <p:sldId id="336" r:id="rId75"/>
    <p:sldId id="337" r:id="rId76"/>
    <p:sldId id="430" r:id="rId77"/>
    <p:sldId id="339" r:id="rId78"/>
    <p:sldId id="340" r:id="rId79"/>
    <p:sldId id="457" r:id="rId80"/>
    <p:sldId id="444" r:id="rId81"/>
  </p:sldIdLst>
  <p:sldSz cx="9144000" cy="6858000" type="screen4x3"/>
  <p:notesSz cx="6858000" cy="9144000"/>
  <p:custDataLst>
    <p:tags r:id="rId8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91">
          <p15:clr>
            <a:srgbClr val="A4A3A4"/>
          </p15:clr>
        </p15:guide>
        <p15:guide id="2" orient="horz" pos="2162">
          <p15:clr>
            <a:srgbClr val="A4A3A4"/>
          </p15:clr>
        </p15:guide>
        <p15:guide id="3" pos="2889">
          <p15:clr>
            <a:srgbClr val="A4A3A4"/>
          </p15:clr>
        </p15:guide>
        <p15:guide id="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F8E"/>
    <a:srgbClr val="D2B239"/>
    <a:srgbClr val="EFC335"/>
    <a:srgbClr val="9D002D"/>
    <a:srgbClr val="D9CB27"/>
    <a:srgbClr val="C9C439"/>
    <a:srgbClr val="ADAE2B"/>
    <a:srgbClr val="B2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0" autoAdjust="0"/>
    <p:restoredTop sz="97816" autoAdjust="0"/>
  </p:normalViewPr>
  <p:slideViewPr>
    <p:cSldViewPr snapToGrid="0" showGuides="1">
      <p:cViewPr>
        <p:scale>
          <a:sx n="81" d="100"/>
          <a:sy n="81" d="100"/>
        </p:scale>
        <p:origin x="-2344" y="-952"/>
      </p:cViewPr>
      <p:guideLst>
        <p:guide orient="horz" pos="1291"/>
        <p:guide orient="horz" pos="2162"/>
        <p:guide pos="2889"/>
        <p:guide/>
      </p:guideLst>
    </p:cSldViewPr>
  </p:slideViewPr>
  <p:outlineViewPr>
    <p:cViewPr>
      <p:scale>
        <a:sx n="33" d="100"/>
        <a:sy n="33" d="100"/>
      </p:scale>
      <p:origin x="0" y="452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13" d="100"/>
          <a:sy n="113" d="100"/>
        </p:scale>
        <p:origin x="-322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50" Type="http://schemas.openxmlformats.org/officeDocument/2006/relationships/slide" Target="slides/slide34.xml"/><Relationship Id="rId51" Type="http://schemas.openxmlformats.org/officeDocument/2006/relationships/slide" Target="slides/slide35.xml"/><Relationship Id="rId52" Type="http://schemas.openxmlformats.org/officeDocument/2006/relationships/slide" Target="slides/slide36.xml"/><Relationship Id="rId53" Type="http://schemas.openxmlformats.org/officeDocument/2006/relationships/slide" Target="slides/slide37.xml"/><Relationship Id="rId54" Type="http://schemas.openxmlformats.org/officeDocument/2006/relationships/slide" Target="slides/slide38.xml"/><Relationship Id="rId55" Type="http://schemas.openxmlformats.org/officeDocument/2006/relationships/slide" Target="slides/slide39.xml"/><Relationship Id="rId56" Type="http://schemas.openxmlformats.org/officeDocument/2006/relationships/slide" Target="slides/slide40.xml"/><Relationship Id="rId57" Type="http://schemas.openxmlformats.org/officeDocument/2006/relationships/slide" Target="slides/slide41.xml"/><Relationship Id="rId58" Type="http://schemas.openxmlformats.org/officeDocument/2006/relationships/slide" Target="slides/slide42.xml"/><Relationship Id="rId59" Type="http://schemas.openxmlformats.org/officeDocument/2006/relationships/slide" Target="slides/slide43.xml"/><Relationship Id="rId70" Type="http://schemas.openxmlformats.org/officeDocument/2006/relationships/slide" Target="slides/slide54.xml"/><Relationship Id="rId71" Type="http://schemas.openxmlformats.org/officeDocument/2006/relationships/slide" Target="slides/slide55.xml"/><Relationship Id="rId72" Type="http://schemas.openxmlformats.org/officeDocument/2006/relationships/slide" Target="slides/slide56.xml"/><Relationship Id="rId73" Type="http://schemas.openxmlformats.org/officeDocument/2006/relationships/slide" Target="slides/slide57.xml"/><Relationship Id="rId74" Type="http://schemas.openxmlformats.org/officeDocument/2006/relationships/slide" Target="slides/slide58.xml"/><Relationship Id="rId75" Type="http://schemas.openxmlformats.org/officeDocument/2006/relationships/slide" Target="slides/slide59.xml"/><Relationship Id="rId76" Type="http://schemas.openxmlformats.org/officeDocument/2006/relationships/slide" Target="slides/slide60.xml"/><Relationship Id="rId77" Type="http://schemas.openxmlformats.org/officeDocument/2006/relationships/slide" Target="slides/slide61.xml"/><Relationship Id="rId78" Type="http://schemas.openxmlformats.org/officeDocument/2006/relationships/slide" Target="slides/slide62.xml"/><Relationship Id="rId79" Type="http://schemas.openxmlformats.org/officeDocument/2006/relationships/slide" Target="slides/slide6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<Relationship Id="rId43" Type="http://schemas.openxmlformats.org/officeDocument/2006/relationships/slide" Target="slides/slide27.xml"/><Relationship Id="rId44" Type="http://schemas.openxmlformats.org/officeDocument/2006/relationships/slide" Target="slides/slide28.xml"/><Relationship Id="rId45" Type="http://schemas.openxmlformats.org/officeDocument/2006/relationships/slide" Target="slides/slide29.xml"/><Relationship Id="rId46" Type="http://schemas.openxmlformats.org/officeDocument/2006/relationships/slide" Target="slides/slide30.xml"/><Relationship Id="rId47" Type="http://schemas.openxmlformats.org/officeDocument/2006/relationships/slide" Target="slides/slide31.xml"/><Relationship Id="rId48" Type="http://schemas.openxmlformats.org/officeDocument/2006/relationships/slide" Target="slides/slide32.xml"/><Relationship Id="rId49" Type="http://schemas.openxmlformats.org/officeDocument/2006/relationships/slide" Target="slides/slide33.xml"/><Relationship Id="rId60" Type="http://schemas.openxmlformats.org/officeDocument/2006/relationships/slide" Target="slides/slide44.xml"/><Relationship Id="rId61" Type="http://schemas.openxmlformats.org/officeDocument/2006/relationships/slide" Target="slides/slide45.xml"/><Relationship Id="rId62" Type="http://schemas.openxmlformats.org/officeDocument/2006/relationships/slide" Target="slides/slide46.xml"/><Relationship Id="rId63" Type="http://schemas.openxmlformats.org/officeDocument/2006/relationships/slide" Target="slides/slide47.xml"/><Relationship Id="rId64" Type="http://schemas.openxmlformats.org/officeDocument/2006/relationships/slide" Target="slides/slide48.xml"/><Relationship Id="rId65" Type="http://schemas.openxmlformats.org/officeDocument/2006/relationships/slide" Target="slides/slide49.xml"/><Relationship Id="rId66" Type="http://schemas.openxmlformats.org/officeDocument/2006/relationships/slide" Target="slides/slide50.xml"/><Relationship Id="rId67" Type="http://schemas.openxmlformats.org/officeDocument/2006/relationships/slide" Target="slides/slide51.xml"/><Relationship Id="rId68" Type="http://schemas.openxmlformats.org/officeDocument/2006/relationships/slide" Target="slides/slide52.xml"/><Relationship Id="rId69" Type="http://schemas.openxmlformats.org/officeDocument/2006/relationships/slide" Target="slides/slide53.xml"/><Relationship Id="rId80" Type="http://schemas.openxmlformats.org/officeDocument/2006/relationships/slide" Target="slides/slide64.xml"/><Relationship Id="rId81" Type="http://schemas.openxmlformats.org/officeDocument/2006/relationships/slide" Target="slides/slide65.xml"/><Relationship Id="rId82" Type="http://schemas.openxmlformats.org/officeDocument/2006/relationships/notesMaster" Target="notesMasters/notesMaster1.xml"/><Relationship Id="rId83" Type="http://schemas.openxmlformats.org/officeDocument/2006/relationships/handoutMaster" Target="handoutMasters/handoutMaster1.xml"/><Relationship Id="rId84" Type="http://schemas.openxmlformats.org/officeDocument/2006/relationships/printerSettings" Target="printerSettings/printerSettings1.bin"/><Relationship Id="rId85" Type="http://schemas.openxmlformats.org/officeDocument/2006/relationships/tags" Target="tags/tag1.xml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428B83D0-9A38-8449-8AD4-55F227EFF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7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51450E68-1DA1-7749-89F8-62C3E1ECF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B257163-1558-CA4A-AD2B-452869352182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3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15.4a </a:t>
            </a:r>
            <a:r>
              <a:rPr lang="en-US" dirty="0">
                <a:latin typeface="Times New Roman"/>
                <a:cs typeface="Times New Roman"/>
              </a:rPr>
              <a:t>Inquiry: In a cross between a wild-type female fruit fly and a mutant white-eyed male, what color eyes </a:t>
            </a:r>
            <a:r>
              <a:rPr lang="en-US" dirty="0" smtClean="0">
                <a:latin typeface="Times New Roman"/>
                <a:cs typeface="Times New Roman"/>
              </a:rPr>
              <a:t>will the </a:t>
            </a:r>
            <a:r>
              <a:rPr lang="en-US" dirty="0">
                <a:latin typeface="Times New Roman"/>
                <a:cs typeface="Times New Roman"/>
              </a:rPr>
              <a:t>F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dirty="0">
                <a:latin typeface="Times New Roman"/>
                <a:cs typeface="Times New Roman"/>
              </a:rPr>
              <a:t> and F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 offspring have</a:t>
            </a:r>
            <a:r>
              <a:rPr lang="en-US" dirty="0" smtClean="0">
                <a:latin typeface="Times New Roman"/>
                <a:cs typeface="Times New Roman"/>
              </a:rPr>
              <a:t>? (part 1: experiment and results)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7522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26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15.4b </a:t>
            </a:r>
            <a:r>
              <a:rPr lang="en-US" dirty="0">
                <a:latin typeface="Times New Roman"/>
                <a:cs typeface="Times New Roman"/>
              </a:rPr>
              <a:t>Inquiry: In a cross between a wild-type female fruit fly and a mutant white-eyed male, what color eyes </a:t>
            </a:r>
            <a:r>
              <a:rPr lang="en-US" dirty="0" smtClean="0">
                <a:latin typeface="Times New Roman"/>
                <a:cs typeface="Times New Roman"/>
              </a:rPr>
              <a:t>will the </a:t>
            </a:r>
            <a:r>
              <a:rPr lang="en-US" dirty="0">
                <a:latin typeface="Times New Roman"/>
                <a:cs typeface="Times New Roman"/>
              </a:rPr>
              <a:t>F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dirty="0">
                <a:latin typeface="Times New Roman"/>
                <a:cs typeface="Times New Roman"/>
              </a:rPr>
              <a:t> and F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 offspring have</a:t>
            </a:r>
            <a:r>
              <a:rPr lang="en-US" dirty="0" smtClean="0">
                <a:latin typeface="Times New Roman"/>
                <a:cs typeface="Times New Roman"/>
              </a:rPr>
              <a:t>? (part 2: conclusion)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0375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13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72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12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88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15.5 Human sex chromosomes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5975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17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40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18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35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15.7 The transmission of X-linked recessive traits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789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15.2 The chromosomal basis of Mendel’s laws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8039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20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98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21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63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15.8 X inactivation and the tortoiseshell cat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744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When Thomas Hunt Morgan crossed his red-eyed F1 generation flies to each other, the F2 generation included both red- and white-eyed flies. Remarkably, all the white-eyed flies were male. What was the explanation for this result?</a:t>
            </a:r>
          </a:p>
          <a:p>
            <a:r>
              <a:rPr lang="en-US" smtClean="0"/>
              <a:t>https://www.polleverywhere.com/multiple_choice_polls/eidsIxRlLUoGOAg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64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is the meaning of the chromosome theory of inheritance as expressed in the early twentieth century?</a:t>
            </a:r>
          </a:p>
          <a:p>
            <a:r>
              <a:rPr lang="en-US" smtClean="0"/>
              <a:t>https://www.polleverywhere.com/multiple_choice_polls/jVVbN23tA5SOLNg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48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Males are more often affected by sex-linked traits than females because _____.</a:t>
            </a:r>
          </a:p>
          <a:p>
            <a:r>
              <a:rPr lang="en-US" smtClean="0"/>
              <a:t>https://www.polleverywhere.com/multiple_choice_polls/7kGWSqasJB2iVIR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40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SRY is best described as _____.</a:t>
            </a:r>
          </a:p>
          <a:p>
            <a:r>
              <a:rPr lang="en-US" smtClean="0"/>
              <a:t>https://www.polleverywhere.com/multiple_choice_polls/38vPYqSiKN9RFpv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61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cats, black fur color is caused by an X-linked allele; the other allele at this locus causes orange color. The heterozygote is tortoiseshell. What kinds of offspring would you expect from the cross of a black female and an orange male?</a:t>
            </a:r>
          </a:p>
          <a:p>
            <a:r>
              <a:rPr lang="en-US" smtClean="0"/>
              <a:t>https://www.polleverywhere.com/multiple_choice_polls/22XJmtRIZ9fHLSe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51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Cinnabar eyes is a sex-linked, recessive characteristic in fruit flies. If a female having cinnabar eyes is crossed with a wild-type male, what percentage of the F1 males will have cinnabar eyes?</a:t>
            </a:r>
          </a:p>
          <a:p>
            <a:r>
              <a:rPr lang="en-US" smtClean="0"/>
              <a:t>https://www.polleverywhere.com/multiple_choice_polls/wo7zkeFiLWIPKGf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888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29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7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72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23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995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15.</a:t>
            </a:r>
            <a:r>
              <a:rPr lang="en-US" dirty="0" smtClean="0">
                <a:latin typeface="Times New Roman"/>
                <a:cs typeface="Times New Roman"/>
              </a:rPr>
              <a:t>UN02 </a:t>
            </a:r>
            <a:r>
              <a:rPr lang="en-US" dirty="0">
                <a:latin typeface="Times New Roman"/>
                <a:cs typeface="Times New Roman"/>
              </a:rPr>
              <a:t>In-text figure, </a:t>
            </a:r>
            <a:r>
              <a:rPr lang="en-US" dirty="0" err="1" smtClean="0">
                <a:latin typeface="Times New Roman"/>
                <a:cs typeface="Times New Roman"/>
              </a:rPr>
              <a:t>Punnett</a:t>
            </a:r>
            <a:r>
              <a:rPr lang="en-US" dirty="0" smtClean="0">
                <a:latin typeface="Times New Roman"/>
                <a:cs typeface="Times New Roman"/>
              </a:rPr>
              <a:t> square, p. 300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58872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33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730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15.UN01 In-text figure, testcross, p. 300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10331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044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811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statements is true of linkage?</a:t>
            </a:r>
          </a:p>
          <a:p>
            <a:r>
              <a:rPr lang="en-US" smtClean="0"/>
              <a:t>https://www.polleverywhere.com/multiple_choice_polls/0Z0bkrtepet32lA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048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How would one explain a testcross involving F1 dihybrid flies in which more parental-type offspring than recombinant-type offspring are produced?</a:t>
            </a:r>
          </a:p>
          <a:p>
            <a:r>
              <a:rPr lang="en-US" smtClean="0"/>
              <a:t>https://www.polleverywhere.com/multiple_choice_polls/O7skoj7JyEGwnKf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741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does a frequency of recombination of 50% indicate?</a:t>
            </a:r>
          </a:p>
          <a:p>
            <a:r>
              <a:rPr lang="en-US" smtClean="0"/>
              <a:t>https://www.polleverywhere.com/multiple_choice_polls/n008e11Qn3wJ9Op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13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721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40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721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361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42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158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15.13-1 Meiotic nondisjunction (step 1)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16866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15.13</a:t>
            </a:r>
            <a:r>
              <a:rPr lang="en-US" dirty="0" smtClean="0">
                <a:latin typeface="Times New Roman"/>
                <a:cs typeface="Times New Roman"/>
              </a:rPr>
              <a:t>-2 </a:t>
            </a:r>
            <a:r>
              <a:rPr lang="en-US" dirty="0">
                <a:latin typeface="Times New Roman"/>
                <a:cs typeface="Times New Roman"/>
              </a:rPr>
              <a:t>Meiotic nondisjunction (step </a:t>
            </a:r>
            <a:r>
              <a:rPr lang="en-US" dirty="0" smtClean="0">
                <a:latin typeface="Times New Roman"/>
                <a:cs typeface="Times New Roman"/>
              </a:rPr>
              <a:t>2)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90854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15.13</a:t>
            </a:r>
            <a:r>
              <a:rPr lang="en-US" dirty="0" smtClean="0">
                <a:latin typeface="Times New Roman"/>
                <a:cs typeface="Times New Roman"/>
              </a:rPr>
              <a:t>-3 </a:t>
            </a:r>
            <a:r>
              <a:rPr lang="en-US" dirty="0">
                <a:latin typeface="Times New Roman"/>
                <a:cs typeface="Times New Roman"/>
              </a:rPr>
              <a:t>Meiotic nondisjunction (step </a:t>
            </a:r>
            <a:r>
              <a:rPr lang="en-US" dirty="0" smtClean="0">
                <a:latin typeface="Times New Roman"/>
                <a:cs typeface="Times New Roman"/>
              </a:rPr>
              <a:t>3)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5553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If cell X enters meiosis, and nondisjunction of one chromosome occurs in one of its daughter cells during meiosis II, what will be the result at the completion of meiosis?</a:t>
            </a:r>
          </a:p>
          <a:p>
            <a:r>
              <a:rPr lang="en-US" smtClean="0"/>
              <a:t>https://www.polleverywhere.com/multiple_choice_polls/yA1ZKXUoRk1qdIo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435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47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755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48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277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15.15 Down syndrome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4323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721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couple has a child with Down syndrome. The mother is 39 years old at the time of delivery. Which of the following is the most probable cause of the child's condition?</a:t>
            </a:r>
          </a:p>
          <a:p>
            <a:r>
              <a:rPr lang="en-US" smtClean="0"/>
              <a:t>https://www.polleverywhere.com/multiple_choice_polls/5f2i1koRuBatS1U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823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51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188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is an example of monosomy?</a:t>
            </a:r>
          </a:p>
          <a:p>
            <a:r>
              <a:rPr lang="en-US" smtClean="0"/>
              <a:t>https://www.polleverywhere.com/multiple_choice_polls/yTwUCrp7IW7Epsv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437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53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784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54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471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15.14 Alterations of chromosome structure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20849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56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68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One possible result of chromosomal breakage is for a fragment to join a nonhomologous chromosome. What is this alteration called?</a:t>
            </a:r>
          </a:p>
          <a:p>
            <a:r>
              <a:rPr lang="en-US" smtClean="0"/>
              <a:t>https://www.polleverywhere.com/multiple_choice_polls/reKt4cEzj4KJQm2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684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58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7218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13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947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60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238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15.17 Genomic imprinting of the mouse </a:t>
            </a:r>
            <a:r>
              <a:rPr lang="en-US" i="1" dirty="0" smtClean="0">
                <a:latin typeface="Times New Roman"/>
                <a:cs typeface="Times New Roman"/>
              </a:rPr>
              <a:t>Igf2</a:t>
            </a:r>
            <a:r>
              <a:rPr lang="en-US" dirty="0" smtClean="0">
                <a:latin typeface="Times New Roman"/>
                <a:cs typeface="Times New Roman"/>
              </a:rPr>
              <a:t> gene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023127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62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0347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63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4273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Mitochondrial DNA is primarily involved in coding for proteins needed for protein complexes of the electron transport chain and ATP synthase. Therefore, mutations in mitochondrial genes would most affect _____.</a:t>
            </a:r>
          </a:p>
          <a:p>
            <a:r>
              <a:rPr lang="en-US" smtClean="0"/>
              <a:t>https://www.polleverywhere.com/multiple_choice_polls/Z2c3guglRQJGMMz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149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65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72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42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15.3 Morgan’s first mutant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1365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3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 userDrawn="1"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320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3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55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79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8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57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72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8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12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7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25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8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46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1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7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5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5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4" r:id="rId3"/>
    <p:sldLayoutId id="2147483705" r:id="rId4"/>
    <p:sldLayoutId id="2147483882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6988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8124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6988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5279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6988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4379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6988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6777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6988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7878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6988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4702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6988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103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6988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5755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6988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1159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6988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8979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6988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7758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6988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1655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6988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305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6988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2217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6988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9254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http://www.mediaresource.org/instruct.htm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6.xml"/><Relationship Id="rId5" Type="http://schemas.openxmlformats.org/officeDocument/2006/relationships/image" Target="../media/image1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0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2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-23373" y="1633538"/>
            <a:ext cx="15865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15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216275"/>
            <a:ext cx="3727450" cy="2247900"/>
          </a:xfrm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/>
          <a:p>
            <a:pPr marL="152400" indent="0" eaLnBrk="1" hangingPunct="1">
              <a:buClr>
                <a:schemeClr val="tx2"/>
              </a:buClr>
              <a:buFont typeface="Wingdings" charset="0"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The Chromosomal Basis of Inheritance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127000" y="3054060"/>
            <a:ext cx="1314380" cy="2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04aWildMutantDrosX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1554480"/>
            <a:ext cx="5961888" cy="35966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15.4a</a:t>
            </a:r>
            <a:endParaRPr lang="en-US" sz="1200" dirty="0"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634414" y="1524616"/>
            <a:ext cx="1649444" cy="31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300" dirty="0" smtClean="0">
                <a:solidFill>
                  <a:srgbClr val="FF6600"/>
                </a:solidFill>
                <a:latin typeface="Arial" charset="0"/>
              </a:rPr>
              <a:t>Experiment</a:t>
            </a:r>
            <a:endParaRPr lang="en-US" sz="23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639859" y="3856635"/>
            <a:ext cx="958708" cy="35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300" dirty="0" smtClean="0">
                <a:solidFill>
                  <a:srgbClr val="FF6600"/>
                </a:solidFill>
                <a:latin typeface="Arial" charset="0"/>
              </a:rPr>
              <a:t>Results</a:t>
            </a:r>
            <a:endParaRPr lang="en-US" sz="23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705176" y="1976367"/>
            <a:ext cx="1515184" cy="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P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Generation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712433" y="2845412"/>
            <a:ext cx="1489783" cy="61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sz="2200" baseline="-250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Generation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656195" y="4349455"/>
            <a:ext cx="1627665" cy="6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sz="22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Generation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636277" y="2843597"/>
            <a:ext cx="1856722" cy="68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All offspring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had red eyes.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Correlating Behavior of a Gene</a:t>
            </a:r>
            <a:r>
              <a:rPr lang="ja-JP" altLang="en-US" smtClean="0"/>
              <a:t>’</a:t>
            </a:r>
            <a:r>
              <a:rPr lang="en-US" altLang="ja-JP" smtClean="0"/>
              <a:t>s Alleles with Behavior of a Chromosome 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272909"/>
            <a:ext cx="8499249" cy="5327915"/>
          </a:xfrm>
        </p:spPr>
        <p:txBody>
          <a:bodyPr/>
          <a:lstStyle/>
          <a:p>
            <a:r>
              <a:rPr lang="en-US" dirty="0" smtClean="0"/>
              <a:t>Morgan determined that the white-eyed mutant allele </a:t>
            </a:r>
            <a:r>
              <a:rPr lang="en-US" b="1" u="sng" dirty="0" smtClean="0"/>
              <a:t>MUST</a:t>
            </a:r>
            <a:r>
              <a:rPr lang="en-US" dirty="0" smtClean="0"/>
              <a:t> be located on the X chromosome</a:t>
            </a:r>
          </a:p>
          <a:p>
            <a:r>
              <a:rPr lang="en-US" dirty="0" smtClean="0"/>
              <a:t>Morgan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finding supported the </a:t>
            </a:r>
            <a:r>
              <a:rPr lang="en-US" altLang="ja-JP" b="1" dirty="0" smtClean="0"/>
              <a:t>chromosome theory of inheritance</a:t>
            </a:r>
          </a:p>
          <a:p>
            <a:pPr lvl="1"/>
            <a:r>
              <a:rPr lang="en-US" dirty="0" smtClean="0"/>
              <a:t>Morgan = genius, just like Mendel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99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04bWildMutantDrosX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76" y="134112"/>
            <a:ext cx="5870448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15.4b</a:t>
            </a:r>
            <a:endParaRPr lang="en-US" sz="1200" dirty="0"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741462" y="679153"/>
            <a:ext cx="1515184" cy="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P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Generation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757790" y="2682129"/>
            <a:ext cx="1489783" cy="61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sz="2200" baseline="-250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Generation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692482" y="4966319"/>
            <a:ext cx="1627665" cy="6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sz="22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Generation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696100" y="89516"/>
            <a:ext cx="1612855" cy="31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300" dirty="0" smtClean="0">
                <a:solidFill>
                  <a:srgbClr val="FF6600"/>
                </a:solidFill>
                <a:latin typeface="Arial" charset="0"/>
              </a:rPr>
              <a:t>Conclusion </a:t>
            </a:r>
            <a:endParaRPr lang="en-US" sz="23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858603" y="2460780"/>
            <a:ext cx="725267" cy="2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Eggs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838646" y="4508807"/>
            <a:ext cx="725267" cy="2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Eggs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485361" y="2087039"/>
            <a:ext cx="900598" cy="3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Sperm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447259" y="4171652"/>
            <a:ext cx="900598" cy="3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Sperm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327234" y="825500"/>
            <a:ext cx="286910" cy="17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325426" y="1068612"/>
            <a:ext cx="303145" cy="24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083048" y="841836"/>
            <a:ext cx="286910" cy="17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090309" y="1075879"/>
            <a:ext cx="286906" cy="23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698094" y="694877"/>
            <a:ext cx="286910" cy="17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6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757143" y="5791209"/>
            <a:ext cx="286910" cy="17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6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195537" y="5598892"/>
            <a:ext cx="286910" cy="17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6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691491" y="4113892"/>
            <a:ext cx="419440" cy="25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6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600" i="1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952754" y="2741387"/>
            <a:ext cx="419440" cy="25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6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600" i="1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671864" y="2893787"/>
            <a:ext cx="419440" cy="25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6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600" i="1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842410" y="1259117"/>
            <a:ext cx="419440" cy="25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6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600" i="1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849663" y="694875"/>
            <a:ext cx="419440" cy="25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6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600" i="1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6112073" y="2730503"/>
            <a:ext cx="419440" cy="25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6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600" i="1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961818" y="4773388"/>
            <a:ext cx="419440" cy="25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6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600" i="1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662790" y="4943929"/>
            <a:ext cx="419440" cy="25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6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600" i="1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958189" y="5295902"/>
            <a:ext cx="419440" cy="25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6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600" i="1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117519" y="4766129"/>
            <a:ext cx="419440" cy="25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6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600" i="1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927344" y="6135916"/>
            <a:ext cx="419440" cy="25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16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1600" i="1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052545" y="5607966"/>
            <a:ext cx="286910" cy="17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6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016260" y="3240324"/>
            <a:ext cx="286910" cy="17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6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807617" y="1997537"/>
            <a:ext cx="286910" cy="17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1600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7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trike="sngStrike" dirty="0"/>
              <a:t>Concept 15.1: Morgan showed that </a:t>
            </a:r>
            <a:r>
              <a:rPr lang="en-US" sz="2400" strike="sngStrike" dirty="0" err="1"/>
              <a:t>Mendelian</a:t>
            </a:r>
            <a:r>
              <a:rPr lang="en-US" sz="2400" strike="sngStrike" dirty="0"/>
              <a:t> inheritance has its physical basis in the behavior of </a:t>
            </a:r>
            <a:r>
              <a:rPr lang="en-US" sz="2400" strike="sngStrike" dirty="0" smtClean="0"/>
              <a:t>chromosomes</a:t>
            </a:r>
          </a:p>
          <a:p>
            <a:r>
              <a:rPr lang="en-US" b="1" dirty="0">
                <a:solidFill>
                  <a:srgbClr val="FF0000"/>
                </a:solidFill>
              </a:rPr>
              <a:t>Concept 15.2: Sex-linked genes exhibit unique patterns of </a:t>
            </a:r>
            <a:r>
              <a:rPr lang="en-US" b="1" dirty="0" smtClean="0">
                <a:solidFill>
                  <a:srgbClr val="FF0000"/>
                </a:solidFill>
              </a:rPr>
              <a:t>inheritance</a:t>
            </a:r>
          </a:p>
          <a:p>
            <a:r>
              <a:rPr lang="en-US" sz="2400" dirty="0"/>
              <a:t>Concept 15.3: Linked genes tend to be inherited together because they are located near each other on the same </a:t>
            </a:r>
            <a:r>
              <a:rPr lang="en-US" sz="2400" dirty="0" smtClean="0"/>
              <a:t>chromosome</a:t>
            </a:r>
          </a:p>
          <a:p>
            <a:r>
              <a:rPr lang="en-US" sz="2400" dirty="0"/>
              <a:t>Concept 15.4: Alterations of chromosome number or structure cause some genetic </a:t>
            </a:r>
            <a:r>
              <a:rPr lang="en-US" sz="2400" dirty="0" smtClean="0"/>
              <a:t>disorders</a:t>
            </a:r>
          </a:p>
          <a:p>
            <a:r>
              <a:rPr lang="en-US" sz="2400" dirty="0"/>
              <a:t>Concept 15.5: Some inheritance patterns are exceptions to standard </a:t>
            </a:r>
            <a:r>
              <a:rPr lang="en-US" sz="2400" dirty="0" err="1"/>
              <a:t>Mendelian</a:t>
            </a:r>
            <a:r>
              <a:rPr lang="en-US" sz="2400" dirty="0"/>
              <a:t> inheritance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8492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15.2: Sex-linked genes exhibit unique patterns of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Morgan’s discovery of a trait that correlated with the sex of flies was key to the development of the chromosome theory of inheritance</a:t>
            </a:r>
          </a:p>
          <a:p>
            <a:r>
              <a:rPr lang="en-US" dirty="0" smtClean="0"/>
              <a:t>In humans and some other animals, there is a </a:t>
            </a:r>
            <a:r>
              <a:rPr lang="en-US" b="1" i="1" dirty="0" smtClean="0"/>
              <a:t>chromosomal basis of sex determination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76251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Chromosomal Basis of Sex Determination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In humans and other mammals, there are two varieties of sex chromosomes</a:t>
            </a:r>
          </a:p>
          <a:p>
            <a:pPr lvl="1"/>
            <a:r>
              <a:rPr lang="en-US" sz="2500" dirty="0" smtClean="0"/>
              <a:t>Larger X chromosome </a:t>
            </a:r>
          </a:p>
          <a:p>
            <a:pPr lvl="1"/>
            <a:r>
              <a:rPr lang="en-US" sz="2500" dirty="0"/>
              <a:t>S</a:t>
            </a:r>
            <a:r>
              <a:rPr lang="en-US" sz="2500" dirty="0" smtClean="0"/>
              <a:t>maller Y chromosome</a:t>
            </a:r>
          </a:p>
          <a:p>
            <a:r>
              <a:rPr lang="en-US" sz="2500" dirty="0" smtClean="0"/>
              <a:t>A person with two X chromosomes (XX) = female</a:t>
            </a:r>
          </a:p>
          <a:p>
            <a:r>
              <a:rPr lang="en-US" sz="2500" dirty="0"/>
              <a:t>A person with </a:t>
            </a:r>
            <a:r>
              <a:rPr lang="en-US" sz="2500" dirty="0" smtClean="0"/>
              <a:t>one X chromosome and one Y chromosome </a:t>
            </a:r>
            <a:r>
              <a:rPr lang="en-US" sz="2500" dirty="0"/>
              <a:t>(</a:t>
            </a:r>
            <a:r>
              <a:rPr lang="en-US" sz="2500" dirty="0" smtClean="0"/>
              <a:t>XY) </a:t>
            </a:r>
            <a:r>
              <a:rPr lang="en-US" sz="2500" dirty="0"/>
              <a:t>= </a:t>
            </a:r>
            <a:r>
              <a:rPr lang="en-US" sz="2500" dirty="0" smtClean="0"/>
              <a:t>male</a:t>
            </a:r>
          </a:p>
          <a:p>
            <a:pPr lvl="1"/>
            <a:r>
              <a:rPr lang="en-US" sz="2500" dirty="0" smtClean="0"/>
              <a:t>SRY gene </a:t>
            </a:r>
            <a:r>
              <a:rPr lang="en-US" sz="2500" dirty="0"/>
              <a:t>(</a:t>
            </a:r>
            <a:r>
              <a:rPr lang="en-US" sz="2500" u="sng" dirty="0"/>
              <a:t>s</a:t>
            </a:r>
            <a:r>
              <a:rPr lang="en-US" sz="2500" dirty="0"/>
              <a:t>ex-determining </a:t>
            </a:r>
            <a:r>
              <a:rPr lang="en-US" sz="2500" u="sng" dirty="0"/>
              <a:t>r</a:t>
            </a:r>
            <a:r>
              <a:rPr lang="en-US" sz="2500" dirty="0"/>
              <a:t>egion on the </a:t>
            </a:r>
            <a:r>
              <a:rPr lang="en-US" sz="2500" u="sng" dirty="0"/>
              <a:t>Y</a:t>
            </a:r>
            <a:r>
              <a:rPr lang="en-US" sz="2500" dirty="0"/>
              <a:t>) is responsible for </a:t>
            </a:r>
            <a:r>
              <a:rPr lang="en-US" sz="2500" dirty="0" smtClean="0"/>
              <a:t>“maleness” development</a:t>
            </a:r>
            <a:endParaRPr lang="en-US" sz="25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3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05HumanSexChromosome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56" y="1868678"/>
            <a:ext cx="3218688" cy="29809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15.5</a:t>
            </a:r>
            <a:endParaRPr lang="en-US" sz="1200" dirty="0">
              <a:latin typeface="Arial" charset="0"/>
            </a:endParaRPr>
          </a:p>
        </p:txBody>
      </p:sp>
      <p:sp>
        <p:nvSpPr>
          <p:cNvPr id="136" name="Text Box 31"/>
          <p:cNvSpPr txBox="1">
            <a:spLocks noChangeArrowheads="1"/>
          </p:cNvSpPr>
          <p:nvPr/>
        </p:nvSpPr>
        <p:spPr bwMode="auto">
          <a:xfrm>
            <a:off x="4183482" y="2322896"/>
            <a:ext cx="225228" cy="2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X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39" name="Straight Connector 138"/>
          <p:cNvCxnSpPr/>
          <p:nvPr/>
        </p:nvCxnSpPr>
        <p:spPr bwMode="auto">
          <a:xfrm>
            <a:off x="4365504" y="2477242"/>
            <a:ext cx="406067" cy="1262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5524500" y="3563999"/>
            <a:ext cx="91049" cy="2732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506098" y="3282650"/>
            <a:ext cx="225228" cy="2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700" dirty="0" smtClean="0">
                <a:solidFill>
                  <a:srgbClr val="FFFFFF"/>
                </a:solidFill>
                <a:latin typeface="Arial" charset="0"/>
              </a:rPr>
              <a:t>Y</a:t>
            </a:r>
            <a:endParaRPr lang="en-US" sz="17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8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 that is located on either sex chromosome is called a </a:t>
            </a:r>
            <a:r>
              <a:rPr lang="en-US" b="1" dirty="0" smtClean="0"/>
              <a:t>sex-linked gene</a:t>
            </a:r>
          </a:p>
          <a:p>
            <a:pPr lvl="1"/>
            <a:r>
              <a:rPr lang="en-US" dirty="0" smtClean="0"/>
              <a:t>Genes on the Y chromosome are called Y-linked genes; there are few of these</a:t>
            </a:r>
          </a:p>
          <a:p>
            <a:pPr lvl="1"/>
            <a:r>
              <a:rPr lang="en-US" dirty="0" smtClean="0"/>
              <a:t>Genes on the X chromosome are called </a:t>
            </a:r>
            <a:r>
              <a:rPr lang="en-US" b="1" dirty="0" smtClean="0"/>
              <a:t>X-linked genes</a:t>
            </a:r>
          </a:p>
          <a:p>
            <a:pPr lvl="2"/>
            <a:r>
              <a:rPr lang="en-US" dirty="0"/>
              <a:t>X chromosomes have genes for </a:t>
            </a:r>
            <a:r>
              <a:rPr lang="en-US" dirty="0" smtClean="0"/>
              <a:t>MANY characters UNRELATED to sex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327250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Concept 15.2: Sex-linked genes exhibit unique patterns of 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6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X-linked genes follow </a:t>
            </a:r>
            <a:r>
              <a:rPr lang="en-US" b="1" dirty="0" smtClean="0"/>
              <a:t>UNIQUE, NON-MENDELIAN </a:t>
            </a:r>
            <a:r>
              <a:rPr lang="en-US" dirty="0" smtClean="0"/>
              <a:t>patterns of inheritance</a:t>
            </a:r>
          </a:p>
          <a:p>
            <a:r>
              <a:rPr lang="en-US" dirty="0" smtClean="0"/>
              <a:t>For a recessive X-linked trait to be expressed…</a:t>
            </a:r>
          </a:p>
          <a:p>
            <a:pPr lvl="1"/>
            <a:r>
              <a:rPr lang="en-US" dirty="0" smtClean="0"/>
              <a:t>A female needs TWO copies of the allele = homozygous</a:t>
            </a:r>
            <a:r>
              <a:rPr lang="en-US" dirty="0"/>
              <a:t> </a:t>
            </a:r>
            <a:r>
              <a:rPr lang="en-US" dirty="0" smtClean="0"/>
              <a:t>recessive genotype</a:t>
            </a:r>
          </a:p>
          <a:p>
            <a:pPr lvl="1"/>
            <a:r>
              <a:rPr lang="en-US" dirty="0" smtClean="0"/>
              <a:t>A male needs ONLY ONE copy of the allele = “</a:t>
            </a:r>
            <a:r>
              <a:rPr lang="en-US" b="1" dirty="0" err="1" smtClean="0"/>
              <a:t>hemizygous</a:t>
            </a:r>
            <a:r>
              <a:rPr lang="en-US" dirty="0" smtClean="0"/>
              <a:t>” genotype</a:t>
            </a:r>
          </a:p>
          <a:p>
            <a:r>
              <a:rPr lang="en-US" dirty="0" smtClean="0"/>
              <a:t>X-linked recessive disorders are </a:t>
            </a:r>
            <a:r>
              <a:rPr lang="en-US" b="1" u="sng" dirty="0" smtClean="0"/>
              <a:t>MUCH MORE COMMON</a:t>
            </a:r>
            <a:r>
              <a:rPr lang="en-US" dirty="0" smtClean="0"/>
              <a:t> in males than in females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34963" y="327250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Concept 15.2: Sex-linked genes exhibit unique patterns of 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3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07XLinkedRecessiv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28" y="140462"/>
            <a:ext cx="6486144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15.7</a:t>
            </a:r>
            <a:endParaRPr lang="en-US" sz="1200" dirty="0">
              <a:latin typeface="Arial" charset="0"/>
            </a:endParaRPr>
          </a:p>
        </p:txBody>
      </p:sp>
      <p:sp>
        <p:nvSpPr>
          <p:cNvPr id="136" name="Text Box 31"/>
          <p:cNvSpPr txBox="1">
            <a:spLocks noChangeArrowheads="1"/>
          </p:cNvSpPr>
          <p:nvPr/>
        </p:nvSpPr>
        <p:spPr bwMode="auto">
          <a:xfrm>
            <a:off x="3004198" y="2876254"/>
            <a:ext cx="551800" cy="33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(a)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378596" y="6267153"/>
            <a:ext cx="551800" cy="33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(b)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696925" y="6265338"/>
            <a:ext cx="551800" cy="33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(c)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79095" y="1359513"/>
            <a:ext cx="789473" cy="2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Sperm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742611" y="4759485"/>
            <a:ext cx="789473" cy="2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Sperm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053680" y="4766742"/>
            <a:ext cx="789473" cy="2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Sperm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987864" y="1889285"/>
            <a:ext cx="789473" cy="2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Eggs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362265" y="5280186"/>
            <a:ext cx="789473" cy="2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Eggs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680591" y="5278371"/>
            <a:ext cx="789473" cy="2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Eggs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820620" y="336255"/>
            <a:ext cx="560879" cy="3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16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834808" y="334439"/>
            <a:ext cx="560879" cy="3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16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063737" y="1894725"/>
            <a:ext cx="560879" cy="3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16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052849" y="2446270"/>
            <a:ext cx="560879" cy="3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16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604392" y="1900168"/>
            <a:ext cx="560879" cy="3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16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602580" y="2451711"/>
            <a:ext cx="560879" cy="3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16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2978793" y="5300139"/>
            <a:ext cx="560879" cy="3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16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976981" y="5851682"/>
            <a:ext cx="560879" cy="3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16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289865" y="5309211"/>
            <a:ext cx="560879" cy="3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16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288053" y="5860754"/>
            <a:ext cx="560879" cy="3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16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196511" y="3748923"/>
            <a:ext cx="560879" cy="3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16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6523908" y="3738038"/>
            <a:ext cx="560879" cy="3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16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430879" y="5296512"/>
            <a:ext cx="560879" cy="3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16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185948" y="3736226"/>
            <a:ext cx="560879" cy="3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16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419991" y="5848055"/>
            <a:ext cx="560879" cy="3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16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504277" y="3725340"/>
            <a:ext cx="560879" cy="3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16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740133" y="5309211"/>
            <a:ext cx="560879" cy="3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16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731063" y="5860754"/>
            <a:ext cx="560879" cy="3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16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590206" y="1901983"/>
            <a:ext cx="337723" cy="3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16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597462" y="2462597"/>
            <a:ext cx="337723" cy="3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16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2545178" y="4784883"/>
            <a:ext cx="337723" cy="3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16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973677" y="5301952"/>
            <a:ext cx="337723" cy="3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16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4194361" y="1383094"/>
            <a:ext cx="337723" cy="3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16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5284750" y="5301951"/>
            <a:ext cx="337723" cy="3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16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5879833" y="4783063"/>
            <a:ext cx="337723" cy="3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16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5290190" y="5853494"/>
            <a:ext cx="337723" cy="3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16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1970046" y="5853494"/>
            <a:ext cx="337723" cy="3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1600" i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4736832" y="1399422"/>
            <a:ext cx="337723" cy="3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16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6431375" y="4781249"/>
            <a:ext cx="337723" cy="3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16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111234" y="4790319"/>
            <a:ext cx="337723" cy="3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1600" baseline="30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1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02_ChromoBasisMendel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24" y="134112"/>
            <a:ext cx="5864352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15.2</a:t>
            </a:r>
            <a:endParaRPr lang="en-US" sz="1200" dirty="0">
              <a:latin typeface="Arial" charset="0"/>
            </a:endParaRPr>
          </a:p>
        </p:txBody>
      </p:sp>
      <p:sp>
        <p:nvSpPr>
          <p:cNvPr id="136" name="Text Box 31"/>
          <p:cNvSpPr txBox="1">
            <a:spLocks noChangeArrowheads="1"/>
          </p:cNvSpPr>
          <p:nvPr/>
        </p:nvSpPr>
        <p:spPr bwMode="auto">
          <a:xfrm>
            <a:off x="1756199" y="221017"/>
            <a:ext cx="848758" cy="1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P Generation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756199" y="1992667"/>
            <a:ext cx="848758" cy="1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sz="1000" baseline="-250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 Generation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186449" y="182917"/>
            <a:ext cx="821901" cy="5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Yellow-round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seeds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000" i="1" dirty="0" smtClean="0">
                <a:solidFill>
                  <a:srgbClr val="000000"/>
                </a:solidFill>
                <a:latin typeface="Arial" charset="0"/>
              </a:rPr>
              <a:t>YYRR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096049" y="1440217"/>
            <a:ext cx="548851" cy="17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Gametes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283499" y="906817"/>
            <a:ext cx="479001" cy="17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Meiosis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160321" y="1179867"/>
            <a:ext cx="848758" cy="1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Fertilization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483648" y="227367"/>
            <a:ext cx="898101" cy="33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Green-wrinkled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seeds (</a:t>
            </a:r>
            <a:r>
              <a:rPr lang="en-US" sz="1000" i="1" dirty="0" err="1" smtClean="0">
                <a:solidFill>
                  <a:srgbClr val="000000"/>
                </a:solidFill>
                <a:latin typeface="Arial" charset="0"/>
              </a:rPr>
              <a:t>yyrr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277149" y="2659417"/>
            <a:ext cx="498051" cy="1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Meiosis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188249" y="2976917"/>
            <a:ext cx="644101" cy="41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Metaphase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>
                <a:solidFill>
                  <a:srgbClr val="000000"/>
                </a:solidFill>
                <a:latin typeface="Times"/>
              </a:rPr>
              <a:t>I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150149" y="3796067"/>
            <a:ext cx="682201" cy="18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Anaphase </a:t>
            </a:r>
            <a:r>
              <a:rPr lang="en-US" sz="1000" dirty="0" smtClean="0">
                <a:solidFill>
                  <a:srgbClr val="000000"/>
                </a:solidFill>
                <a:latin typeface="Times"/>
              </a:rPr>
              <a:t>I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150149" y="4297717"/>
            <a:ext cx="726651" cy="33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Metaphase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Times"/>
              </a:rPr>
              <a:t>II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407448" y="1872017"/>
            <a:ext cx="1691852" cy="31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All F</a:t>
            </a:r>
            <a:r>
              <a:rPr lang="en-US" sz="1000" baseline="-250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 plants produce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yellow-round seeds (</a:t>
            </a:r>
            <a:r>
              <a:rPr lang="en-US" sz="1000" i="1" dirty="0" err="1" smtClean="0">
                <a:solidFill>
                  <a:srgbClr val="000000"/>
                </a:solidFill>
                <a:latin typeface="Arial" charset="0"/>
              </a:rPr>
              <a:t>YyRr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).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756198" y="2665767"/>
            <a:ext cx="1431501" cy="6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FFFFFF"/>
                </a:solidFill>
                <a:latin typeface="Arial" charset="0"/>
              </a:rPr>
              <a:t>LAW OF</a:t>
            </a:r>
            <a:br>
              <a:rPr lang="en-US" sz="10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FFFFFF"/>
                </a:solidFill>
                <a:latin typeface="Arial" charset="0"/>
              </a:rPr>
              <a:t>SEGREGATION</a:t>
            </a:r>
            <a:br>
              <a:rPr lang="en-US" sz="10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FFFFFF"/>
                </a:solidFill>
                <a:latin typeface="Arial" charset="0"/>
              </a:rPr>
              <a:t>The two alleles for each</a:t>
            </a:r>
            <a:br>
              <a:rPr lang="en-US" sz="10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FFFFFF"/>
                </a:solidFill>
                <a:latin typeface="Arial" charset="0"/>
              </a:rPr>
              <a:t>gene separate.</a:t>
            </a:r>
            <a:endParaRPr 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604298" y="2627667"/>
            <a:ext cx="1634701" cy="76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FFFFFF"/>
                </a:solidFill>
                <a:latin typeface="Arial" charset="0"/>
              </a:rPr>
              <a:t>LAW OF INDEPENDENT</a:t>
            </a:r>
            <a:br>
              <a:rPr lang="en-US" sz="10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FFFFFF"/>
                </a:solidFill>
                <a:latin typeface="Arial" charset="0"/>
              </a:rPr>
              <a:t>ASSORTMENT Alleles of</a:t>
            </a:r>
            <a:br>
              <a:rPr lang="en-US" sz="10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FFFFFF"/>
                </a:solidFill>
                <a:latin typeface="Arial" charset="0"/>
              </a:rPr>
              <a:t>genes on </a:t>
            </a:r>
            <a:r>
              <a:rPr lang="en-US" sz="1000" dirty="0" err="1" smtClean="0">
                <a:solidFill>
                  <a:srgbClr val="FFFFFF"/>
                </a:solidFill>
                <a:latin typeface="Arial" charset="0"/>
              </a:rPr>
              <a:t>nonhomologous</a:t>
            </a:r>
            <a:r>
              <a:rPr lang="en-US" sz="1000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sz="10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FFFFFF"/>
                </a:solidFill>
                <a:latin typeface="Arial" charset="0"/>
              </a:rPr>
              <a:t>chromosomes assort</a:t>
            </a:r>
            <a:br>
              <a:rPr lang="en-US" sz="10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FFFFFF"/>
                </a:solidFill>
                <a:latin typeface="Arial" charset="0"/>
              </a:rPr>
              <a:t>independently.</a:t>
            </a:r>
            <a:endParaRPr 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661198" y="722667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906729" y="510999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902498" y="1387300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207297" y="2428701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851698" y="667634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999865" y="688802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143797" y="2123900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812663" y="2128135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669663" y="2843569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269864" y="2835101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758565" y="1387302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214831" y="489834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024330" y="743836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045498" y="1366137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342765" y="2208569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5028562" y="2208570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876163" y="2428701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147095" y="549102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5278330" y="680337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5244461" y="1353436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816894" y="2276304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4156494" y="2276303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902495" y="2835102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5053958" y="2835101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3661197" y="3211868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028564" y="3216101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3153197" y="3965401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439197" y="3965401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4956596" y="4702001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2708697" y="4714701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3885563" y="3211870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5257163" y="3211872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3504562" y="3973870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5786330" y="3969636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978696" y="4706238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6235064" y="4685073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790563" y="3601336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3161663" y="3592869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2708696" y="4329468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6243529" y="4333703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3496091" y="3601335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5439190" y="3597103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3978691" y="4321003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977758" y="4333703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4770325" y="5243870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4283490" y="5269271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5392623" y="5277737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3648492" y="5265036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2437763" y="5108400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3136262" y="5074534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4863464" y="5091468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5384164" y="5070301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2602863" y="5265036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2979629" y="5252336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5930262" y="5290434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6442496" y="5307368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85534" y="5545667"/>
            <a:ext cx="219455" cy="2194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2789113" y="5578301"/>
            <a:ext cx="229237" cy="16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000" i="1" dirty="0" smtClean="0">
                <a:solidFill>
                  <a:srgbClr val="000000"/>
                </a:solidFill>
                <a:latin typeface="Arial" charset="0"/>
              </a:rPr>
              <a:t>YR</a:t>
            </a:r>
            <a:endParaRPr lang="en-US" sz="10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3920067" y="5537201"/>
            <a:ext cx="219455" cy="2194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5050368" y="5537200"/>
            <a:ext cx="219455" cy="2194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6184901" y="5537201"/>
            <a:ext cx="219455" cy="2194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3919416" y="5552902"/>
            <a:ext cx="229237" cy="16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000" i="1" dirty="0" err="1" smtClean="0">
                <a:solidFill>
                  <a:srgbClr val="000000"/>
                </a:solidFill>
                <a:latin typeface="Arial" charset="0"/>
              </a:rPr>
              <a:t>yr</a:t>
            </a:r>
            <a:endParaRPr lang="en-US" sz="10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5049718" y="5574069"/>
            <a:ext cx="229237" cy="16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000" i="1" dirty="0" err="1" smtClean="0">
                <a:solidFill>
                  <a:srgbClr val="000000"/>
                </a:solidFill>
                <a:latin typeface="Arial" charset="0"/>
              </a:rPr>
              <a:t>Yr</a:t>
            </a:r>
            <a:endParaRPr lang="en-US" sz="10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6188481" y="5557136"/>
            <a:ext cx="229237" cy="16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000" i="1" dirty="0" err="1" smtClean="0">
                <a:solidFill>
                  <a:srgbClr val="000000"/>
                </a:solidFill>
                <a:latin typeface="Arial" charset="0"/>
              </a:rPr>
              <a:t>yR</a:t>
            </a:r>
            <a:endParaRPr lang="en-US" sz="10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2560516" y="5510571"/>
            <a:ext cx="229237" cy="22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000" baseline="300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000" baseline="-25000" dirty="0" smtClean="0">
                <a:solidFill>
                  <a:srgbClr val="000000"/>
                </a:solidFill>
                <a:latin typeface="Arial" charset="0"/>
              </a:rPr>
              <a:t>4</a:t>
            </a:r>
            <a:endParaRPr lang="en-US" sz="1000" baseline="-250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0" name="Straight Connector 89"/>
          <p:cNvCxnSpPr/>
          <p:nvPr/>
        </p:nvCxnSpPr>
        <p:spPr bwMode="auto">
          <a:xfrm flipV="1">
            <a:off x="3771900" y="5579534"/>
            <a:ext cx="55033" cy="1396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 flipV="1">
            <a:off x="2641600" y="5583767"/>
            <a:ext cx="55033" cy="1396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 flipV="1">
            <a:off x="4902200" y="5575301"/>
            <a:ext cx="55033" cy="1396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6040967" y="5575301"/>
            <a:ext cx="55033" cy="1396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3690817" y="5493640"/>
            <a:ext cx="229237" cy="22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000" baseline="300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000" baseline="-25000" dirty="0" smtClean="0">
                <a:solidFill>
                  <a:srgbClr val="000000"/>
                </a:solidFill>
                <a:latin typeface="Arial" charset="0"/>
              </a:rPr>
              <a:t>4</a:t>
            </a:r>
            <a:endParaRPr lang="en-US" sz="1000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4825351" y="5497874"/>
            <a:ext cx="229237" cy="22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000" baseline="300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000" baseline="-25000" dirty="0" smtClean="0">
                <a:solidFill>
                  <a:srgbClr val="000000"/>
                </a:solidFill>
                <a:latin typeface="Arial" charset="0"/>
              </a:rPr>
              <a:t>4</a:t>
            </a:r>
            <a:endParaRPr lang="en-US" sz="1000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5955652" y="5497875"/>
            <a:ext cx="229237" cy="22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000" baseline="300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000" baseline="-25000" dirty="0" smtClean="0">
                <a:solidFill>
                  <a:srgbClr val="000000"/>
                </a:solidFill>
                <a:latin typeface="Arial" charset="0"/>
              </a:rPr>
              <a:t>4</a:t>
            </a:r>
            <a:endParaRPr lang="en-US" sz="1000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1751964" y="5857701"/>
            <a:ext cx="848758" cy="1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sz="10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 Generation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1908595" y="6052436"/>
            <a:ext cx="1558502" cy="47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Fertilization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recombines the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i="1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1000" i="1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 alleles at random.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" name="Text Box 31"/>
          <p:cNvSpPr txBox="1">
            <a:spLocks noChangeArrowheads="1"/>
          </p:cNvSpPr>
          <p:nvPr/>
        </p:nvSpPr>
        <p:spPr bwMode="auto">
          <a:xfrm>
            <a:off x="3627332" y="5900038"/>
            <a:ext cx="1761701" cy="20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50" dirty="0" smtClean="0">
                <a:solidFill>
                  <a:srgbClr val="000000"/>
                </a:solidFill>
                <a:latin typeface="Arial" charset="0"/>
              </a:rPr>
              <a:t>An F</a:t>
            </a:r>
            <a:r>
              <a:rPr lang="en-US" sz="1050" baseline="-250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1050" dirty="0" smtClean="0">
                <a:solidFill>
                  <a:srgbClr val="000000"/>
                </a:solidFill>
                <a:latin typeface="Arial" charset="0"/>
              </a:rPr>
              <a:t> × F</a:t>
            </a:r>
            <a:r>
              <a:rPr lang="en-US" sz="1050" baseline="-25000" dirty="0" smtClean="0">
                <a:solidFill>
                  <a:srgbClr val="000000"/>
                </a:solidFill>
                <a:latin typeface="Arial" charset="0"/>
              </a:rPr>
              <a:t>1 </a:t>
            </a:r>
            <a:r>
              <a:rPr lang="en-US" sz="1050" dirty="0" smtClean="0">
                <a:solidFill>
                  <a:srgbClr val="000000"/>
                </a:solidFill>
                <a:latin typeface="Arial" charset="0"/>
              </a:rPr>
              <a:t>cross-fertilization</a:t>
            </a:r>
            <a:endParaRPr lang="en-US" sz="10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" name="Text Box 31"/>
          <p:cNvSpPr txBox="1">
            <a:spLocks noChangeArrowheads="1"/>
          </p:cNvSpPr>
          <p:nvPr/>
        </p:nvSpPr>
        <p:spPr bwMode="auto">
          <a:xfrm>
            <a:off x="6230827" y="5891570"/>
            <a:ext cx="1152105" cy="62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Fertilization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results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in the 9:3:3:1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phenotypic ratio in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the F</a:t>
            </a:r>
            <a:r>
              <a:rPr lang="en-US" sz="10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 generation.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3801215" y="6272570"/>
            <a:ext cx="156952" cy="17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9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4101781" y="6272570"/>
            <a:ext cx="220451" cy="14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: 3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4478549" y="6276806"/>
            <a:ext cx="597218" cy="15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: 3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8" name="Text Box 31"/>
          <p:cNvSpPr txBox="1">
            <a:spLocks noChangeArrowheads="1"/>
          </p:cNvSpPr>
          <p:nvPr/>
        </p:nvSpPr>
        <p:spPr bwMode="auto">
          <a:xfrm>
            <a:off x="4783346" y="6272571"/>
            <a:ext cx="220451" cy="14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: 1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3" name="Right Brace 9222"/>
          <p:cNvSpPr/>
          <p:nvPr/>
        </p:nvSpPr>
        <p:spPr bwMode="auto">
          <a:xfrm rot="5400000">
            <a:off x="2779182" y="5037076"/>
            <a:ext cx="81959" cy="921342"/>
          </a:xfrm>
          <a:prstGeom prst="rightBrace">
            <a:avLst>
              <a:gd name="adj1" fmla="val 4918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10" name="Right Brace 109"/>
          <p:cNvSpPr/>
          <p:nvPr/>
        </p:nvSpPr>
        <p:spPr bwMode="auto">
          <a:xfrm rot="5400000">
            <a:off x="3909482" y="5032844"/>
            <a:ext cx="81959" cy="921342"/>
          </a:xfrm>
          <a:prstGeom prst="rightBrace">
            <a:avLst>
              <a:gd name="adj1" fmla="val 4918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11" name="Right Brace 110"/>
          <p:cNvSpPr/>
          <p:nvPr/>
        </p:nvSpPr>
        <p:spPr bwMode="auto">
          <a:xfrm rot="5400000">
            <a:off x="5035551" y="5037077"/>
            <a:ext cx="81959" cy="921342"/>
          </a:xfrm>
          <a:prstGeom prst="rightBrace">
            <a:avLst>
              <a:gd name="adj1" fmla="val 4918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12" name="Right Brace 111"/>
          <p:cNvSpPr/>
          <p:nvPr/>
        </p:nvSpPr>
        <p:spPr bwMode="auto">
          <a:xfrm rot="5400000">
            <a:off x="6157384" y="5032844"/>
            <a:ext cx="81959" cy="921342"/>
          </a:xfrm>
          <a:prstGeom prst="rightBrace">
            <a:avLst>
              <a:gd name="adj1" fmla="val 4918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2901347" y="3452817"/>
            <a:ext cx="129362" cy="129363"/>
          </a:xfrm>
          <a:prstGeom prst="ellipse">
            <a:avLst/>
          </a:prstGeom>
          <a:solidFill>
            <a:srgbClr val="655B98"/>
          </a:solidFill>
          <a:ln w="9525" cap="flat" cmpd="sng" algn="ctr">
            <a:solidFill>
              <a:srgbClr val="655B9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18" name="Text Box 31"/>
          <p:cNvSpPr txBox="1">
            <a:spLocks noChangeArrowheads="1"/>
          </p:cNvSpPr>
          <p:nvPr/>
        </p:nvSpPr>
        <p:spPr bwMode="auto">
          <a:xfrm>
            <a:off x="2860051" y="3441171"/>
            <a:ext cx="224367" cy="160596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900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9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9224" name="Group 9223"/>
          <p:cNvGrpSpPr/>
          <p:nvPr/>
        </p:nvGrpSpPr>
        <p:grpSpPr>
          <a:xfrm>
            <a:off x="2293398" y="4549252"/>
            <a:ext cx="224367" cy="160596"/>
            <a:chOff x="1848478" y="3593571"/>
            <a:chExt cx="224367" cy="160596"/>
          </a:xfrm>
        </p:grpSpPr>
        <p:sp>
          <p:nvSpPr>
            <p:cNvPr id="119" name="Oval 118"/>
            <p:cNvSpPr/>
            <p:nvPr/>
          </p:nvSpPr>
          <p:spPr bwMode="auto">
            <a:xfrm>
              <a:off x="1890827" y="3605217"/>
              <a:ext cx="129362" cy="129363"/>
            </a:xfrm>
            <a:prstGeom prst="ellipse">
              <a:avLst/>
            </a:prstGeom>
            <a:solidFill>
              <a:srgbClr val="655B98"/>
            </a:solidFill>
            <a:ln w="9525" cap="flat" cmpd="sng" algn="ctr">
              <a:solidFill>
                <a:srgbClr val="655B9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20" name="Text Box 31"/>
            <p:cNvSpPr txBox="1">
              <a:spLocks noChangeArrowheads="1"/>
            </p:cNvSpPr>
            <p:nvPr/>
          </p:nvSpPr>
          <p:spPr bwMode="auto">
            <a:xfrm>
              <a:off x="1848478" y="3593571"/>
              <a:ext cx="224367" cy="160596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9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22" name="Oval 121"/>
          <p:cNvSpPr/>
          <p:nvPr/>
        </p:nvSpPr>
        <p:spPr bwMode="auto">
          <a:xfrm>
            <a:off x="6547495" y="4566182"/>
            <a:ext cx="129362" cy="129363"/>
          </a:xfrm>
          <a:prstGeom prst="ellipse">
            <a:avLst/>
          </a:prstGeom>
          <a:solidFill>
            <a:srgbClr val="008B8C"/>
          </a:solidFill>
          <a:ln w="9525" cap="flat" cmpd="sng" algn="ctr">
            <a:solidFill>
              <a:srgbClr val="008B8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3" name="Text Box 31"/>
          <p:cNvSpPr txBox="1">
            <a:spLocks noChangeArrowheads="1"/>
          </p:cNvSpPr>
          <p:nvPr/>
        </p:nvSpPr>
        <p:spPr bwMode="auto">
          <a:xfrm>
            <a:off x="6505146" y="4554536"/>
            <a:ext cx="224367" cy="160596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900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5971759" y="3448583"/>
            <a:ext cx="129362" cy="129363"/>
          </a:xfrm>
          <a:prstGeom prst="ellipse">
            <a:avLst/>
          </a:prstGeom>
          <a:solidFill>
            <a:srgbClr val="008B8C"/>
          </a:solidFill>
          <a:ln w="9525" cap="flat" cmpd="sng" algn="ctr">
            <a:solidFill>
              <a:srgbClr val="008B8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5" name="Text Box 31"/>
          <p:cNvSpPr txBox="1">
            <a:spLocks noChangeArrowheads="1"/>
          </p:cNvSpPr>
          <p:nvPr/>
        </p:nvSpPr>
        <p:spPr bwMode="auto">
          <a:xfrm>
            <a:off x="5929410" y="3436937"/>
            <a:ext cx="224367" cy="160596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900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6047963" y="5916613"/>
            <a:ext cx="129362" cy="129363"/>
          </a:xfrm>
          <a:prstGeom prst="ellipse">
            <a:avLst/>
          </a:prstGeom>
          <a:solidFill>
            <a:srgbClr val="008B8C"/>
          </a:solidFill>
          <a:ln w="9525" cap="flat" cmpd="sng" algn="ctr">
            <a:solidFill>
              <a:srgbClr val="008B8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7" name="Text Box 31"/>
          <p:cNvSpPr txBox="1">
            <a:spLocks noChangeArrowheads="1"/>
          </p:cNvSpPr>
          <p:nvPr/>
        </p:nvSpPr>
        <p:spPr bwMode="auto">
          <a:xfrm>
            <a:off x="6005614" y="5904967"/>
            <a:ext cx="224367" cy="160596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900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1734195" y="6073250"/>
            <a:ext cx="129362" cy="129363"/>
          </a:xfrm>
          <a:prstGeom prst="ellipse">
            <a:avLst/>
          </a:prstGeom>
          <a:solidFill>
            <a:srgbClr val="655B98"/>
          </a:solidFill>
          <a:ln w="9525" cap="flat" cmpd="sng" algn="ctr">
            <a:solidFill>
              <a:srgbClr val="655B9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30" name="Text Box 31"/>
          <p:cNvSpPr txBox="1">
            <a:spLocks noChangeArrowheads="1"/>
          </p:cNvSpPr>
          <p:nvPr/>
        </p:nvSpPr>
        <p:spPr bwMode="auto">
          <a:xfrm>
            <a:off x="1687613" y="6061604"/>
            <a:ext cx="224367" cy="160596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900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3690830" y="5036440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8" name="Text Box 31"/>
          <p:cNvSpPr txBox="1">
            <a:spLocks noChangeArrowheads="1"/>
          </p:cNvSpPr>
          <p:nvPr/>
        </p:nvSpPr>
        <p:spPr bwMode="auto">
          <a:xfrm>
            <a:off x="4253863" y="5108405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1" name="Text Box 31"/>
          <p:cNvSpPr txBox="1">
            <a:spLocks noChangeArrowheads="1"/>
          </p:cNvSpPr>
          <p:nvPr/>
        </p:nvSpPr>
        <p:spPr bwMode="auto">
          <a:xfrm>
            <a:off x="6006462" y="5116873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" name="Text Box 31"/>
          <p:cNvSpPr txBox="1">
            <a:spLocks noChangeArrowheads="1"/>
          </p:cNvSpPr>
          <p:nvPr/>
        </p:nvSpPr>
        <p:spPr bwMode="auto">
          <a:xfrm>
            <a:off x="6480595" y="5087240"/>
            <a:ext cx="85301" cy="1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700" i="1" dirty="0" smtClean="0">
                <a:solidFill>
                  <a:srgbClr val="000000"/>
                </a:solidFill>
                <a:latin typeface="Arial" charset="0"/>
              </a:rPr>
              <a:t>y</a:t>
            </a:r>
            <a:endParaRPr lang="en-US" sz="7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70" y="2567970"/>
            <a:ext cx="1769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 Mendel’s genius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1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disorders caused by recessive alleles on the X chromosome in humans</a:t>
            </a:r>
          </a:p>
          <a:p>
            <a:pPr lvl="1"/>
            <a:r>
              <a:rPr lang="en-US" dirty="0" smtClean="0"/>
              <a:t>Color blindness (mostly X-linked)</a:t>
            </a:r>
          </a:p>
          <a:p>
            <a:pPr lvl="1"/>
            <a:r>
              <a:rPr lang="en-US" dirty="0" err="1" smtClean="0"/>
              <a:t>Duchenne</a:t>
            </a:r>
            <a:r>
              <a:rPr lang="en-US" dirty="0" smtClean="0"/>
              <a:t> muscular dystrophy</a:t>
            </a:r>
          </a:p>
          <a:p>
            <a:pPr lvl="1"/>
            <a:r>
              <a:rPr lang="en-US" dirty="0" smtClean="0"/>
              <a:t>Hemophilia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327250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Concept 15.2: Sex-linked genes exhibit unique patterns of 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2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 Inactivation in Female Mammals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mammalian females, one of the two X chromosomes in each cell is randomly inactivated during embryonic development </a:t>
            </a:r>
          </a:p>
          <a:p>
            <a:r>
              <a:rPr lang="en-US" dirty="0" smtClean="0"/>
              <a:t>The inactive X condenses into a </a:t>
            </a:r>
            <a:r>
              <a:rPr lang="en-US" b="1" dirty="0" smtClean="0"/>
              <a:t>Barr body</a:t>
            </a:r>
          </a:p>
          <a:p>
            <a:r>
              <a:rPr lang="en-US" dirty="0" smtClean="0"/>
              <a:t>If a female is heterozygous for a particular gene located on the X chromosome, she will be a </a:t>
            </a:r>
            <a:r>
              <a:rPr lang="en-US" b="1" i="1" dirty="0" smtClean="0"/>
              <a:t>mosaic</a:t>
            </a:r>
            <a:r>
              <a:rPr lang="en-US" dirty="0" smtClean="0"/>
              <a:t> for that character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5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08_XInactivatio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64" y="134112"/>
            <a:ext cx="6443472" cy="6437376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 bwMode="auto">
          <a:xfrm flipH="1" flipV="1">
            <a:off x="3971479" y="4116622"/>
            <a:ext cx="361375" cy="16017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5575639" y="4125693"/>
            <a:ext cx="572983" cy="7681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15.8</a:t>
            </a:r>
            <a:endParaRPr lang="en-US" sz="1200" dirty="0">
              <a:latin typeface="Arial" charset="0"/>
            </a:endParaRPr>
          </a:p>
        </p:txBody>
      </p:sp>
      <p:sp>
        <p:nvSpPr>
          <p:cNvPr id="136" name="Text Box 31"/>
          <p:cNvSpPr txBox="1">
            <a:spLocks noChangeArrowheads="1"/>
          </p:cNvSpPr>
          <p:nvPr/>
        </p:nvSpPr>
        <p:spPr bwMode="auto">
          <a:xfrm>
            <a:off x="4110916" y="100398"/>
            <a:ext cx="1849013" cy="29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X chromosomes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39" name="Straight Connector 138"/>
          <p:cNvCxnSpPr/>
          <p:nvPr/>
        </p:nvCxnSpPr>
        <p:spPr bwMode="auto">
          <a:xfrm flipV="1">
            <a:off x="5172861" y="526143"/>
            <a:ext cx="805210" cy="2819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5189189" y="1096572"/>
            <a:ext cx="825168" cy="917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386618" y="3201143"/>
            <a:ext cx="435096" cy="10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4100285" y="3193143"/>
            <a:ext cx="444501" cy="1723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6386618" y="3202214"/>
            <a:ext cx="435096" cy="80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5488214" y="3392714"/>
            <a:ext cx="424875" cy="787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3973286" y="4127500"/>
            <a:ext cx="361375" cy="16017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5577446" y="4127500"/>
            <a:ext cx="572983" cy="7681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val 20"/>
          <p:cNvSpPr/>
          <p:nvPr/>
        </p:nvSpPr>
        <p:spPr bwMode="auto">
          <a:xfrm>
            <a:off x="5461002" y="4889502"/>
            <a:ext cx="182876" cy="18287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279902" y="5731331"/>
            <a:ext cx="182876" cy="18287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005031" y="352584"/>
            <a:ext cx="1170470" cy="59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Allele for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orange fur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021360" y="1058341"/>
            <a:ext cx="1081570" cy="52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Allele for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black fur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105472" y="1963669"/>
            <a:ext cx="1872599" cy="81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Cell division and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X chromosome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inactivation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409442" y="855141"/>
            <a:ext cx="1584130" cy="31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Early embryo: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414887" y="2484371"/>
            <a:ext cx="1342826" cy="88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Two cell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populations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 adult cat: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249460" y="3328013"/>
            <a:ext cx="1061612" cy="31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Active X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588072" y="3190129"/>
            <a:ext cx="845713" cy="55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Inactive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X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515828" y="3823312"/>
            <a:ext cx="1074313" cy="27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Black fur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5536946" y="3830570"/>
            <a:ext cx="1248484" cy="26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Orange fur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6846860" y="3054056"/>
            <a:ext cx="1061612" cy="31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Active X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8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9FFCC7E-4965-454C-B1A7-2D19E7A928D1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62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529C192-1EF0-4865-BA96-7DA127A747B7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71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3F0F7FC-2785-48D6-9CBA-5ED8E0F5CD7A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42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AA87E6D-F5EA-4131-AD6E-C25050D48321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5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E64C657-1A54-4643-93D5-D851AF362F2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9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C197851-ACAB-4EC8-B9EB-F45282EBF48B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75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96685"/>
            <a:ext cx="8499249" cy="5073650"/>
          </a:xfrm>
        </p:spPr>
        <p:txBody>
          <a:bodyPr/>
          <a:lstStyle/>
          <a:p>
            <a:r>
              <a:rPr lang="en-US" sz="2400" strike="sngStrike" dirty="0"/>
              <a:t>Concept 15.1: Morgan showed that </a:t>
            </a:r>
            <a:r>
              <a:rPr lang="en-US" sz="2400" strike="sngStrike" dirty="0" err="1"/>
              <a:t>Mendelian</a:t>
            </a:r>
            <a:r>
              <a:rPr lang="en-US" sz="2400" strike="sngStrike" dirty="0"/>
              <a:t> inheritance has its physical basis in the behavior of </a:t>
            </a:r>
            <a:r>
              <a:rPr lang="en-US" sz="2400" strike="sngStrike" dirty="0" smtClean="0"/>
              <a:t>chromosomes</a:t>
            </a:r>
          </a:p>
          <a:p>
            <a:r>
              <a:rPr lang="en-US" sz="2400" strike="sngStrike" dirty="0"/>
              <a:t>Concept 15.2: Sex-linked genes exhibit unique patterns of </a:t>
            </a:r>
            <a:r>
              <a:rPr lang="en-US" sz="2400" strike="sngStrike" dirty="0" smtClean="0"/>
              <a:t>inheritance</a:t>
            </a:r>
          </a:p>
          <a:p>
            <a:r>
              <a:rPr lang="en-US" b="1" dirty="0">
                <a:solidFill>
                  <a:srgbClr val="FF0000"/>
                </a:solidFill>
              </a:rPr>
              <a:t>Concept 15.3: Linked genes tend to be inherited together because they are located near each other on the same </a:t>
            </a:r>
            <a:r>
              <a:rPr lang="en-US" b="1" dirty="0" smtClean="0">
                <a:solidFill>
                  <a:srgbClr val="FF0000"/>
                </a:solidFill>
              </a:rPr>
              <a:t>chromosome</a:t>
            </a:r>
          </a:p>
          <a:p>
            <a:r>
              <a:rPr lang="en-US" sz="2400" dirty="0"/>
              <a:t>Concept 15.4: Alterations of chromosome number or structure cause some genetic </a:t>
            </a:r>
            <a:r>
              <a:rPr lang="en-US" sz="2400" dirty="0" smtClean="0"/>
              <a:t>disorders</a:t>
            </a:r>
          </a:p>
          <a:p>
            <a:r>
              <a:rPr lang="en-US" sz="2400" dirty="0"/>
              <a:t>Concept 15.5: Some inheritance patterns are exceptions to standard </a:t>
            </a:r>
            <a:r>
              <a:rPr lang="en-US" sz="2400" dirty="0" err="1"/>
              <a:t>Mendelian</a:t>
            </a:r>
            <a:r>
              <a:rPr lang="en-US" sz="2400" dirty="0"/>
              <a:t> inheritance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0646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Locating Genes Along Chromosomes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hereditary factors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were purely abstract when first proposed…still a genius </a:t>
            </a:r>
            <a:r>
              <a:rPr lang="en-US" altLang="ja-JP" dirty="0" err="1" smtClean="0"/>
              <a:t>tho</a:t>
            </a:r>
            <a:endParaRPr lang="en-US" altLang="ja-JP" dirty="0" smtClean="0"/>
          </a:p>
          <a:p>
            <a:r>
              <a:rPr lang="en-US" dirty="0" smtClean="0"/>
              <a:t>Today we can show that the factors aka </a:t>
            </a:r>
            <a:r>
              <a:rPr lang="en-US" b="1" u="sng" dirty="0" smtClean="0"/>
              <a:t>GENES</a:t>
            </a:r>
            <a:r>
              <a:rPr lang="en-US" dirty="0" smtClean="0"/>
              <a:t>, are located on actua</a:t>
            </a:r>
            <a:r>
              <a:rPr lang="en-US" dirty="0"/>
              <a:t>l</a:t>
            </a:r>
            <a:r>
              <a:rPr lang="en-US" dirty="0" smtClean="0"/>
              <a:t> chromosomes</a:t>
            </a:r>
          </a:p>
        </p:txBody>
      </p:sp>
      <p:pic>
        <p:nvPicPr>
          <p:cNvPr id="4" name="Picture 3" descr="15_01_TaggedGen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52" y="3531626"/>
            <a:ext cx="4425696" cy="28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3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15.3: Linked genes tend to be inherited together because they are located near each other on the same chromosome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685925"/>
            <a:ext cx="8499249" cy="4660635"/>
          </a:xfrm>
        </p:spPr>
        <p:txBody>
          <a:bodyPr/>
          <a:lstStyle/>
          <a:p>
            <a:r>
              <a:rPr lang="en-US" dirty="0" smtClean="0"/>
              <a:t>Each chromosome has hundreds or thousands of genes (except the Y chromosome)</a:t>
            </a:r>
          </a:p>
          <a:p>
            <a:r>
              <a:rPr lang="en-US" dirty="0" smtClean="0"/>
              <a:t>Genes located on the </a:t>
            </a:r>
            <a:r>
              <a:rPr lang="en-US" b="1" u="sng" dirty="0" smtClean="0"/>
              <a:t>SAME</a:t>
            </a:r>
            <a:r>
              <a:rPr lang="en-US" dirty="0" smtClean="0"/>
              <a:t> chromosome that tend to be inherited </a:t>
            </a:r>
            <a:r>
              <a:rPr lang="en-US" b="1" u="sng" dirty="0" smtClean="0"/>
              <a:t>TOGETHER</a:t>
            </a:r>
            <a:r>
              <a:rPr lang="en-US" dirty="0" smtClean="0"/>
              <a:t> are called </a:t>
            </a:r>
            <a:r>
              <a:rPr lang="en-US" b="1" dirty="0" smtClean="0"/>
              <a:t>linked genes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3268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Recombination of Unlinked Genes: Independent Assortment of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Offspring with a phenotype matching one of the parental phenotypes are called </a:t>
            </a:r>
            <a:r>
              <a:rPr lang="en-US" b="1" dirty="0" smtClean="0"/>
              <a:t>parental types</a:t>
            </a:r>
          </a:p>
          <a:p>
            <a:r>
              <a:rPr lang="en-US" dirty="0" smtClean="0"/>
              <a:t>Offspring with </a:t>
            </a:r>
            <a:r>
              <a:rPr lang="en-US" dirty="0" err="1" smtClean="0"/>
              <a:t>nonparental</a:t>
            </a:r>
            <a:r>
              <a:rPr lang="en-US" dirty="0" smtClean="0"/>
              <a:t> phenotypes (new combinations of traits) are called </a:t>
            </a:r>
            <a:r>
              <a:rPr lang="en-US" b="1" dirty="0" smtClean="0"/>
              <a:t>recombinant</a:t>
            </a:r>
            <a:r>
              <a:rPr lang="en-US" dirty="0" smtClean="0"/>
              <a:t> </a:t>
            </a:r>
            <a:r>
              <a:rPr lang="en-US" b="1" dirty="0" smtClean="0"/>
              <a:t>types</a:t>
            </a:r>
            <a:r>
              <a:rPr lang="en-US" dirty="0" smtClean="0"/>
              <a:t>, or </a:t>
            </a:r>
            <a:r>
              <a:rPr lang="en-US" b="1" dirty="0" smtClean="0"/>
              <a:t>recombinants</a:t>
            </a:r>
          </a:p>
          <a:p>
            <a:r>
              <a:rPr lang="en-US" dirty="0" smtClean="0"/>
              <a:t>A 50% frequency of recombination is observed for any two genes on </a:t>
            </a:r>
            <a:r>
              <a:rPr lang="en-US" b="1" u="sng" dirty="0" smtClean="0"/>
              <a:t>DIFFERENT</a:t>
            </a:r>
            <a:r>
              <a:rPr lang="en-US" dirty="0" smtClean="0"/>
              <a:t> chromosomes</a:t>
            </a:r>
          </a:p>
          <a:p>
            <a:pPr lvl="1"/>
            <a:r>
              <a:rPr lang="en-US" dirty="0" smtClean="0"/>
              <a:t>This is what Mendel predicted…but Morgan showed that this isn’t always the case!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32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UN02PunnettSquar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" y="902893"/>
            <a:ext cx="8272272" cy="490118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15.UN02</a:t>
            </a:r>
            <a:endParaRPr lang="en-US" sz="1200" dirty="0">
              <a:latin typeface="Arial" charset="0"/>
            </a:endParaRPr>
          </a:p>
        </p:txBody>
      </p:sp>
      <p:sp>
        <p:nvSpPr>
          <p:cNvPr id="136" name="Text Box 31"/>
          <p:cNvSpPr txBox="1">
            <a:spLocks noChangeArrowheads="1"/>
          </p:cNvSpPr>
          <p:nvPr/>
        </p:nvSpPr>
        <p:spPr bwMode="auto">
          <a:xfrm>
            <a:off x="4246986" y="889602"/>
            <a:ext cx="4071514" cy="74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Gametes from yellow-round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dihybrid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parent (</a:t>
            </a:r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YyRr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ight Brace 3"/>
          <p:cNvSpPr/>
          <p:nvPr/>
        </p:nvSpPr>
        <p:spPr bwMode="auto">
          <a:xfrm rot="16200000">
            <a:off x="5977765" y="-625621"/>
            <a:ext cx="364091" cy="4861670"/>
          </a:xfrm>
          <a:prstGeom prst="rightBrace">
            <a:avLst>
              <a:gd name="adj1" fmla="val 2826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10800000">
            <a:off x="2528806" y="2739569"/>
            <a:ext cx="364091" cy="1505859"/>
          </a:xfrm>
          <a:prstGeom prst="rightBrace">
            <a:avLst>
              <a:gd name="adj1" fmla="val 2826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 rot="5400000">
            <a:off x="4738607" y="3367625"/>
            <a:ext cx="364091" cy="2405123"/>
          </a:xfrm>
          <a:prstGeom prst="rightBrace">
            <a:avLst>
              <a:gd name="adj1" fmla="val 2826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 rot="5400000">
            <a:off x="7222364" y="3365811"/>
            <a:ext cx="364091" cy="2405123"/>
          </a:xfrm>
          <a:prstGeom prst="rightBrace">
            <a:avLst>
              <a:gd name="adj1" fmla="val 2826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71458" y="2638574"/>
            <a:ext cx="2059470" cy="173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Gametes from 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testcross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homozygous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recessive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parent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yyrr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092781" y="4690536"/>
            <a:ext cx="1676657" cy="106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Parental-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type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offspring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431389" y="4706863"/>
            <a:ext cx="1977827" cy="68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Recombinant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offspring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7456718" y="3855964"/>
            <a:ext cx="1161143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yyRr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744689" y="3845079"/>
            <a:ext cx="1161143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YyRr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210304" y="3852336"/>
            <a:ext cx="1161143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Yyrr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967507" y="3852341"/>
            <a:ext cx="1161143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yyrr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042233" y="2110622"/>
            <a:ext cx="620482" cy="34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YR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292276" y="2072524"/>
            <a:ext cx="620482" cy="34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yr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507846" y="2117880"/>
            <a:ext cx="620482" cy="34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Yr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768776" y="2108810"/>
            <a:ext cx="620482" cy="34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yR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915563" y="3279025"/>
            <a:ext cx="620482" cy="34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yr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684" y="439246"/>
            <a:ext cx="2682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Mendel = Genius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0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Morgan found that body </a:t>
            </a:r>
            <a:r>
              <a:rPr lang="en-US" dirty="0" smtClean="0"/>
              <a:t>color and </a:t>
            </a:r>
            <a:r>
              <a:rPr lang="en-US" dirty="0" smtClean="0"/>
              <a:t>wing </a:t>
            </a:r>
            <a:r>
              <a:rPr lang="en-US" dirty="0" smtClean="0"/>
              <a:t>size in </a:t>
            </a:r>
            <a:r>
              <a:rPr lang="en-US" dirty="0" smtClean="0"/>
              <a:t>fruit flies are usually inherited </a:t>
            </a:r>
            <a:r>
              <a:rPr lang="en-US" b="1" u="sng" dirty="0" smtClean="0"/>
              <a:t>TOGETHER</a:t>
            </a:r>
            <a:r>
              <a:rPr lang="en-US" dirty="0" smtClean="0"/>
              <a:t> in specific combinations (parental phenotypes) </a:t>
            </a:r>
            <a:endParaRPr lang="en-US" dirty="0" smtClean="0"/>
          </a:p>
          <a:p>
            <a:pPr lvl="1"/>
            <a:r>
              <a:rPr lang="en-US" dirty="0"/>
              <a:t>body color </a:t>
            </a:r>
            <a:r>
              <a:rPr lang="en-US" dirty="0" smtClean="0"/>
              <a:t>= b</a:t>
            </a:r>
            <a:r>
              <a:rPr lang="en-US" baseline="30000" dirty="0" smtClean="0"/>
              <a:t>+</a:t>
            </a:r>
            <a:r>
              <a:rPr lang="en-US" dirty="0" smtClean="0"/>
              <a:t>/b and </a:t>
            </a:r>
            <a:r>
              <a:rPr lang="en-US" dirty="0"/>
              <a:t>wing size </a:t>
            </a:r>
            <a:r>
              <a:rPr lang="en-US" dirty="0" smtClean="0"/>
              <a:t>= vg</a:t>
            </a:r>
            <a:r>
              <a:rPr lang="en-US" baseline="30000" dirty="0" smtClean="0"/>
              <a:t>+</a:t>
            </a:r>
            <a:r>
              <a:rPr lang="en-US" dirty="0"/>
              <a:t>/</a:t>
            </a:r>
            <a:r>
              <a:rPr lang="en-US" dirty="0" smtClean="0"/>
              <a:t>vg</a:t>
            </a:r>
            <a:endParaRPr lang="en-US" dirty="0" smtClean="0"/>
          </a:p>
          <a:p>
            <a:r>
              <a:rPr lang="en-US" dirty="0" smtClean="0"/>
              <a:t>He noted that these genes </a:t>
            </a:r>
            <a:r>
              <a:rPr lang="en-US" b="1" u="sng" dirty="0" smtClean="0"/>
              <a:t>DO NOT</a:t>
            </a:r>
            <a:r>
              <a:rPr lang="en-US" dirty="0" smtClean="0"/>
              <a:t> assort independently, and reasoned that they were on the same chromosome</a:t>
            </a:r>
          </a:p>
          <a:p>
            <a:pPr lvl="1"/>
            <a:r>
              <a:rPr lang="en-US" dirty="0" smtClean="0"/>
              <a:t>These genes violated Mendel’s laws</a:t>
            </a:r>
            <a:r>
              <a:rPr lang="en-US" dirty="0" smtClean="0"/>
              <a:t>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/>
              <a:t> </a:t>
            </a:r>
            <a:r>
              <a:rPr lang="en-US" dirty="0" smtClean="0"/>
              <a:t>Morgan’s Genius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3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UN01Testcros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40637"/>
            <a:ext cx="8546592" cy="442569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15.UN01</a:t>
            </a:r>
            <a:endParaRPr lang="en-US" sz="1200" dirty="0">
              <a:latin typeface="Arial" charset="0"/>
            </a:endParaRPr>
          </a:p>
        </p:txBody>
      </p:sp>
      <p:sp>
        <p:nvSpPr>
          <p:cNvPr id="136" name="Text Box 31"/>
          <p:cNvSpPr txBox="1">
            <a:spLocks noChangeArrowheads="1"/>
          </p:cNvSpPr>
          <p:nvPr/>
        </p:nvSpPr>
        <p:spPr bwMode="auto">
          <a:xfrm>
            <a:off x="745413" y="4291400"/>
            <a:ext cx="2220942" cy="3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Most offspring</a:t>
            </a:r>
            <a:endParaRPr lang="en-US" sz="2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35384" y="1640728"/>
            <a:ext cx="2649116" cy="147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sz="2300" baseline="-250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dirty="0" err="1" smtClean="0">
                <a:solidFill>
                  <a:srgbClr val="000000"/>
                </a:solidFill>
                <a:latin typeface="Arial" charset="0"/>
              </a:rPr>
              <a:t>dihybrid</a:t>
            </a: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 female</a:t>
            </a:r>
            <a:br>
              <a:rPr lang="en-US" sz="2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and homozygous</a:t>
            </a:r>
          </a:p>
          <a:p>
            <a:pPr eaLnBrk="0" hangingPunct="0"/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recessive male</a:t>
            </a:r>
            <a:br>
              <a:rPr lang="en-US" sz="2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in testcross</a:t>
            </a:r>
            <a:endParaRPr lang="en-US" sz="2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796383" y="4298663"/>
            <a:ext cx="481044" cy="35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or</a:t>
            </a:r>
            <a:endParaRPr lang="en-US" sz="2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254241" y="1559087"/>
            <a:ext cx="934616" cy="40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sz="22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vg</a:t>
            </a:r>
            <a:r>
              <a:rPr lang="en-US" sz="22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22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234285" y="3861417"/>
            <a:ext cx="934616" cy="40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sz="22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vg</a:t>
            </a:r>
            <a:r>
              <a:rPr lang="en-US" sz="2200" baseline="300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endParaRPr lang="en-US" sz="22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315926" y="2391844"/>
            <a:ext cx="934616" cy="40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vg</a:t>
            </a:r>
            <a:endParaRPr lang="en-US" sz="22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7643321" y="1537315"/>
            <a:ext cx="934616" cy="40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vg</a:t>
            </a:r>
            <a:endParaRPr lang="en-US" sz="22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7652395" y="2408175"/>
            <a:ext cx="934616" cy="40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vg</a:t>
            </a:r>
            <a:endParaRPr lang="en-US" sz="22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332251" y="4721388"/>
            <a:ext cx="934616" cy="40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vg</a:t>
            </a:r>
            <a:endParaRPr lang="en-US" sz="22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7652395" y="3868673"/>
            <a:ext cx="934616" cy="40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vg</a:t>
            </a:r>
            <a:endParaRPr lang="en-US" sz="22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634249" y="4730459"/>
            <a:ext cx="934616" cy="40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vg</a:t>
            </a:r>
            <a:endParaRPr lang="en-US" sz="22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684" y="439246"/>
            <a:ext cx="2682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Morgan = Genius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2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Recombination of Linked Genes: Crossing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Morgan discovered that genes can be </a:t>
            </a:r>
            <a:r>
              <a:rPr lang="en-US" b="1" dirty="0" smtClean="0"/>
              <a:t>linked</a:t>
            </a:r>
            <a:r>
              <a:rPr lang="en-US" dirty="0" smtClean="0"/>
              <a:t>, but the linkage was incomplete, because some recombinant </a:t>
            </a:r>
            <a:r>
              <a:rPr lang="en-US" dirty="0" smtClean="0"/>
              <a:t>phenotypes (Mendel’s prediction) </a:t>
            </a:r>
            <a:r>
              <a:rPr lang="en-US" dirty="0" smtClean="0"/>
              <a:t>were </a:t>
            </a:r>
            <a:r>
              <a:rPr lang="en-US" i="1" dirty="0" smtClean="0"/>
              <a:t>still</a:t>
            </a:r>
            <a:r>
              <a:rPr lang="en-US" dirty="0" smtClean="0"/>
              <a:t> observed</a:t>
            </a:r>
          </a:p>
          <a:p>
            <a:r>
              <a:rPr lang="en-US" dirty="0" smtClean="0"/>
              <a:t>He proposed that some process must </a:t>
            </a:r>
            <a:r>
              <a:rPr lang="en-US" i="1" dirty="0" smtClean="0"/>
              <a:t>occasionally</a:t>
            </a:r>
            <a:r>
              <a:rPr lang="en-US" dirty="0" smtClean="0"/>
              <a:t> break the physical connection between genes on the same chromosome</a:t>
            </a:r>
          </a:p>
          <a:p>
            <a:r>
              <a:rPr lang="en-US" dirty="0" smtClean="0"/>
              <a:t>That mechanism was the </a:t>
            </a:r>
            <a:r>
              <a:rPr lang="en-US" b="1" dirty="0" smtClean="0"/>
              <a:t>crossing over </a:t>
            </a:r>
            <a:r>
              <a:rPr lang="en-US" dirty="0" smtClean="0"/>
              <a:t>of homologous chromosomes during Prophase I of Meiosis </a:t>
            </a:r>
            <a:r>
              <a:rPr lang="en-US" dirty="0" smtClean="0"/>
              <a:t>I!!!!!!!!!!!!!!!!!!!!!!!!!!!!!!!!!!!!!!!!!!!!!!!!!!!!!!!!!!!!!!!!!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58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Animation: Crossing Over</a:t>
            </a:r>
          </a:p>
        </p:txBody>
      </p:sp>
      <p:pic>
        <p:nvPicPr>
          <p:cNvPr id="3" name="15_10CrossingOver_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1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40F31DE-E093-4D9D-9DC6-12FD9DB0F063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27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49FE219-169A-495C-8EE8-283753DDEC4D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9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FE3CC27-D38C-430B-BCD6-21E742F0E2A9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8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Concept 15.1: Morgan showed that </a:t>
            </a:r>
            <a:r>
              <a:rPr lang="en-US" sz="2400" dirty="0" err="1"/>
              <a:t>Mendelian</a:t>
            </a:r>
            <a:r>
              <a:rPr lang="en-US" sz="2400" dirty="0"/>
              <a:t> inheritance has its physical basis in the behavior of </a:t>
            </a:r>
            <a:r>
              <a:rPr lang="en-US" sz="2400" dirty="0" smtClean="0"/>
              <a:t>chromosomes</a:t>
            </a:r>
          </a:p>
          <a:p>
            <a:r>
              <a:rPr lang="en-US" sz="2400" dirty="0"/>
              <a:t>Concept 15.2: Sex-linked genes exhibit unique patterns of </a:t>
            </a:r>
            <a:r>
              <a:rPr lang="en-US" sz="2400" dirty="0" smtClean="0"/>
              <a:t>inheritance</a:t>
            </a:r>
          </a:p>
          <a:p>
            <a:r>
              <a:rPr lang="en-US" sz="2400" dirty="0"/>
              <a:t>Concept 15.3: Linked genes tend to be inherited together because they are located near each other on the same </a:t>
            </a:r>
            <a:r>
              <a:rPr lang="en-US" sz="2400" dirty="0" smtClean="0"/>
              <a:t>chromosome</a:t>
            </a:r>
          </a:p>
          <a:p>
            <a:r>
              <a:rPr lang="en-US" sz="2400" dirty="0"/>
              <a:t>Concept 15.4: Alterations of chromosome number or structure cause some genetic </a:t>
            </a:r>
            <a:r>
              <a:rPr lang="en-US" sz="2400" dirty="0" smtClean="0"/>
              <a:t>disorders</a:t>
            </a:r>
          </a:p>
          <a:p>
            <a:r>
              <a:rPr lang="en-US" sz="2400" dirty="0"/>
              <a:t>Concept 15.5: Some inheritance patterns are exceptions to standard </a:t>
            </a:r>
            <a:r>
              <a:rPr lang="en-US" sz="2400" dirty="0" err="1"/>
              <a:t>Mendelian</a:t>
            </a:r>
            <a:r>
              <a:rPr lang="en-US" sz="2400" dirty="0"/>
              <a:t> inheritance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2839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882385"/>
            <a:ext cx="8499249" cy="5073650"/>
          </a:xfrm>
        </p:spPr>
        <p:txBody>
          <a:bodyPr/>
          <a:lstStyle/>
          <a:p>
            <a:r>
              <a:rPr lang="en-US" sz="2400" strike="sngStrike" dirty="0"/>
              <a:t>Concept 15.1: Morgan showed that </a:t>
            </a:r>
            <a:r>
              <a:rPr lang="en-US" sz="2400" strike="sngStrike" dirty="0" err="1"/>
              <a:t>Mendelian</a:t>
            </a:r>
            <a:r>
              <a:rPr lang="en-US" sz="2400" strike="sngStrike" dirty="0"/>
              <a:t> inheritance has its physical basis in the behavior of </a:t>
            </a:r>
            <a:r>
              <a:rPr lang="en-US" sz="2400" strike="sngStrike" dirty="0" smtClean="0"/>
              <a:t>chromosomes</a:t>
            </a:r>
          </a:p>
          <a:p>
            <a:r>
              <a:rPr lang="en-US" sz="2400" strike="sngStrike" dirty="0"/>
              <a:t>Concept 15.2: Sex-linked genes exhibit unique patterns of </a:t>
            </a:r>
            <a:r>
              <a:rPr lang="en-US" sz="2400" strike="sngStrike" dirty="0" smtClean="0"/>
              <a:t>inheritance</a:t>
            </a:r>
          </a:p>
          <a:p>
            <a:r>
              <a:rPr lang="en-US" sz="2400" strike="sngStrike" dirty="0"/>
              <a:t>Concept 15.3: Linked genes tend to be inherited together because they are located near each other on the same </a:t>
            </a:r>
            <a:r>
              <a:rPr lang="en-US" sz="2400" strike="sngStrike" dirty="0" smtClean="0"/>
              <a:t>chromosome</a:t>
            </a:r>
          </a:p>
          <a:p>
            <a:r>
              <a:rPr lang="en-US" b="1" dirty="0">
                <a:solidFill>
                  <a:srgbClr val="FF0000"/>
                </a:solidFill>
              </a:rPr>
              <a:t>Concept 15.4: Alterations of chromosome number or structure cause some genetic </a:t>
            </a:r>
            <a:r>
              <a:rPr lang="en-US" b="1" dirty="0" smtClean="0">
                <a:solidFill>
                  <a:srgbClr val="FF0000"/>
                </a:solidFill>
              </a:rPr>
              <a:t>disorders</a:t>
            </a:r>
          </a:p>
          <a:p>
            <a:r>
              <a:rPr lang="en-US" sz="2400" dirty="0"/>
              <a:t>Concept 15.5: Some inheritance patterns are exceptions to standard </a:t>
            </a:r>
            <a:r>
              <a:rPr lang="en-US" sz="2400" dirty="0" err="1"/>
              <a:t>Mendelian</a:t>
            </a:r>
            <a:r>
              <a:rPr lang="en-US" sz="2400" dirty="0"/>
              <a:t> inheritance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2011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15.4: Alterations of chromosome number or structure cause some genetic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04975"/>
            <a:ext cx="8499249" cy="4593960"/>
          </a:xfrm>
        </p:spPr>
        <p:txBody>
          <a:bodyPr/>
          <a:lstStyle/>
          <a:p>
            <a:r>
              <a:rPr lang="en-US" dirty="0" smtClean="0"/>
              <a:t>Large-scale chromosomal alterations in humans and other mammals often lead to spontaneous abortions (miscarriages) or cause a variety of developmental disorders</a:t>
            </a:r>
          </a:p>
        </p:txBody>
      </p:sp>
    </p:spTree>
    <p:extLst>
      <p:ext uri="{BB962C8B-B14F-4D97-AF65-F5344CB8AC3E}">
        <p14:creationId xmlns:p14="http://schemas.microsoft.com/office/powerpoint/2010/main" val="4051973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Chromosome Number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="1" dirty="0" smtClean="0"/>
              <a:t>nondisjunction</a:t>
            </a:r>
            <a:r>
              <a:rPr lang="en-US" dirty="0" smtClean="0"/>
              <a:t>, pairs of homologous chromosomes do not separate normally during meiosis</a:t>
            </a:r>
          </a:p>
          <a:p>
            <a:pPr lvl="1"/>
            <a:r>
              <a:rPr lang="en-US" dirty="0" smtClean="0"/>
              <a:t>As a result, one gamete receives two of the same type of chromosome, and another gamete receives no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3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13Nondisjunction_1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44" y="140462"/>
            <a:ext cx="6687312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15.13-1</a:t>
            </a:r>
            <a:endParaRPr lang="en-US" sz="1200" dirty="0"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992985" y="109473"/>
            <a:ext cx="1041657" cy="30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Meiosis </a:t>
            </a:r>
            <a:r>
              <a:rPr lang="en-US" sz="1800" dirty="0" smtClean="0">
                <a:solidFill>
                  <a:srgbClr val="000000"/>
                </a:solidFill>
                <a:latin typeface="Times"/>
              </a:rPr>
              <a:t>I</a:t>
            </a:r>
            <a:endParaRPr lang="en-US" sz="1800" dirty="0">
              <a:solidFill>
                <a:srgbClr val="000000"/>
              </a:solidFill>
              <a:latin typeface="Time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855686" y="1150258"/>
            <a:ext cx="500743" cy="3102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72500" y="1294203"/>
            <a:ext cx="1698429" cy="28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Nondisjunction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5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13Nondisjunction_2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44" y="134112"/>
            <a:ext cx="6687312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15.13-2</a:t>
            </a:r>
            <a:endParaRPr lang="en-US" sz="1200" dirty="0"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992985" y="109473"/>
            <a:ext cx="1041657" cy="30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Meiosis </a:t>
            </a:r>
            <a:r>
              <a:rPr lang="en-US" sz="1800" dirty="0" smtClean="0">
                <a:solidFill>
                  <a:srgbClr val="000000"/>
                </a:solidFill>
                <a:latin typeface="Times"/>
              </a:rPr>
              <a:t>I</a:t>
            </a:r>
            <a:endParaRPr lang="en-US" sz="1800" dirty="0">
              <a:solidFill>
                <a:srgbClr val="000000"/>
              </a:solidFill>
              <a:latin typeface="Time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4735286" y="3094100"/>
            <a:ext cx="415362" cy="1897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855686" y="1150258"/>
            <a:ext cx="500743" cy="3102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991172" y="1912874"/>
            <a:ext cx="1041657" cy="30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Meiosis </a:t>
            </a:r>
            <a:r>
              <a:rPr lang="en-US" sz="1800" dirty="0" smtClean="0">
                <a:solidFill>
                  <a:srgbClr val="000000"/>
                </a:solidFill>
                <a:latin typeface="Times"/>
              </a:rPr>
              <a:t>II</a:t>
            </a:r>
            <a:endParaRPr lang="en-US" sz="1800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372500" y="1294203"/>
            <a:ext cx="1698429" cy="28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Nondisjunction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833329" y="3170174"/>
            <a:ext cx="1210386" cy="54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Non-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disjunction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4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13Nondisjunction_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44" y="140462"/>
            <a:ext cx="6687312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15.13-3</a:t>
            </a:r>
            <a:endParaRPr lang="en-US" sz="1200" dirty="0">
              <a:latin typeface="Arial" charset="0"/>
            </a:endParaRPr>
          </a:p>
        </p:txBody>
      </p:sp>
      <p:sp>
        <p:nvSpPr>
          <p:cNvPr id="136" name="Text Box 31"/>
          <p:cNvSpPr txBox="1">
            <a:spLocks noChangeArrowheads="1"/>
          </p:cNvSpPr>
          <p:nvPr/>
        </p:nvSpPr>
        <p:spPr bwMode="auto">
          <a:xfrm>
            <a:off x="3992985" y="109473"/>
            <a:ext cx="1041657" cy="30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Meiosis </a:t>
            </a:r>
            <a:r>
              <a:rPr lang="en-US" sz="1800" dirty="0" smtClean="0">
                <a:solidFill>
                  <a:srgbClr val="000000"/>
                </a:solidFill>
                <a:latin typeface="Times"/>
              </a:rPr>
              <a:t>I</a:t>
            </a:r>
            <a:endParaRPr lang="en-US" sz="1800" dirty="0">
              <a:solidFill>
                <a:srgbClr val="000000"/>
              </a:solidFill>
              <a:latin typeface="Times"/>
            </a:endParaRPr>
          </a:p>
        </p:txBody>
      </p:sp>
      <p:cxnSp>
        <p:nvCxnSpPr>
          <p:cNvPr id="139" name="Straight Connector 138"/>
          <p:cNvCxnSpPr/>
          <p:nvPr/>
        </p:nvCxnSpPr>
        <p:spPr bwMode="auto">
          <a:xfrm flipV="1">
            <a:off x="4735286" y="3094100"/>
            <a:ext cx="415362" cy="1897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855686" y="1150258"/>
            <a:ext cx="500743" cy="3102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991172" y="1912874"/>
            <a:ext cx="1041657" cy="30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Meiosis </a:t>
            </a:r>
            <a:r>
              <a:rPr lang="en-US" sz="1800" dirty="0" smtClean="0">
                <a:solidFill>
                  <a:srgbClr val="000000"/>
                </a:solidFill>
                <a:latin typeface="Times"/>
              </a:rPr>
              <a:t>II</a:t>
            </a:r>
            <a:endParaRPr lang="en-US" sz="1800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372500" y="1294203"/>
            <a:ext cx="1698429" cy="28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Nondisjunction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833329" y="3170174"/>
            <a:ext cx="1210386" cy="54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Non-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disjunction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012942" y="3948504"/>
            <a:ext cx="1041657" cy="30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Gametes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103985" y="5352759"/>
            <a:ext cx="2928515" cy="33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Number of chromosomes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296958" y="5786372"/>
            <a:ext cx="3138972" cy="9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344488" indent="-344488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(a) Nondisjunction of homo-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logous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chromosomes in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meiosis </a:t>
            </a:r>
            <a:r>
              <a:rPr lang="en-US" sz="1800" dirty="0" smtClean="0">
                <a:solidFill>
                  <a:srgbClr val="000000"/>
                </a:solidFill>
                <a:latin typeface="Times"/>
              </a:rPr>
              <a:t>I</a:t>
            </a:r>
            <a:endParaRPr lang="en-US" sz="1800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878355" y="5802699"/>
            <a:ext cx="3140788" cy="57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344488" indent="-344488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(b) Nondisjunction of sister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chromatids in meiosis </a:t>
            </a:r>
            <a:r>
              <a:rPr lang="en-US" sz="1800" dirty="0" smtClean="0">
                <a:solidFill>
                  <a:srgbClr val="000000"/>
                </a:solidFill>
                <a:latin typeface="Times"/>
              </a:rPr>
              <a:t>II</a:t>
            </a:r>
            <a:endParaRPr lang="en-US" sz="1800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385856" y="4977203"/>
            <a:ext cx="546357" cy="30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344488" indent="-344488" eaLnBrk="0" hangingPunct="0"/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1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164184" y="4975390"/>
            <a:ext cx="546357" cy="30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344488" indent="-344488" eaLnBrk="0" hangingPunct="0"/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1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822113" y="4984461"/>
            <a:ext cx="546357" cy="30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344488" indent="-344488" eaLnBrk="0" hangingPunct="0"/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1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554751" y="4975391"/>
            <a:ext cx="546357" cy="30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344488" indent="-344488" eaLnBrk="0" hangingPunct="0"/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343971" y="4966319"/>
            <a:ext cx="266958" cy="29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344488" indent="-344488" eaLnBrk="0" hangingPunct="0"/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917116" y="4966320"/>
            <a:ext cx="546357" cy="30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344488" indent="-344488" eaLnBrk="0" hangingPunct="0"/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1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695445" y="4964509"/>
            <a:ext cx="546357" cy="30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344488" indent="-344488" eaLnBrk="0" hangingPunct="0"/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1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5608912" y="4972974"/>
            <a:ext cx="546357" cy="30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344488" indent="-344488" eaLnBrk="0" hangingPunct="0"/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1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3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2D08046-CE2A-41B8-B7A4-6C35D5509588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91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Aneuploidy</a:t>
            </a:r>
            <a:r>
              <a:rPr lang="en-US" dirty="0" smtClean="0"/>
              <a:t> results from the fertilization of gametes in which nondisjunction occurred</a:t>
            </a:r>
          </a:p>
          <a:p>
            <a:r>
              <a:rPr lang="en-US" dirty="0" smtClean="0"/>
              <a:t>Offspring with this condition have an </a:t>
            </a:r>
            <a:r>
              <a:rPr lang="en-US" b="1" u="sng" dirty="0" smtClean="0"/>
              <a:t>ABNORMAL</a:t>
            </a:r>
            <a:r>
              <a:rPr lang="en-US" dirty="0" smtClean="0"/>
              <a:t> number of a particular chromosome</a:t>
            </a:r>
          </a:p>
          <a:p>
            <a:pPr lvl="1"/>
            <a:r>
              <a:rPr lang="en-US" dirty="0"/>
              <a:t>A </a:t>
            </a:r>
            <a:r>
              <a:rPr lang="en-US" b="1" dirty="0" err="1"/>
              <a:t>monosomic</a:t>
            </a:r>
            <a:r>
              <a:rPr lang="en-US" dirty="0"/>
              <a:t> zygote has only one copy of a particular chromosome</a:t>
            </a:r>
          </a:p>
          <a:p>
            <a:pPr lvl="1"/>
            <a:r>
              <a:rPr lang="en-US" dirty="0"/>
              <a:t>A </a:t>
            </a:r>
            <a:r>
              <a:rPr lang="en-US" b="1" dirty="0" err="1"/>
              <a:t>trisomic</a:t>
            </a:r>
            <a:r>
              <a:rPr lang="en-US" dirty="0"/>
              <a:t> zygote has three copies of a particular chromosome</a:t>
            </a:r>
          </a:p>
          <a:p>
            <a:pPr lvl="1"/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Abnormal Chromosome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0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Aneuploidy in Humans: Down Syndrome (Trisomy 21)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Down syndrome </a:t>
            </a:r>
            <a:r>
              <a:rPr lang="en-US" dirty="0" smtClean="0"/>
              <a:t>is an </a:t>
            </a:r>
            <a:r>
              <a:rPr lang="en-US" dirty="0" err="1" smtClean="0"/>
              <a:t>aneuploid</a:t>
            </a:r>
            <a:r>
              <a:rPr lang="en-US" dirty="0" smtClean="0"/>
              <a:t> condition that results from three copies of chromosome 21</a:t>
            </a:r>
          </a:p>
          <a:p>
            <a:r>
              <a:rPr lang="en-US" dirty="0" smtClean="0"/>
              <a:t>It affects about one out of every 700 children born in the United States</a:t>
            </a:r>
          </a:p>
          <a:p>
            <a:r>
              <a:rPr lang="en-US" dirty="0" smtClean="0"/>
              <a:t>The frequency of Down syndrome increases with the age of the mother, a correlation that has not been explained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06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15_DownSyndrom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" y="789686"/>
            <a:ext cx="7418832" cy="513892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15.15</a:t>
            </a:r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3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11388" y="796660"/>
            <a:ext cx="8499249" cy="50736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Concept 15.1: Morgan showed that </a:t>
            </a:r>
            <a:r>
              <a:rPr lang="en-US" b="1" dirty="0" err="1">
                <a:solidFill>
                  <a:srgbClr val="FF0000"/>
                </a:solidFill>
              </a:rPr>
              <a:t>Mendelian</a:t>
            </a:r>
            <a:r>
              <a:rPr lang="en-US" b="1" dirty="0">
                <a:solidFill>
                  <a:srgbClr val="FF0000"/>
                </a:solidFill>
              </a:rPr>
              <a:t> inheritance has its physical basis in the behavior of </a:t>
            </a:r>
            <a:r>
              <a:rPr lang="en-US" b="1" dirty="0" smtClean="0">
                <a:solidFill>
                  <a:srgbClr val="FF0000"/>
                </a:solidFill>
              </a:rPr>
              <a:t>chromosomes</a:t>
            </a:r>
          </a:p>
          <a:p>
            <a:r>
              <a:rPr lang="en-US" sz="2400" dirty="0"/>
              <a:t>Concept 15.2: Sex-linked genes exhibit unique patterns of </a:t>
            </a:r>
            <a:r>
              <a:rPr lang="en-US" sz="2400" dirty="0" smtClean="0"/>
              <a:t>inheritance</a:t>
            </a:r>
          </a:p>
          <a:p>
            <a:r>
              <a:rPr lang="en-US" sz="2400" dirty="0"/>
              <a:t>Concept 15.3: Linked genes tend to be inherited together because they are located near each other on the same </a:t>
            </a:r>
            <a:r>
              <a:rPr lang="en-US" sz="2400" dirty="0" smtClean="0"/>
              <a:t>chromosome</a:t>
            </a:r>
          </a:p>
          <a:p>
            <a:r>
              <a:rPr lang="en-US" sz="2400" dirty="0"/>
              <a:t>Concept 15.4: Alterations of chromosome number or structure cause some genetic </a:t>
            </a:r>
            <a:r>
              <a:rPr lang="en-US" sz="2400" dirty="0" smtClean="0"/>
              <a:t>disorders</a:t>
            </a:r>
          </a:p>
          <a:p>
            <a:r>
              <a:rPr lang="en-US" sz="2400" dirty="0"/>
              <a:t>Concept 15.5: Some inheritance patterns are exceptions to standard </a:t>
            </a:r>
            <a:r>
              <a:rPr lang="en-US" sz="2400" dirty="0" err="1"/>
              <a:t>Mendelian</a:t>
            </a:r>
            <a:r>
              <a:rPr lang="en-US" sz="2400" dirty="0"/>
              <a:t> inheritance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3654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D16FB29-C666-47F9-A8F5-49B632CCAA1F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564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Aneuploidy in </a:t>
            </a:r>
            <a:r>
              <a:rPr lang="en-US" dirty="0" smtClean="0"/>
              <a:t>Humans: Sex Chromosomes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Nondisjunction of sex chromosomes produces a variety of </a:t>
            </a:r>
            <a:r>
              <a:rPr lang="en-US" dirty="0" err="1" smtClean="0"/>
              <a:t>aneuploid</a:t>
            </a:r>
            <a:r>
              <a:rPr lang="en-US" dirty="0" smtClean="0"/>
              <a:t> conditions</a:t>
            </a:r>
          </a:p>
          <a:p>
            <a:pPr lvl="1"/>
            <a:r>
              <a:rPr lang="en-US" dirty="0" smtClean="0"/>
              <a:t>XXX females are pretty healthy, with no unusual physical features</a:t>
            </a:r>
          </a:p>
          <a:p>
            <a:pPr lvl="1"/>
            <a:r>
              <a:rPr lang="en-US" i="1" dirty="0" err="1" smtClean="0"/>
              <a:t>Klinefelter</a:t>
            </a:r>
            <a:r>
              <a:rPr lang="en-US" i="1" dirty="0" smtClean="0"/>
              <a:t> syndrome </a:t>
            </a:r>
            <a:r>
              <a:rPr lang="en-US" dirty="0" smtClean="0"/>
              <a:t>is the result of an extra chromosome in a male, producing XXY individuals</a:t>
            </a:r>
          </a:p>
          <a:p>
            <a:pPr lvl="1"/>
            <a:r>
              <a:rPr lang="en-US" dirty="0" err="1" smtClean="0"/>
              <a:t>Monosomy</a:t>
            </a:r>
            <a:r>
              <a:rPr lang="en-US" dirty="0" smtClean="0"/>
              <a:t> X, called </a:t>
            </a:r>
            <a:r>
              <a:rPr lang="en-US" i="1" dirty="0" smtClean="0"/>
              <a:t>Turner syndrome</a:t>
            </a:r>
            <a:r>
              <a:rPr lang="en-US" dirty="0" smtClean="0"/>
              <a:t>, produces X0 females, who are sterile; it is the only known viable </a:t>
            </a:r>
            <a:r>
              <a:rPr lang="en-US" dirty="0" err="1" smtClean="0"/>
              <a:t>monosomy</a:t>
            </a:r>
            <a:r>
              <a:rPr lang="en-US" dirty="0" smtClean="0"/>
              <a:t> in humans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9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CE7346B-68F3-4647-9093-20AD0C8C159C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522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Polyploidy</a:t>
            </a:r>
            <a:r>
              <a:rPr lang="en-US" dirty="0" smtClean="0"/>
              <a:t> is a condition in which an organism has more than two complete sets of chromosomes</a:t>
            </a:r>
          </a:p>
          <a:p>
            <a:pPr lvl="1"/>
            <a:r>
              <a:rPr lang="en-US" dirty="0" err="1" smtClean="0"/>
              <a:t>Triploidy</a:t>
            </a:r>
            <a:r>
              <a:rPr lang="en-US" dirty="0" smtClean="0"/>
              <a:t> (3</a:t>
            </a:r>
            <a:r>
              <a:rPr lang="en-US" i="1" dirty="0" smtClean="0"/>
              <a:t>n</a:t>
            </a:r>
            <a:r>
              <a:rPr lang="en-US" dirty="0" smtClean="0"/>
              <a:t>) is three sets of chromosomes</a:t>
            </a:r>
          </a:p>
          <a:p>
            <a:pPr lvl="1"/>
            <a:r>
              <a:rPr lang="en-US" dirty="0" err="1" smtClean="0"/>
              <a:t>Tetraploidy</a:t>
            </a:r>
            <a:r>
              <a:rPr lang="en-US" dirty="0" smtClean="0"/>
              <a:t> (4</a:t>
            </a:r>
            <a:r>
              <a:rPr lang="en-US" i="1" dirty="0" smtClean="0"/>
              <a:t>n</a:t>
            </a:r>
            <a:r>
              <a:rPr lang="en-US" dirty="0" smtClean="0"/>
              <a:t>) is four sets of chromosomes</a:t>
            </a:r>
          </a:p>
          <a:p>
            <a:r>
              <a:rPr lang="en-US" dirty="0" smtClean="0"/>
              <a:t>Polyploidy is common in plants, but not animals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Abnormal Chromosome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9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Alterations of Chromosome Structure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Breakage of a chromosome can lead to four types of changes in chromosome structure</a:t>
            </a:r>
          </a:p>
          <a:p>
            <a:pPr lvl="1"/>
            <a:r>
              <a:rPr lang="en-US" b="1" dirty="0" smtClean="0"/>
              <a:t>Deletion</a:t>
            </a:r>
            <a:r>
              <a:rPr lang="en-US" dirty="0" smtClean="0"/>
              <a:t> removes a chromosomal segment</a:t>
            </a:r>
          </a:p>
          <a:p>
            <a:pPr lvl="1"/>
            <a:r>
              <a:rPr lang="en-US" b="1" dirty="0" smtClean="0"/>
              <a:t>Duplication</a:t>
            </a:r>
            <a:r>
              <a:rPr lang="en-US" dirty="0" smtClean="0"/>
              <a:t> repeats a segment</a:t>
            </a:r>
          </a:p>
          <a:p>
            <a:pPr lvl="1"/>
            <a:r>
              <a:rPr lang="en-US" b="1" dirty="0" smtClean="0"/>
              <a:t>Inversion</a:t>
            </a:r>
            <a:r>
              <a:rPr lang="en-US" dirty="0" smtClean="0"/>
              <a:t> reverses orientation of a segment within a chromosome</a:t>
            </a:r>
          </a:p>
          <a:p>
            <a:pPr lvl="1"/>
            <a:r>
              <a:rPr lang="en-US" b="1" dirty="0" smtClean="0"/>
              <a:t>Translocation</a:t>
            </a:r>
            <a:r>
              <a:rPr lang="en-US" dirty="0" smtClean="0"/>
              <a:t> moves a segment from one chromosome to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8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14_ChromoAlteration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30808"/>
            <a:ext cx="8546592" cy="444398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15.14</a:t>
            </a:r>
            <a:endParaRPr lang="en-US" sz="1200" dirty="0">
              <a:latin typeface="Arial" charset="0"/>
            </a:endParaRPr>
          </a:p>
        </p:txBody>
      </p:sp>
      <p:sp>
        <p:nvSpPr>
          <p:cNvPr id="136" name="Text Box 31"/>
          <p:cNvSpPr txBox="1">
            <a:spLocks noChangeArrowheads="1"/>
          </p:cNvSpPr>
          <p:nvPr/>
        </p:nvSpPr>
        <p:spPr bwMode="auto">
          <a:xfrm>
            <a:off x="319059" y="1116400"/>
            <a:ext cx="1313800" cy="28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(a) Deletion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417530" y="1105515"/>
            <a:ext cx="1313800" cy="28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(c) Inversion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15428" y="3190131"/>
            <a:ext cx="1662144" cy="28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(b) Duplication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422970" y="3179249"/>
            <a:ext cx="1899815" cy="29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(d) Translocation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728753" y="1945529"/>
            <a:ext cx="2625529" cy="58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 deletion removes a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chromosomal segment.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518795" y="2016287"/>
            <a:ext cx="3262347" cy="53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An inversion reverses a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segment within a chromosome.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690652" y="3939433"/>
            <a:ext cx="2255419" cy="4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 duplication repeats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 segment.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507910" y="4109971"/>
            <a:ext cx="3400233" cy="106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 translocation moves a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segment from one chromosome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to a </a:t>
            </a:r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nonhomologous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chromosome.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700658" y="1618340"/>
            <a:ext cx="2135676" cy="2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290513" algn="l"/>
                <a:tab pos="515938" algn="l"/>
              </a:tabLst>
            </a:pP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A  </a:t>
            </a:r>
            <a:r>
              <a:rPr lang="en-US" sz="12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 B   C   </a:t>
            </a:r>
            <a:r>
              <a:rPr lang="en-US" sz="1250" dirty="0" smtClean="0">
                <a:solidFill>
                  <a:srgbClr val="FFFFFF"/>
                </a:solidFill>
                <a:latin typeface="Arial" charset="0"/>
              </a:rPr>
              <a:t>D</a:t>
            </a: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    E      F   G    H</a:t>
            </a:r>
            <a:endParaRPr lang="en-US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04889" y="2469239"/>
            <a:ext cx="2135676" cy="2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290513" algn="l"/>
                <a:tab pos="515938" algn="l"/>
              </a:tabLst>
            </a:pP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A  </a:t>
            </a:r>
            <a:r>
              <a:rPr lang="en-US" sz="12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 B   C    E      F   G    H</a:t>
            </a:r>
            <a:endParaRPr lang="en-US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700656" y="3692671"/>
            <a:ext cx="2135676" cy="2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290513" algn="l"/>
                <a:tab pos="515938" algn="l"/>
              </a:tabLst>
            </a:pP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A  </a:t>
            </a:r>
            <a:r>
              <a:rPr lang="en-US" sz="12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50" dirty="0" smtClean="0">
                <a:solidFill>
                  <a:srgbClr val="FFFFFF"/>
                </a:solidFill>
                <a:latin typeface="Arial" charset="0"/>
              </a:rPr>
              <a:t>B   C   </a:t>
            </a: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D   E      F    G   H</a:t>
            </a:r>
            <a:endParaRPr lang="en-US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709124" y="4505474"/>
            <a:ext cx="2135676" cy="2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290513" algn="l"/>
                <a:tab pos="515938" algn="l"/>
              </a:tabLst>
            </a:pP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A  </a:t>
            </a:r>
            <a:r>
              <a:rPr lang="en-US" sz="12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50" dirty="0" smtClean="0">
                <a:solidFill>
                  <a:srgbClr val="FFFFFF"/>
                </a:solidFill>
                <a:latin typeface="Arial" charset="0"/>
              </a:rPr>
              <a:t>B   C   B    C   </a:t>
            </a: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D    E      F   G    H</a:t>
            </a:r>
            <a:endParaRPr lang="en-US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544524" y="1605640"/>
            <a:ext cx="2135676" cy="2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290513" algn="l"/>
                <a:tab pos="515938" algn="l"/>
              </a:tabLst>
            </a:pP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A  </a:t>
            </a:r>
            <a:r>
              <a:rPr lang="en-US" sz="12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50" dirty="0" smtClean="0">
                <a:solidFill>
                  <a:srgbClr val="FFFFFF"/>
                </a:solidFill>
                <a:latin typeface="Arial" charset="0"/>
              </a:rPr>
              <a:t>B   C   D</a:t>
            </a: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    E      F   G    H</a:t>
            </a:r>
            <a:endParaRPr lang="en-US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552986" y="2647039"/>
            <a:ext cx="2135676" cy="2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290513" algn="l"/>
                <a:tab pos="515938" algn="l"/>
              </a:tabLst>
            </a:pP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A   </a:t>
            </a:r>
            <a:r>
              <a:rPr lang="en-US" sz="1250" dirty="0" smtClean="0">
                <a:solidFill>
                  <a:srgbClr val="FFFFFF"/>
                </a:solidFill>
                <a:latin typeface="Arial" charset="0"/>
              </a:rPr>
              <a:t>D    C   B</a:t>
            </a: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    E      F   G    H</a:t>
            </a:r>
            <a:endParaRPr lang="en-US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540285" y="3675742"/>
            <a:ext cx="2135676" cy="2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290513" algn="l"/>
                <a:tab pos="515938" algn="l"/>
              </a:tabLst>
            </a:pPr>
            <a:r>
              <a:rPr lang="en-US" sz="1250" dirty="0" smtClean="0">
                <a:solidFill>
                  <a:srgbClr val="FFFFFF"/>
                </a:solidFill>
                <a:latin typeface="Arial" charset="0"/>
              </a:rPr>
              <a:t>A  </a:t>
            </a:r>
            <a:r>
              <a:rPr lang="en-US" sz="125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250" dirty="0" smtClean="0">
                <a:solidFill>
                  <a:srgbClr val="FFFFFF"/>
                </a:solidFill>
                <a:latin typeface="Arial" charset="0"/>
              </a:rPr>
              <a:t> B   </a:t>
            </a: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C   D    E      F   G    H</a:t>
            </a:r>
            <a:endParaRPr lang="en-US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978680" y="3679975"/>
            <a:ext cx="2135676" cy="2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290513" algn="l"/>
                <a:tab pos="515938" algn="l"/>
              </a:tabLst>
            </a:pPr>
            <a:r>
              <a:rPr lang="en-US" sz="1250" dirty="0">
                <a:solidFill>
                  <a:srgbClr val="FFFFFF"/>
                </a:solidFill>
                <a:latin typeface="Arial" charset="0"/>
              </a:rPr>
              <a:t>M</a:t>
            </a:r>
            <a:r>
              <a:rPr lang="en-US" sz="1250" dirty="0" smtClean="0">
                <a:solidFill>
                  <a:srgbClr val="FFFFFF"/>
                </a:solidFill>
                <a:latin typeface="Arial" charset="0"/>
              </a:rPr>
              <a:t>   N    O   </a:t>
            </a: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P    Q     R</a:t>
            </a:r>
            <a:endParaRPr lang="en-US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519118" y="5314042"/>
            <a:ext cx="2427782" cy="24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290513" algn="l"/>
                <a:tab pos="515938" algn="l"/>
              </a:tabLst>
            </a:pPr>
            <a:r>
              <a:rPr lang="en-US" sz="1250" dirty="0" smtClean="0">
                <a:solidFill>
                  <a:srgbClr val="FFFFFF"/>
                </a:solidFill>
                <a:latin typeface="Arial" charset="0"/>
              </a:rPr>
              <a:t>M   N    O   </a:t>
            </a: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C   D    E      F   G    H</a:t>
            </a:r>
            <a:endParaRPr lang="en-US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241128" y="5301340"/>
            <a:ext cx="1540015" cy="24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290513" algn="l"/>
                <a:tab pos="515938" algn="l"/>
              </a:tabLst>
            </a:pPr>
            <a:r>
              <a:rPr lang="en-US" sz="1250" dirty="0" smtClean="0">
                <a:solidFill>
                  <a:srgbClr val="FFFFFF"/>
                </a:solidFill>
                <a:latin typeface="Arial" charset="0"/>
              </a:rPr>
              <a:t>A  </a:t>
            </a:r>
            <a:r>
              <a:rPr lang="en-US" sz="125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250" dirty="0" smtClean="0">
                <a:solidFill>
                  <a:srgbClr val="FFFFFF"/>
                </a:solidFill>
                <a:latin typeface="Arial" charset="0"/>
              </a:rPr>
              <a:t> B   </a:t>
            </a: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P    Q      R</a:t>
            </a:r>
            <a:endParaRPr lang="en-US" sz="125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6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Disorders Caused by Structurally Altered Chromosomes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syndrome </a:t>
            </a:r>
            <a:r>
              <a:rPr lang="en-US" i="1" dirty="0" smtClean="0"/>
              <a:t>cri du chat </a:t>
            </a:r>
            <a:r>
              <a:rPr lang="en-US" dirty="0" smtClean="0"/>
              <a:t>(</a:t>
            </a:r>
            <a:r>
              <a:rPr lang="ja-JP" altLang="en-US" dirty="0" smtClean="0"/>
              <a:t>“</a:t>
            </a:r>
            <a:r>
              <a:rPr lang="en-US" altLang="ja-JP" dirty="0" smtClean="0"/>
              <a:t>cry of the cat</a:t>
            </a:r>
            <a:r>
              <a:rPr lang="ja-JP" altLang="en-US" dirty="0" smtClean="0"/>
              <a:t>”</a:t>
            </a:r>
            <a:r>
              <a:rPr lang="en-US" altLang="ja-JP" dirty="0" smtClean="0"/>
              <a:t>), results from a specific deletion in chromosome 5</a:t>
            </a:r>
          </a:p>
          <a:p>
            <a:pPr lvl="1"/>
            <a:r>
              <a:rPr lang="en-US" dirty="0" smtClean="0"/>
              <a:t>A child born with this syndrome is severely intellectually disabled and has a catlike cry; individuals usually die in infancy or early childhood</a:t>
            </a:r>
          </a:p>
          <a:p>
            <a:r>
              <a:rPr lang="en-US" dirty="0" smtClean="0"/>
              <a:t>Certain cancers, including </a:t>
            </a:r>
            <a:r>
              <a:rPr lang="en-US" i="1" dirty="0" smtClean="0"/>
              <a:t>chronic </a:t>
            </a:r>
            <a:r>
              <a:rPr lang="en-US" i="1" dirty="0" err="1" smtClean="0"/>
              <a:t>myelogenous</a:t>
            </a:r>
            <a:r>
              <a:rPr lang="en-US" i="1" dirty="0" smtClean="0"/>
              <a:t> leukemia</a:t>
            </a:r>
            <a:r>
              <a:rPr lang="en-US" dirty="0" smtClean="0"/>
              <a:t> (CML), are caused by translocations</a:t>
            </a:r>
            <a:br>
              <a:rPr lang="en-US" dirty="0" smtClean="0"/>
            </a:br>
            <a:r>
              <a:rPr lang="en-US" dirty="0" smtClean="0"/>
              <a:t>of chromosomes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4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4C775B2-4553-47AE-9613-8CD56EA182B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88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96685"/>
            <a:ext cx="8499249" cy="5073650"/>
          </a:xfrm>
        </p:spPr>
        <p:txBody>
          <a:bodyPr/>
          <a:lstStyle/>
          <a:p>
            <a:r>
              <a:rPr lang="en-US" sz="2400" strike="sngStrike" dirty="0"/>
              <a:t>Concept 15.1: Morgan showed that </a:t>
            </a:r>
            <a:r>
              <a:rPr lang="en-US" sz="2400" strike="sngStrike" dirty="0" err="1"/>
              <a:t>Mendelian</a:t>
            </a:r>
            <a:r>
              <a:rPr lang="en-US" sz="2400" strike="sngStrike" dirty="0"/>
              <a:t> inheritance has its physical basis in the behavior of </a:t>
            </a:r>
            <a:r>
              <a:rPr lang="en-US" sz="2400" strike="sngStrike" dirty="0" smtClean="0"/>
              <a:t>chromosomes</a:t>
            </a:r>
          </a:p>
          <a:p>
            <a:r>
              <a:rPr lang="en-US" sz="2400" strike="sngStrike" dirty="0"/>
              <a:t>Concept 15.2: Sex-linked genes exhibit unique patterns of </a:t>
            </a:r>
            <a:r>
              <a:rPr lang="en-US" sz="2400" strike="sngStrike" dirty="0" smtClean="0"/>
              <a:t>inheritance</a:t>
            </a:r>
          </a:p>
          <a:p>
            <a:r>
              <a:rPr lang="en-US" sz="2400" strike="sngStrike" dirty="0"/>
              <a:t>Concept 15.3: Linked genes tend to be inherited together because they are located near each other on the same </a:t>
            </a:r>
            <a:r>
              <a:rPr lang="en-US" sz="2400" strike="sngStrike" dirty="0" smtClean="0"/>
              <a:t>chromosome</a:t>
            </a:r>
          </a:p>
          <a:p>
            <a:r>
              <a:rPr lang="en-US" sz="2400" strike="sngStrike" dirty="0"/>
              <a:t>Concept 15.4: Alterations of chromosome number or structure cause some genetic </a:t>
            </a:r>
            <a:r>
              <a:rPr lang="en-US" sz="2400" strike="sngStrike" dirty="0" smtClean="0"/>
              <a:t>disorders</a:t>
            </a:r>
          </a:p>
          <a:p>
            <a:r>
              <a:rPr lang="en-US" b="1" dirty="0">
                <a:solidFill>
                  <a:srgbClr val="FF0000"/>
                </a:solidFill>
              </a:rPr>
              <a:t>Concept 15.5: Some inheritance patterns are exceptions to standard </a:t>
            </a:r>
            <a:r>
              <a:rPr lang="en-US" b="1" dirty="0" err="1">
                <a:solidFill>
                  <a:srgbClr val="FF0000"/>
                </a:solidFill>
              </a:rPr>
              <a:t>Mendelian</a:t>
            </a:r>
            <a:r>
              <a:rPr lang="en-US" b="1" dirty="0">
                <a:solidFill>
                  <a:srgbClr val="FF0000"/>
                </a:solidFill>
              </a:rPr>
              <a:t> inheritance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2011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15.5: Some inheritance patterns are exceptions to standard </a:t>
            </a:r>
            <a:r>
              <a:rPr lang="en-US" dirty="0" err="1" smtClean="0"/>
              <a:t>Mendelian</a:t>
            </a:r>
            <a:r>
              <a:rPr lang="en-US" dirty="0" smtClean="0"/>
              <a:t>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normal exceptions to </a:t>
            </a:r>
            <a:r>
              <a:rPr lang="en-US" dirty="0" err="1" smtClean="0"/>
              <a:t>Mendelian</a:t>
            </a:r>
            <a:r>
              <a:rPr lang="en-US" dirty="0" smtClean="0"/>
              <a:t> genetics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One exception involves genes located </a:t>
            </a:r>
            <a:r>
              <a:rPr lang="en-US" i="1" dirty="0" smtClean="0"/>
              <a:t>in the nucleus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 other exception involves genes located </a:t>
            </a:r>
            <a:r>
              <a:rPr lang="en-US" i="1" dirty="0" smtClean="0"/>
              <a:t>outside the nucleus</a:t>
            </a:r>
          </a:p>
          <a:p>
            <a:r>
              <a:rPr lang="en-US" dirty="0" smtClean="0"/>
              <a:t>In both cases, the </a:t>
            </a:r>
            <a:r>
              <a:rPr lang="en-US" b="1" dirty="0" smtClean="0"/>
              <a:t>sex of the parent</a:t>
            </a:r>
            <a:r>
              <a:rPr lang="en-US" dirty="0" smtClean="0"/>
              <a:t> contributing an allele is a factor in the pattern of 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1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15.1: Morgan showed that </a:t>
            </a:r>
            <a:r>
              <a:rPr lang="en-US" dirty="0" err="1" smtClean="0"/>
              <a:t>Mendelian</a:t>
            </a:r>
            <a:r>
              <a:rPr lang="en-US" dirty="0" smtClean="0"/>
              <a:t> inheritance has its physical basis in the behavior of chromosomes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04976"/>
            <a:ext cx="8499249" cy="4641584"/>
          </a:xfrm>
        </p:spPr>
        <p:txBody>
          <a:bodyPr/>
          <a:lstStyle/>
          <a:p>
            <a:r>
              <a:rPr lang="en-CA" dirty="0" smtClean="0"/>
              <a:t>The first solid evidence associating a specific gene with a specific chromosome came in the early 20th century from the work of Thomas Hunt Morgan</a:t>
            </a:r>
          </a:p>
          <a:p>
            <a:pPr lvl="1"/>
            <a:r>
              <a:rPr lang="en-CA" dirty="0" smtClean="0"/>
              <a:t>These early experiments provided convincing evidence that the “chromosomes” are the </a:t>
            </a:r>
            <a:r>
              <a:rPr lang="en-CA" b="1" u="sng" dirty="0" smtClean="0"/>
              <a:t>location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of Mendel’s “heritable factors”</a:t>
            </a:r>
          </a:p>
          <a:p>
            <a:pPr lvl="1"/>
            <a:r>
              <a:rPr lang="en-CA" dirty="0" smtClean="0"/>
              <a:t>Morgan’s model organism = </a:t>
            </a:r>
            <a:r>
              <a:rPr lang="en-CA" i="1" dirty="0" smtClean="0"/>
              <a:t>Drosophila melanogaster </a:t>
            </a:r>
            <a:r>
              <a:rPr lang="en-CA" dirty="0" smtClean="0"/>
              <a:t>(fruit fly)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797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Genomic Imprinting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few mammalian traits, the phenotype depends on </a:t>
            </a:r>
            <a:r>
              <a:rPr lang="en-US" i="1" dirty="0" smtClean="0"/>
              <a:t>which parent</a:t>
            </a:r>
            <a:r>
              <a:rPr lang="en-US" dirty="0" smtClean="0"/>
              <a:t> passed along the alleles for those traits</a:t>
            </a:r>
          </a:p>
          <a:p>
            <a:pPr lvl="1"/>
            <a:r>
              <a:rPr lang="en-US" dirty="0" smtClean="0"/>
              <a:t>Such variation in phenotype is called </a:t>
            </a:r>
            <a:r>
              <a:rPr lang="en-US" b="1" dirty="0" smtClean="0"/>
              <a:t>genomic imprinting</a:t>
            </a:r>
          </a:p>
          <a:p>
            <a:pPr lvl="1"/>
            <a:r>
              <a:rPr lang="en-US" dirty="0" smtClean="0"/>
              <a:t>Genomic imprinting involves the </a:t>
            </a:r>
            <a:r>
              <a:rPr lang="en-US" i="1" dirty="0" smtClean="0"/>
              <a:t>silencing</a:t>
            </a:r>
            <a:r>
              <a:rPr lang="en-US" dirty="0" smtClean="0"/>
              <a:t> of certain genes depending on </a:t>
            </a:r>
            <a:r>
              <a:rPr lang="en-US" i="1" dirty="0" smtClean="0"/>
              <a:t>which parent</a:t>
            </a:r>
            <a:r>
              <a:rPr lang="en-US" dirty="0" smtClean="0"/>
              <a:t> passes them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6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17GenomicImprinting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" y="134797"/>
            <a:ext cx="7046976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15.17</a:t>
            </a:r>
            <a:endParaRPr lang="en-US" sz="1200" dirty="0">
              <a:latin typeface="Arial" charset="0"/>
            </a:endParaRPr>
          </a:p>
        </p:txBody>
      </p:sp>
      <p:sp>
        <p:nvSpPr>
          <p:cNvPr id="136" name="Text Box 31"/>
          <p:cNvSpPr txBox="1">
            <a:spLocks noChangeArrowheads="1"/>
          </p:cNvSpPr>
          <p:nvPr/>
        </p:nvSpPr>
        <p:spPr bwMode="auto">
          <a:xfrm>
            <a:off x="3176555" y="100399"/>
            <a:ext cx="2039514" cy="48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Normal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Igf2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allele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is expressed.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39" name="Straight Connector 138"/>
          <p:cNvCxnSpPr/>
          <p:nvPr/>
        </p:nvCxnSpPr>
        <p:spPr bwMode="auto">
          <a:xfrm>
            <a:off x="2276929" y="1288143"/>
            <a:ext cx="1106569" cy="90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794000" y="961571"/>
            <a:ext cx="576833" cy="79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871687" y="653143"/>
            <a:ext cx="1813" cy="1977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3860801" y="1367971"/>
            <a:ext cx="1813" cy="2249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503714" y="5533574"/>
            <a:ext cx="1" cy="1723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5978071" y="4889500"/>
            <a:ext cx="1" cy="1542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2503714" y="4871357"/>
            <a:ext cx="0" cy="136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5987143" y="5533571"/>
            <a:ext cx="0" cy="1814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068027" y="4334944"/>
            <a:ext cx="2039514" cy="48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Normal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Igf2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allele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is expressed.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163854" y="1520989"/>
            <a:ext cx="2039514" cy="48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Normal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Igf2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allele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is not expressed.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5484322" y="5655748"/>
            <a:ext cx="2039514" cy="48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Normal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Igf2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allele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is not expressed.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055324" y="5610393"/>
            <a:ext cx="2039514" cy="48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Mutant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Igf2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allele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is not expressed.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5809081" y="4374865"/>
            <a:ext cx="2039514" cy="48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Mutant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Igf2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allele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is expressed.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1897481" y="2631338"/>
            <a:ext cx="2420519" cy="50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Mutant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Igf2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allele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inherited from mother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5415382" y="2638595"/>
            <a:ext cx="2420519" cy="50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Mutant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Igf2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allele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inherited from father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5805450" y="1395811"/>
            <a:ext cx="2420519" cy="50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Normal-sized mouse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(wild type)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1086493" y="3943068"/>
            <a:ext cx="3585293" cy="33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Normal-sized mouse (wild type)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5050705" y="3943068"/>
            <a:ext cx="2460436" cy="31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Dwarf mouse (mutant)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1284247" y="575751"/>
            <a:ext cx="1564181" cy="60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Paternal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chromosome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1291505" y="1136366"/>
            <a:ext cx="1564181" cy="60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Maternal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chromosome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1081047" y="2195909"/>
            <a:ext cx="1794595" cy="27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(a) Homozygote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1079233" y="6276238"/>
            <a:ext cx="2059482" cy="22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(b) Heterozygotes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of Organelle Genes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Extranuclear</a:t>
            </a:r>
            <a:r>
              <a:rPr lang="en-US" dirty="0" smtClean="0"/>
              <a:t> genes (or cytoplasmic genes) are found in organelles in the cytoplasm</a:t>
            </a:r>
          </a:p>
          <a:p>
            <a:pPr lvl="1"/>
            <a:r>
              <a:rPr lang="en-US" dirty="0" smtClean="0"/>
              <a:t>Mitochondria, chloroplasts, and other plant plastids carry small circular DNA molecules</a:t>
            </a:r>
          </a:p>
          <a:p>
            <a:pPr lvl="1"/>
            <a:r>
              <a:rPr lang="en-US" dirty="0" err="1" smtClean="0"/>
              <a:t>Extranuclear</a:t>
            </a:r>
            <a:r>
              <a:rPr lang="en-US" dirty="0" smtClean="0"/>
              <a:t> genes are inherited </a:t>
            </a:r>
            <a:r>
              <a:rPr lang="en-US" b="1" u="sng" dirty="0" smtClean="0"/>
              <a:t>MATERNALLY</a:t>
            </a:r>
            <a:r>
              <a:rPr lang="en-US" dirty="0" smtClean="0"/>
              <a:t> because the zygote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cytoplasm always comes from</a:t>
            </a:r>
            <a:br>
              <a:rPr lang="en-US" altLang="ja-JP" dirty="0" smtClean="0"/>
            </a:br>
            <a:r>
              <a:rPr lang="en-US" altLang="ja-JP" dirty="0" smtClean="0"/>
              <a:t>the egg</a:t>
            </a:r>
          </a:p>
        </p:txBody>
      </p:sp>
    </p:spTree>
    <p:extLst>
      <p:ext uri="{BB962C8B-B14F-4D97-AF65-F5344CB8AC3E}">
        <p14:creationId xmlns:p14="http://schemas.microsoft.com/office/powerpoint/2010/main" val="372472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defects in mitochondrial genes prevent cells from making enough ATP and result in diseases that affect the muscular and nervous systems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itochondrial myopathy</a:t>
            </a:r>
          </a:p>
          <a:p>
            <a:pPr lvl="1"/>
            <a:r>
              <a:rPr lang="en-US" dirty="0" err="1" smtClean="0"/>
              <a:t>Leber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hereditary optic neuropathy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Defective Inheritance of Organelle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5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DCB39D9-BBBC-4007-A87C-A5EC50A6DEB8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276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96685"/>
            <a:ext cx="8499249" cy="5073650"/>
          </a:xfrm>
        </p:spPr>
        <p:txBody>
          <a:bodyPr/>
          <a:lstStyle/>
          <a:p>
            <a:r>
              <a:rPr lang="en-US" sz="2400" strike="sngStrike" dirty="0"/>
              <a:t>Concept 15.1: Morgan showed that </a:t>
            </a:r>
            <a:r>
              <a:rPr lang="en-US" sz="2400" strike="sngStrike" dirty="0" err="1"/>
              <a:t>Mendelian</a:t>
            </a:r>
            <a:r>
              <a:rPr lang="en-US" sz="2400" strike="sngStrike" dirty="0"/>
              <a:t> inheritance has its physical basis in the behavior of </a:t>
            </a:r>
            <a:r>
              <a:rPr lang="en-US" sz="2400" strike="sngStrike" dirty="0" smtClean="0"/>
              <a:t>chromosomes</a:t>
            </a:r>
          </a:p>
          <a:p>
            <a:r>
              <a:rPr lang="en-US" sz="2400" strike="sngStrike" dirty="0"/>
              <a:t>Concept 15.2: Sex-linked genes exhibit unique patterns of </a:t>
            </a:r>
            <a:r>
              <a:rPr lang="en-US" sz="2400" strike="sngStrike" dirty="0" smtClean="0"/>
              <a:t>inheritance</a:t>
            </a:r>
          </a:p>
          <a:p>
            <a:r>
              <a:rPr lang="en-US" sz="2400" strike="sngStrike" dirty="0"/>
              <a:t>Concept 15.3: Linked genes tend to be inherited together because they are located near each other on the same </a:t>
            </a:r>
            <a:r>
              <a:rPr lang="en-US" sz="2400" strike="sngStrike" dirty="0" smtClean="0"/>
              <a:t>chromosome</a:t>
            </a:r>
          </a:p>
          <a:p>
            <a:r>
              <a:rPr lang="en-US" sz="2400" strike="sngStrike" dirty="0"/>
              <a:t>Concept 15.4: Alterations of chromosome number or structure cause some genetic </a:t>
            </a:r>
            <a:r>
              <a:rPr lang="en-US" sz="2400" strike="sngStrike" dirty="0" smtClean="0"/>
              <a:t>disorders</a:t>
            </a:r>
          </a:p>
          <a:p>
            <a:r>
              <a:rPr lang="en-US" sz="2400" strike="sngStrike" dirty="0"/>
              <a:t>Concept 15.5: Some inheritance patterns are exceptions to standard </a:t>
            </a:r>
            <a:r>
              <a:rPr lang="en-US" sz="2400" strike="sngStrike" dirty="0" err="1"/>
              <a:t>Mendelian</a:t>
            </a:r>
            <a:r>
              <a:rPr lang="en-US" sz="2400" strike="sngStrike" dirty="0"/>
              <a:t> inheritance</a:t>
            </a:r>
            <a:endParaRPr lang="en-US" sz="2400" strike="sngStrike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2011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ild type (w+) = </a:t>
            </a:r>
            <a:r>
              <a:rPr lang="en-US" dirty="0" smtClean="0"/>
              <a:t>“normal” phenotypes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henotypes that were most common in the fly populations</a:t>
            </a:r>
          </a:p>
          <a:p>
            <a:r>
              <a:rPr lang="en-US" b="1" dirty="0" smtClean="0"/>
              <a:t>Mutant (w) = </a:t>
            </a:r>
            <a:r>
              <a:rPr lang="en-US" dirty="0" smtClean="0"/>
              <a:t>Traits </a:t>
            </a:r>
            <a:r>
              <a:rPr lang="en-US" i="1" dirty="0" smtClean="0"/>
              <a:t>alternative</a:t>
            </a:r>
            <a:r>
              <a:rPr lang="en-US" dirty="0" smtClean="0"/>
              <a:t> to the wild type are called mutant phenotypes</a:t>
            </a:r>
          </a:p>
          <a:p>
            <a:r>
              <a:rPr lang="en-US" dirty="0" smtClean="0"/>
              <a:t>BTW…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Genetics 101: More vocab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848100"/>
            <a:ext cx="28384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6150" y="4714875"/>
            <a:ext cx="46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38700" y="5267325"/>
            <a:ext cx="46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6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03_DrosophilaEye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32" y="1124580"/>
            <a:ext cx="6650736" cy="445008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15.3</a:t>
            </a:r>
            <a:endParaRPr lang="en-US" sz="1200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6633" y="5574660"/>
            <a:ext cx="3192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Wild type = w+ = red eyes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705350" y="5574660"/>
            <a:ext cx="3192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Mutant = w = white eyes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563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Correlating Behavior of a Gene</a:t>
            </a:r>
            <a:r>
              <a:rPr lang="ja-JP" altLang="en-US" smtClean="0"/>
              <a:t>’</a:t>
            </a:r>
            <a:r>
              <a:rPr lang="en-US" altLang="ja-JP" smtClean="0"/>
              <a:t>s Alleles with Behavior of a Chromosome 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272909"/>
            <a:ext cx="8499249" cy="5327915"/>
          </a:xfrm>
        </p:spPr>
        <p:txBody>
          <a:bodyPr/>
          <a:lstStyle/>
          <a:p>
            <a:r>
              <a:rPr lang="en-US" dirty="0" smtClean="0"/>
              <a:t>In one experiment, Morgan mated male flies with white eyes (mutant) with female flies with red eyes (wild type)</a:t>
            </a:r>
          </a:p>
          <a:p>
            <a:pPr lvl="1"/>
            <a:r>
              <a:rPr lang="en-US" dirty="0" smtClean="0"/>
              <a:t>The F</a:t>
            </a:r>
            <a:r>
              <a:rPr lang="en-US" baseline="-25000" dirty="0" smtClean="0"/>
              <a:t>1</a:t>
            </a:r>
            <a:r>
              <a:rPr lang="en-US" dirty="0" smtClean="0"/>
              <a:t> generation </a:t>
            </a:r>
            <a:r>
              <a:rPr lang="en-US" b="1" u="sng" dirty="0" smtClean="0"/>
              <a:t>ALL</a:t>
            </a:r>
            <a:r>
              <a:rPr lang="en-US" dirty="0" smtClean="0"/>
              <a:t> had red eyes (males AND females)</a:t>
            </a:r>
          </a:p>
          <a:p>
            <a:pPr lvl="1"/>
            <a:r>
              <a:rPr lang="en-US" dirty="0" smtClean="0"/>
              <a:t>The F</a:t>
            </a:r>
            <a:r>
              <a:rPr lang="en-US" baseline="-25000" dirty="0" smtClean="0"/>
              <a:t>2</a:t>
            </a:r>
            <a:r>
              <a:rPr lang="en-US" dirty="0" smtClean="0"/>
              <a:t> generation showed a 3:1 red to white eye ratio, but </a:t>
            </a:r>
            <a:r>
              <a:rPr lang="en-US" b="1" u="sng" dirty="0" smtClean="0"/>
              <a:t>ONLY</a:t>
            </a:r>
            <a:r>
              <a:rPr lang="en-US" dirty="0" smtClean="0"/>
              <a:t> males had white eyes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hat’s quite odd…</a:t>
            </a:r>
          </a:p>
        </p:txBody>
      </p:sp>
    </p:spTree>
    <p:extLst>
      <p:ext uri="{BB962C8B-B14F-4D97-AF65-F5344CB8AC3E}">
        <p14:creationId xmlns:p14="http://schemas.microsoft.com/office/powerpoint/2010/main" val="2780968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ampbell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Campbell_Lecture_Template</Template>
  <TotalTime>4177</TotalTime>
  <Words>3359</Words>
  <Application>Microsoft Macintosh PowerPoint</Application>
  <PresentationFormat>On-screen Show (4:3)</PresentationFormat>
  <Paragraphs>572</Paragraphs>
  <Slides>65</Slides>
  <Notes>65</Notes>
  <HiddenSlides>0</HiddenSlides>
  <MMClips>1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65</vt:i4>
      </vt:variant>
    </vt:vector>
  </HeadingPairs>
  <TitlesOfParts>
    <vt:vector size="81" baseType="lpstr">
      <vt:lpstr>Campbell_Lecture_Template</vt:lpstr>
      <vt:lpstr>2_Blank</vt:lpstr>
      <vt:lpstr>6_Blank</vt:lpstr>
      <vt:lpstr>10_Blank</vt:lpstr>
      <vt:lpstr>11_Blank</vt:lpstr>
      <vt:lpstr>12_Blank</vt:lpstr>
      <vt:lpstr>16_Blank</vt:lpstr>
      <vt:lpstr>17_Blank</vt:lpstr>
      <vt:lpstr>22_Blank</vt:lpstr>
      <vt:lpstr>23_Blank</vt:lpstr>
      <vt:lpstr>30_Blank</vt:lpstr>
      <vt:lpstr>31_Blank</vt:lpstr>
      <vt:lpstr>32_Blank</vt:lpstr>
      <vt:lpstr>33_Blank</vt:lpstr>
      <vt:lpstr>36_Blank</vt:lpstr>
      <vt:lpstr>40_Blank</vt:lpstr>
      <vt:lpstr>PowerPoint Presentation</vt:lpstr>
      <vt:lpstr>Figure 15.2</vt:lpstr>
      <vt:lpstr>Locating Genes Along Chromosomes</vt:lpstr>
      <vt:lpstr>Overview</vt:lpstr>
      <vt:lpstr>Overview</vt:lpstr>
      <vt:lpstr>Concept 15.1: Morgan showed that Mendelian inheritance has its physical basis in the behavior of chromosomes</vt:lpstr>
      <vt:lpstr> </vt:lpstr>
      <vt:lpstr>Figure 15.3</vt:lpstr>
      <vt:lpstr>Correlating Behavior of a Gene’s Alleles with Behavior of a Chromosome Pair</vt:lpstr>
      <vt:lpstr>Figure 15.4a</vt:lpstr>
      <vt:lpstr>Correlating Behavior of a Gene’s Alleles with Behavior of a Chromosome Pair</vt:lpstr>
      <vt:lpstr>Figure 15.4b</vt:lpstr>
      <vt:lpstr>Overview</vt:lpstr>
      <vt:lpstr>Concept 15.2: Sex-linked genes exhibit unique patterns of inheritance</vt:lpstr>
      <vt:lpstr>The Chromosomal Basis of Sex Determination</vt:lpstr>
      <vt:lpstr>Figure 15.5</vt:lpstr>
      <vt:lpstr> </vt:lpstr>
      <vt:lpstr>PowerPoint Presentation</vt:lpstr>
      <vt:lpstr>Figure 15.7</vt:lpstr>
      <vt:lpstr> </vt:lpstr>
      <vt:lpstr>X Inactivation in Female Mammals</vt:lpstr>
      <vt:lpstr>Figure 15.8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  <vt:lpstr>Concept 15.3: Linked genes tend to be inherited together because they are located near each other on the same chromosome</vt:lpstr>
      <vt:lpstr>Recombination of Unlinked Genes: Independent Assortment of Chromosomes</vt:lpstr>
      <vt:lpstr>Figure 15.UN02</vt:lpstr>
      <vt:lpstr> </vt:lpstr>
      <vt:lpstr>Figure 15.UN01</vt:lpstr>
      <vt:lpstr>Recombination of Linked Genes: Crossing Over</vt:lpstr>
      <vt:lpstr>Animation: Crossing Over</vt:lpstr>
      <vt:lpstr>PowerPoint Presentation</vt:lpstr>
      <vt:lpstr>PowerPoint Presentation</vt:lpstr>
      <vt:lpstr>PowerPoint Presentation</vt:lpstr>
      <vt:lpstr>Overview</vt:lpstr>
      <vt:lpstr>Concept 15.4: Alterations of chromosome number or structure cause some genetic disorders</vt:lpstr>
      <vt:lpstr>Abnormal Chromosome Number</vt:lpstr>
      <vt:lpstr>Figure 15.13-1</vt:lpstr>
      <vt:lpstr>Figure 15.13-2</vt:lpstr>
      <vt:lpstr>Figure 15.13-3</vt:lpstr>
      <vt:lpstr>PowerPoint Presentation</vt:lpstr>
      <vt:lpstr> </vt:lpstr>
      <vt:lpstr>Aneuploidy in Humans: Down Syndrome (Trisomy 21)</vt:lpstr>
      <vt:lpstr>Figure 15.15</vt:lpstr>
      <vt:lpstr>PowerPoint Presentation</vt:lpstr>
      <vt:lpstr>Aneuploidy in Humans: Sex Chromosomes</vt:lpstr>
      <vt:lpstr>PowerPoint Presentation</vt:lpstr>
      <vt:lpstr> </vt:lpstr>
      <vt:lpstr>Alterations of Chromosome Structure</vt:lpstr>
      <vt:lpstr>Figure 15.14</vt:lpstr>
      <vt:lpstr>Disorders Caused by Structurally Altered Chromosomes</vt:lpstr>
      <vt:lpstr>PowerPoint Presentation</vt:lpstr>
      <vt:lpstr>Overview</vt:lpstr>
      <vt:lpstr>Concept 15.5: Some inheritance patterns are exceptions to standard Mendelian inheritance</vt:lpstr>
      <vt:lpstr>Genomic Imprinting</vt:lpstr>
      <vt:lpstr>Figure 15.17</vt:lpstr>
      <vt:lpstr>Inheritance of Organelle Genes</vt:lpstr>
      <vt:lpstr> </vt:lpstr>
      <vt:lpstr>PowerPoint Presentation</vt:lpstr>
      <vt:lpstr>Overview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HaiderAli Bhatti</cp:lastModifiedBy>
  <cp:revision>477</cp:revision>
  <cp:lastPrinted>2005-03-24T12:52:04Z</cp:lastPrinted>
  <dcterms:created xsi:type="dcterms:W3CDTF">2010-10-31T21:38:30Z</dcterms:created>
  <dcterms:modified xsi:type="dcterms:W3CDTF">2017-12-08T17:21:54Z</dcterms:modified>
</cp:coreProperties>
</file>