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  <p:sldMasterId id="2147483813" r:id="rId2"/>
    <p:sldMasterId id="2147483815" r:id="rId3"/>
    <p:sldMasterId id="2147483833" r:id="rId4"/>
    <p:sldMasterId id="2147483835" r:id="rId5"/>
    <p:sldMasterId id="2147483837" r:id="rId6"/>
    <p:sldMasterId id="2147483845" r:id="rId7"/>
    <p:sldMasterId id="2147483851" r:id="rId8"/>
  </p:sldMasterIdLst>
  <p:notesMasterIdLst>
    <p:notesMasterId r:id="rId92"/>
  </p:notesMasterIdLst>
  <p:handoutMasterIdLst>
    <p:handoutMasterId r:id="rId93"/>
  </p:handoutMasterIdLst>
  <p:sldIdLst>
    <p:sldId id="256" r:id="rId9"/>
    <p:sldId id="483" r:id="rId10"/>
    <p:sldId id="300" r:id="rId11"/>
    <p:sldId id="439" r:id="rId12"/>
    <p:sldId id="440" r:id="rId13"/>
    <p:sldId id="301" r:id="rId14"/>
    <p:sldId id="302" r:id="rId15"/>
    <p:sldId id="304" r:id="rId16"/>
    <p:sldId id="466" r:id="rId17"/>
    <p:sldId id="467" r:id="rId18"/>
    <p:sldId id="441" r:id="rId19"/>
    <p:sldId id="305" r:id="rId20"/>
    <p:sldId id="445" r:id="rId21"/>
    <p:sldId id="444" r:id="rId22"/>
    <p:sldId id="443" r:id="rId23"/>
    <p:sldId id="303" r:id="rId24"/>
    <p:sldId id="400" r:id="rId25"/>
    <p:sldId id="306" r:id="rId26"/>
    <p:sldId id="307" r:id="rId27"/>
    <p:sldId id="309" r:id="rId28"/>
    <p:sldId id="308" r:id="rId29"/>
    <p:sldId id="401" r:id="rId30"/>
    <p:sldId id="317" r:id="rId31"/>
    <p:sldId id="468" r:id="rId32"/>
    <p:sldId id="470" r:id="rId33"/>
    <p:sldId id="471" r:id="rId34"/>
    <p:sldId id="472" r:id="rId35"/>
    <p:sldId id="473" r:id="rId36"/>
    <p:sldId id="446" r:id="rId37"/>
    <p:sldId id="318" r:id="rId38"/>
    <p:sldId id="447" r:id="rId39"/>
    <p:sldId id="448" r:id="rId40"/>
    <p:sldId id="449" r:id="rId41"/>
    <p:sldId id="410" r:id="rId42"/>
    <p:sldId id="320" r:id="rId43"/>
    <p:sldId id="450" r:id="rId44"/>
    <p:sldId id="452" r:id="rId45"/>
    <p:sldId id="321" r:id="rId46"/>
    <p:sldId id="437" r:id="rId47"/>
    <p:sldId id="438" r:id="rId48"/>
    <p:sldId id="479" r:id="rId49"/>
    <p:sldId id="451" r:id="rId50"/>
    <p:sldId id="322" r:id="rId51"/>
    <p:sldId id="453" r:id="rId52"/>
    <p:sldId id="323" r:id="rId53"/>
    <p:sldId id="454" r:id="rId54"/>
    <p:sldId id="324" r:id="rId55"/>
    <p:sldId id="475" r:id="rId56"/>
    <p:sldId id="455" r:id="rId57"/>
    <p:sldId id="411" r:id="rId58"/>
    <p:sldId id="474" r:id="rId59"/>
    <p:sldId id="477" r:id="rId60"/>
    <p:sldId id="325" r:id="rId61"/>
    <p:sldId id="326" r:id="rId62"/>
    <p:sldId id="456" r:id="rId63"/>
    <p:sldId id="457" r:id="rId64"/>
    <p:sldId id="327" r:id="rId65"/>
    <p:sldId id="458" r:id="rId66"/>
    <p:sldId id="328" r:id="rId67"/>
    <p:sldId id="459" r:id="rId68"/>
    <p:sldId id="329" r:id="rId69"/>
    <p:sldId id="478" r:id="rId70"/>
    <p:sldId id="460" r:id="rId71"/>
    <p:sldId id="330" r:id="rId72"/>
    <p:sldId id="461" r:id="rId73"/>
    <p:sldId id="331" r:id="rId74"/>
    <p:sldId id="412" r:id="rId75"/>
    <p:sldId id="462" r:id="rId76"/>
    <p:sldId id="484" r:id="rId77"/>
    <p:sldId id="476" r:id="rId78"/>
    <p:sldId id="480" r:id="rId79"/>
    <p:sldId id="464" r:id="rId80"/>
    <p:sldId id="336" r:id="rId81"/>
    <p:sldId id="337" r:id="rId82"/>
    <p:sldId id="481" r:id="rId83"/>
    <p:sldId id="482" r:id="rId84"/>
    <p:sldId id="465" r:id="rId85"/>
    <p:sldId id="463" r:id="rId86"/>
    <p:sldId id="333" r:id="rId87"/>
    <p:sldId id="416" r:id="rId88"/>
    <p:sldId id="419" r:id="rId89"/>
    <p:sldId id="334" r:id="rId90"/>
    <p:sldId id="335" r:id="rId91"/>
  </p:sldIdLst>
  <p:sldSz cx="9144000" cy="6858000" type="screen4x3"/>
  <p:notesSz cx="6858000" cy="9144000"/>
  <p:custDataLst>
    <p:tags r:id="rId9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3" orient="horz" pos="1291">
          <p15:clr>
            <a:srgbClr val="A4A3A4"/>
          </p15:clr>
        </p15:guide>
        <p15:guide id="5" orient="horz" pos="2136" userDrawn="1">
          <p15:clr>
            <a:srgbClr val="A4A3A4"/>
          </p15:clr>
        </p15:guide>
        <p15:guide id="8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F8E"/>
    <a:srgbClr val="D2B239"/>
    <a:srgbClr val="EFC335"/>
    <a:srgbClr val="9D002D"/>
    <a:srgbClr val="D9CB27"/>
    <a:srgbClr val="C9C439"/>
    <a:srgbClr val="ADAE2B"/>
    <a:srgbClr val="B2B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0" autoAdjust="0"/>
    <p:restoredTop sz="97816" autoAdjust="0"/>
  </p:normalViewPr>
  <p:slideViewPr>
    <p:cSldViewPr snapToGrid="0" showGuides="1">
      <p:cViewPr>
        <p:scale>
          <a:sx n="103" d="100"/>
          <a:sy n="103" d="100"/>
        </p:scale>
        <p:origin x="-1672" y="-416"/>
      </p:cViewPr>
      <p:guideLst>
        <p:guide orient="horz" pos="1291"/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4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13" d="100"/>
          <a:sy n="113" d="100"/>
        </p:scale>
        <p:origin x="-322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90" Type="http://schemas.openxmlformats.org/officeDocument/2006/relationships/slide" Target="slides/slide82.xml"/><Relationship Id="rId91" Type="http://schemas.openxmlformats.org/officeDocument/2006/relationships/slide" Target="slides/slide83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interSettings" Target="printerSettings/printerSettings1.bin"/><Relationship Id="rId95" Type="http://schemas.openxmlformats.org/officeDocument/2006/relationships/tags" Target="tags/tag1.xml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slide" Target="slides/slide80.xml"/><Relationship Id="rId89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428B83D0-9A38-8449-8AD4-55F227EFF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2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51450E68-1DA1-7749-89F8-62C3E1ECF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B257163-1558-CA4A-AD2B-452869352182}" type="slidenum">
              <a:rPr lang="en-US" sz="1200">
                <a:latin typeface="Times New Roman" charset="0"/>
              </a:rPr>
              <a:pPr/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087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triploid cell contains sets of three homologous chromosomes. If a cell of a usually diploid species with 42 chromosomes per cell is triploid, this cell would be expected to have which of the following?</a:t>
            </a:r>
          </a:p>
          <a:p>
            <a:r>
              <a:rPr lang="en-US" smtClean="0"/>
              <a:t>https://www.polleverywhere.com/multiple_choice_polls/m2GRADJV75xFepb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66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Homologous chromosomes _____.</a:t>
            </a:r>
          </a:p>
          <a:p>
            <a:r>
              <a:rPr lang="en-US" smtClean="0"/>
              <a:t>https://www.polleverywhere.com/multiple_choice_polls/5tKm0k1wCV67qtK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53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human X and Y chromosomes _____.</a:t>
            </a:r>
          </a:p>
          <a:p>
            <a:r>
              <a:rPr lang="en-US" smtClean="0"/>
              <a:t>https://www.polleverywhere.com/multiple_choice_polls/a50iFziTpwZiMWN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00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13.7a </a:t>
            </a:r>
            <a:r>
              <a:rPr lang="en-US" dirty="0"/>
              <a:t>Overview of meiosis: how meiosis reduces chromosome number (part 1: interphase)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13.7b </a:t>
            </a:r>
            <a:r>
              <a:rPr lang="en-US" dirty="0"/>
              <a:t>Overview of meiosis: how meiosis reduces chromosome number (part 2: meiosis I and II)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 </a:t>
            </a:r>
            <a:r>
              <a:rPr lang="en-US" dirty="0"/>
              <a:t>Exploring meiosis in an animal cell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13.8a </a:t>
            </a:r>
            <a:r>
              <a:rPr lang="en-US" dirty="0"/>
              <a:t>Exploring meiosis in an animal cell (part 1: meiosis 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13.8a </a:t>
            </a:r>
            <a:r>
              <a:rPr lang="en-US" dirty="0"/>
              <a:t>Exploring meiosis in an animal cell (part 1: meiosis 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13.9 </a:t>
            </a:r>
            <a:r>
              <a:rPr lang="en-US" dirty="0"/>
              <a:t>Crossing over and synapsis in prophase I: a closer look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When we first see chiasmata under a microscope, we know that _____.</a:t>
            </a:r>
          </a:p>
          <a:p>
            <a:r>
              <a:rPr lang="en-US" smtClean="0"/>
              <a:t>https://www.polleverywhere.com/multiple_choice_polls/1o2LSx1E4IjxG16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2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17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13.8a </a:t>
            </a:r>
            <a:r>
              <a:rPr lang="en-US" dirty="0"/>
              <a:t>Exploring meiosis in an animal cell (part 1: meiosis 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13.8a </a:t>
            </a:r>
            <a:r>
              <a:rPr lang="en-US" dirty="0"/>
              <a:t>Exploring meiosis in an animal cell (part 1: meiosis 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13.8a </a:t>
            </a:r>
            <a:r>
              <a:rPr lang="en-US" dirty="0"/>
              <a:t>Exploring meiosis in an animal cell (part 1: meiosis 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After telophase I of meiosis, the chromosomal makeup of each daughter cell is _____.</a:t>
            </a:r>
          </a:p>
          <a:p>
            <a:r>
              <a:rPr lang="en-US" smtClean="0"/>
              <a:t>https://www.polleverywhere.com/multiple_choice_polls/985TQKWeBLccpSo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82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13.8a </a:t>
            </a:r>
            <a:r>
              <a:rPr lang="en-US" dirty="0"/>
              <a:t>Exploring meiosis in an animal cell (part 1: meiosis 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13.8a </a:t>
            </a:r>
            <a:r>
              <a:rPr lang="en-US" dirty="0"/>
              <a:t>Exploring meiosis in an animal cell (part 1: meiosis 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If a cell has completed meiosis I and is just beginning meiosis II, which of the following is an appropriate description of its contents?</a:t>
            </a:r>
          </a:p>
          <a:p>
            <a:r>
              <a:rPr lang="en-US" smtClean="0"/>
              <a:t>https://www.polleverywhere.com/multiple_choice_polls/1lpcHBiFsuqN59e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04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happens at the conclusion of meiosis I?</a:t>
            </a:r>
          </a:p>
          <a:p>
            <a:r>
              <a:rPr lang="en-US" smtClean="0"/>
              <a:t>https://www.polleverywhere.com/multiple_choice_polls/NHFys4NShVLiUVM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11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13.8b </a:t>
            </a:r>
            <a:r>
              <a:rPr lang="en-US" dirty="0"/>
              <a:t>Exploring meiosis in an animal cell (part 2: meiosis II)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13.8b </a:t>
            </a:r>
            <a:r>
              <a:rPr lang="en-US" dirty="0"/>
              <a:t>Exploring meiosis in an animal cell (part 2: meiosis II)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defines a genome?</a:t>
            </a:r>
          </a:p>
          <a:p>
            <a:r>
              <a:rPr lang="en-US" smtClean="0"/>
              <a:t>https://www.polleverywhere.com/multiple_choice_polls/2b3CjuJ8Z03SyLU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941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13.8b </a:t>
            </a:r>
            <a:r>
              <a:rPr lang="en-US" dirty="0"/>
              <a:t>Exploring meiosis in an animal cell (part 2: meiosis II)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13.8b </a:t>
            </a:r>
            <a:r>
              <a:rPr lang="en-US" dirty="0"/>
              <a:t>Exploring meiosis in an animal cell (part 2: meiosis II)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Sister chromatids separate from each other during _____.</a:t>
            </a:r>
          </a:p>
          <a:p>
            <a:r>
              <a:rPr lang="en-US" smtClean="0"/>
              <a:t>https://www.polleverywhere.com/multiple_choice_polls/xyjjjMXTkkXS28u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56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13.8b </a:t>
            </a:r>
            <a:r>
              <a:rPr lang="en-US" dirty="0"/>
              <a:t>Exploring meiosis in an animal cell (part 2: meiosis II)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13.8b </a:t>
            </a:r>
            <a:r>
              <a:rPr lang="en-US" dirty="0"/>
              <a:t>Exploring meiosis in an animal cell (part 2: meiosis II)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13.8b </a:t>
            </a:r>
            <a:r>
              <a:rPr lang="en-US" dirty="0"/>
              <a:t>Exploring meiosis in an animal cell (part 2: meiosis II)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13.8 </a:t>
            </a:r>
            <a:r>
              <a:rPr lang="en-US" dirty="0"/>
              <a:t>Exploring meiosis in an animal cell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7197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How do cells at the completion of meiosis compare with cells that are in prophase of meiosis I? They have _____.</a:t>
            </a:r>
          </a:p>
          <a:p>
            <a:r>
              <a:rPr lang="en-US" smtClean="0"/>
              <a:t>https://www.polleverywhere.com/multiple_choice_polls/OBMpgDTlknIs1fe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446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Meiosis II is similar to mitosis in that</a:t>
            </a:r>
          </a:p>
          <a:p>
            <a:r>
              <a:rPr lang="en-US" smtClean="0"/>
              <a:t>https://www.polleverywhere.com/multiple_choice_polls/B22ahVBnGWdAOAC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0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Asexual reproduction occurs during _____.</a:t>
            </a:r>
          </a:p>
          <a:p>
            <a:r>
              <a:rPr lang="en-US" smtClean="0"/>
              <a:t>https://www.polleverywhere.com/multiple_choice_polls/owB0ynA6AUFq6SS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138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For a species with a haploid number of 23 chromosomes, how many different combinations of maternal and paternal chromosomes are possible for the gametes?</a:t>
            </a:r>
          </a:p>
          <a:p>
            <a:r>
              <a:rPr lang="en-US" smtClean="0"/>
              <a:t>https://www.polleverywhere.com/multiple_choice_polls/gI2UQi2s16Svt5q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33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agine that there are twenty-five different species of protists living in a tide pool. Some of these species reproduce both sexually and asexually, and some of them can reproduce only asexually. The pool gradually becomes infested with disease-causing viruses and bacteria. Which species are more likely to thrive in the changing environment?</a:t>
            </a:r>
          </a:p>
          <a:p>
            <a:r>
              <a:rPr lang="en-US" smtClean="0"/>
              <a:t>https://www.polleverywhere.com/multiple_choice_polls/H6L6ornvl57z5ia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124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13.10a </a:t>
            </a:r>
            <a:r>
              <a:rPr lang="en-US" dirty="0"/>
              <a:t>A comparison of mitosis and meiosis (part 1: mitosis vs. meiosis art)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13.10b </a:t>
            </a:r>
            <a:r>
              <a:rPr lang="en-US" dirty="0"/>
              <a:t>A comparison of mitosis and meiosis (part 2: mitosis vs. meiosis table)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13.5 </a:t>
            </a:r>
            <a:r>
              <a:rPr lang="en-US" dirty="0"/>
              <a:t>The human life cycle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13.3b </a:t>
            </a:r>
            <a:r>
              <a:rPr lang="en-US" dirty="0"/>
              <a:t>Research method: preparing a karyotype (part 2: results)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13.4 </a:t>
            </a:r>
            <a:r>
              <a:rPr lang="en-US" dirty="0"/>
              <a:t>Describing chromosomes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is a true statement about sexual vs. asexual reproduction?</a:t>
            </a:r>
          </a:p>
          <a:p>
            <a:r>
              <a:rPr lang="en-US" smtClean="0"/>
              <a:t>https://www.polleverywhere.com/multiple_choice_polls/elOe1bhhUlOZ0ml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27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is true of a species that has a chromosome number of 2n = 16?</a:t>
            </a:r>
          </a:p>
          <a:p>
            <a:r>
              <a:rPr lang="en-US" smtClean="0"/>
              <a:t>https://www.polleverywhere.com/multiple_choice_polls/9iQZhrRomSRoH3y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0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11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3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250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1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077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32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509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43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FF6600"/>
              </a:buClr>
              <a:defRPr/>
            </a:lvl1pPr>
            <a:lvl2pPr marL="740664" indent="-283464">
              <a:buClr>
                <a:srgbClr val="FF6600"/>
              </a:buClr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01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2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113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56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1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3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0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13" y="1272910"/>
            <a:ext cx="8499249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7858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4" r:id="rId3"/>
    <p:sldLayoutId id="2147483705" r:id="rId4"/>
    <p:sldLayoutId id="2147483707" r:id="rId5"/>
    <p:sldLayoutId id="2147483708" r:id="rId6"/>
    <p:sldLayoutId id="2147483853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Geneva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Geneva" charset="0"/>
          <a:cs typeface="+mn-cs"/>
        </a:defRPr>
      </a:lvl1pPr>
      <a:lvl2pPr marL="740664" indent="-283464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616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3043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2446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6087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6367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1569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9620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hyperlink" Target="http://www.mediaresource.org/instruct.htm" TargetMode="Externa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3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-23373" y="1633538"/>
            <a:ext cx="158651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9600" dirty="0" smtClean="0">
                <a:solidFill>
                  <a:srgbClr val="D2B239"/>
                </a:solidFill>
              </a:rPr>
              <a:t>13</a:t>
            </a:r>
            <a:endParaRPr lang="en-US" sz="9600" dirty="0">
              <a:solidFill>
                <a:srgbClr val="D2B239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113088"/>
            <a:ext cx="3400425" cy="1919287"/>
          </a:xfrm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pPr marL="152400" indent="0" eaLnBrk="1" hangingPunct="1">
              <a:buClr>
                <a:schemeClr val="tx2"/>
              </a:buClr>
              <a:buFont typeface="Wingdings" charset="0"/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Meiosis and Sexual Life Cycles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127000" y="3054060"/>
            <a:ext cx="1314380" cy="242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46EF9A3-6DAD-48F3-96D0-ACA5F710CD29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81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/>
              <a:t>Concept 13.1: Offspring acquire genes from parents by inheriting </a:t>
            </a:r>
            <a:r>
              <a:rPr lang="en-US" strike="sngStrike" dirty="0" smtClean="0"/>
              <a:t>chromosomes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Concept 13.2: Fertilization and meiosis alternate in sexual life </a:t>
            </a:r>
            <a:r>
              <a:rPr lang="en-US" sz="3600" b="1" dirty="0" smtClean="0">
                <a:solidFill>
                  <a:srgbClr val="FF0000"/>
                </a:solidFill>
              </a:rPr>
              <a:t>cycles</a:t>
            </a:r>
          </a:p>
          <a:p>
            <a:r>
              <a:rPr lang="en-US" dirty="0"/>
              <a:t>Concept 13.3: Meiosis reduces the number of chromosome sets from diploid to </a:t>
            </a:r>
            <a:r>
              <a:rPr lang="en-US" dirty="0" smtClean="0"/>
              <a:t>haploid</a:t>
            </a:r>
          </a:p>
          <a:p>
            <a:r>
              <a:rPr lang="en-US" dirty="0" smtClean="0"/>
              <a:t>Concept 13.4: Genetic variation produced in sexual life cycles contributes to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5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13.2: Fertilization and meiosis alternate in sexual life cycles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life cycle</a:t>
            </a:r>
            <a:r>
              <a:rPr lang="en-US" dirty="0" smtClean="0"/>
              <a:t> is the generation-to-generation sequence of </a:t>
            </a:r>
            <a:r>
              <a:rPr lang="en-US" b="1" u="sng" dirty="0" smtClean="0"/>
              <a:t>STAGES</a:t>
            </a:r>
            <a:r>
              <a:rPr lang="en-US" dirty="0" smtClean="0"/>
              <a:t> in the reproductive history of an organism</a:t>
            </a:r>
          </a:p>
          <a:p>
            <a:r>
              <a:rPr lang="en-US" dirty="0" smtClean="0"/>
              <a:t>Let’s focus on the human sexual life cycle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4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1425310"/>
            <a:ext cx="8499249" cy="5073650"/>
          </a:xfrm>
        </p:spPr>
        <p:txBody>
          <a:bodyPr/>
          <a:lstStyle/>
          <a:p>
            <a:r>
              <a:rPr lang="en-US" dirty="0" smtClean="0"/>
              <a:t>At sexual maturity, the ovaries and testes produce haploid gametes</a:t>
            </a:r>
          </a:p>
          <a:p>
            <a:r>
              <a:rPr lang="en-US" dirty="0" smtClean="0"/>
              <a:t>Gametes are the </a:t>
            </a:r>
            <a:r>
              <a:rPr lang="en-US" b="1" u="sng" dirty="0" smtClean="0"/>
              <a:t>ONLY</a:t>
            </a:r>
            <a:r>
              <a:rPr lang="en-US" dirty="0" smtClean="0"/>
              <a:t> types of human cells produced by </a:t>
            </a:r>
            <a:r>
              <a:rPr lang="en-US" b="1" dirty="0" smtClean="0"/>
              <a:t>meiosis</a:t>
            </a:r>
            <a:r>
              <a:rPr lang="en-US" dirty="0" smtClean="0"/>
              <a:t>, rather than mitosis</a:t>
            </a:r>
          </a:p>
          <a:p>
            <a:r>
              <a:rPr lang="en-US" dirty="0" smtClean="0"/>
              <a:t>Meiosis results in </a:t>
            </a:r>
            <a:r>
              <a:rPr lang="en-US" b="1" u="sng" dirty="0" smtClean="0"/>
              <a:t>ONE SET</a:t>
            </a:r>
            <a:r>
              <a:rPr lang="en-US" dirty="0" smtClean="0"/>
              <a:t> of chromosomes in each gamete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</a:rPr>
              <a:t>Behavior of Chromosome Sets in the Human Life Cycle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5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of Chromosome Sets in the Human Life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Fertilization</a:t>
            </a:r>
            <a:r>
              <a:rPr lang="en-US" dirty="0" smtClean="0"/>
              <a:t> is the </a:t>
            </a:r>
            <a:r>
              <a:rPr lang="en-US" b="1" u="sng" dirty="0" smtClean="0"/>
              <a:t>UNION</a:t>
            </a:r>
            <a:r>
              <a:rPr lang="en-US" dirty="0" smtClean="0"/>
              <a:t> of gametes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perm + egg</a:t>
            </a:r>
            <a:r>
              <a:rPr lang="en-US" dirty="0"/>
              <a:t> </a:t>
            </a:r>
            <a:r>
              <a:rPr lang="en-US" dirty="0" smtClean="0"/>
              <a:t>= fertilized egg = </a:t>
            </a:r>
            <a:r>
              <a:rPr lang="en-US" b="1" dirty="0" smtClean="0"/>
              <a:t>zygote</a:t>
            </a:r>
            <a:r>
              <a:rPr lang="en-US" dirty="0"/>
              <a:t> </a:t>
            </a:r>
            <a:r>
              <a:rPr lang="en-US" dirty="0" smtClean="0"/>
              <a:t>with one set of chromosomes from </a:t>
            </a:r>
            <a:r>
              <a:rPr lang="en-US" b="1" u="sng" dirty="0" smtClean="0"/>
              <a:t>EACH</a:t>
            </a:r>
            <a:r>
              <a:rPr lang="en-US" dirty="0" smtClean="0"/>
              <a:t> parent </a:t>
            </a:r>
          </a:p>
          <a:p>
            <a:r>
              <a:rPr lang="en-US" dirty="0" smtClean="0"/>
              <a:t>The zygote produces </a:t>
            </a:r>
            <a:r>
              <a:rPr lang="en-US" b="1" u="sng" dirty="0" smtClean="0"/>
              <a:t>SOMATIC CELLS BY MITOSIS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develops into an adult</a:t>
            </a:r>
          </a:p>
          <a:p>
            <a:r>
              <a:rPr lang="en-US" dirty="0"/>
              <a:t>Fertilization and meiosis </a:t>
            </a:r>
            <a:r>
              <a:rPr lang="en-US" b="1" u="sng" dirty="0" smtClean="0"/>
              <a:t>ALTERNATE</a:t>
            </a:r>
            <a:r>
              <a:rPr lang="en-US" dirty="0" smtClean="0"/>
              <a:t> </a:t>
            </a:r>
            <a:r>
              <a:rPr lang="en-US" dirty="0"/>
              <a:t>in sexual life cycles to maintain chromosome number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10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5HumanLifeCycl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92" y="210312"/>
            <a:ext cx="5766816" cy="643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13.5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728612" y="216927"/>
            <a:ext cx="475393" cy="30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Key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154062" y="496327"/>
            <a:ext cx="1195563" cy="28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154062" y="766202"/>
            <a:ext cx="1322563" cy="27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Diploid 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249437" y="223277"/>
            <a:ext cx="2703688" cy="25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 gametes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= 23)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021087" y="588402"/>
            <a:ext cx="801863" cy="2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Egg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189237" y="2004452"/>
            <a:ext cx="1065388" cy="27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Sperm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277887" y="2633102"/>
            <a:ext cx="1008238" cy="28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135387" y="2638393"/>
            <a:ext cx="1719438" cy="23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FERTILIZATION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440062" y="3715777"/>
            <a:ext cx="636763" cy="23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Testis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87937" y="4185676"/>
            <a:ext cx="922513" cy="76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Diploid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zygote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= 46)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938287" y="3718951"/>
            <a:ext cx="652638" cy="26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Ovary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749890" y="5230722"/>
            <a:ext cx="1422309" cy="49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Mitosis and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development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2603590" y="6102788"/>
            <a:ext cx="2146210" cy="5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Multicellular diploid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adults 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= 46)</a:t>
            </a:r>
          </a:p>
        </p:txBody>
      </p:sp>
    </p:spTree>
    <p:extLst>
      <p:ext uri="{BB962C8B-B14F-4D97-AF65-F5344CB8AC3E}">
        <p14:creationId xmlns:p14="http://schemas.microsoft.com/office/powerpoint/2010/main" val="111194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ヒラギノ角ゴ Pro W3" charset="0"/>
              </a:rPr>
              <a:t>Sets of Chromosomes in Human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272909"/>
            <a:ext cx="8499249" cy="4756327"/>
          </a:xfrm>
        </p:spPr>
        <p:txBody>
          <a:bodyPr/>
          <a:lstStyle/>
          <a:p>
            <a:r>
              <a:rPr lang="en-US" dirty="0">
                <a:ea typeface="ヒラギノ角ゴ Pro W3" charset="0"/>
              </a:rPr>
              <a:t>A </a:t>
            </a:r>
            <a:r>
              <a:rPr lang="en-US" b="1" dirty="0">
                <a:ea typeface="ヒラギノ角ゴ Pro W3" charset="0"/>
              </a:rPr>
              <a:t>karyotype </a:t>
            </a:r>
            <a:r>
              <a:rPr lang="en-US" dirty="0">
                <a:ea typeface="ヒラギノ角ゴ Pro W3" charset="0"/>
              </a:rPr>
              <a:t>is an ordered display of the pairs of chromosomes from a cell </a:t>
            </a:r>
          </a:p>
          <a:p>
            <a:r>
              <a:rPr lang="en-US" dirty="0" smtClean="0">
                <a:ea typeface="ヒラギノ角ゴ Pro W3" charset="0"/>
              </a:rPr>
              <a:t>Human somatic cells have </a:t>
            </a:r>
            <a:r>
              <a:rPr lang="en-US" b="1" u="sng" dirty="0" smtClean="0">
                <a:ea typeface="ヒラギノ角ゴ Pro W3" charset="0"/>
              </a:rPr>
              <a:t>23 PAIRS</a:t>
            </a:r>
            <a:r>
              <a:rPr lang="en-US" dirty="0" smtClean="0">
                <a:ea typeface="ヒラギノ角ゴ Pro W3" charset="0"/>
              </a:rPr>
              <a:t> of chromosomes = </a:t>
            </a:r>
            <a:r>
              <a:rPr lang="en-US" b="1" u="sng" dirty="0" smtClean="0">
                <a:ea typeface="ヒラギノ角ゴ Pro W3" charset="0"/>
              </a:rPr>
              <a:t>46 total</a:t>
            </a:r>
            <a:r>
              <a:rPr lang="en-US" b="1" u="sng" dirty="0">
                <a:ea typeface="ヒラギノ角ゴ Pro W3" charset="0"/>
              </a:rPr>
              <a:t> </a:t>
            </a:r>
            <a:r>
              <a:rPr lang="en-US" b="1" u="sng" dirty="0" smtClean="0">
                <a:ea typeface="ヒラギノ角ゴ Pro W3" charset="0"/>
              </a:rPr>
              <a:t>chromosomes</a:t>
            </a:r>
            <a:endParaRPr lang="en-US" dirty="0" smtClean="0">
              <a:ea typeface="ヒラギノ角ゴ Pro W3" charset="0"/>
            </a:endParaRPr>
          </a:p>
          <a:p>
            <a:pPr eaLnBrk="1" hangingPunct="1"/>
            <a:r>
              <a:rPr lang="en-US" dirty="0" smtClean="0">
                <a:ea typeface="ヒラギノ角ゴ Pro W3" charset="0"/>
              </a:rPr>
              <a:t>The two chromosomes in each pair are called </a:t>
            </a:r>
            <a:r>
              <a:rPr lang="en-US" b="1" dirty="0" smtClean="0">
                <a:ea typeface="ヒラギノ角ゴ Pro W3" charset="0"/>
              </a:rPr>
              <a:t>homologous chromosomes</a:t>
            </a:r>
            <a:r>
              <a:rPr lang="en-US" dirty="0" smtClean="0">
                <a:ea typeface="ヒラギノ角ゴ Pro W3" charset="0"/>
              </a:rPr>
              <a:t>, or </a:t>
            </a:r>
            <a:r>
              <a:rPr lang="en-US" b="1" dirty="0" smtClean="0">
                <a:ea typeface="ヒラギノ角ゴ Pro W3" charset="0"/>
              </a:rPr>
              <a:t>homologs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Chromosomes in a homologous pair are the </a:t>
            </a:r>
            <a:r>
              <a:rPr lang="en-US" b="1" u="sng" dirty="0" smtClean="0">
                <a:ea typeface="ヒラギノ角ゴ Pro W3" charset="0"/>
              </a:rPr>
              <a:t>SAME</a:t>
            </a:r>
            <a:r>
              <a:rPr lang="en-US" dirty="0" smtClean="0">
                <a:ea typeface="ヒラギノ角ゴ Pro W3" charset="0"/>
              </a:rPr>
              <a:t> length and shape and carry genes controlling the </a:t>
            </a:r>
            <a:r>
              <a:rPr lang="en-US" b="1" u="sng" dirty="0" smtClean="0">
                <a:ea typeface="ヒラギノ角ゴ Pro W3" charset="0"/>
              </a:rPr>
              <a:t>SAME</a:t>
            </a:r>
            <a:r>
              <a:rPr lang="en-US" dirty="0" smtClean="0">
                <a:ea typeface="ヒラギノ角ゴ Pro W3" charset="0"/>
              </a:rPr>
              <a:t> inherited characters</a:t>
            </a:r>
            <a:endParaRPr lang="en-US" dirty="0"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59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3bKaryotypePrep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7" y="887516"/>
            <a:ext cx="4559808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13.3b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169" y="1997324"/>
            <a:ext cx="36449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9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643607"/>
          </a:xfrm>
        </p:spPr>
        <p:txBody>
          <a:bodyPr/>
          <a:lstStyle/>
          <a:p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272909"/>
            <a:ext cx="8499249" cy="3991577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The </a:t>
            </a:r>
            <a:r>
              <a:rPr lang="en-US" b="1" dirty="0" smtClean="0">
                <a:ea typeface="ヒラギノ角ゴ Pro W3" charset="0"/>
              </a:rPr>
              <a:t>sex chromosomes</a:t>
            </a:r>
            <a:r>
              <a:rPr lang="en-US" dirty="0" smtClean="0">
                <a:ea typeface="ヒラギノ角ゴ Pro W3" charset="0"/>
              </a:rPr>
              <a:t>,</a:t>
            </a:r>
            <a:r>
              <a:rPr lang="en-US" b="1" dirty="0" smtClean="0">
                <a:ea typeface="ヒラギノ角ゴ Pro W3" charset="0"/>
              </a:rPr>
              <a:t> </a:t>
            </a:r>
            <a:r>
              <a:rPr lang="en-US" dirty="0" smtClean="0">
                <a:ea typeface="ヒラギノ角ゴ Pro W3" charset="0"/>
              </a:rPr>
              <a:t>which determine the</a:t>
            </a:r>
            <a:r>
              <a:rPr lang="en-US" b="1" dirty="0" smtClean="0">
                <a:ea typeface="ヒラギノ角ゴ Pro W3" charset="0"/>
              </a:rPr>
              <a:t> </a:t>
            </a:r>
            <a:r>
              <a:rPr lang="en-US" dirty="0" smtClean="0">
                <a:ea typeface="ヒラギノ角ゴ Pro W3" charset="0"/>
              </a:rPr>
              <a:t>sex</a:t>
            </a:r>
            <a:r>
              <a:rPr lang="en-US" b="1" dirty="0" smtClean="0">
                <a:ea typeface="ヒラギノ角ゴ Pro W3" charset="0"/>
              </a:rPr>
              <a:t> </a:t>
            </a:r>
            <a:r>
              <a:rPr lang="en-US" dirty="0" smtClean="0">
                <a:ea typeface="ヒラギノ角ゴ Pro W3" charset="0"/>
              </a:rPr>
              <a:t>of the individual,</a:t>
            </a:r>
            <a:r>
              <a:rPr lang="en-US" b="1" dirty="0" smtClean="0">
                <a:ea typeface="ヒラギノ角ゴ Pro W3" charset="0"/>
              </a:rPr>
              <a:t> </a:t>
            </a:r>
            <a:r>
              <a:rPr lang="en-US" dirty="0" smtClean="0">
                <a:ea typeface="ヒラギノ角ゴ Pro W3" charset="0"/>
              </a:rPr>
              <a:t>are called </a:t>
            </a:r>
            <a:r>
              <a:rPr lang="en-US" b="1" dirty="0" smtClean="0">
                <a:ea typeface="ヒラギノ角ゴ Pro W3" charset="0"/>
              </a:rPr>
              <a:t>X and Y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Human females have a </a:t>
            </a:r>
            <a:r>
              <a:rPr lang="en-US" b="1" u="sng" dirty="0" smtClean="0">
                <a:ea typeface="ヒラギノ角ゴ Pro W3" charset="0"/>
              </a:rPr>
              <a:t>homologous pair</a:t>
            </a:r>
            <a:r>
              <a:rPr lang="en-US" dirty="0" smtClean="0">
                <a:ea typeface="ヒラギノ角ゴ Pro W3" charset="0"/>
              </a:rPr>
              <a:t> of X chromosomes (XX)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Human males have one X and one Y chromosome (XY)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The remaining 22 pairs of chromosomes are called </a:t>
            </a:r>
            <a:r>
              <a:rPr lang="en-US" b="1" dirty="0" smtClean="0">
                <a:ea typeface="ヒラギノ角ゴ Pro W3" charset="0"/>
              </a:rPr>
              <a:t>autosomes</a:t>
            </a:r>
            <a:endParaRPr lang="en-US" b="1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>
                <a:ea typeface="ヒラギノ角ゴ Pro W3" charset="0"/>
              </a:rPr>
              <a:t>Sets of Chromosomes in Human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15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643607"/>
          </a:xfrm>
        </p:spPr>
        <p:txBody>
          <a:bodyPr/>
          <a:lstStyle/>
          <a:p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272909"/>
            <a:ext cx="8499249" cy="3991577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Each pair of homologous chromosomes includes one chromosome from </a:t>
            </a:r>
            <a:r>
              <a:rPr lang="en-US" b="1" u="sng" dirty="0" smtClean="0">
                <a:ea typeface="ヒラギノ角ゴ Pro W3" charset="0"/>
              </a:rPr>
              <a:t>EACH PARENT</a:t>
            </a:r>
          </a:p>
          <a:p>
            <a:pPr lvl="1"/>
            <a:r>
              <a:rPr lang="en-US" dirty="0">
                <a:ea typeface="ヒラギノ角ゴ Pro W3" charset="0"/>
              </a:rPr>
              <a:t>The 46 chromosomes in a human somatic cell are two sets of 23: one from the mother and one from the father</a:t>
            </a:r>
          </a:p>
          <a:p>
            <a:pPr lvl="2"/>
            <a:r>
              <a:rPr lang="en-US" dirty="0" smtClean="0">
                <a:ea typeface="ヒラギノ角ゴ Pro W3" charset="0"/>
              </a:rPr>
              <a:t>Your genome = 50% from mom + 50% from dad 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A </a:t>
            </a:r>
            <a:r>
              <a:rPr lang="en-US" b="1" dirty="0" smtClean="0">
                <a:ea typeface="ヒラギノ角ゴ Pro W3" charset="0"/>
              </a:rPr>
              <a:t>diploid cell </a:t>
            </a:r>
            <a:r>
              <a:rPr lang="en-US" dirty="0" smtClean="0">
                <a:ea typeface="ヒラギノ角ゴ Pro W3" charset="0"/>
              </a:rPr>
              <a:t>(2</a:t>
            </a:r>
            <a:r>
              <a:rPr lang="en-US" i="1" dirty="0" smtClean="0">
                <a:ea typeface="ヒラギノ角ゴ Pro W3" charset="0"/>
              </a:rPr>
              <a:t>n</a:t>
            </a:r>
            <a:r>
              <a:rPr lang="en-US" dirty="0" smtClean="0">
                <a:ea typeface="ヒラギノ角ゴ Pro W3" charset="0"/>
              </a:rPr>
              <a:t>) has two sets of chromosomes</a:t>
            </a:r>
          </a:p>
          <a:p>
            <a:pPr lvl="1"/>
            <a:r>
              <a:rPr lang="en-US" dirty="0" smtClean="0">
                <a:ea typeface="ヒラギノ角ゴ Pro W3" charset="0"/>
              </a:rPr>
              <a:t>For humans, the diploid number is 46 (</a:t>
            </a:r>
            <a:r>
              <a:rPr lang="en-US" b="1" u="sng" dirty="0" smtClean="0">
                <a:ea typeface="ヒラギノ角ゴ Pro W3" charset="0"/>
              </a:rPr>
              <a:t>2</a:t>
            </a:r>
            <a:r>
              <a:rPr lang="en-US" b="1" i="1" u="sng" dirty="0" smtClean="0">
                <a:ea typeface="ヒラギノ角ゴ Pro W3" charset="0"/>
              </a:rPr>
              <a:t>n</a:t>
            </a:r>
            <a:r>
              <a:rPr lang="en-US" b="1" u="sng" dirty="0" smtClean="0">
                <a:ea typeface="ヒラギノ角ゴ Pro W3" charset="0"/>
              </a:rPr>
              <a:t> </a:t>
            </a:r>
            <a:r>
              <a:rPr lang="en-US" b="1" u="sng" dirty="0" smtClean="0">
                <a:latin typeface="Symbol Std"/>
                <a:ea typeface="ヒラギノ角ゴ Pro W3" charset="0"/>
                <a:cs typeface="Symbol Std"/>
              </a:rPr>
              <a:t>=</a:t>
            </a:r>
            <a:r>
              <a:rPr lang="en-US" b="1" u="sng" dirty="0" smtClean="0">
                <a:ea typeface="ヒラギノ角ゴ Pro W3" charset="0"/>
              </a:rPr>
              <a:t> 46</a:t>
            </a:r>
            <a:r>
              <a:rPr lang="en-US" dirty="0" smtClean="0">
                <a:ea typeface="ヒラギノ角ゴ Pro W3" charset="0"/>
              </a:rPr>
              <a:t>)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>
                <a:ea typeface="ヒラギノ角ゴ Pro W3" charset="0"/>
              </a:rPr>
              <a:t>Sets of Chromosomes in Human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6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all the variation between humans even possible?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322370"/>
            <a:ext cx="4254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77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643607"/>
          </a:xfrm>
        </p:spPr>
        <p:txBody>
          <a:bodyPr/>
          <a:lstStyle/>
          <a:p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272909"/>
            <a:ext cx="8339029" cy="4995312"/>
          </a:xfrm>
        </p:spPr>
        <p:txBody>
          <a:bodyPr/>
          <a:lstStyle/>
          <a:p>
            <a:pPr indent="-350838" eaLnBrk="1" hangingPunct="1"/>
            <a:r>
              <a:rPr lang="en-US" dirty="0" smtClean="0">
                <a:ea typeface="ヒラギノ角ゴ Pro W3" charset="0"/>
              </a:rPr>
              <a:t>A gamete (sperm or egg) contains a </a:t>
            </a:r>
            <a:r>
              <a:rPr lang="en-US" b="1" u="sng" dirty="0" smtClean="0">
                <a:ea typeface="ヒラギノ角ゴ Pro W3" charset="0"/>
              </a:rPr>
              <a:t>SINGLE SET</a:t>
            </a:r>
            <a:r>
              <a:rPr lang="en-US" dirty="0" smtClean="0">
                <a:ea typeface="ヒラギノ角ゴ Pro W3" charset="0"/>
              </a:rPr>
              <a:t> of chromosomes and is </a:t>
            </a:r>
            <a:r>
              <a:rPr lang="en-US" b="1" dirty="0" smtClean="0">
                <a:ea typeface="ヒラギノ角ゴ Pro W3" charset="0"/>
              </a:rPr>
              <a:t>haploid</a:t>
            </a:r>
            <a:r>
              <a:rPr lang="en-US" dirty="0" smtClean="0">
                <a:ea typeface="ヒラギノ角ゴ Pro W3" charset="0"/>
              </a:rPr>
              <a:t> (</a:t>
            </a:r>
            <a:r>
              <a:rPr lang="en-US" i="1" dirty="0" smtClean="0">
                <a:ea typeface="ヒラギノ角ゴ Pro W3" charset="0"/>
              </a:rPr>
              <a:t>n</a:t>
            </a:r>
            <a:r>
              <a:rPr lang="en-US" dirty="0" smtClean="0">
                <a:ea typeface="ヒラギノ角ゴ Pro W3" charset="0"/>
              </a:rPr>
              <a:t>)</a:t>
            </a:r>
          </a:p>
          <a:p>
            <a:pPr indent="-350838" eaLnBrk="1" hangingPunct="1"/>
            <a:r>
              <a:rPr lang="en-US" dirty="0" smtClean="0">
                <a:ea typeface="ヒラギノ角ゴ Pro W3" charset="0"/>
              </a:rPr>
              <a:t>For humans, the haploid number is 23 (</a:t>
            </a:r>
            <a:r>
              <a:rPr lang="en-US" b="1" i="1" u="sng" dirty="0" smtClean="0">
                <a:ea typeface="ヒラギノ角ゴ Pro W3" charset="0"/>
              </a:rPr>
              <a:t>n</a:t>
            </a:r>
            <a:r>
              <a:rPr lang="en-US" b="1" u="sng" dirty="0" smtClean="0">
                <a:ea typeface="ヒラギノ角ゴ Pro W3" charset="0"/>
              </a:rPr>
              <a:t> </a:t>
            </a:r>
            <a:r>
              <a:rPr lang="en-US" b="1" u="sng" dirty="0" smtClean="0">
                <a:latin typeface="Symbol" panose="05050102010706020507" pitchFamily="18" charset="2"/>
                <a:ea typeface="ヒラギノ角ゴ Pro W3" charset="0"/>
                <a:cs typeface="Symbol Std"/>
              </a:rPr>
              <a:t>=</a:t>
            </a:r>
            <a:r>
              <a:rPr lang="en-US" b="1" u="sng" dirty="0" smtClean="0">
                <a:ea typeface="ヒラギノ角ゴ Pro W3" charset="0"/>
              </a:rPr>
              <a:t> 23</a:t>
            </a:r>
            <a:r>
              <a:rPr lang="en-US" dirty="0" smtClean="0">
                <a:ea typeface="ヒラギノ角ゴ Pro W3" charset="0"/>
              </a:rPr>
              <a:t>)</a:t>
            </a:r>
          </a:p>
          <a:p>
            <a:pPr indent="-350838" eaLnBrk="1" hangingPunct="1"/>
            <a:r>
              <a:rPr lang="en-US" dirty="0" smtClean="0">
                <a:ea typeface="ヒラギノ角ゴ Pro W3" charset="0"/>
              </a:rPr>
              <a:t>Each set of 23 consists of 22 autosomes and a single sex chromosome</a:t>
            </a:r>
          </a:p>
          <a:p>
            <a:pPr lvl="1" indent="-350838"/>
            <a:r>
              <a:rPr lang="en-US" dirty="0" smtClean="0">
                <a:ea typeface="ヒラギノ角ゴ Pro W3" charset="0"/>
              </a:rPr>
              <a:t>In an unfertilized egg (ovum), the sex chromosome is X</a:t>
            </a:r>
          </a:p>
          <a:p>
            <a:pPr lvl="1" indent="-350838"/>
            <a:r>
              <a:rPr lang="en-US" dirty="0" smtClean="0">
                <a:ea typeface="ヒラギノ角ゴ Pro W3" charset="0"/>
              </a:rPr>
              <a:t>In a sperm cell, the sex chromosome may be either X or Y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>
                <a:ea typeface="ヒラギノ角ゴ Pro W3" charset="0"/>
              </a:rPr>
              <a:t>Sets of Chromosomes in Human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54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109" y="3021915"/>
            <a:ext cx="6240533" cy="3774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In a cell in which DNA synthesis has occurred, each chromosome is replicated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Each replicated chromosome consists of two identical sister chromatids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>
                <a:ea typeface="ヒラギノ角ゴ Pro W3" charset="0"/>
              </a:rPr>
              <a:t>Chromosomal Replication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0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4DescribChromosom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86384"/>
            <a:ext cx="8546592" cy="5285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13.4</a:t>
            </a:r>
            <a:endParaRPr lang="en-US" dirty="0"/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769295" y="782513"/>
            <a:ext cx="508178" cy="34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383484" y="1186821"/>
            <a:ext cx="2622758" cy="65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Maternal set of</a:t>
            </a: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chromosomes (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n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= 3)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388947" y="1832543"/>
            <a:ext cx="2680266" cy="6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Paternal set of</a:t>
            </a: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chromosomes (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n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= 3)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62692" y="1607074"/>
            <a:ext cx="848626" cy="26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= 6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42804" y="2725128"/>
            <a:ext cx="2186554" cy="8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Sister chromatids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of one duplicated</a:t>
            </a: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chromosome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31424" y="5134225"/>
            <a:ext cx="2307032" cy="90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Two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nonsister</a:t>
            </a: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chromatids in</a:t>
            </a: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 homologous pair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430492" y="3544244"/>
            <a:ext cx="1482936" cy="33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Centromere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6400327" y="5155624"/>
            <a:ext cx="2422045" cy="92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Pair of homologous</a:t>
            </a: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chromosomes</a:t>
            </a: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(one from each set)</a:t>
            </a:r>
          </a:p>
        </p:txBody>
      </p:sp>
      <p:sp>
        <p:nvSpPr>
          <p:cNvPr id="17" name="Left Brace 16"/>
          <p:cNvSpPr/>
          <p:nvPr/>
        </p:nvSpPr>
        <p:spPr bwMode="auto">
          <a:xfrm>
            <a:off x="1437851" y="1228064"/>
            <a:ext cx="251887" cy="1028634"/>
          </a:xfrm>
          <a:prstGeom prst="leftBrace">
            <a:avLst>
              <a:gd name="adj1" fmla="val 36064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21" name="Picture 20" descr="13_04DescribChromosome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01" y="3680682"/>
            <a:ext cx="1527099" cy="194773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2590800" y="3003550"/>
            <a:ext cx="793750" cy="6921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590800" y="2990850"/>
            <a:ext cx="1003300" cy="698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5562600" y="3689350"/>
            <a:ext cx="806450" cy="76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2197100" y="4787900"/>
            <a:ext cx="2038350" cy="5016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2184400" y="5251450"/>
            <a:ext cx="1778000" cy="444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>
            <a:stCxn id="28" idx="1"/>
          </p:cNvCxnSpPr>
          <p:nvPr/>
        </p:nvCxnSpPr>
        <p:spPr bwMode="auto">
          <a:xfrm flipV="1">
            <a:off x="4948490" y="5302250"/>
            <a:ext cx="1395160" cy="2613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ight Brace 27"/>
          <p:cNvSpPr/>
          <p:nvPr/>
        </p:nvSpPr>
        <p:spPr bwMode="auto">
          <a:xfrm rot="1964726">
            <a:off x="4726364" y="5097081"/>
            <a:ext cx="241300" cy="802457"/>
          </a:xfrm>
          <a:prstGeom prst="rightBrace">
            <a:avLst>
              <a:gd name="adj1" fmla="val 51341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44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ONLY DIPLOID CELLS</a:t>
            </a:r>
            <a:r>
              <a:rPr lang="en-US" dirty="0" smtClean="0"/>
              <a:t> can undergo meiosis</a:t>
            </a:r>
          </a:p>
          <a:p>
            <a:r>
              <a:rPr lang="en-US" dirty="0" smtClean="0"/>
              <a:t>In all sexual life cycles, the halving and doubling</a:t>
            </a:r>
            <a:br>
              <a:rPr lang="en-US" dirty="0" smtClean="0"/>
            </a:br>
            <a:r>
              <a:rPr lang="en-US" dirty="0" smtClean="0"/>
              <a:t>of chromosomes contributes to </a:t>
            </a:r>
            <a:r>
              <a:rPr lang="en-US" b="1" u="sng" dirty="0" smtClean="0"/>
              <a:t>genetic variation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offspring</a:t>
            </a:r>
          </a:p>
          <a:p>
            <a:pPr lvl="1"/>
            <a:r>
              <a:rPr lang="en-US" b="1" u="sng" dirty="0" smtClean="0"/>
              <a:t>THIS IS THE PURPOSE OF SEXUAL REPRODUCTION!!!</a:t>
            </a:r>
            <a:endParaRPr lang="en-US" b="1" u="sng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The Purpose of Sexual Life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0BFC43B-D1C7-4AAA-B19E-BBE3877D26FE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93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5A7A0E1-FD5A-4AA3-94C0-766126DE2A4C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79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3FBAE16-20D1-43BD-BC66-DB1990FC00E2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95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9861C9B-6FA3-4748-8441-231C1146A386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66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F134C00-8A7E-4C0C-BFAE-DC8A6EF7D2ED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64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/>
              <a:t>Concept 13.1: Offspring acquire genes from parents by inheriting </a:t>
            </a:r>
            <a:r>
              <a:rPr lang="en-US" strike="sngStrike" dirty="0" smtClean="0"/>
              <a:t>chromosomes</a:t>
            </a:r>
          </a:p>
          <a:p>
            <a:r>
              <a:rPr lang="en-US" strike="sngStrike" dirty="0"/>
              <a:t>Concept 13.2: Fertilization and meiosis alternate in sexual life </a:t>
            </a:r>
            <a:r>
              <a:rPr lang="en-US" strike="sngStrike" dirty="0" smtClean="0"/>
              <a:t>cycles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Concept 13.3: Meiosis reduces the number of chromosome sets from diploid to </a:t>
            </a:r>
            <a:r>
              <a:rPr lang="en-US" sz="3600" b="1" dirty="0" smtClean="0">
                <a:solidFill>
                  <a:srgbClr val="FF0000"/>
                </a:solidFill>
              </a:rPr>
              <a:t>haploid</a:t>
            </a:r>
          </a:p>
          <a:p>
            <a:r>
              <a:rPr lang="en-US" dirty="0" smtClean="0"/>
              <a:t>Concept 13.4: Genetic variation produced in sexual life cycles contributes to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275" y="295788"/>
            <a:ext cx="8534400" cy="59644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9D002D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Welcome to Genetics!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22752" y="1275020"/>
            <a:ext cx="8372599" cy="4754216"/>
          </a:xfrm>
        </p:spPr>
        <p:txBody>
          <a:bodyPr rIns="0"/>
          <a:lstStyle/>
          <a:p>
            <a:pPr eaLnBrk="1" hangingPunct="1">
              <a:defRPr/>
            </a:pPr>
            <a:r>
              <a:rPr lang="en-US" dirty="0" smtClean="0">
                <a:ea typeface="ヒラギノ角ゴ Pro W3" charset="0"/>
              </a:rPr>
              <a:t>Living organisms are distinguished by their ability to reproduce their own kind</a:t>
            </a:r>
          </a:p>
          <a:p>
            <a:pPr eaLnBrk="1" hangingPunct="1">
              <a:defRPr/>
            </a:pPr>
            <a:r>
              <a:rPr lang="en-US" b="1" dirty="0" smtClean="0">
                <a:ea typeface="ヒラギノ角ゴ Pro W3" charset="0"/>
              </a:rPr>
              <a:t>Heredity </a:t>
            </a:r>
            <a:r>
              <a:rPr lang="en-US" dirty="0" smtClean="0">
                <a:ea typeface="ヒラギノ角ゴ Pro W3" charset="0"/>
              </a:rPr>
              <a:t>is the transmission of traits from one generation to the next</a:t>
            </a:r>
          </a:p>
          <a:p>
            <a:pPr eaLnBrk="1" hangingPunct="1">
              <a:defRPr/>
            </a:pPr>
            <a:r>
              <a:rPr lang="en-US" b="1" dirty="0" smtClean="0">
                <a:ea typeface="ヒラギノ角ゴ Pro W3" charset="0"/>
              </a:rPr>
              <a:t>Variation </a:t>
            </a:r>
            <a:r>
              <a:rPr lang="en-US" dirty="0" smtClean="0">
                <a:ea typeface="ヒラギノ角ゴ Pro W3" charset="0"/>
              </a:rPr>
              <a:t>is demonstrated by the differences in appearance that offspring show from parents and siblings</a:t>
            </a:r>
          </a:p>
          <a:p>
            <a:pPr eaLnBrk="1" hangingPunct="1">
              <a:defRPr/>
            </a:pPr>
            <a:r>
              <a:rPr lang="en-US" b="1" dirty="0" smtClean="0">
                <a:ea typeface="ヒラギノ角ゴ Pro W3" charset="0"/>
              </a:rPr>
              <a:t>Genetics </a:t>
            </a:r>
            <a:r>
              <a:rPr lang="en-US" dirty="0" smtClean="0">
                <a:ea typeface="ヒラギノ角ゴ Pro W3" charset="0"/>
              </a:rPr>
              <a:t>is the scientific study of heredity and variation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5803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13.3: Meiosis reduces the number of chromosome sets from diploid to haploid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mitosis, meiosis is </a:t>
            </a:r>
            <a:r>
              <a:rPr lang="en-US" i="1" dirty="0" smtClean="0"/>
              <a:t>preceded</a:t>
            </a:r>
            <a:r>
              <a:rPr lang="en-US" dirty="0" smtClean="0"/>
              <a:t> by the replication of chromosomes</a:t>
            </a:r>
          </a:p>
          <a:p>
            <a:r>
              <a:rPr lang="en-US" dirty="0" smtClean="0"/>
              <a:t>Meiosis takes place in two consecutive cell divisions, called </a:t>
            </a:r>
            <a:r>
              <a:rPr lang="en-US" b="1" dirty="0" smtClean="0"/>
              <a:t>meiosis </a:t>
            </a:r>
            <a:r>
              <a:rPr lang="en-US" b="1" dirty="0" smtClean="0">
                <a:latin typeface="+mj-lt"/>
              </a:rPr>
              <a:t>I</a:t>
            </a:r>
            <a:r>
              <a:rPr lang="en-US" dirty="0" smtClean="0"/>
              <a:t> and </a:t>
            </a:r>
            <a:r>
              <a:rPr lang="en-US" b="1" dirty="0" smtClean="0"/>
              <a:t>meiosis </a:t>
            </a:r>
            <a:r>
              <a:rPr lang="en-US" b="1" dirty="0" smtClean="0">
                <a:latin typeface="+mj-lt"/>
              </a:rPr>
              <a:t>II</a:t>
            </a:r>
          </a:p>
          <a:p>
            <a:r>
              <a:rPr lang="en-US" dirty="0" smtClean="0"/>
              <a:t>The two cell divisions result in </a:t>
            </a:r>
            <a:r>
              <a:rPr lang="en-US" b="1" u="sng" dirty="0" smtClean="0"/>
              <a:t>FOUR</a:t>
            </a:r>
            <a:r>
              <a:rPr lang="en-US" dirty="0" smtClean="0"/>
              <a:t> genetically unique, haploid daughter cells (rather than the two identical, diploid daughter cells in mitosis)</a:t>
            </a:r>
          </a:p>
          <a:p>
            <a:r>
              <a:rPr lang="en-US" dirty="0" smtClean="0"/>
              <a:t>Each daughter cell has </a:t>
            </a:r>
            <a:r>
              <a:rPr lang="en-US" b="1" u="sng" dirty="0" smtClean="0"/>
              <a:t>ONLY HALF</a:t>
            </a:r>
            <a:r>
              <a:rPr lang="en-US" dirty="0" smtClean="0"/>
              <a:t> as many chromosomes as the parent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4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Preview: The Stages of Meiosis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Chromosomes duplicate during interphase</a:t>
            </a:r>
          </a:p>
          <a:p>
            <a:r>
              <a:rPr lang="en-US" dirty="0" smtClean="0"/>
              <a:t>The resulting sister chromatids are closely associated along their lengths</a:t>
            </a:r>
          </a:p>
          <a:p>
            <a:pPr lvl="1"/>
            <a:r>
              <a:rPr lang="en-US" dirty="0" smtClean="0"/>
              <a:t>This is called sister chromatid cohesion</a:t>
            </a:r>
          </a:p>
          <a:p>
            <a:r>
              <a:rPr lang="en-US" dirty="0" smtClean="0"/>
              <a:t>The chromatids are sorted into four haploid daughter cells</a:t>
            </a:r>
          </a:p>
          <a:p>
            <a:r>
              <a:rPr lang="en-US" dirty="0" smtClean="0"/>
              <a:t>Meiosis: “results may vary”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8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7aMeiosisOverview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2" y="838200"/>
            <a:ext cx="8479536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13.7a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569295" y="944036"/>
            <a:ext cx="1581699" cy="41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Interphase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702796" y="1412198"/>
            <a:ext cx="2143016" cy="168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Pair of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chromosomes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in diploid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parent cell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703225" y="3466281"/>
            <a:ext cx="25919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Pair of duplicated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chromosomes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5322251" y="3211429"/>
            <a:ext cx="2272684" cy="69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Chromosomes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duplicate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5782991" y="4995968"/>
            <a:ext cx="2365621" cy="98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Diploid cell with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duplicated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chromosomes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1779910" y="4924431"/>
            <a:ext cx="1690408" cy="67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chromatids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2904067" y="2065867"/>
            <a:ext cx="1363133" cy="2963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2899833" y="2370667"/>
            <a:ext cx="2032000" cy="4402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2887133" y="3979333"/>
            <a:ext cx="1981200" cy="4402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 flipV="1">
            <a:off x="2874433" y="3975100"/>
            <a:ext cx="1494367" cy="444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734733" y="5118100"/>
            <a:ext cx="157903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2726267" y="5122333"/>
            <a:ext cx="1722966" cy="2582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922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7bMeiosisOverview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2" y="557784"/>
            <a:ext cx="8479536" cy="5742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13.7b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569297" y="667906"/>
            <a:ext cx="1428612" cy="36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564719" y="3474325"/>
            <a:ext cx="1428612" cy="36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747101" y="1538774"/>
            <a:ext cx="2103917" cy="97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Times"/>
              </a:rPr>
              <a:t>chromosomes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Times"/>
              </a:rPr>
              <a:t>separate</a:t>
            </a: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3028983" y="2661460"/>
            <a:ext cx="3792447" cy="69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Haploid cells with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Times"/>
              </a:rPr>
              <a:t>duplicated chromosomes</a:t>
            </a: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3766485" y="4026718"/>
            <a:ext cx="2612551" cy="71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Sister chromatids</a:t>
            </a:r>
          </a:p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Times"/>
              </a:rPr>
              <a:t>separate</a:t>
            </a: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1207437" y="5891388"/>
            <a:ext cx="6727114" cy="37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Haploid cells with unduplicated chromosomes</a:t>
            </a: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29136" y="1165966"/>
            <a:ext cx="374727" cy="389345"/>
            <a:chOff x="5426892" y="318498"/>
            <a:chExt cx="224367" cy="233119"/>
          </a:xfrm>
        </p:grpSpPr>
        <p:sp>
          <p:nvSpPr>
            <p:cNvPr id="12" name="Oval 11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5426892" y="318498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18343" y="3986212"/>
            <a:ext cx="374727" cy="389345"/>
            <a:chOff x="5434699" y="325626"/>
            <a:chExt cx="224367" cy="233119"/>
          </a:xfrm>
        </p:grpSpPr>
        <p:sp>
          <p:nvSpPr>
            <p:cNvPr id="15" name="Oval 14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5434699" y="325626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84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_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103376"/>
            <a:ext cx="8546592" cy="4651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1253258" y="1177084"/>
            <a:ext cx="2366242" cy="38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14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homologous chromosomes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519833" y="1831134"/>
            <a:ext cx="766042" cy="18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1529482" y="1834309"/>
            <a:ext cx="896217" cy="18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2577232" y="1831135"/>
            <a:ext cx="851768" cy="18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3583707" y="1675559"/>
            <a:ext cx="832718" cy="48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15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4682255" y="1834310"/>
            <a:ext cx="813669" cy="18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5672854" y="1834310"/>
            <a:ext cx="915270" cy="16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6707904" y="1834310"/>
            <a:ext cx="915270" cy="16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7746129" y="1681910"/>
            <a:ext cx="899396" cy="47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15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881478" y="2295770"/>
            <a:ext cx="858422" cy="69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Centrosome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centriole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pair)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1884778" y="2302120"/>
            <a:ext cx="858422" cy="69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Centromere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kineto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chore)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2691228" y="2645020"/>
            <a:ext cx="807622" cy="69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chromatids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remain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attached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2068928" y="3216520"/>
            <a:ext cx="439322" cy="55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Meta-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phase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plate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335378" y="2918070"/>
            <a:ext cx="591722" cy="54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chroma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tids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1033878" y="3121270"/>
            <a:ext cx="782222" cy="18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Chiasmata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1148178" y="3521320"/>
            <a:ext cx="559972" cy="18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Spindle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flipH="1">
            <a:off x="348078" y="4575420"/>
            <a:ext cx="598072" cy="67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Homo-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logous</a:t>
            </a:r>
            <a:endParaRPr lang="en-US" sz="1200" dirty="0" smtClean="0">
              <a:solidFill>
                <a:srgbClr val="000000"/>
              </a:solidFill>
              <a:latin typeface="Arial" charset="0"/>
              <a:cs typeface="Times"/>
            </a:endParaRP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chromo-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somes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 flipH="1">
            <a:off x="1002128" y="5102470"/>
            <a:ext cx="756822" cy="56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Fragments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nuclear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envelope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flipH="1">
            <a:off x="1872078" y="5305670"/>
            <a:ext cx="1715672" cy="34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Microtubules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attached to kinetochore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flipH="1">
            <a:off x="2437228" y="4499220"/>
            <a:ext cx="947322" cy="74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chromo-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somes</a:t>
            </a:r>
            <a:endParaRPr lang="en-US" sz="1200" dirty="0" smtClean="0">
              <a:solidFill>
                <a:srgbClr val="000000"/>
              </a:solidFill>
              <a:latin typeface="Arial" charset="0"/>
              <a:cs typeface="Times"/>
            </a:endParaRP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separate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 flipH="1">
            <a:off x="3484978" y="4499220"/>
            <a:ext cx="693322" cy="38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Cleavage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furrow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457200" y="3476625"/>
            <a:ext cx="12700" cy="4984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 flipV="1">
            <a:off x="469900" y="3470275"/>
            <a:ext cx="9525" cy="49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55650" y="3054351"/>
            <a:ext cx="279400" cy="6572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692150" y="3308350"/>
            <a:ext cx="333375" cy="622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869950" y="3302000"/>
            <a:ext cx="155575" cy="790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Oval 38"/>
          <p:cNvSpPr/>
          <p:nvPr/>
        </p:nvSpPr>
        <p:spPr bwMode="auto">
          <a:xfrm>
            <a:off x="641350" y="3927475"/>
            <a:ext cx="92075" cy="9207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800100" y="4086225"/>
            <a:ext cx="92075" cy="9207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955675" y="3676650"/>
            <a:ext cx="161925" cy="952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1590675" y="3028950"/>
            <a:ext cx="469900" cy="1250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2257425" y="3794125"/>
            <a:ext cx="34925" cy="520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H="1" flipV="1">
            <a:off x="2940050" y="3362325"/>
            <a:ext cx="149225" cy="3238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2663825" y="3841750"/>
            <a:ext cx="12700" cy="660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2676525" y="3984625"/>
            <a:ext cx="107950" cy="5270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501650" y="4356100"/>
            <a:ext cx="101600" cy="2000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Left Brace 55"/>
          <p:cNvSpPr/>
          <p:nvPr/>
        </p:nvSpPr>
        <p:spPr bwMode="auto">
          <a:xfrm rot="20700000">
            <a:off x="587614" y="4277868"/>
            <a:ext cx="78115" cy="153570"/>
          </a:xfrm>
          <a:prstGeom prst="leftBrace">
            <a:avLst>
              <a:gd name="adj1" fmla="val 37601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911225" y="4413250"/>
            <a:ext cx="374650" cy="682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>
            <a:off x="965200" y="4327525"/>
            <a:ext cx="320675" cy="771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Connector 61"/>
          <p:cNvCxnSpPr/>
          <p:nvPr/>
        </p:nvCxnSpPr>
        <p:spPr bwMode="auto">
          <a:xfrm>
            <a:off x="1628775" y="4419600"/>
            <a:ext cx="295275" cy="825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 flipV="1">
            <a:off x="3708400" y="3930650"/>
            <a:ext cx="146050" cy="5619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ext Box 31"/>
          <p:cNvSpPr txBox="1">
            <a:spLocks noChangeArrowheads="1"/>
          </p:cNvSpPr>
          <p:nvPr/>
        </p:nvSpPr>
        <p:spPr bwMode="auto">
          <a:xfrm flipH="1">
            <a:off x="6920560" y="4204503"/>
            <a:ext cx="826440" cy="54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chromatids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separate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6" name="Text Box 31"/>
          <p:cNvSpPr txBox="1">
            <a:spLocks noChangeArrowheads="1"/>
          </p:cNvSpPr>
          <p:nvPr/>
        </p:nvSpPr>
        <p:spPr bwMode="auto">
          <a:xfrm flipH="1">
            <a:off x="8095310" y="4175928"/>
            <a:ext cx="705790" cy="75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Haploid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daughter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cells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forming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cxnSp>
        <p:nvCxnSpPr>
          <p:cNvPr id="68" name="Straight Connector 67"/>
          <p:cNvCxnSpPr>
            <a:endCxn id="65" idx="2"/>
          </p:cNvCxnSpPr>
          <p:nvPr/>
        </p:nvCxnSpPr>
        <p:spPr bwMode="auto">
          <a:xfrm flipV="1">
            <a:off x="7134225" y="4746625"/>
            <a:ext cx="104775" cy="2476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>
            <a:endCxn id="65" idx="2"/>
          </p:cNvCxnSpPr>
          <p:nvPr/>
        </p:nvCxnSpPr>
        <p:spPr bwMode="auto">
          <a:xfrm flipH="1" flipV="1">
            <a:off x="7232650" y="4746625"/>
            <a:ext cx="196850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Text Box 31"/>
          <p:cNvSpPr txBox="1">
            <a:spLocks noChangeArrowheads="1"/>
          </p:cNvSpPr>
          <p:nvPr/>
        </p:nvSpPr>
        <p:spPr bwMode="auto">
          <a:xfrm flipH="1">
            <a:off x="5699590" y="1167781"/>
            <a:ext cx="1919432" cy="36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14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sister chromatids</a:t>
            </a:r>
          </a:p>
        </p:txBody>
      </p:sp>
    </p:spTree>
    <p:extLst>
      <p:ext uri="{BB962C8B-B14F-4D97-AF65-F5344CB8AC3E}">
        <p14:creationId xmlns:p14="http://schemas.microsoft.com/office/powerpoint/2010/main" val="170574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1377685"/>
            <a:ext cx="8499249" cy="5073650"/>
          </a:xfrm>
        </p:spPr>
        <p:txBody>
          <a:bodyPr/>
          <a:lstStyle/>
          <a:p>
            <a:r>
              <a:rPr lang="en-US" dirty="0" smtClean="0"/>
              <a:t>Division in meiosis </a:t>
            </a:r>
            <a:r>
              <a:rPr lang="en-US" dirty="0" smtClean="0">
                <a:latin typeface="+mj-lt"/>
              </a:rPr>
              <a:t>I</a:t>
            </a:r>
            <a:r>
              <a:rPr lang="en-US" dirty="0" smtClean="0"/>
              <a:t> occurs in four phases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Prophase </a:t>
            </a:r>
            <a:r>
              <a:rPr lang="en-US" dirty="0" smtClean="0">
                <a:latin typeface="+mj-lt"/>
              </a:rPr>
              <a:t>I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Metaphase </a:t>
            </a:r>
            <a:r>
              <a:rPr lang="en-US" dirty="0" smtClean="0">
                <a:latin typeface="+mj-lt"/>
              </a:rPr>
              <a:t>I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Anaphase </a:t>
            </a:r>
            <a:r>
              <a:rPr lang="en-US" dirty="0" smtClean="0">
                <a:latin typeface="+mj-lt"/>
              </a:rPr>
              <a:t>I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Telophase</a:t>
            </a:r>
            <a:r>
              <a:rPr lang="en-US" dirty="0" smtClean="0"/>
              <a:t> </a:t>
            </a:r>
            <a:r>
              <a:rPr lang="en-US" dirty="0" smtClean="0">
                <a:latin typeface="+mj-lt"/>
              </a:rPr>
              <a:t>I</a:t>
            </a:r>
            <a:r>
              <a:rPr lang="en-US" dirty="0" smtClean="0"/>
              <a:t> and cytokinesis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Meiosis I: Separates Homologous Chromosomes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20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a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44" y="210312"/>
            <a:ext cx="6077712" cy="643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13.8a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2816691" y="271791"/>
            <a:ext cx="3498913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homologous chromosomes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832742" y="1203301"/>
            <a:ext cx="1107307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261491" y="1212826"/>
            <a:ext cx="1215258" cy="20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747392" y="1209652"/>
            <a:ext cx="1113658" cy="2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153916" y="990576"/>
            <a:ext cx="1212083" cy="6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2340742" y="1863702"/>
            <a:ext cx="1266058" cy="106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Centrosome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centriole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pair)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1572392" y="2740002"/>
            <a:ext cx="872358" cy="81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chroma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tids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2556642" y="3025752"/>
            <a:ext cx="109460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Chiasmata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2715392" y="3590902"/>
            <a:ext cx="80885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Spindle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3775842" y="187005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Centromere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kineto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chore)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4906142" y="234630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remain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attached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4017142" y="3159102"/>
            <a:ext cx="65645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Meta-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phase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plate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1585092" y="5089502"/>
            <a:ext cx="885058" cy="10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logous</a:t>
            </a:r>
            <a:endParaRPr lang="en-US" sz="1700" dirty="0" smtClean="0">
              <a:solidFill>
                <a:srgbClr val="000000"/>
              </a:solidFill>
              <a:latin typeface="Arial" charset="0"/>
              <a:cs typeface="Times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2512192" y="5838802"/>
            <a:ext cx="110730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Fragments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of nuclear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envelope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3750442" y="6130902"/>
            <a:ext cx="2472558" cy="51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Microtubules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attached to kinetochore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4550542" y="4987902"/>
            <a:ext cx="1380358" cy="100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separate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flipH="1">
            <a:off x="6036442" y="4987902"/>
            <a:ext cx="973958" cy="5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Cleavage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furrow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1746250" y="3540125"/>
            <a:ext cx="9525" cy="698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1755775" y="3533775"/>
            <a:ext cx="22225" cy="695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2165350" y="2927350"/>
            <a:ext cx="396875" cy="936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2076450" y="3292475"/>
            <a:ext cx="473075" cy="8858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327275" y="3289300"/>
            <a:ext cx="228600" cy="1123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2006600" y="418147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235200" y="441642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 flipV="1">
            <a:off x="2454275" y="3819525"/>
            <a:ext cx="222250" cy="136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3355975" y="2908300"/>
            <a:ext cx="657225" cy="176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4295775" y="3978275"/>
            <a:ext cx="44450" cy="739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4870450" y="4054475"/>
            <a:ext cx="15875" cy="939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4886325" y="4254500"/>
            <a:ext cx="158750" cy="742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6356350" y="4184650"/>
            <a:ext cx="200025" cy="790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Left Brace 48"/>
          <p:cNvSpPr/>
          <p:nvPr/>
        </p:nvSpPr>
        <p:spPr bwMode="auto">
          <a:xfrm rot="20942634">
            <a:off x="1935590" y="4662856"/>
            <a:ext cx="80247" cy="217756"/>
          </a:xfrm>
          <a:prstGeom prst="leftBrace">
            <a:avLst>
              <a:gd name="adj1" fmla="val 3072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53" name="Straight Connector 52"/>
          <p:cNvCxnSpPr>
            <a:stCxn id="49" idx="1"/>
          </p:cNvCxnSpPr>
          <p:nvPr/>
        </p:nvCxnSpPr>
        <p:spPr bwMode="auto">
          <a:xfrm flipH="1">
            <a:off x="1806575" y="4779360"/>
            <a:ext cx="129746" cy="2911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2381250" y="4867275"/>
            <a:ext cx="536575" cy="952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H="1" flipV="1">
            <a:off x="2463800" y="4737100"/>
            <a:ext cx="454025" cy="10890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>
            <a:off x="3403600" y="4873625"/>
            <a:ext cx="415925" cy="1168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 flipH="1" flipV="1">
            <a:off x="5264150" y="3371850"/>
            <a:ext cx="20955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9837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a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44" y="210312"/>
            <a:ext cx="6077712" cy="643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13.8a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2816691" y="271791"/>
            <a:ext cx="3498913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homologous chromosomes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832742" y="1203301"/>
            <a:ext cx="1107307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261491" y="1212826"/>
            <a:ext cx="1215258" cy="20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747392" y="1209652"/>
            <a:ext cx="1113658" cy="2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153916" y="990576"/>
            <a:ext cx="1212083" cy="6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2340742" y="1863702"/>
            <a:ext cx="1266058" cy="106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Centrosome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centriole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pair)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1572392" y="2740002"/>
            <a:ext cx="872358" cy="81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chroma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tids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2556642" y="3025752"/>
            <a:ext cx="109460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Chiasmata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2715392" y="3590902"/>
            <a:ext cx="80885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Spindle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3775842" y="187005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Centromere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kineto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chore)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4906142" y="234630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remain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attached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4017142" y="3159102"/>
            <a:ext cx="65645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Meta-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phase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plate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1585092" y="5089502"/>
            <a:ext cx="885058" cy="10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logous</a:t>
            </a:r>
            <a:endParaRPr lang="en-US" sz="1700" dirty="0" smtClean="0">
              <a:solidFill>
                <a:srgbClr val="000000"/>
              </a:solidFill>
              <a:latin typeface="Arial" charset="0"/>
              <a:cs typeface="Times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2512192" y="5838802"/>
            <a:ext cx="110730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Fragments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of nuclear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envelope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3750442" y="6130902"/>
            <a:ext cx="2472558" cy="51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Microtubules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attached to kinetochore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4550542" y="4987902"/>
            <a:ext cx="1380358" cy="100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separate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flipH="1">
            <a:off x="6036442" y="4987902"/>
            <a:ext cx="973958" cy="5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Cleavage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furrow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1746250" y="3540125"/>
            <a:ext cx="9525" cy="698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1755775" y="3533775"/>
            <a:ext cx="22225" cy="695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2165350" y="2927350"/>
            <a:ext cx="396875" cy="936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2076450" y="3292475"/>
            <a:ext cx="473075" cy="8858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327275" y="3289300"/>
            <a:ext cx="228600" cy="1123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2006600" y="418147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235200" y="441642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 flipV="1">
            <a:off x="2454275" y="3819525"/>
            <a:ext cx="222250" cy="136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3355975" y="2908300"/>
            <a:ext cx="657225" cy="176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4295775" y="3978275"/>
            <a:ext cx="44450" cy="739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4870450" y="4054475"/>
            <a:ext cx="15875" cy="939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4886325" y="4254500"/>
            <a:ext cx="158750" cy="742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6356350" y="4184650"/>
            <a:ext cx="200025" cy="790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Left Brace 48"/>
          <p:cNvSpPr/>
          <p:nvPr/>
        </p:nvSpPr>
        <p:spPr bwMode="auto">
          <a:xfrm rot="20942634">
            <a:off x="1935590" y="4662856"/>
            <a:ext cx="80247" cy="217756"/>
          </a:xfrm>
          <a:prstGeom prst="leftBrace">
            <a:avLst>
              <a:gd name="adj1" fmla="val 3072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53" name="Straight Connector 52"/>
          <p:cNvCxnSpPr>
            <a:stCxn id="49" idx="1"/>
          </p:cNvCxnSpPr>
          <p:nvPr/>
        </p:nvCxnSpPr>
        <p:spPr bwMode="auto">
          <a:xfrm flipH="1">
            <a:off x="1806575" y="4779360"/>
            <a:ext cx="129746" cy="2911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2381250" y="4867275"/>
            <a:ext cx="536575" cy="952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H="1" flipV="1">
            <a:off x="2463800" y="4737100"/>
            <a:ext cx="454025" cy="10890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>
            <a:off x="3403600" y="4873625"/>
            <a:ext cx="415925" cy="1168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 flipH="1" flipV="1">
            <a:off x="5264150" y="3371850"/>
            <a:ext cx="20955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Oval 2"/>
          <p:cNvSpPr/>
          <p:nvPr/>
        </p:nvSpPr>
        <p:spPr bwMode="auto">
          <a:xfrm>
            <a:off x="1331912" y="841867"/>
            <a:ext cx="1927225" cy="102818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8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643607"/>
          </a:xfrm>
        </p:spPr>
        <p:txBody>
          <a:bodyPr/>
          <a:lstStyle/>
          <a:p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425309"/>
            <a:ext cx="7745019" cy="3008328"/>
          </a:xfrm>
        </p:spPr>
        <p:txBody>
          <a:bodyPr/>
          <a:lstStyle/>
          <a:p>
            <a:pPr eaLnBrk="1" hangingPunct="1">
              <a:spcBef>
                <a:spcPts val="1512"/>
              </a:spcBef>
              <a:buFont typeface="Times" charset="0"/>
              <a:buNone/>
            </a:pPr>
            <a:r>
              <a:rPr lang="en-US" b="1" u="sng" dirty="0" smtClean="0">
                <a:ea typeface="ヒラギノ角ゴ Pro W3" charset="0"/>
              </a:rPr>
              <a:t>1. Prophase I</a:t>
            </a:r>
            <a:endParaRPr lang="en-US" u="sng" dirty="0" smtClean="0">
              <a:ea typeface="ヒラギノ角ゴ Pro W3" charset="0"/>
            </a:endParaRPr>
          </a:p>
          <a:p>
            <a:pPr eaLnBrk="1" hangingPunct="1">
              <a:spcBef>
                <a:spcPts val="1512"/>
              </a:spcBef>
            </a:pPr>
            <a:r>
              <a:rPr lang="en-US" dirty="0" smtClean="0">
                <a:ea typeface="ヒラギノ角ゴ Pro W3" charset="0"/>
              </a:rPr>
              <a:t>In early prophase I each chromosome </a:t>
            </a:r>
            <a:r>
              <a:rPr lang="en-US" b="1" u="sng" dirty="0" smtClean="0">
                <a:ea typeface="ヒラギノ角ゴ Pro W3" charset="0"/>
              </a:rPr>
              <a:t>PAIRS</a:t>
            </a:r>
            <a:r>
              <a:rPr lang="en-US" dirty="0" smtClean="0">
                <a:ea typeface="ヒラギノ角ゴ Pro W3" charset="0"/>
              </a:rPr>
              <a:t> with its homolog and </a:t>
            </a:r>
            <a:r>
              <a:rPr lang="en-US" b="1" dirty="0" smtClean="0">
                <a:ea typeface="ヒラギノ角ゴ Pro W3" charset="0"/>
              </a:rPr>
              <a:t>crossing over </a:t>
            </a:r>
            <a:r>
              <a:rPr lang="en-US" dirty="0" smtClean="0">
                <a:ea typeface="ヒラギノ角ゴ Pro W3" charset="0"/>
              </a:rPr>
              <a:t>occurs</a:t>
            </a:r>
          </a:p>
          <a:p>
            <a:pPr lvl="1">
              <a:spcBef>
                <a:spcPts val="1512"/>
              </a:spcBef>
            </a:pPr>
            <a:r>
              <a:rPr lang="en-US" dirty="0" smtClean="0">
                <a:ea typeface="ヒラギノ角ゴ Pro W3" charset="0"/>
              </a:rPr>
              <a:t>Homologous pairing forms a </a:t>
            </a:r>
            <a:r>
              <a:rPr lang="en-US" b="1" u="sng" dirty="0" smtClean="0">
                <a:ea typeface="ヒラギノ角ゴ Pro W3" charset="0"/>
              </a:rPr>
              <a:t>TETRAD</a:t>
            </a:r>
          </a:p>
          <a:p>
            <a:pPr eaLnBrk="1" hangingPunct="1">
              <a:spcBef>
                <a:spcPts val="1512"/>
              </a:spcBef>
            </a:pPr>
            <a:r>
              <a:rPr lang="en-US" dirty="0" smtClean="0">
                <a:ea typeface="ヒラギノ角ゴ Pro W3" charset="0"/>
              </a:rPr>
              <a:t>X-shaped regions called </a:t>
            </a:r>
            <a:r>
              <a:rPr lang="en-US" b="1" dirty="0" err="1" smtClean="0">
                <a:ea typeface="ヒラギノ角ゴ Pro W3" charset="0"/>
              </a:rPr>
              <a:t>chiasmata</a:t>
            </a:r>
            <a:r>
              <a:rPr lang="en-US" dirty="0" smtClean="0">
                <a:ea typeface="ヒラギノ角ゴ Pro W3" charset="0"/>
              </a:rPr>
              <a:t> are sites</a:t>
            </a:r>
            <a:br>
              <a:rPr lang="en-US" dirty="0" smtClean="0">
                <a:ea typeface="ヒラギノ角ゴ Pro W3" charset="0"/>
              </a:rPr>
            </a:br>
            <a:r>
              <a:rPr lang="en-US" dirty="0" smtClean="0">
                <a:ea typeface="ヒラギノ角ゴ Pro W3" charset="0"/>
              </a:rPr>
              <a:t>of </a:t>
            </a:r>
            <a:r>
              <a:rPr lang="en-US" b="1" u="sng" dirty="0" smtClean="0">
                <a:ea typeface="ヒラギノ角ゴ Pro W3" charset="0"/>
              </a:rPr>
              <a:t>CROSSOVER</a:t>
            </a:r>
            <a:endParaRPr lang="en-US" b="1" u="sng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Meiosis I: Separates Homologous Chromosomes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8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Crossing Over and Synapsis During Prophase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interphase, the sister chromatids are held together by proteins called </a:t>
            </a:r>
            <a:r>
              <a:rPr lang="en-US" dirty="0" err="1" smtClean="0"/>
              <a:t>cohesins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nonsister</a:t>
            </a:r>
            <a:r>
              <a:rPr lang="en-US" dirty="0" smtClean="0"/>
              <a:t> chromatids are </a:t>
            </a:r>
            <a:r>
              <a:rPr lang="en-US" b="1" u="sng" dirty="0" smtClean="0"/>
              <a:t>BROKEN</a:t>
            </a:r>
            <a:r>
              <a:rPr lang="en-US" dirty="0" smtClean="0"/>
              <a:t> at precisely corresponding positions</a:t>
            </a:r>
          </a:p>
          <a:p>
            <a:r>
              <a:rPr lang="en-US" dirty="0" smtClean="0"/>
              <a:t>A zipper-like structure called the </a:t>
            </a:r>
            <a:r>
              <a:rPr lang="en-US" b="1" dirty="0" err="1" smtClean="0"/>
              <a:t>synaptonemal</a:t>
            </a:r>
            <a:r>
              <a:rPr lang="en-US" b="1" dirty="0" smtClean="0"/>
              <a:t> complex</a:t>
            </a:r>
            <a:r>
              <a:rPr lang="en-US" dirty="0" smtClean="0"/>
              <a:t> holds the homologs together tightly</a:t>
            </a:r>
          </a:p>
          <a:p>
            <a:r>
              <a:rPr lang="en-US" dirty="0" smtClean="0"/>
              <a:t>DNA breaks are repaired, </a:t>
            </a:r>
            <a:r>
              <a:rPr lang="en-US" b="1" u="sng" dirty="0" smtClean="0"/>
              <a:t>JOINING</a:t>
            </a:r>
            <a:r>
              <a:rPr lang="en-US" dirty="0" smtClean="0"/>
              <a:t> DNA from one </a:t>
            </a:r>
            <a:r>
              <a:rPr lang="en-US" dirty="0" err="1" smtClean="0"/>
              <a:t>nonsister</a:t>
            </a:r>
            <a:r>
              <a:rPr lang="en-US" dirty="0" smtClean="0"/>
              <a:t> chromatid to the corresponding segment of another (“crossing over” between mom and dad homologs)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2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Concept 13.1: Offspring acquire genes from parents by inheriting </a:t>
            </a:r>
            <a:r>
              <a:rPr lang="en-US" dirty="0" smtClean="0"/>
              <a:t>chromosomes</a:t>
            </a:r>
          </a:p>
          <a:p>
            <a:r>
              <a:rPr lang="en-US" dirty="0"/>
              <a:t>Concept 13.2: Fertilization and meiosis alternate in sexual life </a:t>
            </a:r>
            <a:r>
              <a:rPr lang="en-US" dirty="0" smtClean="0"/>
              <a:t>cycles</a:t>
            </a:r>
          </a:p>
          <a:p>
            <a:r>
              <a:rPr lang="en-US" dirty="0"/>
              <a:t>Concept 13.3: Meiosis reduces the number of chromosome sets from diploid to </a:t>
            </a:r>
            <a:r>
              <a:rPr lang="en-US" dirty="0" smtClean="0"/>
              <a:t>haploid</a:t>
            </a:r>
          </a:p>
          <a:p>
            <a:r>
              <a:rPr lang="en-US" dirty="0" smtClean="0"/>
              <a:t>Concept 13.4: Genetic variation produced in sexual life cycles contributes to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09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9_CrossOverSynap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274064"/>
            <a:ext cx="8546592" cy="4309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13.9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544793" y="1726128"/>
            <a:ext cx="706157" cy="48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DNA</a:t>
            </a:r>
          </a:p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breaks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805142" y="2437328"/>
            <a:ext cx="947457" cy="26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Cohesins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1306791" y="2215078"/>
            <a:ext cx="1144308" cy="26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Centromere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2202143" y="1732478"/>
            <a:ext cx="706157" cy="48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DNA</a:t>
            </a:r>
          </a:p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breaks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3262592" y="1287978"/>
            <a:ext cx="1480857" cy="7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Pair of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homologous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chromosomes: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3275292" y="2126178"/>
            <a:ext cx="1074458" cy="7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Paternal</a:t>
            </a:r>
          </a:p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sister</a:t>
            </a:r>
          </a:p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chromatids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3268942" y="3281878"/>
            <a:ext cx="1074458" cy="7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Maternal</a:t>
            </a:r>
          </a:p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sister</a:t>
            </a:r>
          </a:p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chromatids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2792692" y="4247078"/>
            <a:ext cx="1652308" cy="51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Synaptonemal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complex forming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5580342" y="3878778"/>
            <a:ext cx="1055408" cy="22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Chiasmata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4881842" y="2018228"/>
            <a:ext cx="1055408" cy="22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Crossover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6418542" y="2018228"/>
            <a:ext cx="1055408" cy="22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Crossover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638175" y="2209801"/>
            <a:ext cx="178858" cy="8540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663575" y="2209801"/>
            <a:ext cx="153458" cy="9493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>
            <a:endCxn id="6" idx="2"/>
          </p:cNvCxnSpPr>
          <p:nvPr/>
        </p:nvCxnSpPr>
        <p:spPr bwMode="auto">
          <a:xfrm flipV="1">
            <a:off x="1079500" y="2695575"/>
            <a:ext cx="111125" cy="285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>
            <a:endCxn id="6" idx="2"/>
          </p:cNvCxnSpPr>
          <p:nvPr/>
        </p:nvCxnSpPr>
        <p:spPr bwMode="auto">
          <a:xfrm flipH="1" flipV="1">
            <a:off x="1187450" y="2695575"/>
            <a:ext cx="92075" cy="444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>
            <a:endCxn id="7" idx="2"/>
          </p:cNvCxnSpPr>
          <p:nvPr/>
        </p:nvCxnSpPr>
        <p:spPr bwMode="auto">
          <a:xfrm flipV="1">
            <a:off x="1701800" y="2466975"/>
            <a:ext cx="123825" cy="5270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2489200" y="2226733"/>
            <a:ext cx="250825" cy="8720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 flipV="1">
            <a:off x="2493434" y="2222501"/>
            <a:ext cx="221191" cy="7270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ight Bracket 31"/>
          <p:cNvSpPr/>
          <p:nvPr/>
        </p:nvSpPr>
        <p:spPr bwMode="auto">
          <a:xfrm>
            <a:off x="3086100" y="2882900"/>
            <a:ext cx="76199" cy="180975"/>
          </a:xfrm>
          <a:prstGeom prst="rightBracket">
            <a:avLst>
              <a:gd name="adj" fmla="val 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3" name="Right Bracket 32"/>
          <p:cNvSpPr/>
          <p:nvPr/>
        </p:nvSpPr>
        <p:spPr bwMode="auto">
          <a:xfrm>
            <a:off x="3089275" y="3101975"/>
            <a:ext cx="76199" cy="180975"/>
          </a:xfrm>
          <a:prstGeom prst="rightBracket">
            <a:avLst>
              <a:gd name="adj" fmla="val 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35" name="Straight Connector 34"/>
          <p:cNvCxnSpPr>
            <a:stCxn id="32" idx="2"/>
          </p:cNvCxnSpPr>
          <p:nvPr/>
        </p:nvCxnSpPr>
        <p:spPr bwMode="auto">
          <a:xfrm flipV="1">
            <a:off x="3162299" y="2797175"/>
            <a:ext cx="95251" cy="1762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>
            <a:stCxn id="33" idx="2"/>
          </p:cNvCxnSpPr>
          <p:nvPr/>
        </p:nvCxnSpPr>
        <p:spPr bwMode="auto">
          <a:xfrm>
            <a:off x="3165474" y="3192463"/>
            <a:ext cx="88901" cy="1317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>
            <a:endCxn id="15" idx="2"/>
          </p:cNvCxnSpPr>
          <p:nvPr/>
        </p:nvCxnSpPr>
        <p:spPr bwMode="auto">
          <a:xfrm flipV="1">
            <a:off x="5375275" y="2247900"/>
            <a:ext cx="0" cy="5302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>
            <a:endCxn id="16" idx="2"/>
          </p:cNvCxnSpPr>
          <p:nvPr/>
        </p:nvCxnSpPr>
        <p:spPr bwMode="auto">
          <a:xfrm flipV="1">
            <a:off x="6911975" y="2251075"/>
            <a:ext cx="0" cy="520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Oval 41"/>
          <p:cNvSpPr/>
          <p:nvPr/>
        </p:nvSpPr>
        <p:spPr bwMode="auto">
          <a:xfrm>
            <a:off x="5219700" y="2768600"/>
            <a:ext cx="317500" cy="3175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753225" y="2774950"/>
            <a:ext cx="317500" cy="3175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 flipV="1">
            <a:off x="2298700" y="4483100"/>
            <a:ext cx="479425" cy="6032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2486025" y="4476750"/>
            <a:ext cx="292100" cy="593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Oval 47"/>
          <p:cNvSpPr/>
          <p:nvPr/>
        </p:nvSpPr>
        <p:spPr bwMode="auto">
          <a:xfrm>
            <a:off x="6470650" y="4321175"/>
            <a:ext cx="787400" cy="787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5445125" y="4327525"/>
            <a:ext cx="787400" cy="787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51" name="Straight Connector 50"/>
          <p:cNvCxnSpPr>
            <a:endCxn id="48" idx="1"/>
          </p:cNvCxnSpPr>
          <p:nvPr/>
        </p:nvCxnSpPr>
        <p:spPr bwMode="auto">
          <a:xfrm>
            <a:off x="5905500" y="4098925"/>
            <a:ext cx="650875" cy="368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H="1" flipV="1">
            <a:off x="5807076" y="4108451"/>
            <a:ext cx="47624" cy="2158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6" name="Group 55"/>
          <p:cNvGrpSpPr/>
          <p:nvPr/>
        </p:nvGrpSpPr>
        <p:grpSpPr>
          <a:xfrm>
            <a:off x="338087" y="3336100"/>
            <a:ext cx="246137" cy="255738"/>
            <a:chOff x="5427570" y="327780"/>
            <a:chExt cx="224367" cy="233119"/>
          </a:xfrm>
        </p:grpSpPr>
        <p:sp>
          <p:nvSpPr>
            <p:cNvPr id="57" name="Oval 56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5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58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43500" y="5266575"/>
            <a:ext cx="246137" cy="255738"/>
            <a:chOff x="5427570" y="327780"/>
            <a:chExt cx="224367" cy="233119"/>
          </a:xfrm>
        </p:grpSpPr>
        <p:sp>
          <p:nvSpPr>
            <p:cNvPr id="60" name="Oval 59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5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1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755526" y="5287640"/>
            <a:ext cx="246137" cy="255738"/>
            <a:chOff x="5427570" y="327780"/>
            <a:chExt cx="224367" cy="233119"/>
          </a:xfrm>
        </p:grpSpPr>
        <p:sp>
          <p:nvSpPr>
            <p:cNvPr id="63" name="Oval 62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5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4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4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766931" y="3343605"/>
            <a:ext cx="246137" cy="255738"/>
            <a:chOff x="5427570" y="327780"/>
            <a:chExt cx="224367" cy="233119"/>
          </a:xfrm>
        </p:grpSpPr>
        <p:sp>
          <p:nvSpPr>
            <p:cNvPr id="66" name="Oval 65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5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7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5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5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82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F35FCDB-779A-4066-BA28-29889BB7F45E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77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a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44" y="210312"/>
            <a:ext cx="6077712" cy="643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13.8a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2816691" y="271791"/>
            <a:ext cx="3498913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homologous chromosomes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832742" y="1203301"/>
            <a:ext cx="1107307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261491" y="1212826"/>
            <a:ext cx="1215258" cy="20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747392" y="1209652"/>
            <a:ext cx="1113658" cy="2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153916" y="990576"/>
            <a:ext cx="1212083" cy="6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2340742" y="1863702"/>
            <a:ext cx="1266058" cy="106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Centrosome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centriole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pair)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1572392" y="2740002"/>
            <a:ext cx="872358" cy="81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chroma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tids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2556642" y="3025752"/>
            <a:ext cx="109460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Chiasmata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2715392" y="3590902"/>
            <a:ext cx="80885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Spindle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3775842" y="187005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Centromere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kineto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chore)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4906142" y="234630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remain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attached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4017142" y="3159102"/>
            <a:ext cx="65645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Meta-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phase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plate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1585092" y="5089502"/>
            <a:ext cx="885058" cy="10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logous</a:t>
            </a:r>
            <a:endParaRPr lang="en-US" sz="1700" dirty="0" smtClean="0">
              <a:solidFill>
                <a:srgbClr val="000000"/>
              </a:solidFill>
              <a:latin typeface="Arial" charset="0"/>
              <a:cs typeface="Times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2512192" y="5838802"/>
            <a:ext cx="110730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Fragments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of nuclear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envelope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3750442" y="6130902"/>
            <a:ext cx="2472558" cy="51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Microtubules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attached to kinetochore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4550542" y="4987902"/>
            <a:ext cx="1380358" cy="100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separate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flipH="1">
            <a:off x="6036442" y="4987902"/>
            <a:ext cx="973958" cy="5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Cleavage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furrow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1746250" y="3540125"/>
            <a:ext cx="9525" cy="698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1755775" y="3533775"/>
            <a:ext cx="22225" cy="695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2165350" y="2927350"/>
            <a:ext cx="396875" cy="936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2076450" y="3292475"/>
            <a:ext cx="473075" cy="8858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327275" y="3289300"/>
            <a:ext cx="228600" cy="1123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2006600" y="418147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235200" y="441642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 flipV="1">
            <a:off x="2454275" y="3819525"/>
            <a:ext cx="222250" cy="136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3355975" y="2908300"/>
            <a:ext cx="657225" cy="176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4295775" y="3978275"/>
            <a:ext cx="44450" cy="739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4870450" y="4054475"/>
            <a:ext cx="15875" cy="939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4886325" y="4254500"/>
            <a:ext cx="158750" cy="742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6356350" y="4184650"/>
            <a:ext cx="200025" cy="790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Left Brace 48"/>
          <p:cNvSpPr/>
          <p:nvPr/>
        </p:nvSpPr>
        <p:spPr bwMode="auto">
          <a:xfrm rot="20942634">
            <a:off x="1935590" y="4662856"/>
            <a:ext cx="80247" cy="217756"/>
          </a:xfrm>
          <a:prstGeom prst="leftBrace">
            <a:avLst>
              <a:gd name="adj1" fmla="val 3072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53" name="Straight Connector 52"/>
          <p:cNvCxnSpPr>
            <a:stCxn id="49" idx="1"/>
          </p:cNvCxnSpPr>
          <p:nvPr/>
        </p:nvCxnSpPr>
        <p:spPr bwMode="auto">
          <a:xfrm flipH="1">
            <a:off x="1806575" y="4779360"/>
            <a:ext cx="129746" cy="2911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2381250" y="4867275"/>
            <a:ext cx="536575" cy="952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H="1" flipV="1">
            <a:off x="2463800" y="4737100"/>
            <a:ext cx="454025" cy="10890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>
            <a:off x="3403600" y="4873625"/>
            <a:ext cx="415925" cy="1168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 flipH="1" flipV="1">
            <a:off x="5264150" y="3371850"/>
            <a:ext cx="20955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Multiply 2"/>
          <p:cNvSpPr/>
          <p:nvPr/>
        </p:nvSpPr>
        <p:spPr bwMode="auto">
          <a:xfrm>
            <a:off x="2027621" y="936601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 bwMode="auto">
          <a:xfrm>
            <a:off x="2855912" y="835517"/>
            <a:ext cx="1927225" cy="102818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7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643607"/>
          </a:xfrm>
        </p:spPr>
        <p:txBody>
          <a:bodyPr/>
          <a:lstStyle/>
          <a:p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388" y="1396734"/>
            <a:ext cx="7990816" cy="4414921"/>
          </a:xfrm>
        </p:spPr>
        <p:txBody>
          <a:bodyPr/>
          <a:lstStyle/>
          <a:p>
            <a:pPr eaLnBrk="1" hangingPunct="1">
              <a:spcBef>
                <a:spcPts val="1512"/>
              </a:spcBef>
              <a:buNone/>
            </a:pPr>
            <a:r>
              <a:rPr lang="en-US" b="1" u="sng" dirty="0" smtClean="0"/>
              <a:t>2. Metaphase I</a:t>
            </a:r>
            <a:endParaRPr lang="en-US" u="sng" dirty="0" smtClean="0"/>
          </a:p>
          <a:p>
            <a:pPr eaLnBrk="1" hangingPunct="1">
              <a:spcBef>
                <a:spcPts val="1512"/>
              </a:spcBef>
            </a:pPr>
            <a:r>
              <a:rPr lang="en-US" dirty="0" smtClean="0"/>
              <a:t>In metaphase I, pairs of homologs </a:t>
            </a:r>
            <a:r>
              <a:rPr lang="en-US" b="1" u="sng" dirty="0" smtClean="0"/>
              <a:t>LINE UP</a:t>
            </a:r>
            <a:r>
              <a:rPr lang="en-US" dirty="0" smtClean="0"/>
              <a:t> at the metaphase plate, with one chromosome facing each pole</a:t>
            </a:r>
          </a:p>
          <a:p>
            <a:pPr lvl="1">
              <a:spcBef>
                <a:spcPts val="1512"/>
              </a:spcBef>
            </a:pPr>
            <a:r>
              <a:rPr lang="en-US" dirty="0" smtClean="0"/>
              <a:t>Microtubules from </a:t>
            </a:r>
            <a:r>
              <a:rPr lang="en-US" b="1" u="sng" dirty="0" smtClean="0"/>
              <a:t>ONE</a:t>
            </a:r>
            <a:r>
              <a:rPr lang="en-US" dirty="0" smtClean="0"/>
              <a:t> pole are attached to the kinetochore of </a:t>
            </a:r>
            <a:r>
              <a:rPr lang="en-US" b="1" u="sng" dirty="0" smtClean="0"/>
              <a:t>ONE</a:t>
            </a:r>
            <a:r>
              <a:rPr lang="en-US" dirty="0" smtClean="0"/>
              <a:t> chromosome of each tetrad</a:t>
            </a:r>
          </a:p>
          <a:p>
            <a:pPr lvl="1">
              <a:spcBef>
                <a:spcPts val="1512"/>
              </a:spcBef>
            </a:pPr>
            <a:r>
              <a:rPr lang="en-US" dirty="0" smtClean="0"/>
              <a:t>Microtubules from the </a:t>
            </a:r>
            <a:r>
              <a:rPr lang="en-US" b="1" u="sng" dirty="0" smtClean="0"/>
              <a:t>OTHER</a:t>
            </a:r>
            <a:r>
              <a:rPr lang="en-US" dirty="0" smtClean="0"/>
              <a:t> pole are attached to the kinetochore of the </a:t>
            </a:r>
            <a:r>
              <a:rPr lang="en-US" b="1" u="sng" dirty="0" smtClean="0"/>
              <a:t>OTHER</a:t>
            </a:r>
            <a:r>
              <a:rPr lang="en-US" dirty="0" smtClean="0"/>
              <a:t> chromosome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Meiosis I: Separates Homologous Chromosomes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6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a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44" y="210312"/>
            <a:ext cx="6077712" cy="643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13.8a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2816691" y="271791"/>
            <a:ext cx="3498913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homologous chromosomes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832742" y="1203301"/>
            <a:ext cx="1107307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261491" y="1212826"/>
            <a:ext cx="1215258" cy="20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747392" y="1209652"/>
            <a:ext cx="1113658" cy="2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153916" y="990576"/>
            <a:ext cx="1212083" cy="6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2340742" y="1863702"/>
            <a:ext cx="1266058" cy="106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Centrosome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centriole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pair)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1572392" y="2740002"/>
            <a:ext cx="872358" cy="81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chroma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tids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2556642" y="3025752"/>
            <a:ext cx="109460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Chiasmata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2715392" y="3590902"/>
            <a:ext cx="80885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Spindle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3775842" y="187005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Centromere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kineto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chore)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4906142" y="234630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remain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attached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4017142" y="3159102"/>
            <a:ext cx="65645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Meta-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phase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plate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1585092" y="5089502"/>
            <a:ext cx="885058" cy="10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logous</a:t>
            </a:r>
            <a:endParaRPr lang="en-US" sz="1700" dirty="0" smtClean="0">
              <a:solidFill>
                <a:srgbClr val="000000"/>
              </a:solidFill>
              <a:latin typeface="Arial" charset="0"/>
              <a:cs typeface="Times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2512192" y="5838802"/>
            <a:ext cx="110730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Fragments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of nuclear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envelope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3750442" y="6130902"/>
            <a:ext cx="2472558" cy="51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Microtubules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attached to kinetochore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4550542" y="4987902"/>
            <a:ext cx="1380358" cy="100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separate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flipH="1">
            <a:off x="6036442" y="4987902"/>
            <a:ext cx="973958" cy="5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Cleavage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furrow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1746250" y="3540125"/>
            <a:ext cx="9525" cy="698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1755775" y="3533775"/>
            <a:ext cx="22225" cy="695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2165350" y="2927350"/>
            <a:ext cx="396875" cy="936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2076450" y="3292475"/>
            <a:ext cx="473075" cy="8858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327275" y="3289300"/>
            <a:ext cx="228600" cy="1123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2006600" y="418147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235200" y="441642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 flipV="1">
            <a:off x="2454275" y="3819525"/>
            <a:ext cx="222250" cy="136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3355975" y="2908300"/>
            <a:ext cx="657225" cy="176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4295775" y="3978275"/>
            <a:ext cx="44450" cy="739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4870450" y="4054475"/>
            <a:ext cx="15875" cy="939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4886325" y="4254500"/>
            <a:ext cx="158750" cy="742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6356350" y="4184650"/>
            <a:ext cx="200025" cy="790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Left Brace 48"/>
          <p:cNvSpPr/>
          <p:nvPr/>
        </p:nvSpPr>
        <p:spPr bwMode="auto">
          <a:xfrm rot="20942634">
            <a:off x="1935590" y="4662856"/>
            <a:ext cx="80247" cy="217756"/>
          </a:xfrm>
          <a:prstGeom prst="leftBrace">
            <a:avLst>
              <a:gd name="adj1" fmla="val 3072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53" name="Straight Connector 52"/>
          <p:cNvCxnSpPr>
            <a:stCxn id="49" idx="1"/>
          </p:cNvCxnSpPr>
          <p:nvPr/>
        </p:nvCxnSpPr>
        <p:spPr bwMode="auto">
          <a:xfrm flipH="1">
            <a:off x="1806575" y="4779360"/>
            <a:ext cx="129746" cy="2911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2381250" y="4867275"/>
            <a:ext cx="536575" cy="952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H="1" flipV="1">
            <a:off x="2463800" y="4737100"/>
            <a:ext cx="454025" cy="10890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>
            <a:off x="3403600" y="4873625"/>
            <a:ext cx="415925" cy="1168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 flipH="1" flipV="1">
            <a:off x="5264150" y="3371850"/>
            <a:ext cx="20955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Multiply 2"/>
          <p:cNvSpPr/>
          <p:nvPr/>
        </p:nvSpPr>
        <p:spPr bwMode="auto">
          <a:xfrm>
            <a:off x="2027621" y="936601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333438" y="803520"/>
            <a:ext cx="1927225" cy="102818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Multiply 42"/>
          <p:cNvSpPr/>
          <p:nvPr/>
        </p:nvSpPr>
        <p:spPr bwMode="auto">
          <a:xfrm>
            <a:off x="3527425" y="936601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3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643607"/>
          </a:xfrm>
        </p:spPr>
        <p:txBody>
          <a:bodyPr/>
          <a:lstStyle/>
          <a:p>
            <a:r>
              <a:rPr lang="en-US" dirty="0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2" y="1444359"/>
            <a:ext cx="8284407" cy="3964263"/>
          </a:xfrm>
        </p:spPr>
        <p:txBody>
          <a:bodyPr/>
          <a:lstStyle/>
          <a:p>
            <a:pPr eaLnBrk="1" hangingPunct="1">
              <a:spcBef>
                <a:spcPts val="1512"/>
              </a:spcBef>
              <a:buFont typeface="Times" charset="0"/>
              <a:buNone/>
            </a:pPr>
            <a:r>
              <a:rPr lang="en-US" b="1" u="sng" dirty="0" smtClean="0">
                <a:ea typeface="ヒラギノ角ゴ Pro W3" charset="0"/>
              </a:rPr>
              <a:t>3. Anaphase </a:t>
            </a:r>
            <a:r>
              <a:rPr lang="en-US" b="1" u="sng" dirty="0">
                <a:ea typeface="ヒラギノ角ゴ Pro W3" charset="0"/>
              </a:rPr>
              <a:t>I</a:t>
            </a:r>
            <a:endParaRPr lang="en-US" u="sng" dirty="0">
              <a:ea typeface="ヒラギノ角ゴ Pro W3" charset="0"/>
            </a:endParaRPr>
          </a:p>
          <a:p>
            <a:pPr eaLnBrk="1" hangingPunct="1">
              <a:spcBef>
                <a:spcPts val="1512"/>
              </a:spcBef>
            </a:pPr>
            <a:r>
              <a:rPr lang="en-US" b="1" u="sng" dirty="0" smtClean="0">
                <a:ea typeface="ヒラギノ角ゴ Pro W3" charset="0"/>
              </a:rPr>
              <a:t>IN ANAPHASE I, PAIRS OF HOMOLOGOUS CHROMOSOMES SEPARATE!!!</a:t>
            </a:r>
          </a:p>
          <a:p>
            <a:pPr lvl="1">
              <a:spcBef>
                <a:spcPts val="1512"/>
              </a:spcBef>
            </a:pPr>
            <a:r>
              <a:rPr lang="en-US" dirty="0" smtClean="0">
                <a:ea typeface="ヒラギノ角ゴ Pro W3" charset="0"/>
              </a:rPr>
              <a:t>This was the goal of meiosis </a:t>
            </a:r>
            <a:r>
              <a:rPr lang="en-US" dirty="0" smtClean="0">
                <a:latin typeface="+mj-lt"/>
                <a:ea typeface="ヒラギノ角ゴ Pro W3" charset="0"/>
              </a:rPr>
              <a:t>I</a:t>
            </a:r>
            <a:r>
              <a:rPr lang="en-US" dirty="0" smtClean="0">
                <a:ea typeface="ヒラギノ角ゴ Pro W3" charset="0"/>
              </a:rPr>
              <a:t>! DONE. </a:t>
            </a:r>
          </a:p>
          <a:p>
            <a:pPr eaLnBrk="1" hangingPunct="1">
              <a:spcBef>
                <a:spcPts val="1512"/>
              </a:spcBef>
            </a:pPr>
            <a:r>
              <a:rPr lang="en-US" dirty="0" smtClean="0">
                <a:ea typeface="ヒラギノ角ゴ Pro W3" charset="0"/>
              </a:rPr>
              <a:t>One </a:t>
            </a:r>
            <a:r>
              <a:rPr lang="en-US" dirty="0">
                <a:ea typeface="ヒラギノ角ゴ Pro W3" charset="0"/>
              </a:rPr>
              <a:t>chromosome of each pair moves toward opposite poles, guided by the spindle apparatus</a:t>
            </a:r>
          </a:p>
          <a:p>
            <a:pPr eaLnBrk="1" hangingPunct="1">
              <a:spcBef>
                <a:spcPts val="1512"/>
              </a:spcBef>
            </a:pPr>
            <a:r>
              <a:rPr lang="en-US" dirty="0">
                <a:ea typeface="ヒラギノ角ゴ Pro W3" charset="0"/>
              </a:rPr>
              <a:t>Sister chromatids </a:t>
            </a:r>
            <a:r>
              <a:rPr lang="en-US" b="1" u="sng" dirty="0" smtClean="0">
                <a:ea typeface="ヒラギノ角ゴ Pro W3" charset="0"/>
              </a:rPr>
              <a:t>REMAIN ATTACHED</a:t>
            </a:r>
            <a:r>
              <a:rPr lang="en-US" dirty="0" smtClean="0">
                <a:ea typeface="ヒラギノ角ゴ Pro W3" charset="0"/>
              </a:rPr>
              <a:t> </a:t>
            </a:r>
            <a:r>
              <a:rPr lang="en-US" dirty="0">
                <a:ea typeface="ヒラギノ角ゴ Pro W3" charset="0"/>
              </a:rPr>
              <a:t>at the centromere and move as one unit toward the </a:t>
            </a:r>
            <a:r>
              <a:rPr lang="en-US" dirty="0" smtClean="0">
                <a:ea typeface="ヒラギノ角ゴ Pro W3" charset="0"/>
              </a:rPr>
              <a:t>pole (next goal = separate sister chromatids)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Meiosis I: </a:t>
            </a:r>
            <a:r>
              <a:rPr lang="en-US" u="sng" dirty="0" smtClean="0"/>
              <a:t>SEPARATES HOMOLOGOUS CHROMOSOMES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29245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a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44" y="210312"/>
            <a:ext cx="6077712" cy="643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13.8a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2816691" y="271791"/>
            <a:ext cx="3498913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homologous chromosomes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832742" y="1203301"/>
            <a:ext cx="1107307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261491" y="1212826"/>
            <a:ext cx="1215258" cy="20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747392" y="1209652"/>
            <a:ext cx="1113658" cy="2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153916" y="990576"/>
            <a:ext cx="1212083" cy="6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2340742" y="1863702"/>
            <a:ext cx="1266058" cy="106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Centrosome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centriole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pair)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1572392" y="2740002"/>
            <a:ext cx="872358" cy="81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chroma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tids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2556642" y="3025752"/>
            <a:ext cx="109460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Chiasmata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2715392" y="3590902"/>
            <a:ext cx="80885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Spindle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3775842" y="187005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Centromere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kineto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chore)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4906142" y="234630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remain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attached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4017142" y="3159102"/>
            <a:ext cx="65645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Meta-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phase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plate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1585092" y="5089502"/>
            <a:ext cx="885058" cy="10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logous</a:t>
            </a:r>
            <a:endParaRPr lang="en-US" sz="1700" dirty="0" smtClean="0">
              <a:solidFill>
                <a:srgbClr val="000000"/>
              </a:solidFill>
              <a:latin typeface="Arial" charset="0"/>
              <a:cs typeface="Times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2512192" y="5838802"/>
            <a:ext cx="110730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Fragments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of nuclear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envelope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3750442" y="6130902"/>
            <a:ext cx="2472558" cy="51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Microtubules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attached to kinetochore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4550542" y="4987902"/>
            <a:ext cx="1380358" cy="100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separate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flipH="1">
            <a:off x="6036442" y="4987902"/>
            <a:ext cx="973958" cy="5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Cleavage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furrow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1746250" y="3540125"/>
            <a:ext cx="9525" cy="698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1755775" y="3533775"/>
            <a:ext cx="22225" cy="695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2165350" y="2927350"/>
            <a:ext cx="396875" cy="936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2076450" y="3292475"/>
            <a:ext cx="473075" cy="8858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327275" y="3289300"/>
            <a:ext cx="228600" cy="1123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2006600" y="418147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235200" y="441642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 flipV="1">
            <a:off x="2454275" y="3819525"/>
            <a:ext cx="222250" cy="136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3355975" y="2908300"/>
            <a:ext cx="657225" cy="176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4295775" y="3978275"/>
            <a:ext cx="44450" cy="739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4870450" y="4054475"/>
            <a:ext cx="15875" cy="939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4886325" y="4254500"/>
            <a:ext cx="158750" cy="742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6356350" y="4184650"/>
            <a:ext cx="200025" cy="790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Left Brace 48"/>
          <p:cNvSpPr/>
          <p:nvPr/>
        </p:nvSpPr>
        <p:spPr bwMode="auto">
          <a:xfrm rot="20942634">
            <a:off x="1935590" y="4662856"/>
            <a:ext cx="80247" cy="217756"/>
          </a:xfrm>
          <a:prstGeom prst="leftBrace">
            <a:avLst>
              <a:gd name="adj1" fmla="val 3072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53" name="Straight Connector 52"/>
          <p:cNvCxnSpPr>
            <a:stCxn id="49" idx="1"/>
          </p:cNvCxnSpPr>
          <p:nvPr/>
        </p:nvCxnSpPr>
        <p:spPr bwMode="auto">
          <a:xfrm flipH="1">
            <a:off x="1806575" y="4779360"/>
            <a:ext cx="129746" cy="2911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2381250" y="4867275"/>
            <a:ext cx="536575" cy="952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H="1" flipV="1">
            <a:off x="2463800" y="4737100"/>
            <a:ext cx="454025" cy="10890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>
            <a:off x="3403600" y="4873625"/>
            <a:ext cx="415925" cy="1168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 flipH="1" flipV="1">
            <a:off x="5264150" y="3371850"/>
            <a:ext cx="20955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Multiply 2"/>
          <p:cNvSpPr/>
          <p:nvPr/>
        </p:nvSpPr>
        <p:spPr bwMode="auto">
          <a:xfrm>
            <a:off x="2027621" y="936601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796344" y="803520"/>
            <a:ext cx="1927225" cy="102818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Multiply 42"/>
          <p:cNvSpPr/>
          <p:nvPr/>
        </p:nvSpPr>
        <p:spPr bwMode="auto">
          <a:xfrm>
            <a:off x="3527425" y="936601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Multiply 44"/>
          <p:cNvSpPr/>
          <p:nvPr/>
        </p:nvSpPr>
        <p:spPr bwMode="auto">
          <a:xfrm>
            <a:off x="4965700" y="936601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2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643607"/>
          </a:xfrm>
        </p:spPr>
        <p:txBody>
          <a:bodyPr/>
          <a:lstStyle/>
          <a:p>
            <a:r>
              <a:rPr lang="en-US" dirty="0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07" y="1434834"/>
            <a:ext cx="8482412" cy="3322419"/>
          </a:xfrm>
        </p:spPr>
        <p:txBody>
          <a:bodyPr/>
          <a:lstStyle/>
          <a:p>
            <a:pPr eaLnBrk="1" hangingPunct="1">
              <a:spcBef>
                <a:spcPts val="1512"/>
              </a:spcBef>
              <a:buFont typeface="Times" charset="0"/>
              <a:buNone/>
            </a:pPr>
            <a:r>
              <a:rPr lang="en-US" b="1" u="sng" dirty="0" smtClean="0">
                <a:ea typeface="ヒラギノ角ゴ Pro W3" charset="0"/>
              </a:rPr>
              <a:t>4. </a:t>
            </a:r>
            <a:r>
              <a:rPr lang="en-US" b="1" u="sng" dirty="0" err="1" smtClean="0">
                <a:ea typeface="ヒラギノ角ゴ Pro W3" charset="0"/>
              </a:rPr>
              <a:t>Telophase</a:t>
            </a:r>
            <a:r>
              <a:rPr lang="en-US" b="1" u="sng" dirty="0" smtClean="0">
                <a:ea typeface="ヒラギノ角ゴ Pro W3" charset="0"/>
              </a:rPr>
              <a:t> </a:t>
            </a:r>
            <a:r>
              <a:rPr lang="en-US" b="1" u="sng" dirty="0">
                <a:ea typeface="ヒラギノ角ゴ Pro W3" charset="0"/>
              </a:rPr>
              <a:t>I and Cytokinesis</a:t>
            </a:r>
            <a:endParaRPr lang="en-US" u="sng" dirty="0">
              <a:ea typeface="ヒラギノ角ゴ Pro W3" charset="0"/>
            </a:endParaRPr>
          </a:p>
          <a:p>
            <a:pPr eaLnBrk="1" hangingPunct="1">
              <a:spcBef>
                <a:spcPts val="1512"/>
              </a:spcBef>
            </a:pPr>
            <a:r>
              <a:rPr lang="en-US" dirty="0">
                <a:ea typeface="ヒラギノ角ゴ Pro W3" charset="0"/>
              </a:rPr>
              <a:t>In the beginning of </a:t>
            </a:r>
            <a:r>
              <a:rPr lang="en-US" dirty="0" err="1">
                <a:ea typeface="ヒラギノ角ゴ Pro W3" charset="0"/>
              </a:rPr>
              <a:t>telophase</a:t>
            </a:r>
            <a:r>
              <a:rPr lang="en-US" dirty="0">
                <a:ea typeface="ヒラギノ角ゴ Pro W3" charset="0"/>
              </a:rPr>
              <a:t> I, each half of </a:t>
            </a:r>
            <a:r>
              <a:rPr lang="en-US" dirty="0" smtClean="0">
                <a:ea typeface="ヒラギノ角ゴ Pro W3" charset="0"/>
              </a:rPr>
              <a:t>the</a:t>
            </a:r>
            <a:br>
              <a:rPr lang="en-US" dirty="0" smtClean="0">
                <a:ea typeface="ヒラギノ角ゴ Pro W3" charset="0"/>
              </a:rPr>
            </a:br>
            <a:r>
              <a:rPr lang="en-US" dirty="0" smtClean="0">
                <a:ea typeface="ヒラギノ角ゴ Pro W3" charset="0"/>
              </a:rPr>
              <a:t>cell </a:t>
            </a:r>
            <a:r>
              <a:rPr lang="en-US" dirty="0">
                <a:ea typeface="ヒラギノ角ゴ Pro W3" charset="0"/>
              </a:rPr>
              <a:t>has a </a:t>
            </a:r>
            <a:r>
              <a:rPr lang="en-US" b="1" u="sng" dirty="0" smtClean="0">
                <a:ea typeface="ヒラギノ角ゴ Pro W3" charset="0"/>
              </a:rPr>
              <a:t>HAPLOID SET</a:t>
            </a:r>
            <a:r>
              <a:rPr lang="en-US" dirty="0" smtClean="0">
                <a:ea typeface="ヒラギノ角ゴ Pro W3" charset="0"/>
              </a:rPr>
              <a:t> </a:t>
            </a:r>
            <a:r>
              <a:rPr lang="en-US" dirty="0">
                <a:ea typeface="ヒラギノ角ゴ Pro W3" charset="0"/>
              </a:rPr>
              <a:t>of </a:t>
            </a:r>
            <a:r>
              <a:rPr lang="en-US" dirty="0" smtClean="0">
                <a:ea typeface="ヒラギノ角ゴ Pro W3" charset="0"/>
              </a:rPr>
              <a:t>chromosomes</a:t>
            </a:r>
          </a:p>
          <a:p>
            <a:pPr lvl="1">
              <a:spcBef>
                <a:spcPts val="1512"/>
              </a:spcBef>
            </a:pPr>
            <a:r>
              <a:rPr lang="en-US" dirty="0" smtClean="0">
                <a:ea typeface="ヒラギノ角ゴ Pro W3" charset="0"/>
              </a:rPr>
              <a:t>Each chromosome </a:t>
            </a:r>
            <a:r>
              <a:rPr lang="en-US" b="1" u="sng" dirty="0" smtClean="0">
                <a:ea typeface="ヒラギノ角ゴ Pro W3" charset="0"/>
              </a:rPr>
              <a:t>STILL</a:t>
            </a:r>
            <a:r>
              <a:rPr lang="en-US" dirty="0" smtClean="0">
                <a:ea typeface="ヒラギノ角ゴ Pro W3" charset="0"/>
              </a:rPr>
              <a:t> consists </a:t>
            </a:r>
            <a:r>
              <a:rPr lang="en-US" dirty="0">
                <a:ea typeface="ヒラギノ角ゴ Pro W3" charset="0"/>
              </a:rPr>
              <a:t>of two sister chromatids</a:t>
            </a:r>
          </a:p>
          <a:p>
            <a:pPr eaLnBrk="1" hangingPunct="1">
              <a:spcBef>
                <a:spcPts val="1512"/>
              </a:spcBef>
            </a:pPr>
            <a:r>
              <a:rPr lang="en-US" dirty="0">
                <a:ea typeface="ヒラギノ角ゴ Pro W3" charset="0"/>
              </a:rPr>
              <a:t>Cytokinesis usually occurs simultaneously, forming </a:t>
            </a:r>
            <a:r>
              <a:rPr lang="en-US" b="1" u="sng" dirty="0" smtClean="0">
                <a:ea typeface="ヒラギノ角ゴ Pro W3" charset="0"/>
              </a:rPr>
              <a:t>TWO HAPLOID</a:t>
            </a:r>
            <a:r>
              <a:rPr lang="en-US" dirty="0" smtClean="0">
                <a:ea typeface="ヒラギノ角ゴ Pro W3" charset="0"/>
              </a:rPr>
              <a:t> </a:t>
            </a:r>
            <a:r>
              <a:rPr lang="en-US" dirty="0">
                <a:ea typeface="ヒラギノ角ゴ Pro W3" charset="0"/>
              </a:rPr>
              <a:t>daughter </a:t>
            </a:r>
            <a:r>
              <a:rPr lang="en-US" dirty="0" smtClean="0">
                <a:ea typeface="ヒラギノ角ゴ Pro W3" charset="0"/>
              </a:rPr>
              <a:t>cells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Meiosis I: Separates Homologous Chromosomes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5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D9316E4-6831-4DD3-9E42-58659D0FB153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517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a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44" y="210312"/>
            <a:ext cx="6077712" cy="643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13.8a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2816691" y="271791"/>
            <a:ext cx="3498913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homologous chromosomes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832742" y="1203301"/>
            <a:ext cx="1107307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261491" y="1212826"/>
            <a:ext cx="1215258" cy="20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747392" y="1209652"/>
            <a:ext cx="1113658" cy="2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153916" y="990576"/>
            <a:ext cx="1212083" cy="6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2340742" y="1863702"/>
            <a:ext cx="1266058" cy="106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Centrosome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centriole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pair)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1572392" y="2740002"/>
            <a:ext cx="872358" cy="81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chroma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tids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2556642" y="3025752"/>
            <a:ext cx="109460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Chiasmata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2715392" y="3590902"/>
            <a:ext cx="80885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Spindle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3775842" y="187005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Centromere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kineto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chore)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4906142" y="234630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remain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attached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4017142" y="3159102"/>
            <a:ext cx="65645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Meta-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phase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plate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1585092" y="5089502"/>
            <a:ext cx="885058" cy="10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logous</a:t>
            </a:r>
            <a:endParaRPr lang="en-US" sz="1700" dirty="0" smtClean="0">
              <a:solidFill>
                <a:srgbClr val="000000"/>
              </a:solidFill>
              <a:latin typeface="Arial" charset="0"/>
              <a:cs typeface="Times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2512192" y="5838802"/>
            <a:ext cx="110730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Fragments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of nuclear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envelope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3750442" y="6130902"/>
            <a:ext cx="2472558" cy="51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Microtubules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attached to kinetochore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4550542" y="4987902"/>
            <a:ext cx="1380358" cy="100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separate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flipH="1">
            <a:off x="6036442" y="4987902"/>
            <a:ext cx="973958" cy="5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Cleavage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furrow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1746250" y="3540125"/>
            <a:ext cx="9525" cy="698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1755775" y="3533775"/>
            <a:ext cx="22225" cy="695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2165350" y="2927350"/>
            <a:ext cx="396875" cy="936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2076450" y="3292475"/>
            <a:ext cx="473075" cy="8858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327275" y="3289300"/>
            <a:ext cx="228600" cy="1123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2006600" y="418147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235200" y="441642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 flipV="1">
            <a:off x="2454275" y="3819525"/>
            <a:ext cx="222250" cy="136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3355975" y="2908300"/>
            <a:ext cx="657225" cy="176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4295775" y="3978275"/>
            <a:ext cx="44450" cy="739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4870450" y="4054475"/>
            <a:ext cx="15875" cy="939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4886325" y="4254500"/>
            <a:ext cx="158750" cy="742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6356350" y="4184650"/>
            <a:ext cx="200025" cy="790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Left Brace 48"/>
          <p:cNvSpPr/>
          <p:nvPr/>
        </p:nvSpPr>
        <p:spPr bwMode="auto">
          <a:xfrm rot="20942634">
            <a:off x="1935590" y="4662856"/>
            <a:ext cx="80247" cy="217756"/>
          </a:xfrm>
          <a:prstGeom prst="leftBrace">
            <a:avLst>
              <a:gd name="adj1" fmla="val 3072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53" name="Straight Connector 52"/>
          <p:cNvCxnSpPr>
            <a:stCxn id="49" idx="1"/>
          </p:cNvCxnSpPr>
          <p:nvPr/>
        </p:nvCxnSpPr>
        <p:spPr bwMode="auto">
          <a:xfrm flipH="1">
            <a:off x="1806575" y="4779360"/>
            <a:ext cx="129746" cy="2911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2381250" y="4867275"/>
            <a:ext cx="536575" cy="952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H="1" flipV="1">
            <a:off x="2463800" y="4737100"/>
            <a:ext cx="454025" cy="10890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>
            <a:off x="3403600" y="4873625"/>
            <a:ext cx="415925" cy="1168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 flipH="1" flipV="1">
            <a:off x="5264150" y="3371850"/>
            <a:ext cx="20955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Multiply 2"/>
          <p:cNvSpPr/>
          <p:nvPr/>
        </p:nvSpPr>
        <p:spPr bwMode="auto">
          <a:xfrm>
            <a:off x="2027621" y="936601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Multiply 42"/>
          <p:cNvSpPr/>
          <p:nvPr/>
        </p:nvSpPr>
        <p:spPr bwMode="auto">
          <a:xfrm>
            <a:off x="3527425" y="936601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Multiply 44"/>
          <p:cNvSpPr/>
          <p:nvPr/>
        </p:nvSpPr>
        <p:spPr bwMode="auto">
          <a:xfrm>
            <a:off x="4965700" y="936601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Multiply 46"/>
          <p:cNvSpPr/>
          <p:nvPr/>
        </p:nvSpPr>
        <p:spPr bwMode="auto">
          <a:xfrm>
            <a:off x="6472069" y="920725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32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Concept 13.1: Offspring acquire genes from parents by inheriting </a:t>
            </a:r>
            <a:r>
              <a:rPr lang="en-US" sz="3600" b="1" dirty="0" smtClean="0">
                <a:solidFill>
                  <a:srgbClr val="FF0000"/>
                </a:solidFill>
              </a:rPr>
              <a:t>chromosomes</a:t>
            </a:r>
          </a:p>
          <a:p>
            <a:r>
              <a:rPr lang="en-US" dirty="0"/>
              <a:t>Concept 13.2: Fertilization and meiosis alternate in sexual life </a:t>
            </a:r>
            <a:r>
              <a:rPr lang="en-US" dirty="0" smtClean="0"/>
              <a:t>cycles</a:t>
            </a:r>
          </a:p>
          <a:p>
            <a:r>
              <a:rPr lang="en-US" dirty="0"/>
              <a:t>Concept 13.3: Meiosis reduces the number of chromosome sets from diploid to </a:t>
            </a:r>
            <a:r>
              <a:rPr lang="en-US" dirty="0" smtClean="0"/>
              <a:t>haploid</a:t>
            </a:r>
          </a:p>
          <a:p>
            <a:r>
              <a:rPr lang="en-US" dirty="0"/>
              <a:t>Concept 13.4: Genetic variation produced in sexual life cycles contributes to evolution</a:t>
            </a:r>
          </a:p>
        </p:txBody>
      </p:sp>
    </p:spTree>
    <p:extLst>
      <p:ext uri="{BB962C8B-B14F-4D97-AF65-F5344CB8AC3E}">
        <p14:creationId xmlns:p14="http://schemas.microsoft.com/office/powerpoint/2010/main" val="73209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a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44" y="210312"/>
            <a:ext cx="6077712" cy="643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13.8a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2816691" y="271791"/>
            <a:ext cx="3498913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homologous chromosomes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832742" y="1203301"/>
            <a:ext cx="1107307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261491" y="1212826"/>
            <a:ext cx="1215258" cy="20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747392" y="1209652"/>
            <a:ext cx="1113658" cy="2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153916" y="990576"/>
            <a:ext cx="1212083" cy="6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2340742" y="1863702"/>
            <a:ext cx="1266058" cy="106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Centrosome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centriole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pair)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1572392" y="2740002"/>
            <a:ext cx="872358" cy="81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chroma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tids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2556642" y="3025752"/>
            <a:ext cx="109460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Chiasmata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2715392" y="3590902"/>
            <a:ext cx="808858" cy="2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Spindle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3775842" y="187005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Centromere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kineto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chore)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4906142" y="2346302"/>
            <a:ext cx="1215258" cy="10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remain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attached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4017142" y="3159102"/>
            <a:ext cx="65645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Meta-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phase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plate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1585092" y="5089502"/>
            <a:ext cx="885058" cy="10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logous</a:t>
            </a:r>
            <a:endParaRPr lang="en-US" sz="1700" dirty="0" smtClean="0">
              <a:solidFill>
                <a:srgbClr val="000000"/>
              </a:solidFill>
              <a:latin typeface="Arial" charset="0"/>
              <a:cs typeface="Times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2512192" y="5838802"/>
            <a:ext cx="1107308" cy="7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Fragments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of nuclear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  <a:cs typeface="Times"/>
              </a:rPr>
              <a:t>envelope</a:t>
            </a:r>
            <a:endParaRPr lang="en-US" sz="17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3750442" y="6130902"/>
            <a:ext cx="2472558" cy="51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Microtubules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attached to kinetochore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4550542" y="4987902"/>
            <a:ext cx="1380358" cy="100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chromo-</a:t>
            </a:r>
          </a:p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somes</a:t>
            </a:r>
            <a:endParaRPr lang="en-US" sz="1700" dirty="0" smtClean="0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separate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flipH="1">
            <a:off x="6036442" y="4987902"/>
            <a:ext cx="973958" cy="5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Cleavage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furrow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1746250" y="3540125"/>
            <a:ext cx="9525" cy="698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1755775" y="3533775"/>
            <a:ext cx="22225" cy="695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2165350" y="2927350"/>
            <a:ext cx="396875" cy="936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2076450" y="3292475"/>
            <a:ext cx="473075" cy="8858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327275" y="3289300"/>
            <a:ext cx="228600" cy="1123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2006600" y="418147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235200" y="4416425"/>
            <a:ext cx="120650" cy="1206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 flipV="1">
            <a:off x="2454275" y="3819525"/>
            <a:ext cx="222250" cy="136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3355975" y="2908300"/>
            <a:ext cx="657225" cy="176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4295775" y="3978275"/>
            <a:ext cx="44450" cy="739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4870450" y="4054475"/>
            <a:ext cx="15875" cy="939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4886325" y="4254500"/>
            <a:ext cx="158750" cy="742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6356350" y="4184650"/>
            <a:ext cx="200025" cy="790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Left Brace 48"/>
          <p:cNvSpPr/>
          <p:nvPr/>
        </p:nvSpPr>
        <p:spPr bwMode="auto">
          <a:xfrm rot="20942634">
            <a:off x="1935590" y="4662856"/>
            <a:ext cx="80247" cy="217756"/>
          </a:xfrm>
          <a:prstGeom prst="leftBrace">
            <a:avLst>
              <a:gd name="adj1" fmla="val 3072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53" name="Straight Connector 52"/>
          <p:cNvCxnSpPr>
            <a:stCxn id="49" idx="1"/>
          </p:cNvCxnSpPr>
          <p:nvPr/>
        </p:nvCxnSpPr>
        <p:spPr bwMode="auto">
          <a:xfrm flipH="1">
            <a:off x="1806575" y="4779360"/>
            <a:ext cx="129746" cy="2911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2381250" y="4867275"/>
            <a:ext cx="536575" cy="952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H="1" flipV="1">
            <a:off x="2463800" y="4737100"/>
            <a:ext cx="454025" cy="10890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>
            <a:off x="3403600" y="4873625"/>
            <a:ext cx="415925" cy="1168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 flipH="1" flipV="1">
            <a:off x="5264150" y="3371850"/>
            <a:ext cx="20955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432175" y="546583"/>
            <a:ext cx="2279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DONE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3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3EBC0B8-F47F-41CE-AFF0-5E7F0666BCDB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373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DD2A906-F7F7-4380-97F6-634BF8ABDCF3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323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1425310"/>
            <a:ext cx="8499249" cy="5073650"/>
          </a:xfrm>
        </p:spPr>
        <p:txBody>
          <a:bodyPr/>
          <a:lstStyle/>
          <a:p>
            <a:r>
              <a:rPr lang="en-US" dirty="0" smtClean="0"/>
              <a:t>In animal cells, a cleavage furrow forms; in plant cells, a cell plate forms</a:t>
            </a:r>
          </a:p>
          <a:p>
            <a:r>
              <a:rPr lang="en-US" b="1" u="sng" dirty="0" smtClean="0"/>
              <a:t>NO CHROMOSOME REPLICATION</a:t>
            </a:r>
            <a:r>
              <a:rPr lang="en-US" dirty="0" smtClean="0"/>
              <a:t> occurs between the end of meiosis I and the beginning of meiosis II because the chromosomes are already replicated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err="1" smtClean="0"/>
              <a:t>Interkinesis</a:t>
            </a:r>
            <a:r>
              <a:rPr lang="en-US" dirty="0" smtClean="0"/>
              <a:t> = End of Meiosis I, Start of Meiosis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27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1377685"/>
            <a:ext cx="8499249" cy="5073650"/>
          </a:xfrm>
        </p:spPr>
        <p:txBody>
          <a:bodyPr/>
          <a:lstStyle/>
          <a:p>
            <a:r>
              <a:rPr lang="en-US" dirty="0" smtClean="0"/>
              <a:t>Division in meiosis II also occurs in four phases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Prophase II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Metaphase II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Anaphase II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Telophase</a:t>
            </a:r>
            <a:r>
              <a:rPr lang="en-US" dirty="0" smtClean="0"/>
              <a:t> II and cytokinesis</a:t>
            </a:r>
          </a:p>
          <a:p>
            <a:r>
              <a:rPr lang="en-US" dirty="0" smtClean="0"/>
              <a:t>Meiosis II is </a:t>
            </a:r>
            <a:r>
              <a:rPr lang="en-US" b="1" u="sng" dirty="0" smtClean="0"/>
              <a:t>VERY SIMILAR</a:t>
            </a:r>
            <a:r>
              <a:rPr lang="en-US" dirty="0" smtClean="0"/>
              <a:t> to mitosis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Meiosis II: Separates Sister Chromatids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49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b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801624"/>
            <a:ext cx="6126480" cy="5254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13.8b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3072294" y="883519"/>
            <a:ext cx="2750128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sister chromatids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630959" y="1824412"/>
            <a:ext cx="1188440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0343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5075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012458" y="1614862"/>
            <a:ext cx="1182092" cy="67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4812308" y="3862762"/>
            <a:ext cx="1169392" cy="77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separate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6476008" y="3831012"/>
            <a:ext cx="959842" cy="105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Haploid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daughter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cells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forming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5108575" y="4632325"/>
            <a:ext cx="146050" cy="352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5254625" y="4632325"/>
            <a:ext cx="266700" cy="361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8421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b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801624"/>
            <a:ext cx="6126480" cy="5254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13.8b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3072294" y="883519"/>
            <a:ext cx="2750128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sister chromatids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630959" y="1824412"/>
            <a:ext cx="1188440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0343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5075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012458" y="1614862"/>
            <a:ext cx="1182092" cy="67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4812308" y="3862762"/>
            <a:ext cx="1169392" cy="77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separate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6476008" y="3831012"/>
            <a:ext cx="959842" cy="105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Haploid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daughter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cells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forming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5108575" y="4632325"/>
            <a:ext cx="146050" cy="352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5254625" y="4632325"/>
            <a:ext cx="266700" cy="361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/>
          <p:nvPr/>
        </p:nvSpPr>
        <p:spPr bwMode="auto">
          <a:xfrm>
            <a:off x="1261566" y="1439513"/>
            <a:ext cx="1927225" cy="102818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643607"/>
          </a:xfrm>
        </p:spPr>
        <p:txBody>
          <a:bodyPr/>
          <a:lstStyle/>
          <a:p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2" y="1272910"/>
            <a:ext cx="8482412" cy="3015154"/>
          </a:xfrm>
        </p:spPr>
        <p:txBody>
          <a:bodyPr/>
          <a:lstStyle/>
          <a:p>
            <a:pPr eaLnBrk="1" hangingPunct="1">
              <a:spcBef>
                <a:spcPts val="1512"/>
              </a:spcBef>
              <a:buFont typeface="Times" charset="0"/>
              <a:buNone/>
            </a:pPr>
            <a:r>
              <a:rPr lang="en-US" b="1" u="sng" dirty="0" smtClean="0">
                <a:ea typeface="ヒラギノ角ゴ Pro W3" charset="0"/>
              </a:rPr>
              <a:t>1. Prophase II</a:t>
            </a:r>
            <a:endParaRPr lang="en-US" u="sng" dirty="0" smtClean="0">
              <a:ea typeface="ヒラギノ角ゴ Pro W3" charset="0"/>
            </a:endParaRPr>
          </a:p>
          <a:p>
            <a:pPr eaLnBrk="1" hangingPunct="1">
              <a:spcBef>
                <a:spcPts val="1512"/>
              </a:spcBef>
            </a:pPr>
            <a:r>
              <a:rPr lang="en-US" dirty="0" smtClean="0">
                <a:ea typeface="ヒラギノ角ゴ Pro W3" charset="0"/>
              </a:rPr>
              <a:t>In prophase II, a spindle apparatus forms</a:t>
            </a:r>
          </a:p>
          <a:p>
            <a:pPr eaLnBrk="1" hangingPunct="1">
              <a:spcBef>
                <a:spcPts val="1512"/>
              </a:spcBef>
            </a:pPr>
            <a:r>
              <a:rPr lang="en-US" dirty="0" smtClean="0">
                <a:ea typeface="ヒラギノ角ゴ Pro W3" charset="0"/>
              </a:rPr>
              <a:t>In late prophase II, chromosomes (each still composed of two chromatids) move toward the metaphase plate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Meiosis II: Separates Sister Chromatids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4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b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801624"/>
            <a:ext cx="6126480" cy="5254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13.8b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3072294" y="883519"/>
            <a:ext cx="2750128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sister chromatids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630959" y="1824412"/>
            <a:ext cx="1188440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0343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5075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012458" y="1614862"/>
            <a:ext cx="1182092" cy="67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4812308" y="3862762"/>
            <a:ext cx="1169392" cy="77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separate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6476008" y="3831012"/>
            <a:ext cx="959842" cy="105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Haploid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daughter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cells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forming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5108575" y="4632325"/>
            <a:ext cx="146050" cy="352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5254625" y="4632325"/>
            <a:ext cx="266700" cy="361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/>
          <p:nvPr/>
        </p:nvSpPr>
        <p:spPr bwMode="auto">
          <a:xfrm>
            <a:off x="2709365" y="1423042"/>
            <a:ext cx="1927225" cy="102818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Multiply 15"/>
          <p:cNvSpPr/>
          <p:nvPr/>
        </p:nvSpPr>
        <p:spPr bwMode="auto">
          <a:xfrm>
            <a:off x="1926897" y="1548186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0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643607"/>
          </a:xfrm>
        </p:spPr>
        <p:txBody>
          <a:bodyPr/>
          <a:lstStyle/>
          <a:p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2" y="1272909"/>
            <a:ext cx="8482412" cy="4455889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b="1" u="sng" dirty="0" smtClean="0">
                <a:ea typeface="ヒラギノ角ゴ Pro W3" charset="0"/>
              </a:rPr>
              <a:t>2. Metaphase II</a:t>
            </a:r>
            <a:endParaRPr lang="en-US" u="sng" dirty="0" smtClean="0">
              <a:ea typeface="ヒラギノ角ゴ Pro W3" charset="0"/>
            </a:endParaRPr>
          </a:p>
          <a:p>
            <a:pPr eaLnBrk="1" hangingPunct="1"/>
            <a:r>
              <a:rPr lang="en-US" dirty="0" smtClean="0">
                <a:ea typeface="ヒラギノ角ゴ Pro W3" charset="0"/>
              </a:rPr>
              <a:t>In metaphase II, the sister chromatids are arranged at the metaphase plate</a:t>
            </a:r>
          </a:p>
          <a:p>
            <a:pPr lvl="1"/>
            <a:r>
              <a:rPr lang="en-US" dirty="0" smtClean="0">
                <a:ea typeface="ヒラギノ角ゴ Pro W3" charset="0"/>
              </a:rPr>
              <a:t>Because of crossing over in meiosis I, the two sister chromatids of each chromosome are </a:t>
            </a:r>
            <a:r>
              <a:rPr lang="en-US" b="1" u="sng" dirty="0" smtClean="0">
                <a:ea typeface="ヒラギノ角ゴ Pro W3" charset="0"/>
              </a:rPr>
              <a:t>NO LONGER GENETICALLY IDENTICAL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The kinetochores of sister chromatids attach to microtubules extending from opposite poles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Meiosis II: Separates Sister Chromatids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1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13.1: Offspring acquire genes from parents by inheriting chromosomes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 literal sense, children </a:t>
            </a:r>
            <a:r>
              <a:rPr lang="en-US" b="1" u="sng" dirty="0" smtClean="0"/>
              <a:t>DO NOT</a:t>
            </a:r>
            <a:r>
              <a:rPr lang="en-US" dirty="0" smtClean="0"/>
              <a:t> inherit particular physical traits from their parents</a:t>
            </a:r>
          </a:p>
          <a:p>
            <a:r>
              <a:rPr lang="en-US" dirty="0" smtClean="0"/>
              <a:t>It is </a:t>
            </a:r>
            <a:r>
              <a:rPr lang="en-US" b="1" u="sng" dirty="0" smtClean="0"/>
              <a:t>GENES</a:t>
            </a:r>
            <a:r>
              <a:rPr lang="en-US" dirty="0" smtClean="0"/>
              <a:t> that are actually inherited…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07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b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801624"/>
            <a:ext cx="6126480" cy="5254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13.8b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3072294" y="883519"/>
            <a:ext cx="2750128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sister chromatids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630959" y="1824412"/>
            <a:ext cx="1188440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0343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5075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012458" y="1614862"/>
            <a:ext cx="1182092" cy="67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4812308" y="3862762"/>
            <a:ext cx="1169392" cy="77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separate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6476008" y="3831012"/>
            <a:ext cx="959842" cy="105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Haploid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daughter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cells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forming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5108575" y="4632325"/>
            <a:ext cx="146050" cy="352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5254625" y="4632325"/>
            <a:ext cx="266700" cy="361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/>
          <p:nvPr/>
        </p:nvSpPr>
        <p:spPr bwMode="auto">
          <a:xfrm>
            <a:off x="4144962" y="1423041"/>
            <a:ext cx="1927225" cy="102818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Multiply 15"/>
          <p:cNvSpPr/>
          <p:nvPr/>
        </p:nvSpPr>
        <p:spPr bwMode="auto">
          <a:xfrm>
            <a:off x="1926897" y="1548186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Multiply 16"/>
          <p:cNvSpPr/>
          <p:nvPr/>
        </p:nvSpPr>
        <p:spPr bwMode="auto">
          <a:xfrm>
            <a:off x="3374696" y="1558306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5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643607"/>
          </a:xfrm>
        </p:spPr>
        <p:txBody>
          <a:bodyPr/>
          <a:lstStyle/>
          <a:p>
            <a:r>
              <a:rPr lang="en-US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2" y="1272910"/>
            <a:ext cx="8482412" cy="2864936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b="1" u="sng" dirty="0" smtClean="0">
                <a:ea typeface="ヒラギノ角ゴ Pro W3" charset="0"/>
              </a:rPr>
              <a:t>Anaphase II</a:t>
            </a:r>
            <a:endParaRPr lang="en-US" u="sng" dirty="0" smtClean="0">
              <a:ea typeface="ヒラギノ角ゴ Pro W3" charset="0"/>
            </a:endParaRPr>
          </a:p>
          <a:p>
            <a:pPr eaLnBrk="1" hangingPunct="1"/>
            <a:r>
              <a:rPr lang="en-US" b="1" u="sng" dirty="0" smtClean="0">
                <a:ea typeface="ヒラギノ角ゴ Pro W3" charset="0"/>
              </a:rPr>
              <a:t>IN ANAPHASE II, THE SISTER CHROMATIDS SEPARATE!!!</a:t>
            </a:r>
          </a:p>
          <a:p>
            <a:pPr lvl="1"/>
            <a:r>
              <a:rPr lang="en-US" dirty="0">
                <a:ea typeface="ヒラギノ角ゴ Pro W3" charset="0"/>
              </a:rPr>
              <a:t>This was the goal of meiosis </a:t>
            </a:r>
            <a:r>
              <a:rPr lang="en-US" dirty="0" smtClean="0">
                <a:latin typeface="+mj-lt"/>
                <a:ea typeface="ヒラギノ角ゴ Pro W3" charset="0"/>
              </a:rPr>
              <a:t>II</a:t>
            </a:r>
            <a:r>
              <a:rPr lang="en-US" dirty="0" smtClean="0">
                <a:ea typeface="ヒラギノ角ゴ Pro W3" charset="0"/>
              </a:rPr>
              <a:t>! </a:t>
            </a:r>
            <a:r>
              <a:rPr lang="en-US" dirty="0">
                <a:ea typeface="ヒラギノ角ゴ Pro W3" charset="0"/>
              </a:rPr>
              <a:t>DONE. </a:t>
            </a:r>
            <a:endParaRPr lang="en-US" b="1" u="sng" dirty="0" smtClean="0">
              <a:ea typeface="ヒラギノ角ゴ Pro W3" charset="0"/>
            </a:endParaRPr>
          </a:p>
          <a:p>
            <a:pPr eaLnBrk="1" hangingPunct="1"/>
            <a:r>
              <a:rPr lang="en-US" dirty="0" smtClean="0">
                <a:ea typeface="ヒラギノ角ゴ Pro W3" charset="0"/>
              </a:rPr>
              <a:t>The sister chromatids of each chromosome now move as two </a:t>
            </a:r>
            <a:r>
              <a:rPr lang="en-US" b="1" u="sng" dirty="0" smtClean="0">
                <a:ea typeface="ヒラギノ角ゴ Pro W3" charset="0"/>
              </a:rPr>
              <a:t>NEWLY INDIVIDUAL</a:t>
            </a:r>
            <a:r>
              <a:rPr lang="en-US" dirty="0" smtClean="0">
                <a:ea typeface="ヒラギノ角ゴ Pro W3" charset="0"/>
              </a:rPr>
              <a:t> chromosomes toward opposite poles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Meiosis II: </a:t>
            </a:r>
            <a:r>
              <a:rPr lang="en-US" u="sng" dirty="0" smtClean="0"/>
              <a:t>SEPARATES SISTER CHROMATIDS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68230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31F59E8-F060-46F2-80A5-7204269BB57B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767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b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801624"/>
            <a:ext cx="6126480" cy="5254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13.8b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3072294" y="883519"/>
            <a:ext cx="2750128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sister chromatids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630959" y="1824412"/>
            <a:ext cx="1188440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0343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5075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012458" y="1614862"/>
            <a:ext cx="1182092" cy="67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4812308" y="3862762"/>
            <a:ext cx="1169392" cy="77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separate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6476008" y="3831012"/>
            <a:ext cx="959842" cy="105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Haploid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daughter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cells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forming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5108575" y="4632325"/>
            <a:ext cx="146050" cy="352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5254625" y="4632325"/>
            <a:ext cx="266700" cy="361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/>
          <p:nvPr/>
        </p:nvSpPr>
        <p:spPr bwMode="auto">
          <a:xfrm>
            <a:off x="5699581" y="1423041"/>
            <a:ext cx="1927225" cy="102818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Multiply 15"/>
          <p:cNvSpPr/>
          <p:nvPr/>
        </p:nvSpPr>
        <p:spPr bwMode="auto">
          <a:xfrm>
            <a:off x="1926897" y="1548186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Multiply 16"/>
          <p:cNvSpPr/>
          <p:nvPr/>
        </p:nvSpPr>
        <p:spPr bwMode="auto">
          <a:xfrm>
            <a:off x="3374696" y="1558306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Multiply 17"/>
          <p:cNvSpPr/>
          <p:nvPr/>
        </p:nvSpPr>
        <p:spPr bwMode="auto">
          <a:xfrm>
            <a:off x="4812308" y="1558306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7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643607"/>
          </a:xfrm>
        </p:spPr>
        <p:txBody>
          <a:bodyPr/>
          <a:lstStyle/>
          <a:p>
            <a:r>
              <a:rPr lang="en-US" dirty="0" smtClean="0">
                <a:ea typeface="ヒラギノ角ゴ Pro W3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1" y="1272910"/>
            <a:ext cx="8283843" cy="2864936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b="1" u="sng" dirty="0" err="1">
                <a:ea typeface="ヒラギノ角ゴ Pro W3" charset="0"/>
              </a:rPr>
              <a:t>Telophase</a:t>
            </a:r>
            <a:r>
              <a:rPr lang="en-US" b="1" u="sng" dirty="0">
                <a:ea typeface="ヒラギノ角ゴ Pro W3" charset="0"/>
              </a:rPr>
              <a:t> II and Cytokinesis</a:t>
            </a:r>
            <a:endParaRPr lang="en-US" u="sng" dirty="0">
              <a:ea typeface="ヒラギノ角ゴ Pro W3" charset="0"/>
            </a:endParaRPr>
          </a:p>
          <a:p>
            <a:pPr eaLnBrk="1" hangingPunct="1"/>
            <a:r>
              <a:rPr lang="en-US" dirty="0">
                <a:ea typeface="ヒラギノ角ゴ Pro W3" charset="0"/>
              </a:rPr>
              <a:t>In </a:t>
            </a:r>
            <a:r>
              <a:rPr lang="en-US" dirty="0" err="1">
                <a:ea typeface="ヒラギノ角ゴ Pro W3" charset="0"/>
              </a:rPr>
              <a:t>telophase</a:t>
            </a:r>
            <a:r>
              <a:rPr lang="en-US" dirty="0">
                <a:ea typeface="ヒラギノ角ゴ Pro W3" charset="0"/>
              </a:rPr>
              <a:t> II, the chromosomes arrive at opposite poles</a:t>
            </a:r>
          </a:p>
          <a:p>
            <a:pPr eaLnBrk="1" hangingPunct="1"/>
            <a:r>
              <a:rPr lang="en-US" dirty="0">
                <a:ea typeface="ヒラギノ角ゴ Pro W3" charset="0"/>
              </a:rPr>
              <a:t>Nuclei </a:t>
            </a:r>
            <a:r>
              <a:rPr lang="en-US" dirty="0" smtClean="0">
                <a:ea typeface="ヒラギノ角ゴ Pro W3" charset="0"/>
              </a:rPr>
              <a:t>reform</a:t>
            </a:r>
            <a:r>
              <a:rPr lang="en-US" dirty="0">
                <a:ea typeface="ヒラギノ角ゴ Pro W3" charset="0"/>
              </a:rPr>
              <a:t>, and the chromosomes begin </a:t>
            </a:r>
            <a:r>
              <a:rPr lang="en-US" b="1" u="sng" dirty="0" smtClean="0">
                <a:ea typeface="ヒラギノ角ゴ Pro W3" charset="0"/>
              </a:rPr>
              <a:t>DECONDENSING </a:t>
            </a:r>
          </a:p>
          <a:p>
            <a:pPr lvl="1"/>
            <a:r>
              <a:rPr lang="en-US" dirty="0" smtClean="0">
                <a:ea typeface="ヒラギノ角ゴ Pro W3" charset="0"/>
              </a:rPr>
              <a:t>Revert back to chromatin form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Meiosis II: Separates Sister Chromatids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8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b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801624"/>
            <a:ext cx="6126480" cy="5254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13.8b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3072294" y="883519"/>
            <a:ext cx="2750128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sister chromatids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630959" y="1824412"/>
            <a:ext cx="1188440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0343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5075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012458" y="1614862"/>
            <a:ext cx="1182092" cy="67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4812308" y="3862762"/>
            <a:ext cx="1169392" cy="77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separate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6476008" y="3831012"/>
            <a:ext cx="959842" cy="105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Haploid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daughter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cells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forming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5108575" y="4632325"/>
            <a:ext cx="146050" cy="352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5254625" y="4632325"/>
            <a:ext cx="266700" cy="361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Multiply 15"/>
          <p:cNvSpPr/>
          <p:nvPr/>
        </p:nvSpPr>
        <p:spPr bwMode="auto">
          <a:xfrm>
            <a:off x="1926897" y="1548186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Multiply 16"/>
          <p:cNvSpPr/>
          <p:nvPr/>
        </p:nvSpPr>
        <p:spPr bwMode="auto">
          <a:xfrm>
            <a:off x="3374696" y="1558306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Multiply 17"/>
          <p:cNvSpPr/>
          <p:nvPr/>
        </p:nvSpPr>
        <p:spPr bwMode="auto">
          <a:xfrm>
            <a:off x="4812308" y="1558306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Multiply 18"/>
          <p:cNvSpPr/>
          <p:nvPr/>
        </p:nvSpPr>
        <p:spPr bwMode="auto">
          <a:xfrm>
            <a:off x="6305222" y="1541836"/>
            <a:ext cx="596564" cy="790599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7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Cytokinesis separates the cytoplasm</a:t>
            </a:r>
          </a:p>
          <a:p>
            <a:r>
              <a:rPr lang="en-US" dirty="0" smtClean="0"/>
              <a:t>At the end of meiosis…</a:t>
            </a:r>
          </a:p>
          <a:p>
            <a:pPr lvl="1"/>
            <a:r>
              <a:rPr lang="en-US" b="1" u="sng" dirty="0" smtClean="0"/>
              <a:t>FOUR</a:t>
            </a:r>
            <a:r>
              <a:rPr lang="en-US" dirty="0" smtClean="0"/>
              <a:t> daughter cells </a:t>
            </a:r>
          </a:p>
          <a:p>
            <a:pPr lvl="1"/>
            <a:r>
              <a:rPr lang="en-US" b="1" u="sng" dirty="0" smtClean="0"/>
              <a:t>HAPLOID</a:t>
            </a:r>
            <a:r>
              <a:rPr lang="en-US" dirty="0" smtClean="0"/>
              <a:t> set of chromosomes in each</a:t>
            </a:r>
          </a:p>
          <a:p>
            <a:pPr lvl="1"/>
            <a:r>
              <a:rPr lang="en-US" dirty="0" smtClean="0"/>
              <a:t>Each daughter cell is </a:t>
            </a:r>
            <a:r>
              <a:rPr lang="en-US" b="1" u="sng" dirty="0" smtClean="0"/>
              <a:t>GENETICALLY UNIQUE</a:t>
            </a:r>
            <a:r>
              <a:rPr lang="en-US" dirty="0" smtClean="0"/>
              <a:t> from the others </a:t>
            </a:r>
            <a:r>
              <a:rPr lang="en-US" b="1" u="sng" dirty="0" smtClean="0"/>
              <a:t>AND</a:t>
            </a:r>
            <a:r>
              <a:rPr lang="en-US" dirty="0" smtClean="0"/>
              <a:t> from the parent cell</a:t>
            </a:r>
          </a:p>
          <a:p>
            <a:pPr lvl="2"/>
            <a:r>
              <a:rPr lang="en-US" b="1" u="sng" dirty="0" smtClean="0"/>
              <a:t>VARIATION = PURPOSE </a:t>
            </a:r>
            <a:r>
              <a:rPr lang="en-US" b="1" u="sng" dirty="0"/>
              <a:t>OF SEXUAL REPRODUCTION!!!</a:t>
            </a:r>
          </a:p>
          <a:p>
            <a:pPr lvl="2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End of Meiosis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5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b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801624"/>
            <a:ext cx="6126480" cy="5254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13.8b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3072294" y="883519"/>
            <a:ext cx="2750128" cy="5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sister chromatids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1630959" y="1824412"/>
            <a:ext cx="1188440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0343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4507508" y="1830762"/>
            <a:ext cx="1277341" cy="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012458" y="1614862"/>
            <a:ext cx="1182092" cy="67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4812308" y="3862762"/>
            <a:ext cx="1169392" cy="77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Sister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chromatids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separate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6476008" y="3831012"/>
            <a:ext cx="959842" cy="105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Haploid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daughter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cells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forming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5108575" y="4632325"/>
            <a:ext cx="146050" cy="352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5254625" y="4632325"/>
            <a:ext cx="266700" cy="361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3432175" y="973061"/>
            <a:ext cx="2279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DONE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5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8_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103376"/>
            <a:ext cx="8546592" cy="4651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13.8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1253258" y="1177084"/>
            <a:ext cx="2366242" cy="38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140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homologous chromosomes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519833" y="1831134"/>
            <a:ext cx="766042" cy="18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1529482" y="1834309"/>
            <a:ext cx="896217" cy="18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2577232" y="1831135"/>
            <a:ext cx="851768" cy="18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3583707" y="1675559"/>
            <a:ext cx="832718" cy="48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15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4682255" y="1834310"/>
            <a:ext cx="813669" cy="18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Prophase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5672854" y="1834310"/>
            <a:ext cx="915270" cy="16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Metaphase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6707904" y="1834310"/>
            <a:ext cx="915270" cy="16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Anaphase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7746129" y="1681910"/>
            <a:ext cx="899396" cy="47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150" dirty="0" err="1" smtClean="0">
                <a:solidFill>
                  <a:srgbClr val="FFFFFF"/>
                </a:solidFill>
                <a:latin typeface="Arial" charset="0"/>
              </a:rPr>
              <a:t>Telophase</a:t>
            </a:r>
            <a:r>
              <a:rPr lang="en-US" sz="115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15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150" dirty="0" smtClean="0">
                <a:solidFill>
                  <a:srgbClr val="FFFFFF"/>
                </a:solidFill>
                <a:latin typeface="Arial"/>
                <a:cs typeface="Arial"/>
              </a:rPr>
              <a:t>Cytokinesis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881478" y="2295770"/>
            <a:ext cx="858422" cy="69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Centrosome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centriole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pair)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1884778" y="2302120"/>
            <a:ext cx="858422" cy="69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Centromere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(with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kineto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chore)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2691228" y="2645020"/>
            <a:ext cx="807622" cy="69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chromatids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remain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attached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2068928" y="3216520"/>
            <a:ext cx="439322" cy="55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Meta-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phase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plate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335378" y="2918070"/>
            <a:ext cx="591722" cy="54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chroma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-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tids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1033878" y="3121270"/>
            <a:ext cx="782222" cy="18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Chiasmata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1148178" y="3521320"/>
            <a:ext cx="559972" cy="18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Spindle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flipH="1">
            <a:off x="348078" y="4575420"/>
            <a:ext cx="598072" cy="67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Homo-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logous</a:t>
            </a:r>
            <a:endParaRPr lang="en-US" sz="1200" dirty="0" smtClean="0">
              <a:solidFill>
                <a:srgbClr val="000000"/>
              </a:solidFill>
              <a:latin typeface="Arial" charset="0"/>
              <a:cs typeface="Times"/>
            </a:endParaRP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chromo-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somes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 flipH="1">
            <a:off x="1002128" y="5102470"/>
            <a:ext cx="756822" cy="56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Fragments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nuclear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envelope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flipH="1">
            <a:off x="1872078" y="5305670"/>
            <a:ext cx="1715672" cy="34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Microtubules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attached to kinetochore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flipH="1">
            <a:off x="2437228" y="4499220"/>
            <a:ext cx="947322" cy="74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chromo-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Times"/>
              </a:rPr>
              <a:t>somes</a:t>
            </a:r>
            <a:endParaRPr lang="en-US" sz="1200" dirty="0" smtClean="0">
              <a:solidFill>
                <a:srgbClr val="000000"/>
              </a:solidFill>
              <a:latin typeface="Arial" charset="0"/>
              <a:cs typeface="Times"/>
            </a:endParaRP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separate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 flipH="1">
            <a:off x="3484978" y="4499220"/>
            <a:ext cx="693322" cy="38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Cleavage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furrow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457200" y="3476625"/>
            <a:ext cx="12700" cy="4984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 flipV="1">
            <a:off x="469900" y="3470275"/>
            <a:ext cx="9525" cy="49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55650" y="3054351"/>
            <a:ext cx="279400" cy="6572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692150" y="3308350"/>
            <a:ext cx="333375" cy="622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869950" y="3302000"/>
            <a:ext cx="155575" cy="790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Oval 38"/>
          <p:cNvSpPr/>
          <p:nvPr/>
        </p:nvSpPr>
        <p:spPr bwMode="auto">
          <a:xfrm>
            <a:off x="641350" y="3927475"/>
            <a:ext cx="92075" cy="9207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800100" y="4086225"/>
            <a:ext cx="92075" cy="9207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955675" y="3676650"/>
            <a:ext cx="161925" cy="952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1590675" y="3028950"/>
            <a:ext cx="469900" cy="1250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2257425" y="3794125"/>
            <a:ext cx="34925" cy="520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H="1" flipV="1">
            <a:off x="2940050" y="3362325"/>
            <a:ext cx="149225" cy="3238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2663825" y="3841750"/>
            <a:ext cx="12700" cy="660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2676525" y="3984625"/>
            <a:ext cx="107950" cy="5270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501650" y="4356100"/>
            <a:ext cx="101600" cy="2000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Left Brace 55"/>
          <p:cNvSpPr/>
          <p:nvPr/>
        </p:nvSpPr>
        <p:spPr bwMode="auto">
          <a:xfrm rot="20700000">
            <a:off x="587614" y="4277868"/>
            <a:ext cx="78115" cy="153570"/>
          </a:xfrm>
          <a:prstGeom prst="leftBrace">
            <a:avLst>
              <a:gd name="adj1" fmla="val 37601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911225" y="4413250"/>
            <a:ext cx="374650" cy="682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>
            <a:off x="965200" y="4327525"/>
            <a:ext cx="320675" cy="771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Connector 61"/>
          <p:cNvCxnSpPr/>
          <p:nvPr/>
        </p:nvCxnSpPr>
        <p:spPr bwMode="auto">
          <a:xfrm>
            <a:off x="1628775" y="4419600"/>
            <a:ext cx="295275" cy="825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 flipV="1">
            <a:off x="3708400" y="3930650"/>
            <a:ext cx="146050" cy="5619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ext Box 31"/>
          <p:cNvSpPr txBox="1">
            <a:spLocks noChangeArrowheads="1"/>
          </p:cNvSpPr>
          <p:nvPr/>
        </p:nvSpPr>
        <p:spPr bwMode="auto">
          <a:xfrm flipH="1">
            <a:off x="6920560" y="4204503"/>
            <a:ext cx="826440" cy="54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Sister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chromatids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separate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6" name="Text Box 31"/>
          <p:cNvSpPr txBox="1">
            <a:spLocks noChangeArrowheads="1"/>
          </p:cNvSpPr>
          <p:nvPr/>
        </p:nvSpPr>
        <p:spPr bwMode="auto">
          <a:xfrm flipH="1">
            <a:off x="8095310" y="4175928"/>
            <a:ext cx="705790" cy="75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Haploid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daughter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cells</a:t>
            </a:r>
          </a:p>
          <a:p>
            <a:pPr eaLnBrk="0" hangingPunct="0"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Times"/>
              </a:rPr>
              <a:t>forming</a:t>
            </a:r>
            <a:endParaRPr lang="en-US" sz="12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cxnSp>
        <p:nvCxnSpPr>
          <p:cNvPr id="68" name="Straight Connector 67"/>
          <p:cNvCxnSpPr>
            <a:endCxn id="65" idx="2"/>
          </p:cNvCxnSpPr>
          <p:nvPr/>
        </p:nvCxnSpPr>
        <p:spPr bwMode="auto">
          <a:xfrm flipV="1">
            <a:off x="7134225" y="4746625"/>
            <a:ext cx="104775" cy="2476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>
            <a:endCxn id="65" idx="2"/>
          </p:cNvCxnSpPr>
          <p:nvPr/>
        </p:nvCxnSpPr>
        <p:spPr bwMode="auto">
          <a:xfrm flipH="1" flipV="1">
            <a:off x="7232650" y="4746625"/>
            <a:ext cx="196850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Text Box 31"/>
          <p:cNvSpPr txBox="1">
            <a:spLocks noChangeArrowheads="1"/>
          </p:cNvSpPr>
          <p:nvPr/>
        </p:nvSpPr>
        <p:spPr bwMode="auto">
          <a:xfrm flipH="1">
            <a:off x="5699590" y="1167781"/>
            <a:ext cx="1919432" cy="36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MEIOSIS </a:t>
            </a:r>
            <a:r>
              <a:rPr lang="en-US" sz="1400" dirty="0" smtClean="0">
                <a:solidFill>
                  <a:srgbClr val="FFFFFF"/>
                </a:solidFill>
                <a:latin typeface="Times"/>
                <a:cs typeface="Times"/>
              </a:rPr>
              <a:t>II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: Separates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sister chromatids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13303" y="407643"/>
            <a:ext cx="184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DONE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67106" y="398340"/>
            <a:ext cx="2279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DONE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4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ios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199" y="246580"/>
            <a:ext cx="8273216" cy="620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258571"/>
            <a:ext cx="8775700" cy="6140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mtClean="0">
                <a:ea typeface="ヒラギノ角ゴ Pro W3" charset="0"/>
              </a:rPr>
              <a:t>Inheritance of 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291910"/>
            <a:ext cx="8653103" cy="5275835"/>
          </a:xfrm>
        </p:spPr>
        <p:txBody>
          <a:bodyPr/>
          <a:lstStyle/>
          <a:p>
            <a:pPr indent="-350838" eaLnBrk="1" hangingPunct="1"/>
            <a:r>
              <a:rPr lang="en-US" sz="2600" b="1" dirty="0" smtClean="0">
                <a:ea typeface="ヒラギノ角ゴ Pro W3" charset="0"/>
              </a:rPr>
              <a:t>Genes </a:t>
            </a:r>
            <a:r>
              <a:rPr lang="en-US" sz="2600" dirty="0" smtClean="0">
                <a:ea typeface="ヒラギノ角ゴ Pro W3" charset="0"/>
              </a:rPr>
              <a:t>are the </a:t>
            </a:r>
            <a:r>
              <a:rPr lang="en-US" sz="2600" b="1" u="sng" dirty="0" smtClean="0">
                <a:ea typeface="ヒラギノ角ゴ Pro W3" charset="0"/>
              </a:rPr>
              <a:t>UNITS</a:t>
            </a:r>
            <a:r>
              <a:rPr lang="en-US" sz="2600" dirty="0" smtClean="0">
                <a:ea typeface="ヒラギノ角ゴ Pro W3" charset="0"/>
              </a:rPr>
              <a:t> of heredity and are made up of segments of DNA</a:t>
            </a:r>
          </a:p>
          <a:p>
            <a:pPr lvl="1" indent="-350838"/>
            <a:r>
              <a:rPr lang="en-US" sz="2400" dirty="0" smtClean="0">
                <a:ea typeface="ヒラギノ角ゴ Pro W3" charset="0"/>
              </a:rPr>
              <a:t>Genes are passed to the next generation via reproductive cells called </a:t>
            </a:r>
            <a:r>
              <a:rPr lang="en-US" sz="2400" b="1" dirty="0" smtClean="0">
                <a:ea typeface="ヒラギノ角ゴ Pro W3" charset="0"/>
              </a:rPr>
              <a:t>gametes </a:t>
            </a:r>
            <a:r>
              <a:rPr lang="en-US" sz="2400" dirty="0" smtClean="0">
                <a:ea typeface="ヒラギノ角ゴ Pro W3" charset="0"/>
              </a:rPr>
              <a:t>(sperm and eggs) </a:t>
            </a:r>
          </a:p>
          <a:p>
            <a:pPr indent="-350838" eaLnBrk="1" hangingPunct="1"/>
            <a:r>
              <a:rPr lang="en-US" sz="2600" dirty="0" smtClean="0">
                <a:ea typeface="ヒラギノ角ゴ Pro W3" charset="0"/>
              </a:rPr>
              <a:t>Most DNA is packaged into chromosomes</a:t>
            </a:r>
          </a:p>
          <a:p>
            <a:pPr lvl="1" indent="-350838"/>
            <a:r>
              <a:rPr lang="en-US" sz="2400" dirty="0" smtClean="0">
                <a:ea typeface="ヒラギノ角ゴ Pro W3" charset="0"/>
              </a:rPr>
              <a:t>Humans have 46 chromosomes in their </a:t>
            </a:r>
            <a:r>
              <a:rPr lang="en-US" sz="2400" b="1" dirty="0" smtClean="0">
                <a:ea typeface="ヒラギノ角ゴ Pro W3" charset="0"/>
              </a:rPr>
              <a:t>somatic</a:t>
            </a:r>
            <a:r>
              <a:rPr lang="en-US" sz="2400" dirty="0" smtClean="0">
                <a:ea typeface="ヒラギノ角ゴ Pro W3" charset="0"/>
              </a:rPr>
              <a:t> </a:t>
            </a:r>
            <a:r>
              <a:rPr lang="en-US" sz="2400" b="1" dirty="0" smtClean="0">
                <a:ea typeface="ヒラギノ角ゴ Pro W3" charset="0"/>
              </a:rPr>
              <a:t>cells</a:t>
            </a:r>
            <a:r>
              <a:rPr lang="en-US" sz="2400" dirty="0" smtClean="0">
                <a:ea typeface="ヒラギノ角ゴ Pro W3" charset="0"/>
              </a:rPr>
              <a:t>, all cells of the body </a:t>
            </a:r>
            <a:r>
              <a:rPr lang="en-US" sz="2400" b="1" u="sng" dirty="0" smtClean="0">
                <a:ea typeface="ヒラギノ角ゴ Pro W3" charset="0"/>
              </a:rPr>
              <a:t>EXCEPT</a:t>
            </a:r>
            <a:r>
              <a:rPr lang="en-US" sz="2400" dirty="0" smtClean="0">
                <a:ea typeface="ヒラギノ角ゴ Pro W3" charset="0"/>
              </a:rPr>
              <a:t> gametes</a:t>
            </a:r>
          </a:p>
          <a:p>
            <a:pPr lvl="1" indent="-350838"/>
            <a:r>
              <a:rPr lang="en-US" sz="2400" dirty="0" smtClean="0">
                <a:ea typeface="ヒラギノ角ゴ Pro W3" charset="0"/>
              </a:rPr>
              <a:t>A gene’s </a:t>
            </a:r>
            <a:r>
              <a:rPr lang="en-US" sz="2400" b="1" u="sng" dirty="0" smtClean="0">
                <a:ea typeface="ヒラギノ角ゴ Pro W3" charset="0"/>
              </a:rPr>
              <a:t>SPECIFIC POSITION</a:t>
            </a:r>
            <a:r>
              <a:rPr lang="en-US" sz="2400" dirty="0" smtClean="0">
                <a:ea typeface="ヒラギノ角ゴ Pro W3" charset="0"/>
              </a:rPr>
              <a:t> along a chromosome is called the </a:t>
            </a:r>
            <a:r>
              <a:rPr lang="en-US" sz="2400" b="1" dirty="0" smtClean="0">
                <a:ea typeface="ヒラギノ角ゴ Pro W3" charset="0"/>
              </a:rPr>
              <a:t>locus</a:t>
            </a:r>
            <a:endParaRPr lang="en-US" sz="2400" b="1" dirty="0"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0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9698374-E726-48DD-B5B5-76ABAACA63AB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994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B86A1E8-E6EE-4470-9E84-CC0BD0A3822F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53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/>
              <a:t>Concept 13.1: Offspring acquire genes from parents by inheriting </a:t>
            </a:r>
            <a:r>
              <a:rPr lang="en-US" strike="sngStrike" dirty="0" smtClean="0"/>
              <a:t>chromosomes</a:t>
            </a:r>
          </a:p>
          <a:p>
            <a:r>
              <a:rPr lang="en-US" strike="sngStrike" dirty="0"/>
              <a:t>Concept 13.2: Fertilization and meiosis alternate in sexual life </a:t>
            </a:r>
            <a:r>
              <a:rPr lang="en-US" strike="sngStrike" dirty="0" smtClean="0"/>
              <a:t>cycles</a:t>
            </a:r>
          </a:p>
          <a:p>
            <a:r>
              <a:rPr lang="en-US" strike="sngStrike" dirty="0"/>
              <a:t>Concept 13.3: Meiosis reduces the number of chromosome sets from diploid to </a:t>
            </a:r>
            <a:r>
              <a:rPr lang="en-US" strike="sngStrike" dirty="0" smtClean="0"/>
              <a:t>haploid</a:t>
            </a:r>
          </a:p>
          <a:p>
            <a:r>
              <a:rPr lang="en-US" sz="3600" b="1" smtClean="0">
                <a:solidFill>
                  <a:srgbClr val="FF0000"/>
                </a:solidFill>
              </a:rPr>
              <a:t>Concept 13.4: Genetic variation produced in sexual life cycles contributes to evolution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9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13.4: Genetic variation produced in sexual life cycles contributes to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Mutations (changes in an organism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DNA) are the </a:t>
            </a:r>
            <a:r>
              <a:rPr lang="en-US" altLang="ja-JP" b="1" u="sng" dirty="0" smtClean="0"/>
              <a:t>ORIGINAL</a:t>
            </a:r>
            <a:r>
              <a:rPr lang="en-US" altLang="ja-JP" dirty="0" smtClean="0"/>
              <a:t> source of genetic diversity</a:t>
            </a:r>
          </a:p>
          <a:p>
            <a:pPr lvl="1"/>
            <a:r>
              <a:rPr lang="en-US" dirty="0" smtClean="0"/>
              <a:t>Mutations create </a:t>
            </a:r>
            <a:r>
              <a:rPr lang="en-US" i="1" dirty="0" smtClean="0"/>
              <a:t>different versions </a:t>
            </a:r>
            <a:r>
              <a:rPr lang="en-US" dirty="0" smtClean="0"/>
              <a:t>of genes called </a:t>
            </a:r>
            <a:r>
              <a:rPr lang="en-US" b="1" dirty="0" smtClean="0"/>
              <a:t>alleles</a:t>
            </a:r>
          </a:p>
          <a:p>
            <a:pPr lvl="1"/>
            <a:r>
              <a:rPr lang="en-US" b="1" u="sng" dirty="0" smtClean="0"/>
              <a:t>RESHUFFLING (AKA MEIOSIS)</a:t>
            </a:r>
            <a:r>
              <a:rPr lang="en-US" dirty="0" smtClean="0"/>
              <a:t> of alleles during sexual reproduction produces genetic variation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5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 of Genetic Variation Among Offspring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behavior of chromosomes during meiosis and fertilization is responsible for most of the </a:t>
            </a:r>
            <a:r>
              <a:rPr lang="en-US" b="1" u="sng" dirty="0" smtClean="0"/>
              <a:t>VARIATION</a:t>
            </a:r>
            <a:r>
              <a:rPr lang="en-US" dirty="0" smtClean="0"/>
              <a:t> that arises in each generation</a:t>
            </a:r>
          </a:p>
          <a:p>
            <a:r>
              <a:rPr lang="en-US" dirty="0" smtClean="0"/>
              <a:t>Three mechanisms contribute to </a:t>
            </a:r>
            <a:r>
              <a:rPr lang="en-US" b="1" dirty="0" smtClean="0"/>
              <a:t>genetic variation</a:t>
            </a:r>
          </a:p>
          <a:p>
            <a:pPr marL="457200" lvl="1" indent="0">
              <a:buNone/>
            </a:pPr>
            <a:r>
              <a:rPr lang="en-US" b="1" u="sng" dirty="0" smtClean="0"/>
              <a:t>1. Independent assortment of chromosomes</a:t>
            </a:r>
          </a:p>
          <a:p>
            <a:pPr marL="457200" lvl="1" indent="0">
              <a:buNone/>
            </a:pPr>
            <a:r>
              <a:rPr lang="en-US" b="1" u="sng" dirty="0" smtClean="0"/>
              <a:t>2. Crossing over</a:t>
            </a:r>
          </a:p>
          <a:p>
            <a:pPr marL="457200" lvl="1" indent="0">
              <a:buNone/>
            </a:pPr>
            <a:r>
              <a:rPr lang="en-US" b="1" u="sng" dirty="0" smtClean="0"/>
              <a:t>3. Random fertilization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12001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4A9F3416-3EC4-414A-B213-7987901AC6A4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254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790B2C34-6CF5-42E7-BB73-D921F309C4B1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356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/>
              <a:t>Concept 13.1: Offspring acquire genes from parents by inheriting </a:t>
            </a:r>
            <a:r>
              <a:rPr lang="en-US" strike="sngStrike" dirty="0" smtClean="0"/>
              <a:t>chromosomes</a:t>
            </a:r>
          </a:p>
          <a:p>
            <a:r>
              <a:rPr lang="en-US" strike="sngStrike" dirty="0"/>
              <a:t>Concept 13.2: Fertilization and meiosis alternate in sexual life </a:t>
            </a:r>
            <a:r>
              <a:rPr lang="en-US" strike="sngStrike" dirty="0" smtClean="0"/>
              <a:t>cycles</a:t>
            </a:r>
          </a:p>
          <a:p>
            <a:r>
              <a:rPr lang="en-US" strike="sngStrike" dirty="0"/>
              <a:t>Concept 13.3: Meiosis reduces the number of chromosome sets from diploid to </a:t>
            </a:r>
            <a:r>
              <a:rPr lang="en-US" strike="sngStrike" dirty="0" smtClean="0"/>
              <a:t>haploid</a:t>
            </a:r>
          </a:p>
          <a:p>
            <a:r>
              <a:rPr lang="en-US" strike="sngStrike" dirty="0"/>
              <a:t>Concept 13.4: Genetic variation produced in sexual life cycles contributes to evolution</a:t>
            </a:r>
          </a:p>
        </p:txBody>
      </p:sp>
    </p:spTree>
    <p:extLst>
      <p:ext uri="{BB962C8B-B14F-4D97-AF65-F5344CB8AC3E}">
        <p14:creationId xmlns:p14="http://schemas.microsoft.com/office/powerpoint/2010/main" val="13876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33" y="462313"/>
            <a:ext cx="8775700" cy="822325"/>
          </a:xfrm>
        </p:spPr>
        <p:txBody>
          <a:bodyPr/>
          <a:lstStyle/>
          <a:p>
            <a:pPr algn="ctr"/>
            <a:r>
              <a:rPr lang="en-US" dirty="0" smtClean="0"/>
              <a:t>The following slides </a:t>
            </a:r>
            <a:br>
              <a:rPr lang="en-US" dirty="0" smtClean="0"/>
            </a:br>
            <a:r>
              <a:rPr lang="en-US" dirty="0" smtClean="0"/>
              <a:t>compare/contrast meiosis and mitosis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30" y="1435928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8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Comparison of Mitosis and Meiosis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Mitosis </a:t>
            </a:r>
            <a:r>
              <a:rPr lang="en-US" b="1" u="sng" dirty="0" smtClean="0"/>
              <a:t>CONSERVES</a:t>
            </a:r>
            <a:r>
              <a:rPr lang="en-US" dirty="0" smtClean="0"/>
              <a:t> the number of chromosome sets, producing cells that are genetically </a:t>
            </a:r>
            <a:r>
              <a:rPr lang="en-US" b="1" u="sng" dirty="0" smtClean="0"/>
              <a:t>IDENTICAL</a:t>
            </a:r>
            <a:r>
              <a:rPr lang="en-US" dirty="0" smtClean="0"/>
              <a:t> to the parent cell</a:t>
            </a:r>
          </a:p>
          <a:p>
            <a:pPr lvl="1"/>
            <a:r>
              <a:rPr lang="en-US" dirty="0" smtClean="0"/>
              <a:t>Mitosis = </a:t>
            </a:r>
            <a:r>
              <a:rPr lang="en-US" dirty="0"/>
              <a:t>c</a:t>
            </a:r>
            <a:r>
              <a:rPr lang="en-US" dirty="0" smtClean="0"/>
              <a:t>onservative replication</a:t>
            </a:r>
          </a:p>
          <a:p>
            <a:r>
              <a:rPr lang="en-US" dirty="0" smtClean="0"/>
              <a:t>Meiosis </a:t>
            </a:r>
            <a:r>
              <a:rPr lang="en-US" b="1" u="sng" dirty="0" smtClean="0"/>
              <a:t>REDUCES</a:t>
            </a:r>
            <a:r>
              <a:rPr lang="en-US" dirty="0" smtClean="0"/>
              <a:t> the number of chromosomes sets from two (diploid) to one (haploid), producing cells that </a:t>
            </a:r>
            <a:r>
              <a:rPr lang="en-US" b="1" u="sng" dirty="0" smtClean="0"/>
              <a:t>DIFFER</a:t>
            </a:r>
            <a:r>
              <a:rPr lang="en-US" dirty="0" smtClean="0"/>
              <a:t> genetically from each other </a:t>
            </a:r>
            <a:r>
              <a:rPr lang="en-US" b="1" u="sng" dirty="0" smtClean="0"/>
              <a:t>AND</a:t>
            </a:r>
            <a:r>
              <a:rPr lang="en-US" dirty="0" smtClean="0"/>
              <a:t> from the parent cell</a:t>
            </a:r>
          </a:p>
          <a:p>
            <a:pPr lvl="1"/>
            <a:r>
              <a:rPr lang="en-US" dirty="0" smtClean="0"/>
              <a:t>Meiosis = reductive variation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0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Asexual and Sexual Reproduction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b="1" dirty="0" smtClean="0"/>
              <a:t>asexual reproduction</a:t>
            </a:r>
            <a:r>
              <a:rPr lang="en-US" dirty="0" smtClean="0"/>
              <a:t>, a single individual passes </a:t>
            </a:r>
            <a:r>
              <a:rPr lang="en-US" b="1" u="sng" dirty="0" smtClean="0"/>
              <a:t>ALL</a:t>
            </a:r>
            <a:r>
              <a:rPr lang="en-US" dirty="0" smtClean="0"/>
              <a:t> of its genes to its offspring </a:t>
            </a:r>
            <a:r>
              <a:rPr lang="en-US" b="1" u="sng" dirty="0" smtClean="0"/>
              <a:t>WITHOUT</a:t>
            </a:r>
            <a:r>
              <a:rPr lang="en-US" dirty="0" smtClean="0"/>
              <a:t> the fusion of gametes</a:t>
            </a:r>
          </a:p>
          <a:p>
            <a:pPr lvl="1"/>
            <a:r>
              <a:rPr lang="en-US" dirty="0" smtClean="0"/>
              <a:t>A </a:t>
            </a:r>
            <a:r>
              <a:rPr lang="en-US" b="1" dirty="0" smtClean="0"/>
              <a:t>clone</a:t>
            </a:r>
            <a:r>
              <a:rPr lang="en-US" dirty="0" smtClean="0"/>
              <a:t> is a group of genetically </a:t>
            </a:r>
            <a:r>
              <a:rPr lang="en-US" b="1" u="sng" dirty="0" smtClean="0"/>
              <a:t>IDENTICAL</a:t>
            </a:r>
            <a:r>
              <a:rPr lang="en-US" dirty="0" smtClean="0"/>
              <a:t> individuals from the same parent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sexual reproduction</a:t>
            </a:r>
            <a:r>
              <a:rPr lang="en-US" dirty="0" smtClean="0"/>
              <a:t>, two parents give rise to offspring that have </a:t>
            </a:r>
            <a:r>
              <a:rPr lang="en-US" b="1" u="sng" dirty="0" smtClean="0"/>
              <a:t>UNIQUE</a:t>
            </a:r>
            <a:r>
              <a:rPr lang="en-US" dirty="0" smtClean="0"/>
              <a:t> combinations of genes </a:t>
            </a:r>
            <a:r>
              <a:rPr lang="en-US" b="1" u="sng" dirty="0" smtClean="0"/>
              <a:t>INHERITED</a:t>
            </a:r>
            <a:r>
              <a:rPr lang="en-US" dirty="0" smtClean="0"/>
              <a:t> from the two parents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72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10a_MitosisV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59080"/>
            <a:ext cx="8546592" cy="6339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13.10a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2014204" y="329916"/>
            <a:ext cx="798846" cy="22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MITOSIS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flipH="1">
            <a:off x="6332204" y="342616"/>
            <a:ext cx="805196" cy="19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MEIOSIS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338694" y="1194526"/>
            <a:ext cx="895738" cy="22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Prophase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669136" y="1928566"/>
            <a:ext cx="1206251" cy="46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Duplicated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chromosome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346755" y="2888140"/>
            <a:ext cx="1018243" cy="23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Metaphase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344852" y="4108855"/>
            <a:ext cx="972668" cy="46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Anaphase</a:t>
            </a:r>
          </a:p>
          <a:p>
            <a:pPr eaLnBrk="0" hangingPunct="0"/>
            <a:r>
              <a:rPr lang="en-US" sz="1500" dirty="0" err="1" smtClean="0">
                <a:solidFill>
                  <a:srgbClr val="000000"/>
                </a:solidFill>
                <a:latin typeface="Arial"/>
                <a:cs typeface="Arial"/>
              </a:rPr>
              <a:t>Telophase</a:t>
            </a:r>
            <a:endParaRPr lang="en-US" sz="15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1197555" y="5626328"/>
            <a:ext cx="226789" cy="26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500" i="1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3142257" y="5636285"/>
            <a:ext cx="226789" cy="26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500" i="1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1601120" y="5839990"/>
            <a:ext cx="1354396" cy="46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Daughter cells</a:t>
            </a:r>
          </a:p>
          <a:p>
            <a:pPr algn="ctr"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of mitosis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3082909" y="4045679"/>
            <a:ext cx="1047692" cy="70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Sister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chromatids</a:t>
            </a:r>
          </a:p>
          <a:p>
            <a:pPr eaLnBrk="0" hangingPunct="0"/>
            <a:r>
              <a:rPr lang="en-US" sz="1500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eparate.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3033527" y="2749917"/>
            <a:ext cx="1346335" cy="73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Individual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chromosomes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line up.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2841709" y="1679687"/>
            <a:ext cx="1300761" cy="48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Chromosome</a:t>
            </a:r>
          </a:p>
          <a:p>
            <a:pPr algn="ctr"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duplication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4988193" y="1677774"/>
            <a:ext cx="1300761" cy="48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Chromosome</a:t>
            </a:r>
          </a:p>
          <a:p>
            <a:pPr algn="ctr"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duplication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4279828" y="2025836"/>
            <a:ext cx="562945" cy="24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500" i="1" dirty="0" smtClean="0">
                <a:solidFill>
                  <a:srgbClr val="000000"/>
                </a:solidFill>
                <a:latin typeface="Arial"/>
                <a:cs typeface="Arial"/>
              </a:rPr>
              <a:t>n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= 6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4107943" y="773728"/>
            <a:ext cx="995961" cy="2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Parent cell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6076384" y="843037"/>
            <a:ext cx="855430" cy="2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err="1" smtClean="0">
                <a:solidFill>
                  <a:srgbClr val="000000"/>
                </a:solidFill>
                <a:latin typeface="Arial"/>
                <a:cs typeface="Arial"/>
              </a:rPr>
              <a:t>Chiasma</a:t>
            </a:r>
            <a:endParaRPr lang="en-US" sz="15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flipH="1">
            <a:off x="7831173" y="781773"/>
            <a:ext cx="952290" cy="22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MEIOSIS </a:t>
            </a:r>
            <a:r>
              <a:rPr lang="en-US" sz="1500" dirty="0" smtClean="0">
                <a:solidFill>
                  <a:srgbClr val="000000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 flipH="1">
            <a:off x="7805529" y="1195317"/>
            <a:ext cx="1037281" cy="22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Prophase </a:t>
            </a:r>
            <a:r>
              <a:rPr lang="en-US" sz="1500" dirty="0" smtClean="0">
                <a:solidFill>
                  <a:srgbClr val="000000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flipH="1">
            <a:off x="7530626" y="1490159"/>
            <a:ext cx="1193489" cy="70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Homologous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chromosome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pair</a:t>
            </a:r>
            <a:endParaRPr lang="en-US" sz="15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 flipH="1">
            <a:off x="7673061" y="2867100"/>
            <a:ext cx="1157880" cy="25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Metaphase </a:t>
            </a:r>
            <a:r>
              <a:rPr lang="en-US" sz="1500" dirty="0" smtClean="0">
                <a:solidFill>
                  <a:srgbClr val="000000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 flipH="1">
            <a:off x="7754244" y="3767322"/>
            <a:ext cx="1157880" cy="25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Anaphase </a:t>
            </a:r>
            <a:r>
              <a:rPr lang="en-US" sz="1500" dirty="0" smtClean="0">
                <a:solidFill>
                  <a:srgbClr val="000000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 flipH="1">
            <a:off x="7740471" y="3979073"/>
            <a:ext cx="1157880" cy="25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err="1" smtClean="0">
                <a:solidFill>
                  <a:srgbClr val="000000"/>
                </a:solidFill>
                <a:latin typeface="Arial"/>
                <a:cs typeface="Arial"/>
              </a:rPr>
              <a:t>Telophase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 flipH="1">
            <a:off x="7880998" y="5318491"/>
            <a:ext cx="973679" cy="47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MEIOSIS</a:t>
            </a:r>
          </a:p>
          <a:p>
            <a:pPr algn="ctr"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 flipH="1">
            <a:off x="4775216" y="2756549"/>
            <a:ext cx="1318926" cy="96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Pairs of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homologous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chromosomes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line up.</a:t>
            </a:r>
            <a:endParaRPr lang="en-US" sz="15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 flipH="1">
            <a:off x="4771642" y="4045220"/>
            <a:ext cx="1032834" cy="4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Homologs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separate.</a:t>
            </a:r>
            <a:endParaRPr lang="en-US" sz="15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 flipH="1">
            <a:off x="4790350" y="5322748"/>
            <a:ext cx="913857" cy="91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Sister</a:t>
            </a:r>
          </a:p>
          <a:p>
            <a:pPr eaLnBrk="0" hangingPunct="0"/>
            <a:r>
              <a:rPr lang="en-US" sz="1500" dirty="0" err="1" smtClean="0">
                <a:solidFill>
                  <a:srgbClr val="000000"/>
                </a:solidFill>
                <a:latin typeface="Arial"/>
                <a:cs typeface="Arial"/>
              </a:rPr>
              <a:t>chroma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</a:p>
          <a:p>
            <a:pPr eaLnBrk="0" hangingPunct="0"/>
            <a:r>
              <a:rPr lang="en-US" sz="1500" dirty="0" err="1" smtClean="0">
                <a:solidFill>
                  <a:srgbClr val="000000"/>
                </a:solidFill>
                <a:latin typeface="Arial"/>
                <a:cs typeface="Arial"/>
              </a:rPr>
              <a:t>tids</a:t>
            </a:r>
            <a:endParaRPr lang="en-US" sz="15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separate.</a:t>
            </a:r>
            <a:endParaRPr lang="en-US" sz="15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 flipH="1">
            <a:off x="5655775" y="6310641"/>
            <a:ext cx="2544022" cy="22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Daughter cells of meiosis </a:t>
            </a:r>
            <a:r>
              <a:rPr lang="en-US" sz="1500" dirty="0" smtClean="0">
                <a:solidFill>
                  <a:srgbClr val="000000"/>
                </a:solidFill>
                <a:latin typeface="Times"/>
                <a:cs typeface="Times"/>
              </a:rPr>
              <a:t>II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 flipH="1">
            <a:off x="6398650" y="4925735"/>
            <a:ext cx="965571" cy="7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Daughter</a:t>
            </a:r>
          </a:p>
          <a:p>
            <a:pPr algn="ctr"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cells of </a:t>
            </a:r>
          </a:p>
          <a:p>
            <a:pPr algn="ctr" eaLnBrk="0" hangingPunct="0"/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meiosis </a:t>
            </a:r>
            <a:r>
              <a:rPr lang="en-US" sz="1500" dirty="0" smtClean="0">
                <a:solidFill>
                  <a:srgbClr val="000000"/>
                </a:solidFill>
                <a:latin typeface="Times"/>
                <a:cs typeface="Times"/>
              </a:rPr>
              <a:t>I</a:t>
            </a:r>
          </a:p>
        </p:txBody>
      </p:sp>
      <p:sp>
        <p:nvSpPr>
          <p:cNvPr id="24" name="Left Brace 23"/>
          <p:cNvSpPr/>
          <p:nvPr/>
        </p:nvSpPr>
        <p:spPr bwMode="auto">
          <a:xfrm rot="1657608">
            <a:off x="2193924" y="1673226"/>
            <a:ext cx="82550" cy="155575"/>
          </a:xfrm>
          <a:prstGeom prst="leftBrace">
            <a:avLst>
              <a:gd name="adj1" fmla="val 2976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35" name="Straight Connector 34"/>
          <p:cNvCxnSpPr>
            <a:stCxn id="24" idx="1"/>
          </p:cNvCxnSpPr>
          <p:nvPr/>
        </p:nvCxnSpPr>
        <p:spPr bwMode="auto">
          <a:xfrm flipH="1">
            <a:off x="1749425" y="1731874"/>
            <a:ext cx="449205" cy="2715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 Box 31"/>
          <p:cNvSpPr txBox="1">
            <a:spLocks noChangeArrowheads="1"/>
          </p:cNvSpPr>
          <p:nvPr/>
        </p:nvSpPr>
        <p:spPr bwMode="auto">
          <a:xfrm flipH="1">
            <a:off x="6049286" y="6046843"/>
            <a:ext cx="167408" cy="2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i="1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endParaRPr lang="en-US" sz="1500" i="1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 flipH="1">
            <a:off x="6636186" y="6043284"/>
            <a:ext cx="167408" cy="2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i="1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endParaRPr lang="en-US" sz="1500" i="1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 flipH="1">
            <a:off x="7579599" y="6028585"/>
            <a:ext cx="167408" cy="2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i="1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endParaRPr lang="en-US" sz="1500" i="1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 flipH="1">
            <a:off x="8155358" y="6036167"/>
            <a:ext cx="167408" cy="2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i="1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endParaRPr lang="en-US" sz="1500" i="1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40" name="Left Brace 39"/>
          <p:cNvSpPr/>
          <p:nvPr/>
        </p:nvSpPr>
        <p:spPr bwMode="auto">
          <a:xfrm rot="6751845">
            <a:off x="7084945" y="1397055"/>
            <a:ext cx="82550" cy="194795"/>
          </a:xfrm>
          <a:prstGeom prst="leftBrace">
            <a:avLst>
              <a:gd name="adj1" fmla="val 2976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42" name="Straight Connector 41"/>
          <p:cNvCxnSpPr>
            <a:stCxn id="40" idx="1"/>
          </p:cNvCxnSpPr>
          <p:nvPr/>
        </p:nvCxnSpPr>
        <p:spPr bwMode="auto">
          <a:xfrm>
            <a:off x="7142035" y="1456328"/>
            <a:ext cx="347790" cy="962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 flipH="1" flipV="1">
            <a:off x="6448425" y="1079500"/>
            <a:ext cx="288925" cy="539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5854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10b_MitosisV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50020"/>
            <a:ext cx="8546592" cy="643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13.10b</a:t>
            </a:r>
            <a:endParaRPr lang="en-US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 flipH="1">
            <a:off x="4064152" y="303828"/>
            <a:ext cx="1038439" cy="23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SUMMARY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flipH="1">
            <a:off x="428600" y="734726"/>
            <a:ext cx="808053" cy="24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Property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flipH="1">
            <a:off x="1839936" y="630908"/>
            <a:ext cx="2616475" cy="47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Mitosis (occurs in both diploid</a:t>
            </a:r>
          </a:p>
          <a:p>
            <a:pPr eaLnBrk="0" hangingPunct="0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and haploid cells)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4833297" y="738750"/>
            <a:ext cx="3600461" cy="2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Meiosis (can only occur in diploid cells)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425024" y="1176763"/>
            <a:ext cx="1001027" cy="45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DNA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replication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421449" y="1730199"/>
            <a:ext cx="1001027" cy="45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Number of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divisions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429015" y="2506432"/>
            <a:ext cx="1242138" cy="60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Synapsis of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homologous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chromosomes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425440" y="3728263"/>
            <a:ext cx="1245714" cy="86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Number of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daughter cells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and genetic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composition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421866" y="4705015"/>
            <a:ext cx="1004186" cy="6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Role in the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animal or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plant body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1855484" y="1158969"/>
            <a:ext cx="2188710" cy="43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Occurs during interphase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before mitosis begins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1840769" y="1712406"/>
            <a:ext cx="2314836" cy="66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One, including prophase,</a:t>
            </a:r>
          </a:p>
          <a:p>
            <a:pPr eaLnBrk="0" hangingPunct="0"/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prometaphase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, metaphase,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anaphase, and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telophase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1837195" y="2510920"/>
            <a:ext cx="1393704" cy="29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Does not occur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1867043" y="3721610"/>
            <a:ext cx="2299701" cy="8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Two, each genetically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identical to the parent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cell, with the same number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of chromosomes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1852326" y="4698362"/>
            <a:ext cx="2503815" cy="193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Enables multicellular animal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or plant (gametophyte or 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sporophyte) to arise from a 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single cell; produces cells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for growth, repair, and, in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some species, asexual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reproduction; produces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gametes in the gametophyte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plant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4823405" y="1163456"/>
            <a:ext cx="2763635" cy="44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Occurs during interphase before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meiosis </a:t>
            </a:r>
            <a:r>
              <a:rPr lang="en-US" sz="1400" dirty="0" smtClean="0">
                <a:solidFill>
                  <a:srgbClr val="000000"/>
                </a:solidFill>
                <a:latin typeface="Times"/>
                <a:cs typeface="Times"/>
              </a:rPr>
              <a:t>I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begins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flipH="1">
            <a:off x="4830970" y="1716892"/>
            <a:ext cx="3647352" cy="44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Two, each including prophase, metaphase,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anaphase, and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telophase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 flipH="1">
            <a:off x="4827395" y="2504265"/>
            <a:ext cx="3316697" cy="103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Occurs during prophase I along with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crossing over between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nonsister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chromatids; resulting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chiasmata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hold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pairs together due to sister chromatid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cohesion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flipH="1">
            <a:off x="4823819" y="3714955"/>
            <a:ext cx="3687926" cy="4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Four, each haploid (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); genetically different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from the parent cell and from each other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flipH="1">
            <a:off x="4831386" y="4702847"/>
            <a:ext cx="3936604" cy="114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Produces gametes (in animals) or spores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(in the sporophyte plant); reduces number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of chromosomes sets by half and introduces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genetic variability among the gametes or</a:t>
            </a:r>
          </a:p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spores</a:t>
            </a:r>
          </a:p>
        </p:txBody>
      </p:sp>
    </p:spTree>
    <p:extLst>
      <p:ext uri="{BB962C8B-B14F-4D97-AF65-F5344CB8AC3E}">
        <p14:creationId xmlns:p14="http://schemas.microsoft.com/office/powerpoint/2010/main" val="250409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events are unique to meiosis, and all three occur in </a:t>
            </a:r>
            <a:r>
              <a:rPr lang="en-US" b="1" u="sng" dirty="0" smtClean="0"/>
              <a:t>MEIOSIS I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Synapsis and crossing over</a:t>
            </a:r>
            <a:r>
              <a:rPr lang="en-US" dirty="0" smtClean="0"/>
              <a:t> in prophase I: Homologous chromosomes physically connect and </a:t>
            </a:r>
            <a:r>
              <a:rPr lang="en-US" b="1" u="sng" dirty="0" smtClean="0"/>
              <a:t>EXCHANGE</a:t>
            </a:r>
            <a:r>
              <a:rPr lang="en-US" dirty="0" smtClean="0"/>
              <a:t> genetic information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Homologous pairing </a:t>
            </a:r>
            <a:r>
              <a:rPr lang="en-US" dirty="0" smtClean="0"/>
              <a:t>at the metaphase I plate (tetrad formation)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Separation of homologs</a:t>
            </a:r>
            <a:r>
              <a:rPr lang="en-US" dirty="0" smtClean="0"/>
              <a:t> during anaphase I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mtClean="0"/>
              <a:t>A Comparison of Mitosis and Meiosis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9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26069"/>
            <a:ext cx="8775700" cy="822325"/>
          </a:xfrm>
        </p:spPr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924" y="1248252"/>
            <a:ext cx="8499249" cy="507365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In mitosis, </a:t>
            </a:r>
            <a:r>
              <a:rPr lang="en-US" sz="2400" dirty="0" err="1"/>
              <a:t>cohesins</a:t>
            </a:r>
            <a:r>
              <a:rPr lang="en-US" sz="2400" dirty="0"/>
              <a:t> are cleaved at the end of metaphase, so sister chromatids </a:t>
            </a:r>
            <a:r>
              <a:rPr lang="en-US" sz="2400" b="1" u="sng" dirty="0"/>
              <a:t>SEPARATE</a:t>
            </a:r>
            <a:r>
              <a:rPr lang="en-US" sz="2400" dirty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Sister chromatid cohesion allows sister chromatids to </a:t>
            </a:r>
            <a:r>
              <a:rPr lang="en-US" sz="2400" b="1" u="sng" dirty="0" smtClean="0"/>
              <a:t>STAY TOGETHER</a:t>
            </a:r>
            <a:r>
              <a:rPr lang="en-US" sz="2400" dirty="0" smtClean="0"/>
              <a:t> through meiosis 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In meiosis, </a:t>
            </a:r>
            <a:r>
              <a:rPr lang="en-US" sz="2400" dirty="0" err="1" smtClean="0"/>
              <a:t>cohesins</a:t>
            </a:r>
            <a:r>
              <a:rPr lang="en-US" sz="2400" dirty="0" smtClean="0"/>
              <a:t> need to be cleaved </a:t>
            </a:r>
            <a:r>
              <a:rPr lang="en-US" sz="2400" b="1" u="sng" dirty="0" smtClean="0"/>
              <a:t>TWICE</a:t>
            </a:r>
            <a:r>
              <a:rPr lang="en-US" sz="2400" dirty="0" smtClean="0"/>
              <a:t> 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 dirty="0" smtClean="0"/>
              <a:t>Along the chromosome arms in anaphase I (</a:t>
            </a:r>
            <a:r>
              <a:rPr lang="en-US" sz="2400" b="1" dirty="0" smtClean="0"/>
              <a:t>separation of homologs</a:t>
            </a:r>
            <a:r>
              <a:rPr lang="en-US" sz="2400" dirty="0" smtClean="0"/>
              <a:t>, sister chromatids are still together)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 dirty="0" smtClean="0"/>
              <a:t>At the centromeres in anaphase II (</a:t>
            </a:r>
            <a:r>
              <a:rPr lang="en-US" sz="2400" b="1" dirty="0" smtClean="0"/>
              <a:t>separation of sister chromatids</a:t>
            </a:r>
            <a:r>
              <a:rPr lang="en-US" sz="2400" dirty="0" smtClean="0"/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Meiosis I is called the </a:t>
            </a:r>
            <a:r>
              <a:rPr lang="en-US" sz="2400" b="1" dirty="0" smtClean="0"/>
              <a:t>reductive division</a:t>
            </a:r>
            <a:r>
              <a:rPr lang="en-US" sz="2400" dirty="0" smtClean="0"/>
              <a:t> because it </a:t>
            </a:r>
            <a:r>
              <a:rPr lang="en-US" sz="2400" b="1" u="sng" dirty="0" smtClean="0"/>
              <a:t>REDUCES</a:t>
            </a:r>
            <a:r>
              <a:rPr lang="en-US" sz="2400" dirty="0" smtClean="0"/>
              <a:t> the number of chromosomes per cell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A Comparison of Mitosis and Meiosis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3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3A4ABFF-613D-4627-AC9E-E976167E1A52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359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Campbell_10e_Lecture_Template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Campbell_10e_Lecture_Template" id="{B7CA0FD3-0B5A-470C-99F9-94A1C46060BB}" vid="{188D9A04-B586-4946-AF2D-BBC11ACBD6BB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Campbell_10e_Lecture_Template</Template>
  <TotalTime>8941</TotalTime>
  <Words>4122</Words>
  <Application>Microsoft Macintosh PowerPoint</Application>
  <PresentationFormat>On-screen Show (4:3)</PresentationFormat>
  <Paragraphs>1061</Paragraphs>
  <Slides>83</Slides>
  <Notes>43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Campbell_10e_Lecture_Template</vt:lpstr>
      <vt:lpstr>43_Blank</vt:lpstr>
      <vt:lpstr>7_Blank</vt:lpstr>
      <vt:lpstr>37_Blank</vt:lpstr>
      <vt:lpstr>16_Blank</vt:lpstr>
      <vt:lpstr>15_Blank</vt:lpstr>
      <vt:lpstr>20_Blank</vt:lpstr>
      <vt:lpstr>23_Blank</vt:lpstr>
      <vt:lpstr>PowerPoint Presentation</vt:lpstr>
      <vt:lpstr>How is all the variation between humans even possible? </vt:lpstr>
      <vt:lpstr>Welcome to Genetics!</vt:lpstr>
      <vt:lpstr>Overview</vt:lpstr>
      <vt:lpstr>Overview</vt:lpstr>
      <vt:lpstr>Concept 13.1: Offspring acquire genes from parents by inheriting chromosomes</vt:lpstr>
      <vt:lpstr>Inheritance of Genes</vt:lpstr>
      <vt:lpstr>Comparison of Asexual and Sexual Reproduction </vt:lpstr>
      <vt:lpstr>PowerPoint Presentation</vt:lpstr>
      <vt:lpstr>PowerPoint Presentation</vt:lpstr>
      <vt:lpstr>Overview</vt:lpstr>
      <vt:lpstr>Concept 13.2: Fertilization and meiosis alternate in sexual life cycles</vt:lpstr>
      <vt:lpstr> </vt:lpstr>
      <vt:lpstr>Behavior of Chromosome Sets in the Human Life Cycle</vt:lpstr>
      <vt:lpstr>Figure 13.5</vt:lpstr>
      <vt:lpstr>Sets of Chromosomes in Human Cells</vt:lpstr>
      <vt:lpstr>Figure 13.3b</vt:lpstr>
      <vt:lpstr> </vt:lpstr>
      <vt:lpstr> </vt:lpstr>
      <vt:lpstr> </vt:lpstr>
      <vt:lpstr> </vt:lpstr>
      <vt:lpstr>Figure 13.4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Concept 13.3: Meiosis reduces the number of chromosome sets from diploid to haploid</vt:lpstr>
      <vt:lpstr>Preview: The Stages of Meiosis</vt:lpstr>
      <vt:lpstr>Figure 13.7a</vt:lpstr>
      <vt:lpstr>Figure 13.7b</vt:lpstr>
      <vt:lpstr>Figure 13.8</vt:lpstr>
      <vt:lpstr> </vt:lpstr>
      <vt:lpstr>Figure 13.8a</vt:lpstr>
      <vt:lpstr>Figure 13.8a</vt:lpstr>
      <vt:lpstr> </vt:lpstr>
      <vt:lpstr>Crossing Over and Synapsis During Prophase I</vt:lpstr>
      <vt:lpstr>Figure 13.9</vt:lpstr>
      <vt:lpstr>PowerPoint Presentation</vt:lpstr>
      <vt:lpstr>Figure 13.8a</vt:lpstr>
      <vt:lpstr> </vt:lpstr>
      <vt:lpstr>Figure 13.8a</vt:lpstr>
      <vt:lpstr> </vt:lpstr>
      <vt:lpstr>Figure 13.8a</vt:lpstr>
      <vt:lpstr> </vt:lpstr>
      <vt:lpstr>PowerPoint Presentation</vt:lpstr>
      <vt:lpstr>Figure 13.8a</vt:lpstr>
      <vt:lpstr>Figure 13.8a</vt:lpstr>
      <vt:lpstr>PowerPoint Presentation</vt:lpstr>
      <vt:lpstr>PowerPoint Presentation</vt:lpstr>
      <vt:lpstr> </vt:lpstr>
      <vt:lpstr> </vt:lpstr>
      <vt:lpstr>Figure 13.8b</vt:lpstr>
      <vt:lpstr>Figure 13.8b</vt:lpstr>
      <vt:lpstr> </vt:lpstr>
      <vt:lpstr>Figure 13.8b</vt:lpstr>
      <vt:lpstr> </vt:lpstr>
      <vt:lpstr>Figure 13.8b</vt:lpstr>
      <vt:lpstr> </vt:lpstr>
      <vt:lpstr>PowerPoint Presentation</vt:lpstr>
      <vt:lpstr>Figure 13.8b</vt:lpstr>
      <vt:lpstr> </vt:lpstr>
      <vt:lpstr>Figure 13.8b</vt:lpstr>
      <vt:lpstr> </vt:lpstr>
      <vt:lpstr>Figure 13.8b</vt:lpstr>
      <vt:lpstr>Figure 13.8</vt:lpstr>
      <vt:lpstr>PowerPoint Presentation</vt:lpstr>
      <vt:lpstr>PowerPoint Presentation</vt:lpstr>
      <vt:lpstr>PowerPoint Presentation</vt:lpstr>
      <vt:lpstr>Overview</vt:lpstr>
      <vt:lpstr>Concept 13.4: Genetic variation produced in sexual life cycles contributes to evolution</vt:lpstr>
      <vt:lpstr>Origins of Genetic Variation Among Offspring</vt:lpstr>
      <vt:lpstr>PowerPoint Presentation</vt:lpstr>
      <vt:lpstr>PowerPoint Presentation</vt:lpstr>
      <vt:lpstr>Overview</vt:lpstr>
      <vt:lpstr>The following slides  compare/contrast meiosis and mitosis</vt:lpstr>
      <vt:lpstr>A Comparison of Mitosis and Meiosis</vt:lpstr>
      <vt:lpstr>Figure 13.10a</vt:lpstr>
      <vt:lpstr>Figure 13.10b</vt:lpstr>
      <vt:lpstr> </vt:lpstr>
      <vt:lpstr> </vt:lpstr>
    </vt:vector>
  </TitlesOfParts>
  <Company>Pearson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HaiderAli Bhatti</cp:lastModifiedBy>
  <cp:revision>471</cp:revision>
  <cp:lastPrinted>2005-03-24T12:52:04Z</cp:lastPrinted>
  <dcterms:created xsi:type="dcterms:W3CDTF">2010-10-31T21:38:30Z</dcterms:created>
  <dcterms:modified xsi:type="dcterms:W3CDTF">2017-11-21T13:34:46Z</dcterms:modified>
</cp:coreProperties>
</file>