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1"/>
  </p:sldMasterIdLst>
  <p:notesMasterIdLst>
    <p:notesMasterId r:id="rId26"/>
  </p:notesMasterIdLst>
  <p:sldIdLst>
    <p:sldId id="256" r:id="rId2"/>
    <p:sldId id="257" r:id="rId3"/>
    <p:sldId id="282" r:id="rId4"/>
    <p:sldId id="258" r:id="rId5"/>
    <p:sldId id="284" r:id="rId6"/>
    <p:sldId id="304" r:id="rId7"/>
    <p:sldId id="294" r:id="rId8"/>
    <p:sldId id="305" r:id="rId9"/>
    <p:sldId id="264" r:id="rId10"/>
    <p:sldId id="306" r:id="rId11"/>
    <p:sldId id="265" r:id="rId12"/>
    <p:sldId id="266" r:id="rId13"/>
    <p:sldId id="308" r:id="rId14"/>
    <p:sldId id="268" r:id="rId15"/>
    <p:sldId id="309" r:id="rId16"/>
    <p:sldId id="270" r:id="rId17"/>
    <p:sldId id="310" r:id="rId18"/>
    <p:sldId id="311" r:id="rId19"/>
    <p:sldId id="312" r:id="rId20"/>
    <p:sldId id="313" r:id="rId21"/>
    <p:sldId id="314" r:id="rId22"/>
    <p:sldId id="279" r:id="rId23"/>
    <p:sldId id="280" r:id="rId24"/>
    <p:sldId id="281"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2" d="100"/>
          <a:sy n="112" d="100"/>
        </p:scale>
        <p:origin x="-154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notesMaster" Target="notesMasters/notesMaster1.xml"/><Relationship Id="rId27" Type="http://schemas.openxmlformats.org/officeDocument/2006/relationships/printerSettings" Target="printerSettings/printerSettings1.bin"/><Relationship Id="rId28" Type="http://schemas.openxmlformats.org/officeDocument/2006/relationships/presProps" Target="presProps.xml"/><Relationship Id="rId29" Type="http://schemas.openxmlformats.org/officeDocument/2006/relationships/viewProps" Target="viewProps.xml"/><Relationship Id="rId30" Type="http://schemas.openxmlformats.org/officeDocument/2006/relationships/theme" Target="theme/theme1.xml"/><Relationship Id="rId3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B603FE6-5E7A-4118-B890-A13424878B35}" type="datetimeFigureOut">
              <a:rPr lang="en-US" smtClean="0"/>
              <a:t>11/17/17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D46CB7A-9EF1-431B-8E8C-C076BCE2E06D}" type="slidenum">
              <a:rPr lang="en-US" smtClean="0"/>
              <a:t>‹#›</a:t>
            </a:fld>
            <a:endParaRPr lang="en-US"/>
          </a:p>
        </p:txBody>
      </p:sp>
    </p:spTree>
    <p:extLst>
      <p:ext uri="{BB962C8B-B14F-4D97-AF65-F5344CB8AC3E}">
        <p14:creationId xmlns:p14="http://schemas.microsoft.com/office/powerpoint/2010/main" val="8531528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E3B3EA8-59BC-4C1E-8071-6ECC9CFFC65B}" type="datetimeFigureOut">
              <a:rPr lang="en-US" smtClean="0"/>
              <a:t>11/17/17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DDF609-E7D1-445F-AB20-768C11F89B09}" type="slidenum">
              <a:rPr lang="en-US" smtClean="0"/>
              <a:t>‹#›</a:t>
            </a:fld>
            <a:endParaRPr lang="en-US"/>
          </a:p>
        </p:txBody>
      </p:sp>
    </p:spTree>
    <p:extLst>
      <p:ext uri="{BB962C8B-B14F-4D97-AF65-F5344CB8AC3E}">
        <p14:creationId xmlns:p14="http://schemas.microsoft.com/office/powerpoint/2010/main" val="4478387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E3B3EA8-59BC-4C1E-8071-6ECC9CFFC65B}" type="datetimeFigureOut">
              <a:rPr lang="en-US" smtClean="0"/>
              <a:t>11/17/17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DDF609-E7D1-445F-AB20-768C11F89B09}" type="slidenum">
              <a:rPr lang="en-US" smtClean="0"/>
              <a:t>‹#›</a:t>
            </a:fld>
            <a:endParaRPr lang="en-US"/>
          </a:p>
        </p:txBody>
      </p:sp>
    </p:spTree>
    <p:extLst>
      <p:ext uri="{BB962C8B-B14F-4D97-AF65-F5344CB8AC3E}">
        <p14:creationId xmlns:p14="http://schemas.microsoft.com/office/powerpoint/2010/main" val="36776957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E3B3EA8-59BC-4C1E-8071-6ECC9CFFC65B}" type="datetimeFigureOut">
              <a:rPr lang="en-US" smtClean="0"/>
              <a:t>11/17/17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DDF609-E7D1-445F-AB20-768C11F89B09}" type="slidenum">
              <a:rPr lang="en-US" smtClean="0"/>
              <a:t>‹#›</a:t>
            </a:fld>
            <a:endParaRPr lang="en-US"/>
          </a:p>
        </p:txBody>
      </p:sp>
    </p:spTree>
    <p:extLst>
      <p:ext uri="{BB962C8B-B14F-4D97-AF65-F5344CB8AC3E}">
        <p14:creationId xmlns:p14="http://schemas.microsoft.com/office/powerpoint/2010/main" val="7206373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E3B3EA8-59BC-4C1E-8071-6ECC9CFFC65B}" type="datetimeFigureOut">
              <a:rPr lang="en-US" smtClean="0"/>
              <a:t>11/17/17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DDF609-E7D1-445F-AB20-768C11F89B09}" type="slidenum">
              <a:rPr lang="en-US" smtClean="0"/>
              <a:t>‹#›</a:t>
            </a:fld>
            <a:endParaRPr lang="en-US"/>
          </a:p>
        </p:txBody>
      </p:sp>
    </p:spTree>
    <p:extLst>
      <p:ext uri="{BB962C8B-B14F-4D97-AF65-F5344CB8AC3E}">
        <p14:creationId xmlns:p14="http://schemas.microsoft.com/office/powerpoint/2010/main" val="27102247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E3B3EA8-59BC-4C1E-8071-6ECC9CFFC65B}" type="datetimeFigureOut">
              <a:rPr lang="en-US" smtClean="0"/>
              <a:t>11/17/17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DDF609-E7D1-445F-AB20-768C11F89B09}" type="slidenum">
              <a:rPr lang="en-US" smtClean="0"/>
              <a:t>‹#›</a:t>
            </a:fld>
            <a:endParaRPr lang="en-US"/>
          </a:p>
        </p:txBody>
      </p:sp>
    </p:spTree>
    <p:extLst>
      <p:ext uri="{BB962C8B-B14F-4D97-AF65-F5344CB8AC3E}">
        <p14:creationId xmlns:p14="http://schemas.microsoft.com/office/powerpoint/2010/main" val="35506650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E3B3EA8-59BC-4C1E-8071-6ECC9CFFC65B}" type="datetimeFigureOut">
              <a:rPr lang="en-US" smtClean="0"/>
              <a:t>11/17/17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4DDF609-E7D1-445F-AB20-768C11F89B09}" type="slidenum">
              <a:rPr lang="en-US" smtClean="0"/>
              <a:t>‹#›</a:t>
            </a:fld>
            <a:endParaRPr lang="en-US"/>
          </a:p>
        </p:txBody>
      </p:sp>
    </p:spTree>
    <p:extLst>
      <p:ext uri="{BB962C8B-B14F-4D97-AF65-F5344CB8AC3E}">
        <p14:creationId xmlns:p14="http://schemas.microsoft.com/office/powerpoint/2010/main" val="37175983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E3B3EA8-59BC-4C1E-8071-6ECC9CFFC65B}" type="datetimeFigureOut">
              <a:rPr lang="en-US" smtClean="0"/>
              <a:t>11/17/17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4DDF609-E7D1-445F-AB20-768C11F89B09}" type="slidenum">
              <a:rPr lang="en-US" smtClean="0"/>
              <a:t>‹#›</a:t>
            </a:fld>
            <a:endParaRPr lang="en-US"/>
          </a:p>
        </p:txBody>
      </p:sp>
    </p:spTree>
    <p:extLst>
      <p:ext uri="{BB962C8B-B14F-4D97-AF65-F5344CB8AC3E}">
        <p14:creationId xmlns:p14="http://schemas.microsoft.com/office/powerpoint/2010/main" val="21738761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E3B3EA8-59BC-4C1E-8071-6ECC9CFFC65B}" type="datetimeFigureOut">
              <a:rPr lang="en-US" smtClean="0"/>
              <a:t>11/17/17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4DDF609-E7D1-445F-AB20-768C11F89B09}" type="slidenum">
              <a:rPr lang="en-US" smtClean="0"/>
              <a:t>‹#›</a:t>
            </a:fld>
            <a:endParaRPr lang="en-US"/>
          </a:p>
        </p:txBody>
      </p:sp>
    </p:spTree>
    <p:extLst>
      <p:ext uri="{BB962C8B-B14F-4D97-AF65-F5344CB8AC3E}">
        <p14:creationId xmlns:p14="http://schemas.microsoft.com/office/powerpoint/2010/main" val="1264210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E3B3EA8-59BC-4C1E-8071-6ECC9CFFC65B}" type="datetimeFigureOut">
              <a:rPr lang="en-US" smtClean="0"/>
              <a:t>11/17/17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4DDF609-E7D1-445F-AB20-768C11F89B09}" type="slidenum">
              <a:rPr lang="en-US" smtClean="0"/>
              <a:t>‹#›</a:t>
            </a:fld>
            <a:endParaRPr lang="en-US"/>
          </a:p>
        </p:txBody>
      </p:sp>
    </p:spTree>
    <p:extLst>
      <p:ext uri="{BB962C8B-B14F-4D97-AF65-F5344CB8AC3E}">
        <p14:creationId xmlns:p14="http://schemas.microsoft.com/office/powerpoint/2010/main" val="41566265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E3B3EA8-59BC-4C1E-8071-6ECC9CFFC65B}" type="datetimeFigureOut">
              <a:rPr lang="en-US" smtClean="0"/>
              <a:t>11/17/17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4DDF609-E7D1-445F-AB20-768C11F89B09}" type="slidenum">
              <a:rPr lang="en-US" smtClean="0"/>
              <a:t>‹#›</a:t>
            </a:fld>
            <a:endParaRPr lang="en-US"/>
          </a:p>
        </p:txBody>
      </p:sp>
    </p:spTree>
    <p:extLst>
      <p:ext uri="{BB962C8B-B14F-4D97-AF65-F5344CB8AC3E}">
        <p14:creationId xmlns:p14="http://schemas.microsoft.com/office/powerpoint/2010/main" val="12862715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E3B3EA8-59BC-4C1E-8071-6ECC9CFFC65B}" type="datetimeFigureOut">
              <a:rPr lang="en-US" smtClean="0"/>
              <a:t>11/17/17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4DDF609-E7D1-445F-AB20-768C11F89B09}" type="slidenum">
              <a:rPr lang="en-US" smtClean="0"/>
              <a:t>‹#›</a:t>
            </a:fld>
            <a:endParaRPr lang="en-US"/>
          </a:p>
        </p:txBody>
      </p:sp>
    </p:spTree>
    <p:extLst>
      <p:ext uri="{BB962C8B-B14F-4D97-AF65-F5344CB8AC3E}">
        <p14:creationId xmlns:p14="http://schemas.microsoft.com/office/powerpoint/2010/main" val="1954920836"/>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E3B3EA8-59BC-4C1E-8071-6ECC9CFFC65B}" type="datetimeFigureOut">
              <a:rPr lang="en-US" smtClean="0"/>
              <a:t>11/17/17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4DDF609-E7D1-445F-AB20-768C11F89B09}" type="slidenum">
              <a:rPr lang="en-US" smtClean="0"/>
              <a:t>‹#›</a:t>
            </a:fld>
            <a:endParaRPr lang="en-US"/>
          </a:p>
        </p:txBody>
      </p:sp>
    </p:spTree>
    <p:extLst>
      <p:ext uri="{BB962C8B-B14F-4D97-AF65-F5344CB8AC3E}">
        <p14:creationId xmlns:p14="http://schemas.microsoft.com/office/powerpoint/2010/main" val="92007852"/>
      </p:ext>
    </p:extLst>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2024" y="2130425"/>
            <a:ext cx="8750808" cy="1470025"/>
          </a:xfrm>
        </p:spPr>
        <p:txBody>
          <a:bodyPr>
            <a:normAutofit/>
          </a:bodyPr>
          <a:lstStyle/>
          <a:p>
            <a:r>
              <a:rPr lang="en-US" sz="4000" dirty="0" smtClean="0"/>
              <a:t>AP Biology – Ch. 11+12 – </a:t>
            </a:r>
            <a:br>
              <a:rPr lang="en-US" sz="4000" dirty="0" smtClean="0"/>
            </a:br>
            <a:r>
              <a:rPr lang="en-US" sz="4000" dirty="0" smtClean="0"/>
              <a:t>Cell Communication &amp; Cell Cycle</a:t>
            </a:r>
            <a:endParaRPr lang="en-US" sz="4000" dirty="0"/>
          </a:p>
        </p:txBody>
      </p:sp>
      <p:sp>
        <p:nvSpPr>
          <p:cNvPr id="3" name="Subtitle 2"/>
          <p:cNvSpPr>
            <a:spLocks noGrp="1"/>
          </p:cNvSpPr>
          <p:nvPr>
            <p:ph type="subTitle" idx="1"/>
          </p:nvPr>
        </p:nvSpPr>
        <p:spPr/>
        <p:txBody>
          <a:bodyPr/>
          <a:lstStyle/>
          <a:p>
            <a:r>
              <a:rPr lang="en-US" dirty="0" smtClean="0"/>
              <a:t>AP Exam Questions</a:t>
            </a:r>
            <a:endParaRPr lang="en-US" dirty="0"/>
          </a:p>
        </p:txBody>
      </p:sp>
    </p:spTree>
    <p:extLst>
      <p:ext uri="{BB962C8B-B14F-4D97-AF65-F5344CB8AC3E}">
        <p14:creationId xmlns:p14="http://schemas.microsoft.com/office/powerpoint/2010/main" val="520413232"/>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3</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dirty="0" smtClean="0"/>
              <a:t>Besides </a:t>
            </a:r>
            <a:r>
              <a:rPr lang="en-US" dirty="0"/>
              <a:t>the ability of some cancer cells to </a:t>
            </a:r>
            <a:r>
              <a:rPr lang="en-US" dirty="0" err="1" smtClean="0"/>
              <a:t>overproliferate</a:t>
            </a:r>
            <a:r>
              <a:rPr lang="en-US" dirty="0" smtClean="0"/>
              <a:t> (over divide), </a:t>
            </a:r>
            <a:r>
              <a:rPr lang="en-US" dirty="0"/>
              <a:t>what else could logically result in a tumor?</a:t>
            </a:r>
          </a:p>
          <a:p>
            <a:pPr marL="0" indent="0">
              <a:buNone/>
            </a:pPr>
            <a:r>
              <a:rPr lang="en-US" dirty="0"/>
              <a:t>A) changes in the order of cell cycle stages</a:t>
            </a:r>
          </a:p>
          <a:p>
            <a:pPr marL="0" indent="0">
              <a:buNone/>
            </a:pPr>
            <a:r>
              <a:rPr lang="en-US" b="1" dirty="0"/>
              <a:t>B) lack of appropriate cell death</a:t>
            </a:r>
          </a:p>
          <a:p>
            <a:pPr marL="0" indent="0">
              <a:buNone/>
            </a:pPr>
            <a:r>
              <a:rPr lang="en-US" dirty="0"/>
              <a:t>C) inability to form spindles</a:t>
            </a:r>
          </a:p>
          <a:p>
            <a:pPr marL="0" indent="0">
              <a:buNone/>
            </a:pPr>
            <a:r>
              <a:rPr lang="en-US" dirty="0"/>
              <a:t>D) inability of chromosomes to meet at the metaphase plate</a:t>
            </a:r>
          </a:p>
          <a:p>
            <a:pPr marL="0" indent="0">
              <a:buNone/>
            </a:pPr>
            <a:r>
              <a:rPr lang="en-US" dirty="0" smtClean="0"/>
              <a:t>Bloom's </a:t>
            </a:r>
            <a:r>
              <a:rPr lang="en-US" dirty="0"/>
              <a:t>Taxonomy:  Synthesis/Evaluation</a:t>
            </a:r>
          </a:p>
          <a:p>
            <a:pPr marL="0" indent="0">
              <a:buNone/>
            </a:pPr>
            <a:r>
              <a:rPr lang="en-US" dirty="0"/>
              <a:t>Section:  12.3</a:t>
            </a:r>
          </a:p>
        </p:txBody>
      </p:sp>
    </p:spTree>
    <p:extLst>
      <p:ext uri="{BB962C8B-B14F-4D97-AF65-F5344CB8AC3E}">
        <p14:creationId xmlns:p14="http://schemas.microsoft.com/office/powerpoint/2010/main" val="707496494"/>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 the next 5 questions…</a:t>
            </a:r>
            <a:endParaRPr lang="en-US" dirty="0"/>
          </a:p>
        </p:txBody>
      </p:sp>
      <p:sp>
        <p:nvSpPr>
          <p:cNvPr id="3" name="Content Placeholder 2"/>
          <p:cNvSpPr>
            <a:spLocks noGrp="1"/>
          </p:cNvSpPr>
          <p:nvPr>
            <p:ph idx="1"/>
          </p:nvPr>
        </p:nvSpPr>
        <p:spPr/>
        <p:txBody>
          <a:bodyPr/>
          <a:lstStyle/>
          <a:p>
            <a:r>
              <a:rPr lang="en-US" dirty="0" smtClean="0"/>
              <a:t>Work in your groups to come up with ONE consensus answer</a:t>
            </a:r>
          </a:p>
          <a:p>
            <a:r>
              <a:rPr lang="en-US" dirty="0" smtClean="0"/>
              <a:t>Be prepared to explain your reasoning! (one “volunteer”)</a:t>
            </a:r>
            <a:endParaRPr lang="en-US" dirty="0"/>
          </a:p>
        </p:txBody>
      </p:sp>
    </p:spTree>
    <p:extLst>
      <p:ext uri="{BB962C8B-B14F-4D97-AF65-F5344CB8AC3E}">
        <p14:creationId xmlns:p14="http://schemas.microsoft.com/office/powerpoint/2010/main" val="3291535949"/>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lstStyle/>
          <a:p>
            <a:r>
              <a:rPr lang="en-US" dirty="0" smtClean="0"/>
              <a:t>Question 4</a:t>
            </a:r>
            <a:endParaRPr lang="en-US" dirty="0"/>
          </a:p>
        </p:txBody>
      </p:sp>
      <p:sp>
        <p:nvSpPr>
          <p:cNvPr id="3" name="Content Placeholder 2"/>
          <p:cNvSpPr>
            <a:spLocks noGrp="1"/>
          </p:cNvSpPr>
          <p:nvPr>
            <p:ph idx="1"/>
          </p:nvPr>
        </p:nvSpPr>
        <p:spPr>
          <a:xfrm>
            <a:off x="457200" y="1143000"/>
            <a:ext cx="8229600" cy="4983163"/>
          </a:xfrm>
        </p:spPr>
        <p:txBody>
          <a:bodyPr>
            <a:noAutofit/>
          </a:bodyPr>
          <a:lstStyle/>
          <a:p>
            <a:pPr marL="0" indent="0">
              <a:buNone/>
            </a:pPr>
            <a:r>
              <a:rPr lang="en-US" sz="2000" dirty="0" smtClean="0"/>
              <a:t>Put </a:t>
            </a:r>
            <a:r>
              <a:rPr lang="en-US" sz="2000" dirty="0"/>
              <a:t>the steps of the process of signal transduction in the order they occur:</a:t>
            </a:r>
          </a:p>
          <a:p>
            <a:pPr marL="857250" lvl="1" indent="-457200">
              <a:buAutoNum type="arabicPeriod"/>
            </a:pPr>
            <a:r>
              <a:rPr lang="en-US" sz="1800" dirty="0" smtClean="0"/>
              <a:t>A </a:t>
            </a:r>
            <a:r>
              <a:rPr lang="en-US" sz="1800" dirty="0"/>
              <a:t>conformational change in the signal-receptor complex activates an </a:t>
            </a:r>
            <a:endParaRPr lang="en-US" sz="1800" dirty="0" smtClean="0"/>
          </a:p>
          <a:p>
            <a:pPr marL="400050" lvl="1" indent="0">
              <a:buNone/>
            </a:pPr>
            <a:r>
              <a:rPr lang="en-US" sz="1800" dirty="0"/>
              <a:t>	</a:t>
            </a:r>
            <a:r>
              <a:rPr lang="en-US" sz="1800" dirty="0" smtClean="0"/>
              <a:t>enzyme</a:t>
            </a:r>
            <a:r>
              <a:rPr lang="en-US" sz="1800" dirty="0"/>
              <a:t>.</a:t>
            </a:r>
          </a:p>
          <a:p>
            <a:pPr marL="400050" lvl="1" indent="0">
              <a:buNone/>
            </a:pPr>
            <a:r>
              <a:rPr lang="en-US" sz="1800" dirty="0"/>
              <a:t>2.	Protein kinases are activated.</a:t>
            </a:r>
          </a:p>
          <a:p>
            <a:pPr marL="400050" lvl="1" indent="0">
              <a:buNone/>
            </a:pPr>
            <a:r>
              <a:rPr lang="en-US" sz="1800" dirty="0"/>
              <a:t>3.	A signal molecule binds to a receptor.</a:t>
            </a:r>
          </a:p>
          <a:p>
            <a:pPr marL="400050" lvl="1" indent="0">
              <a:buNone/>
            </a:pPr>
            <a:r>
              <a:rPr lang="en-US" sz="1800" dirty="0"/>
              <a:t>4.	Target proteins are phosphorylated.</a:t>
            </a:r>
          </a:p>
          <a:p>
            <a:pPr marL="400050" lvl="1" indent="0">
              <a:buNone/>
            </a:pPr>
            <a:r>
              <a:rPr lang="en-US" sz="1800" dirty="0"/>
              <a:t>5.	Second messenger molecules are released.</a:t>
            </a:r>
          </a:p>
          <a:p>
            <a:pPr marL="0" indent="0">
              <a:buNone/>
            </a:pPr>
            <a:r>
              <a:rPr lang="en-US" sz="2000" dirty="0"/>
              <a:t>A) 1, 2, 3, 4, 5</a:t>
            </a:r>
          </a:p>
          <a:p>
            <a:pPr marL="0" indent="0">
              <a:buNone/>
            </a:pPr>
            <a:r>
              <a:rPr lang="en-US" sz="2000" dirty="0"/>
              <a:t>B) 3, 1, 2, 4, 5</a:t>
            </a:r>
          </a:p>
          <a:p>
            <a:pPr marL="0" indent="0">
              <a:buNone/>
            </a:pPr>
            <a:r>
              <a:rPr lang="en-US" sz="2000" dirty="0"/>
              <a:t>C) 3, 1, 5, 2, 4</a:t>
            </a:r>
          </a:p>
          <a:p>
            <a:pPr marL="0" indent="0">
              <a:buNone/>
            </a:pPr>
            <a:r>
              <a:rPr lang="en-US" sz="2000" dirty="0"/>
              <a:t>D) 1, 2, 5, 3, 4</a:t>
            </a:r>
          </a:p>
          <a:p>
            <a:pPr marL="0" indent="0">
              <a:buNone/>
            </a:pPr>
            <a:r>
              <a:rPr lang="en-US" sz="2000" dirty="0" smtClean="0"/>
              <a:t>Bloom's </a:t>
            </a:r>
            <a:r>
              <a:rPr lang="en-US" sz="2000" dirty="0"/>
              <a:t>Taxonomy:  Application/Analysis</a:t>
            </a:r>
          </a:p>
          <a:p>
            <a:pPr marL="0" indent="0">
              <a:buNone/>
            </a:pPr>
            <a:r>
              <a:rPr lang="en-US" sz="2000" dirty="0"/>
              <a:t>Section:  11.3</a:t>
            </a:r>
          </a:p>
        </p:txBody>
      </p:sp>
    </p:spTree>
    <p:extLst>
      <p:ext uri="{BB962C8B-B14F-4D97-AF65-F5344CB8AC3E}">
        <p14:creationId xmlns:p14="http://schemas.microsoft.com/office/powerpoint/2010/main" val="3784276793"/>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lstStyle/>
          <a:p>
            <a:r>
              <a:rPr lang="en-US" dirty="0" smtClean="0"/>
              <a:t>Question 4</a:t>
            </a:r>
            <a:endParaRPr lang="en-US" dirty="0"/>
          </a:p>
        </p:txBody>
      </p:sp>
      <p:sp>
        <p:nvSpPr>
          <p:cNvPr id="3" name="Content Placeholder 2"/>
          <p:cNvSpPr>
            <a:spLocks noGrp="1"/>
          </p:cNvSpPr>
          <p:nvPr>
            <p:ph idx="1"/>
          </p:nvPr>
        </p:nvSpPr>
        <p:spPr>
          <a:xfrm>
            <a:off x="457200" y="1143000"/>
            <a:ext cx="8229600" cy="4983163"/>
          </a:xfrm>
        </p:spPr>
        <p:txBody>
          <a:bodyPr>
            <a:noAutofit/>
          </a:bodyPr>
          <a:lstStyle/>
          <a:p>
            <a:pPr marL="0" indent="0">
              <a:buNone/>
            </a:pPr>
            <a:r>
              <a:rPr lang="en-US" sz="2000" dirty="0" smtClean="0"/>
              <a:t>Put </a:t>
            </a:r>
            <a:r>
              <a:rPr lang="en-US" sz="2000" dirty="0"/>
              <a:t>the steps of the process of signal transduction in the order they occur:</a:t>
            </a:r>
          </a:p>
          <a:p>
            <a:pPr marL="857250" lvl="1" indent="-457200">
              <a:buAutoNum type="arabicPeriod"/>
            </a:pPr>
            <a:r>
              <a:rPr lang="en-US" sz="1800" dirty="0" smtClean="0"/>
              <a:t>A </a:t>
            </a:r>
            <a:r>
              <a:rPr lang="en-US" sz="1800" dirty="0"/>
              <a:t>conformational change in the signal-receptor complex activates an </a:t>
            </a:r>
            <a:endParaRPr lang="en-US" sz="1800" dirty="0" smtClean="0"/>
          </a:p>
          <a:p>
            <a:pPr marL="400050" lvl="1" indent="0">
              <a:buNone/>
            </a:pPr>
            <a:r>
              <a:rPr lang="en-US" sz="1800" dirty="0"/>
              <a:t>	</a:t>
            </a:r>
            <a:r>
              <a:rPr lang="en-US" sz="1800" dirty="0" smtClean="0"/>
              <a:t>enzyme</a:t>
            </a:r>
            <a:r>
              <a:rPr lang="en-US" sz="1800" dirty="0"/>
              <a:t>.</a:t>
            </a:r>
          </a:p>
          <a:p>
            <a:pPr marL="400050" lvl="1" indent="0">
              <a:buNone/>
            </a:pPr>
            <a:r>
              <a:rPr lang="en-US" sz="1800" dirty="0"/>
              <a:t>2.	Protein kinases are activated.</a:t>
            </a:r>
          </a:p>
          <a:p>
            <a:pPr marL="400050" lvl="1" indent="0">
              <a:buNone/>
            </a:pPr>
            <a:r>
              <a:rPr lang="en-US" sz="1800" dirty="0"/>
              <a:t>3.	A signal molecule binds to a receptor.</a:t>
            </a:r>
          </a:p>
          <a:p>
            <a:pPr marL="400050" lvl="1" indent="0">
              <a:buNone/>
            </a:pPr>
            <a:r>
              <a:rPr lang="en-US" sz="1800" dirty="0"/>
              <a:t>4.	Target proteins are phosphorylated.</a:t>
            </a:r>
          </a:p>
          <a:p>
            <a:pPr marL="400050" lvl="1" indent="0">
              <a:buNone/>
            </a:pPr>
            <a:r>
              <a:rPr lang="en-US" sz="1800" dirty="0"/>
              <a:t>5.	Second messenger molecules are released.</a:t>
            </a:r>
          </a:p>
          <a:p>
            <a:pPr marL="0" indent="0">
              <a:buNone/>
            </a:pPr>
            <a:r>
              <a:rPr lang="en-US" sz="2000" dirty="0"/>
              <a:t>A) 1, 2, 3, 4, 5</a:t>
            </a:r>
          </a:p>
          <a:p>
            <a:pPr marL="0" indent="0">
              <a:buNone/>
            </a:pPr>
            <a:r>
              <a:rPr lang="en-US" sz="2000" dirty="0"/>
              <a:t>B) 3, 1, 2, 4, 5</a:t>
            </a:r>
          </a:p>
          <a:p>
            <a:pPr marL="0" indent="0">
              <a:buNone/>
            </a:pPr>
            <a:r>
              <a:rPr lang="en-US" sz="2000" b="1" dirty="0"/>
              <a:t>C) 3, 1, 5, 2, 4</a:t>
            </a:r>
          </a:p>
          <a:p>
            <a:pPr marL="0" indent="0">
              <a:buNone/>
            </a:pPr>
            <a:r>
              <a:rPr lang="en-US" sz="2000" dirty="0"/>
              <a:t>D) 1, 2, 5, 3, 4</a:t>
            </a:r>
          </a:p>
          <a:p>
            <a:pPr marL="0" indent="0">
              <a:buNone/>
            </a:pPr>
            <a:r>
              <a:rPr lang="en-US" sz="2000" dirty="0" smtClean="0"/>
              <a:t>Bloom's </a:t>
            </a:r>
            <a:r>
              <a:rPr lang="en-US" sz="2000" dirty="0"/>
              <a:t>Taxonomy:  Application/Analysis</a:t>
            </a:r>
          </a:p>
          <a:p>
            <a:pPr marL="0" indent="0">
              <a:buNone/>
            </a:pPr>
            <a:r>
              <a:rPr lang="en-US" sz="2000" dirty="0"/>
              <a:t>Section:  11.3</a:t>
            </a:r>
          </a:p>
        </p:txBody>
      </p:sp>
    </p:spTree>
    <p:extLst>
      <p:ext uri="{BB962C8B-B14F-4D97-AF65-F5344CB8AC3E}">
        <p14:creationId xmlns:p14="http://schemas.microsoft.com/office/powerpoint/2010/main" val="588614354"/>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5</a:t>
            </a:r>
            <a:endParaRPr lang="en-US" dirty="0"/>
          </a:p>
        </p:txBody>
      </p:sp>
      <p:sp>
        <p:nvSpPr>
          <p:cNvPr id="3" name="Content Placeholder 2"/>
          <p:cNvSpPr>
            <a:spLocks noGrp="1"/>
          </p:cNvSpPr>
          <p:nvPr>
            <p:ph idx="1"/>
          </p:nvPr>
        </p:nvSpPr>
        <p:spPr/>
        <p:txBody>
          <a:bodyPr>
            <a:normAutofit fontScale="70000" lnSpcReduction="20000"/>
          </a:bodyPr>
          <a:lstStyle/>
          <a:p>
            <a:pPr marL="0" indent="0">
              <a:buNone/>
            </a:pPr>
            <a:r>
              <a:rPr lang="en-US" dirty="0" smtClean="0"/>
              <a:t>At </a:t>
            </a:r>
            <a:r>
              <a:rPr lang="en-US" dirty="0"/>
              <a:t>puberty, an adolescent female body changes in both structure and function of several organ systems, primarily under the influence of changing concentrations of estrogens and other steroid hormones. How can one hormone, such as estrogen, mediate so many effects?</a:t>
            </a:r>
          </a:p>
          <a:p>
            <a:pPr marL="0" indent="0">
              <a:buNone/>
            </a:pPr>
            <a:r>
              <a:rPr lang="en-US" dirty="0"/>
              <a:t>A) Estrogen is produced in very large concentration by nearly every tissue of the body.</a:t>
            </a:r>
          </a:p>
          <a:p>
            <a:pPr marL="0" indent="0">
              <a:buNone/>
            </a:pPr>
            <a:r>
              <a:rPr lang="en-US" dirty="0"/>
              <a:t>B) Each cell responds in the same way when steroids bind to the cell surface.</a:t>
            </a:r>
          </a:p>
          <a:p>
            <a:pPr marL="0" indent="0">
              <a:buNone/>
            </a:pPr>
            <a:r>
              <a:rPr lang="en-US" dirty="0"/>
              <a:t>C) Estrogen is kept away from the surface of any cells not able to bind it at the surface.</a:t>
            </a:r>
          </a:p>
          <a:p>
            <a:pPr marL="0" indent="0">
              <a:buNone/>
            </a:pPr>
            <a:r>
              <a:rPr lang="en-US" dirty="0"/>
              <a:t>D) Estrogen binds to specific receptors inside many kinds of cells, each with different responses.</a:t>
            </a:r>
          </a:p>
          <a:p>
            <a:pPr marL="0" indent="0">
              <a:buNone/>
            </a:pPr>
            <a:r>
              <a:rPr lang="en-US" dirty="0" smtClean="0"/>
              <a:t>Bloom's </a:t>
            </a:r>
            <a:r>
              <a:rPr lang="en-US" dirty="0"/>
              <a:t>Taxonomy:  Synthesis/Evaluation</a:t>
            </a:r>
          </a:p>
          <a:p>
            <a:pPr marL="0" indent="0">
              <a:buNone/>
            </a:pPr>
            <a:r>
              <a:rPr lang="en-US" dirty="0"/>
              <a:t>Section:  11.4</a:t>
            </a:r>
          </a:p>
        </p:txBody>
      </p:sp>
    </p:spTree>
    <p:extLst>
      <p:ext uri="{BB962C8B-B14F-4D97-AF65-F5344CB8AC3E}">
        <p14:creationId xmlns:p14="http://schemas.microsoft.com/office/powerpoint/2010/main" val="3420493543"/>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5</a:t>
            </a:r>
            <a:endParaRPr lang="en-US" dirty="0"/>
          </a:p>
        </p:txBody>
      </p:sp>
      <p:sp>
        <p:nvSpPr>
          <p:cNvPr id="3" name="Content Placeholder 2"/>
          <p:cNvSpPr>
            <a:spLocks noGrp="1"/>
          </p:cNvSpPr>
          <p:nvPr>
            <p:ph idx="1"/>
          </p:nvPr>
        </p:nvSpPr>
        <p:spPr/>
        <p:txBody>
          <a:bodyPr>
            <a:normAutofit fontScale="70000" lnSpcReduction="20000"/>
          </a:bodyPr>
          <a:lstStyle/>
          <a:p>
            <a:pPr marL="0" indent="0">
              <a:buNone/>
            </a:pPr>
            <a:r>
              <a:rPr lang="en-US" dirty="0" smtClean="0"/>
              <a:t>At </a:t>
            </a:r>
            <a:r>
              <a:rPr lang="en-US" dirty="0"/>
              <a:t>puberty, an adolescent female body changes in both structure and function of several organ systems, primarily under the influence of changing concentrations of estrogens and other steroid hormones. How can one hormone, such as estrogen, mediate so many effects?</a:t>
            </a:r>
          </a:p>
          <a:p>
            <a:pPr marL="0" indent="0">
              <a:buNone/>
            </a:pPr>
            <a:r>
              <a:rPr lang="en-US" dirty="0"/>
              <a:t>A) Estrogen is produced in very large concentration by nearly every tissue of the body.</a:t>
            </a:r>
          </a:p>
          <a:p>
            <a:pPr marL="0" indent="0">
              <a:buNone/>
            </a:pPr>
            <a:r>
              <a:rPr lang="en-US" dirty="0"/>
              <a:t>B) Each cell responds in the same way when steroids bind to the cell surface.</a:t>
            </a:r>
          </a:p>
          <a:p>
            <a:pPr marL="0" indent="0">
              <a:buNone/>
            </a:pPr>
            <a:r>
              <a:rPr lang="en-US" dirty="0"/>
              <a:t>C) Estrogen is kept away from the surface of any cells not able to bind it at the surface.</a:t>
            </a:r>
          </a:p>
          <a:p>
            <a:pPr marL="0" indent="0">
              <a:buNone/>
            </a:pPr>
            <a:r>
              <a:rPr lang="en-US" b="1" dirty="0"/>
              <a:t>D) Estrogen binds to specific receptors inside many kinds of cells, each with different responses.</a:t>
            </a:r>
          </a:p>
          <a:p>
            <a:pPr marL="0" indent="0">
              <a:buNone/>
            </a:pPr>
            <a:r>
              <a:rPr lang="en-US" dirty="0" smtClean="0"/>
              <a:t>Bloom's </a:t>
            </a:r>
            <a:r>
              <a:rPr lang="en-US" dirty="0"/>
              <a:t>Taxonomy:  Synthesis/Evaluation</a:t>
            </a:r>
          </a:p>
          <a:p>
            <a:pPr marL="0" indent="0">
              <a:buNone/>
            </a:pPr>
            <a:r>
              <a:rPr lang="en-US" dirty="0"/>
              <a:t>Section:  11.4</a:t>
            </a:r>
          </a:p>
        </p:txBody>
      </p:sp>
    </p:spTree>
    <p:extLst>
      <p:ext uri="{BB962C8B-B14F-4D97-AF65-F5344CB8AC3E}">
        <p14:creationId xmlns:p14="http://schemas.microsoft.com/office/powerpoint/2010/main" val="1721046385"/>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6</a:t>
            </a:r>
            <a:endParaRPr lang="en-US" dirty="0"/>
          </a:p>
        </p:txBody>
      </p:sp>
      <p:sp>
        <p:nvSpPr>
          <p:cNvPr id="3" name="Content Placeholder 2"/>
          <p:cNvSpPr>
            <a:spLocks noGrp="1"/>
          </p:cNvSpPr>
          <p:nvPr>
            <p:ph idx="1"/>
          </p:nvPr>
        </p:nvSpPr>
        <p:spPr>
          <a:xfrm>
            <a:off x="457200" y="1295400"/>
            <a:ext cx="8153400" cy="5029200"/>
          </a:xfrm>
        </p:spPr>
        <p:txBody>
          <a:bodyPr>
            <a:noAutofit/>
          </a:bodyPr>
          <a:lstStyle/>
          <a:p>
            <a:pPr marL="0" indent="0">
              <a:buNone/>
            </a:pPr>
            <a:r>
              <a:rPr lang="en-US" sz="3000" dirty="0" smtClean="0"/>
              <a:t>What </a:t>
            </a:r>
            <a:r>
              <a:rPr lang="en-US" sz="3000" dirty="0"/>
              <a:t>is the final result of mitosis in a human?</a:t>
            </a:r>
          </a:p>
          <a:p>
            <a:pPr marL="0" indent="0">
              <a:buNone/>
            </a:pPr>
            <a:r>
              <a:rPr lang="en-US" sz="3000" dirty="0"/>
              <a:t>A) genetically identical 2n somatic cells</a:t>
            </a:r>
          </a:p>
          <a:p>
            <a:pPr marL="0" indent="0">
              <a:buNone/>
            </a:pPr>
            <a:r>
              <a:rPr lang="en-US" sz="3000" dirty="0"/>
              <a:t>B) genetically different 2n somatic cells</a:t>
            </a:r>
          </a:p>
          <a:p>
            <a:pPr marL="0" indent="0">
              <a:buNone/>
            </a:pPr>
            <a:r>
              <a:rPr lang="en-US" sz="3000" dirty="0"/>
              <a:t>C) genetically identical 1n somatic cells</a:t>
            </a:r>
          </a:p>
          <a:p>
            <a:pPr marL="0" indent="0">
              <a:buNone/>
            </a:pPr>
            <a:r>
              <a:rPr lang="en-US" sz="3000" dirty="0"/>
              <a:t>D) genetically identical 2n gamete cells</a:t>
            </a:r>
          </a:p>
          <a:p>
            <a:pPr marL="0" indent="0">
              <a:buNone/>
            </a:pPr>
            <a:r>
              <a:rPr lang="en-US" sz="3000" dirty="0" smtClean="0"/>
              <a:t>Bloom's </a:t>
            </a:r>
            <a:r>
              <a:rPr lang="en-US" sz="3000" dirty="0"/>
              <a:t>Taxonomy:  Knowledge/Comprehension</a:t>
            </a:r>
          </a:p>
          <a:p>
            <a:pPr marL="0" indent="0">
              <a:buNone/>
            </a:pPr>
            <a:r>
              <a:rPr lang="en-US" sz="3000" dirty="0"/>
              <a:t>Section:  12.1</a:t>
            </a:r>
          </a:p>
        </p:txBody>
      </p:sp>
    </p:spTree>
    <p:extLst>
      <p:ext uri="{BB962C8B-B14F-4D97-AF65-F5344CB8AC3E}">
        <p14:creationId xmlns:p14="http://schemas.microsoft.com/office/powerpoint/2010/main" val="4173428176"/>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6</a:t>
            </a:r>
            <a:endParaRPr lang="en-US" dirty="0"/>
          </a:p>
        </p:txBody>
      </p:sp>
      <p:sp>
        <p:nvSpPr>
          <p:cNvPr id="3" name="Content Placeholder 2"/>
          <p:cNvSpPr>
            <a:spLocks noGrp="1"/>
          </p:cNvSpPr>
          <p:nvPr>
            <p:ph idx="1"/>
          </p:nvPr>
        </p:nvSpPr>
        <p:spPr>
          <a:xfrm>
            <a:off x="457200" y="1295400"/>
            <a:ext cx="8153400" cy="5029200"/>
          </a:xfrm>
        </p:spPr>
        <p:txBody>
          <a:bodyPr>
            <a:noAutofit/>
          </a:bodyPr>
          <a:lstStyle/>
          <a:p>
            <a:pPr marL="0" indent="0">
              <a:buNone/>
            </a:pPr>
            <a:r>
              <a:rPr lang="en-US" sz="3000" dirty="0" smtClean="0"/>
              <a:t>What </a:t>
            </a:r>
            <a:r>
              <a:rPr lang="en-US" sz="3000" dirty="0"/>
              <a:t>is the final result of mitosis in a human?</a:t>
            </a:r>
          </a:p>
          <a:p>
            <a:pPr marL="0" indent="0">
              <a:buNone/>
            </a:pPr>
            <a:r>
              <a:rPr lang="en-US" sz="3000" b="1" dirty="0"/>
              <a:t>A) genetically identical 2n somatic cells</a:t>
            </a:r>
          </a:p>
          <a:p>
            <a:pPr marL="0" indent="0">
              <a:buNone/>
            </a:pPr>
            <a:r>
              <a:rPr lang="en-US" sz="3000" dirty="0"/>
              <a:t>B) genetically different 2n somatic cells</a:t>
            </a:r>
          </a:p>
          <a:p>
            <a:pPr marL="0" indent="0">
              <a:buNone/>
            </a:pPr>
            <a:r>
              <a:rPr lang="en-US" sz="3000" dirty="0"/>
              <a:t>C) genetically identical 1n somatic cells</a:t>
            </a:r>
          </a:p>
          <a:p>
            <a:pPr marL="0" indent="0">
              <a:buNone/>
            </a:pPr>
            <a:r>
              <a:rPr lang="en-US" sz="3000" dirty="0"/>
              <a:t>D) genetically identical 2n gamete cells</a:t>
            </a:r>
          </a:p>
          <a:p>
            <a:pPr marL="0" indent="0">
              <a:buNone/>
            </a:pPr>
            <a:r>
              <a:rPr lang="en-US" sz="3000" dirty="0" smtClean="0"/>
              <a:t>Bloom's </a:t>
            </a:r>
            <a:r>
              <a:rPr lang="en-US" sz="3000" dirty="0"/>
              <a:t>Taxonomy:  Knowledge/Comprehension</a:t>
            </a:r>
          </a:p>
          <a:p>
            <a:pPr marL="0" indent="0">
              <a:buNone/>
            </a:pPr>
            <a:r>
              <a:rPr lang="en-US" sz="3000" dirty="0"/>
              <a:t>Section:  12.1</a:t>
            </a:r>
          </a:p>
        </p:txBody>
      </p:sp>
    </p:spTree>
    <p:extLst>
      <p:ext uri="{BB962C8B-B14F-4D97-AF65-F5344CB8AC3E}">
        <p14:creationId xmlns:p14="http://schemas.microsoft.com/office/powerpoint/2010/main" val="1239483366"/>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7</a:t>
            </a:r>
            <a:endParaRPr lang="en-US" dirty="0"/>
          </a:p>
        </p:txBody>
      </p:sp>
      <p:sp>
        <p:nvSpPr>
          <p:cNvPr id="3" name="Content Placeholder 2"/>
          <p:cNvSpPr>
            <a:spLocks noGrp="1"/>
          </p:cNvSpPr>
          <p:nvPr>
            <p:ph idx="1"/>
          </p:nvPr>
        </p:nvSpPr>
        <p:spPr>
          <a:xfrm>
            <a:off x="457200" y="1600200"/>
            <a:ext cx="4114800" cy="4525963"/>
          </a:xfrm>
        </p:spPr>
        <p:txBody>
          <a:bodyPr>
            <a:normAutofit fontScale="85000" lnSpcReduction="20000"/>
          </a:bodyPr>
          <a:lstStyle/>
          <a:p>
            <a:pPr marL="0" indent="0">
              <a:buNone/>
            </a:pPr>
            <a:r>
              <a:rPr lang="en-US" dirty="0" smtClean="0"/>
              <a:t>In </a:t>
            </a:r>
            <a:r>
              <a:rPr lang="en-US" dirty="0"/>
              <a:t>the </a:t>
            </a:r>
            <a:r>
              <a:rPr lang="en-US" dirty="0" smtClean="0"/>
              <a:t>figure, </a:t>
            </a:r>
            <a:r>
              <a:rPr lang="en-US" dirty="0"/>
              <a:t>G1 is represented by which numbered part(s) of the cycle?</a:t>
            </a:r>
          </a:p>
          <a:p>
            <a:pPr marL="0" indent="0">
              <a:buNone/>
            </a:pPr>
            <a:r>
              <a:rPr lang="en-US" dirty="0"/>
              <a:t>A) I or V</a:t>
            </a:r>
          </a:p>
          <a:p>
            <a:pPr marL="0" indent="0">
              <a:buNone/>
            </a:pPr>
            <a:r>
              <a:rPr lang="en-US" dirty="0"/>
              <a:t>B) II or IV</a:t>
            </a:r>
          </a:p>
          <a:p>
            <a:pPr marL="0" indent="0">
              <a:buNone/>
            </a:pPr>
            <a:r>
              <a:rPr lang="en-US" dirty="0"/>
              <a:t>C) III only</a:t>
            </a:r>
          </a:p>
          <a:p>
            <a:pPr marL="0" indent="0">
              <a:buNone/>
            </a:pPr>
            <a:r>
              <a:rPr lang="en-US" dirty="0"/>
              <a:t>D) V only</a:t>
            </a:r>
          </a:p>
          <a:p>
            <a:pPr marL="0" indent="0">
              <a:buNone/>
            </a:pPr>
            <a:r>
              <a:rPr lang="en-US" dirty="0" smtClean="0"/>
              <a:t>Bloom's </a:t>
            </a:r>
            <a:r>
              <a:rPr lang="en-US" dirty="0"/>
              <a:t>Taxonomy:  Application/Analysis</a:t>
            </a:r>
          </a:p>
          <a:p>
            <a:pPr marL="0" indent="0">
              <a:buNone/>
            </a:pPr>
            <a:r>
              <a:rPr lang="en-US" dirty="0"/>
              <a:t>Section:  12.2</a:t>
            </a:r>
          </a:p>
          <a:p>
            <a:pPr marL="0" indent="0">
              <a:buNone/>
            </a:pPr>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76800" y="1905000"/>
            <a:ext cx="3941752" cy="3505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8504027"/>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7</a:t>
            </a:r>
            <a:endParaRPr lang="en-US" dirty="0"/>
          </a:p>
        </p:txBody>
      </p:sp>
      <p:sp>
        <p:nvSpPr>
          <p:cNvPr id="3" name="Content Placeholder 2"/>
          <p:cNvSpPr>
            <a:spLocks noGrp="1"/>
          </p:cNvSpPr>
          <p:nvPr>
            <p:ph idx="1"/>
          </p:nvPr>
        </p:nvSpPr>
        <p:spPr>
          <a:xfrm>
            <a:off x="457200" y="1600200"/>
            <a:ext cx="4114800" cy="4525963"/>
          </a:xfrm>
        </p:spPr>
        <p:txBody>
          <a:bodyPr>
            <a:normAutofit fontScale="85000" lnSpcReduction="20000"/>
          </a:bodyPr>
          <a:lstStyle/>
          <a:p>
            <a:pPr marL="0" indent="0">
              <a:buNone/>
            </a:pPr>
            <a:r>
              <a:rPr lang="en-US" dirty="0" smtClean="0"/>
              <a:t>In </a:t>
            </a:r>
            <a:r>
              <a:rPr lang="en-US" dirty="0"/>
              <a:t>the </a:t>
            </a:r>
            <a:r>
              <a:rPr lang="en-US" dirty="0" smtClean="0"/>
              <a:t>figure, </a:t>
            </a:r>
            <a:r>
              <a:rPr lang="en-US" dirty="0"/>
              <a:t>G1 is represented by which numbered part(s) of the cycle?</a:t>
            </a:r>
          </a:p>
          <a:p>
            <a:pPr marL="0" indent="0">
              <a:buNone/>
            </a:pPr>
            <a:r>
              <a:rPr lang="en-US" b="1" dirty="0"/>
              <a:t>A) I or V</a:t>
            </a:r>
          </a:p>
          <a:p>
            <a:pPr marL="0" indent="0">
              <a:buNone/>
            </a:pPr>
            <a:r>
              <a:rPr lang="en-US" dirty="0"/>
              <a:t>B) II or IV</a:t>
            </a:r>
          </a:p>
          <a:p>
            <a:pPr marL="0" indent="0">
              <a:buNone/>
            </a:pPr>
            <a:r>
              <a:rPr lang="en-US" dirty="0"/>
              <a:t>C) III only</a:t>
            </a:r>
          </a:p>
          <a:p>
            <a:pPr marL="0" indent="0">
              <a:buNone/>
            </a:pPr>
            <a:r>
              <a:rPr lang="en-US" dirty="0"/>
              <a:t>D) V only</a:t>
            </a:r>
          </a:p>
          <a:p>
            <a:pPr marL="0" indent="0">
              <a:buNone/>
            </a:pPr>
            <a:r>
              <a:rPr lang="en-US" dirty="0" smtClean="0"/>
              <a:t>Bloom's </a:t>
            </a:r>
            <a:r>
              <a:rPr lang="en-US" dirty="0"/>
              <a:t>Taxonomy:  Application/Analysis</a:t>
            </a:r>
          </a:p>
          <a:p>
            <a:pPr marL="0" indent="0">
              <a:buNone/>
            </a:pPr>
            <a:r>
              <a:rPr lang="en-US" dirty="0"/>
              <a:t>Section:  12.2</a:t>
            </a:r>
          </a:p>
          <a:p>
            <a:pPr marL="0" indent="0">
              <a:buNone/>
            </a:pPr>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76800" y="1905000"/>
            <a:ext cx="3941752" cy="3505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228750251"/>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 Now</a:t>
            </a:r>
            <a:endParaRPr lang="en-US" dirty="0"/>
          </a:p>
        </p:txBody>
      </p:sp>
      <p:sp>
        <p:nvSpPr>
          <p:cNvPr id="3" name="Content Placeholder 2"/>
          <p:cNvSpPr>
            <a:spLocks noGrp="1"/>
          </p:cNvSpPr>
          <p:nvPr>
            <p:ph idx="1"/>
          </p:nvPr>
        </p:nvSpPr>
        <p:spPr/>
        <p:txBody>
          <a:bodyPr/>
          <a:lstStyle/>
          <a:p>
            <a:r>
              <a:rPr lang="en-US" dirty="0" smtClean="0"/>
              <a:t>Using what you know about cell communication and cell signaling, </a:t>
            </a:r>
            <a:r>
              <a:rPr lang="en-US" smtClean="0"/>
              <a:t>how can a </a:t>
            </a:r>
            <a:r>
              <a:rPr lang="en-US" dirty="0" smtClean="0"/>
              <a:t>muscle get affected by the fight-or-flight hormone epinephrine (adrenaline)?</a:t>
            </a:r>
            <a:endParaRPr lang="en-US" dirty="0"/>
          </a:p>
        </p:txBody>
      </p:sp>
    </p:spTree>
    <p:extLst>
      <p:ext uri="{BB962C8B-B14F-4D97-AF65-F5344CB8AC3E}">
        <p14:creationId xmlns:p14="http://schemas.microsoft.com/office/powerpoint/2010/main" val="1260599649"/>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8</a:t>
            </a:r>
            <a:endParaRPr lang="en-US" dirty="0"/>
          </a:p>
        </p:txBody>
      </p:sp>
      <p:sp>
        <p:nvSpPr>
          <p:cNvPr id="3" name="Content Placeholder 2"/>
          <p:cNvSpPr>
            <a:spLocks noGrp="1"/>
          </p:cNvSpPr>
          <p:nvPr>
            <p:ph idx="1"/>
          </p:nvPr>
        </p:nvSpPr>
        <p:spPr>
          <a:xfrm>
            <a:off x="457200" y="1600200"/>
            <a:ext cx="4114800" cy="4525963"/>
          </a:xfrm>
        </p:spPr>
        <p:txBody>
          <a:bodyPr>
            <a:normAutofit fontScale="85000" lnSpcReduction="10000"/>
          </a:bodyPr>
          <a:lstStyle/>
          <a:p>
            <a:pPr marL="0" indent="0">
              <a:buNone/>
            </a:pPr>
            <a:r>
              <a:rPr lang="en-US" dirty="0" smtClean="0"/>
              <a:t>In </a:t>
            </a:r>
            <a:r>
              <a:rPr lang="en-US" dirty="0"/>
              <a:t>the </a:t>
            </a:r>
            <a:r>
              <a:rPr lang="en-US" dirty="0" smtClean="0"/>
              <a:t>figure, </a:t>
            </a:r>
            <a:r>
              <a:rPr lang="en-US" dirty="0"/>
              <a:t>MPF reaches its highest concentration during this stage.</a:t>
            </a:r>
          </a:p>
          <a:p>
            <a:pPr marL="0" indent="0">
              <a:buNone/>
            </a:pPr>
            <a:r>
              <a:rPr lang="en-US" dirty="0"/>
              <a:t>A) I</a:t>
            </a:r>
          </a:p>
          <a:p>
            <a:pPr marL="0" indent="0">
              <a:buNone/>
            </a:pPr>
            <a:r>
              <a:rPr lang="en-US" dirty="0"/>
              <a:t>B) II</a:t>
            </a:r>
          </a:p>
          <a:p>
            <a:pPr marL="0" indent="0">
              <a:buNone/>
            </a:pPr>
            <a:r>
              <a:rPr lang="en-US" dirty="0"/>
              <a:t>C) III</a:t>
            </a:r>
          </a:p>
          <a:p>
            <a:pPr marL="0" indent="0">
              <a:buNone/>
            </a:pPr>
            <a:r>
              <a:rPr lang="en-US" dirty="0"/>
              <a:t>D) IV</a:t>
            </a:r>
          </a:p>
          <a:p>
            <a:pPr marL="0" indent="0">
              <a:buNone/>
            </a:pPr>
            <a:r>
              <a:rPr lang="en-US" dirty="0" smtClean="0"/>
              <a:t>Bloom's </a:t>
            </a:r>
            <a:r>
              <a:rPr lang="en-US" dirty="0"/>
              <a:t>Taxonomy:  Application/Analysis</a:t>
            </a:r>
          </a:p>
          <a:p>
            <a:pPr marL="0" indent="0">
              <a:buNone/>
            </a:pPr>
            <a:r>
              <a:rPr lang="en-US" dirty="0"/>
              <a:t>Section:  </a:t>
            </a:r>
            <a:r>
              <a:rPr lang="en-US" dirty="0" smtClean="0"/>
              <a:t>12.3</a:t>
            </a:r>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76800" y="1905000"/>
            <a:ext cx="3941752" cy="3505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103505780"/>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8</a:t>
            </a:r>
            <a:endParaRPr lang="en-US" dirty="0"/>
          </a:p>
        </p:txBody>
      </p:sp>
      <p:sp>
        <p:nvSpPr>
          <p:cNvPr id="3" name="Content Placeholder 2"/>
          <p:cNvSpPr>
            <a:spLocks noGrp="1"/>
          </p:cNvSpPr>
          <p:nvPr>
            <p:ph idx="1"/>
          </p:nvPr>
        </p:nvSpPr>
        <p:spPr>
          <a:xfrm>
            <a:off x="457200" y="1600200"/>
            <a:ext cx="4114800" cy="4525963"/>
          </a:xfrm>
        </p:spPr>
        <p:txBody>
          <a:bodyPr>
            <a:normAutofit fontScale="85000" lnSpcReduction="10000"/>
          </a:bodyPr>
          <a:lstStyle/>
          <a:p>
            <a:pPr marL="0" indent="0">
              <a:buNone/>
            </a:pPr>
            <a:r>
              <a:rPr lang="en-US" smtClean="0"/>
              <a:t>In </a:t>
            </a:r>
            <a:r>
              <a:rPr lang="en-US" dirty="0"/>
              <a:t>the </a:t>
            </a:r>
            <a:r>
              <a:rPr lang="en-US" dirty="0" smtClean="0"/>
              <a:t>figure, </a:t>
            </a:r>
            <a:r>
              <a:rPr lang="en-US" dirty="0"/>
              <a:t>MPF reaches its highest concentration during this stage.</a:t>
            </a:r>
          </a:p>
          <a:p>
            <a:pPr marL="0" indent="0">
              <a:buNone/>
            </a:pPr>
            <a:r>
              <a:rPr lang="en-US" dirty="0"/>
              <a:t>A) I</a:t>
            </a:r>
          </a:p>
          <a:p>
            <a:pPr marL="0" indent="0">
              <a:buNone/>
            </a:pPr>
            <a:r>
              <a:rPr lang="en-US" dirty="0"/>
              <a:t>B) II</a:t>
            </a:r>
          </a:p>
          <a:p>
            <a:pPr marL="0" indent="0">
              <a:buNone/>
            </a:pPr>
            <a:r>
              <a:rPr lang="en-US" b="1" dirty="0"/>
              <a:t>C) III</a:t>
            </a:r>
          </a:p>
          <a:p>
            <a:pPr marL="0" indent="0">
              <a:buNone/>
            </a:pPr>
            <a:r>
              <a:rPr lang="en-US" dirty="0"/>
              <a:t>D) IV</a:t>
            </a:r>
          </a:p>
          <a:p>
            <a:pPr marL="0" indent="0">
              <a:buNone/>
            </a:pPr>
            <a:r>
              <a:rPr lang="en-US" dirty="0" smtClean="0"/>
              <a:t>Bloom's </a:t>
            </a:r>
            <a:r>
              <a:rPr lang="en-US" dirty="0"/>
              <a:t>Taxonomy:  Application/Analysis</a:t>
            </a:r>
          </a:p>
          <a:p>
            <a:pPr marL="0" indent="0">
              <a:buNone/>
            </a:pPr>
            <a:r>
              <a:rPr lang="en-US" dirty="0"/>
              <a:t>Section:  </a:t>
            </a:r>
            <a:r>
              <a:rPr lang="en-US" dirty="0" smtClean="0"/>
              <a:t>12.3</a:t>
            </a:r>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76800" y="1905000"/>
            <a:ext cx="3941752" cy="3505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81839246"/>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 9-15</a:t>
            </a:r>
            <a:endParaRPr lang="en-US" dirty="0"/>
          </a:p>
        </p:txBody>
      </p:sp>
      <p:sp>
        <p:nvSpPr>
          <p:cNvPr id="3" name="Content Placeholder 2"/>
          <p:cNvSpPr>
            <a:spLocks noGrp="1"/>
          </p:cNvSpPr>
          <p:nvPr>
            <p:ph idx="1"/>
          </p:nvPr>
        </p:nvSpPr>
        <p:spPr/>
        <p:txBody>
          <a:bodyPr/>
          <a:lstStyle/>
          <a:p>
            <a:r>
              <a:rPr lang="en-US" dirty="0" smtClean="0"/>
              <a:t>Independently complete these questions. Be sure to use the strategies we’ve discussed! </a:t>
            </a:r>
            <a:endParaRPr lang="en-US" dirty="0"/>
          </a:p>
        </p:txBody>
      </p:sp>
    </p:spTree>
    <p:extLst>
      <p:ext uri="{BB962C8B-B14F-4D97-AF65-F5344CB8AC3E}">
        <p14:creationId xmlns:p14="http://schemas.microsoft.com/office/powerpoint/2010/main" val="3721520061"/>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 9-15 Answers</a:t>
            </a:r>
            <a:endParaRPr lang="en-US" dirty="0"/>
          </a:p>
        </p:txBody>
      </p:sp>
      <p:sp>
        <p:nvSpPr>
          <p:cNvPr id="3" name="Content Placeholder 2"/>
          <p:cNvSpPr>
            <a:spLocks noGrp="1"/>
          </p:cNvSpPr>
          <p:nvPr>
            <p:ph idx="1"/>
          </p:nvPr>
        </p:nvSpPr>
        <p:spPr/>
        <p:txBody>
          <a:bodyPr/>
          <a:lstStyle/>
          <a:p>
            <a:pPr marL="0" indent="0">
              <a:buNone/>
            </a:pPr>
            <a:r>
              <a:rPr lang="en-US" dirty="0" smtClean="0"/>
              <a:t>9. C</a:t>
            </a:r>
          </a:p>
          <a:p>
            <a:pPr marL="0" indent="0">
              <a:buNone/>
            </a:pPr>
            <a:r>
              <a:rPr lang="en-US" dirty="0" smtClean="0"/>
              <a:t>10. C</a:t>
            </a:r>
          </a:p>
          <a:p>
            <a:pPr marL="0" indent="0">
              <a:buNone/>
            </a:pPr>
            <a:r>
              <a:rPr lang="en-US" dirty="0" smtClean="0"/>
              <a:t>11. C</a:t>
            </a:r>
          </a:p>
          <a:p>
            <a:pPr marL="0" indent="0">
              <a:buNone/>
            </a:pPr>
            <a:r>
              <a:rPr lang="en-US" dirty="0" smtClean="0"/>
              <a:t>12. B</a:t>
            </a:r>
          </a:p>
          <a:p>
            <a:pPr marL="0" indent="0">
              <a:buNone/>
            </a:pPr>
            <a:r>
              <a:rPr lang="en-US" dirty="0" smtClean="0"/>
              <a:t>13. C</a:t>
            </a:r>
          </a:p>
          <a:p>
            <a:pPr marL="0" indent="0">
              <a:buNone/>
            </a:pPr>
            <a:r>
              <a:rPr lang="en-US" dirty="0" smtClean="0"/>
              <a:t>14. A</a:t>
            </a:r>
          </a:p>
          <a:p>
            <a:pPr marL="0" indent="0">
              <a:buNone/>
            </a:pPr>
            <a:r>
              <a:rPr lang="en-US" dirty="0" smtClean="0"/>
              <a:t>15. C</a:t>
            </a:r>
          </a:p>
          <a:p>
            <a:pPr marL="514350" indent="-514350">
              <a:buAutoNum type="arabicPeriod" startAt="11"/>
            </a:pPr>
            <a:endParaRPr lang="en-US" dirty="0"/>
          </a:p>
        </p:txBody>
      </p:sp>
    </p:spTree>
    <p:extLst>
      <p:ext uri="{BB962C8B-B14F-4D97-AF65-F5344CB8AC3E}">
        <p14:creationId xmlns:p14="http://schemas.microsoft.com/office/powerpoint/2010/main" val="3333092300"/>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Exit Ticket</a:t>
            </a:r>
            <a:endParaRPr lang="en-US" dirty="0"/>
          </a:p>
        </p:txBody>
      </p:sp>
      <p:sp>
        <p:nvSpPr>
          <p:cNvPr id="3" name="Content Placeholder 2"/>
          <p:cNvSpPr>
            <a:spLocks noGrp="1"/>
          </p:cNvSpPr>
          <p:nvPr>
            <p:ph idx="1"/>
          </p:nvPr>
        </p:nvSpPr>
        <p:spPr/>
        <p:txBody>
          <a:bodyPr/>
          <a:lstStyle/>
          <a:p>
            <a:r>
              <a:rPr lang="en-US" dirty="0" smtClean="0"/>
              <a:t>In groups, come up with your own multiple choice question/answer from any topic covered thus far.</a:t>
            </a:r>
          </a:p>
          <a:p>
            <a:r>
              <a:rPr lang="en-US" dirty="0" smtClean="0"/>
              <a:t>Be sure to appropriately classify it using Bloom’s taxonomy. </a:t>
            </a:r>
          </a:p>
          <a:p>
            <a:pPr lvl="1"/>
            <a:r>
              <a:rPr lang="en-US" dirty="0" smtClean="0"/>
              <a:t>Level 1: Knowledge/comprehension</a:t>
            </a:r>
          </a:p>
          <a:p>
            <a:pPr lvl="1"/>
            <a:r>
              <a:rPr lang="en-US" dirty="0" smtClean="0"/>
              <a:t>Level 2: Application/analysis</a:t>
            </a:r>
          </a:p>
          <a:p>
            <a:pPr lvl="1"/>
            <a:r>
              <a:rPr lang="en-US" dirty="0" smtClean="0"/>
              <a:t>Level 3: Synthesis/evaluation</a:t>
            </a:r>
          </a:p>
          <a:p>
            <a:pPr marL="457200" lvl="1" indent="0">
              <a:buNone/>
            </a:pPr>
            <a:endParaRPr lang="en-US" dirty="0"/>
          </a:p>
        </p:txBody>
      </p:sp>
    </p:spTree>
    <p:extLst>
      <p:ext uri="{BB962C8B-B14F-4D97-AF65-F5344CB8AC3E}">
        <p14:creationId xmlns:p14="http://schemas.microsoft.com/office/powerpoint/2010/main" val="882128385"/>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a:t>
            </a:r>
            <a:endParaRPr lang="en-US" dirty="0"/>
          </a:p>
        </p:txBody>
      </p:sp>
      <p:sp>
        <p:nvSpPr>
          <p:cNvPr id="3" name="Content Placeholder 2"/>
          <p:cNvSpPr>
            <a:spLocks noGrp="1"/>
          </p:cNvSpPr>
          <p:nvPr>
            <p:ph idx="1"/>
          </p:nvPr>
        </p:nvSpPr>
        <p:spPr/>
        <p:txBody>
          <a:bodyPr/>
          <a:lstStyle/>
          <a:p>
            <a:r>
              <a:rPr lang="en-US" dirty="0" smtClean="0"/>
              <a:t>Today, we’ll be answering and analyzing real AP biology multiple choice exam questions on Cell Communication (Ch. 11.1-11.5) and Cell Cycle (Ch. 12.1-12.3).</a:t>
            </a:r>
          </a:p>
          <a:p>
            <a:pPr lvl="1"/>
            <a:r>
              <a:rPr lang="en-US" dirty="0" smtClean="0"/>
              <a:t>I will walk us through questions 1-3.</a:t>
            </a:r>
          </a:p>
          <a:p>
            <a:pPr lvl="1"/>
            <a:r>
              <a:rPr lang="en-US" dirty="0" smtClean="0"/>
              <a:t>We will complete questions 4-8 as a class in groups.</a:t>
            </a:r>
          </a:p>
          <a:p>
            <a:pPr lvl="1"/>
            <a:r>
              <a:rPr lang="en-US" dirty="0" smtClean="0"/>
              <a:t>You will complete questions 9-15 independently using the strategies learned today. </a:t>
            </a:r>
            <a:endParaRPr lang="en-US" dirty="0"/>
          </a:p>
        </p:txBody>
      </p:sp>
    </p:spTree>
    <p:extLst>
      <p:ext uri="{BB962C8B-B14F-4D97-AF65-F5344CB8AC3E}">
        <p14:creationId xmlns:p14="http://schemas.microsoft.com/office/powerpoint/2010/main" val="367282561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Bloom’s taxonomy</a:t>
            </a:r>
            <a:endParaRPr lang="en-US" dirty="0"/>
          </a:p>
        </p:txBody>
      </p:sp>
      <p:sp>
        <p:nvSpPr>
          <p:cNvPr id="3" name="Content Placeholder 2"/>
          <p:cNvSpPr>
            <a:spLocks noGrp="1"/>
          </p:cNvSpPr>
          <p:nvPr>
            <p:ph idx="1"/>
          </p:nvPr>
        </p:nvSpPr>
        <p:spPr/>
        <p:txBody>
          <a:bodyPr/>
          <a:lstStyle/>
          <a:p>
            <a:r>
              <a:rPr lang="en-US" dirty="0" smtClean="0"/>
              <a:t>Levels of Questions</a:t>
            </a:r>
          </a:p>
          <a:p>
            <a:pPr lvl="1"/>
            <a:r>
              <a:rPr lang="en-US" dirty="0" smtClean="0"/>
              <a:t>Level 1: Knowledge/comprehension</a:t>
            </a:r>
          </a:p>
          <a:p>
            <a:pPr lvl="1"/>
            <a:r>
              <a:rPr lang="en-US" dirty="0" smtClean="0"/>
              <a:t>Level 2: Application/analysis</a:t>
            </a:r>
          </a:p>
          <a:p>
            <a:pPr lvl="1"/>
            <a:r>
              <a:rPr lang="en-US" dirty="0" smtClean="0"/>
              <a:t>Level 3: Synthesis/evaluation</a:t>
            </a:r>
            <a:endParaRPr lang="en-US" dirty="0"/>
          </a:p>
        </p:txBody>
      </p:sp>
    </p:spTree>
    <p:extLst>
      <p:ext uri="{BB962C8B-B14F-4D97-AF65-F5344CB8AC3E}">
        <p14:creationId xmlns:p14="http://schemas.microsoft.com/office/powerpoint/2010/main" val="2567332954"/>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1</a:t>
            </a:r>
            <a:endParaRPr lang="en-US" dirty="0"/>
          </a:p>
        </p:txBody>
      </p:sp>
      <p:sp>
        <p:nvSpPr>
          <p:cNvPr id="3" name="Content Placeholder 2"/>
          <p:cNvSpPr>
            <a:spLocks noGrp="1"/>
          </p:cNvSpPr>
          <p:nvPr>
            <p:ph idx="1"/>
          </p:nvPr>
        </p:nvSpPr>
        <p:spPr/>
        <p:txBody>
          <a:bodyPr>
            <a:normAutofit fontScale="92500"/>
          </a:bodyPr>
          <a:lstStyle/>
          <a:p>
            <a:pPr marL="0" indent="0">
              <a:buNone/>
            </a:pPr>
            <a:r>
              <a:rPr lang="en-US" dirty="0" smtClean="0"/>
              <a:t>A </a:t>
            </a:r>
            <a:r>
              <a:rPr lang="en-US" dirty="0"/>
              <a:t>G-protein receptor with GTP bound to it _____.</a:t>
            </a:r>
          </a:p>
          <a:p>
            <a:pPr marL="0" indent="0">
              <a:buNone/>
            </a:pPr>
            <a:r>
              <a:rPr lang="en-US" dirty="0"/>
              <a:t>A) is in its active state</a:t>
            </a:r>
          </a:p>
          <a:p>
            <a:pPr marL="0" indent="0">
              <a:buNone/>
            </a:pPr>
            <a:r>
              <a:rPr lang="en-US" dirty="0"/>
              <a:t>B) signals a protein to maintain its shape and conformation</a:t>
            </a:r>
          </a:p>
          <a:p>
            <a:pPr marL="0" indent="0">
              <a:buNone/>
            </a:pPr>
            <a:r>
              <a:rPr lang="en-US" dirty="0"/>
              <a:t>C) will use </a:t>
            </a:r>
            <a:r>
              <a:rPr lang="en-US" dirty="0" err="1"/>
              <a:t>cGMP</a:t>
            </a:r>
            <a:r>
              <a:rPr lang="en-US" dirty="0"/>
              <a:t> as a second messenger</a:t>
            </a:r>
          </a:p>
          <a:p>
            <a:pPr marL="0" indent="0">
              <a:buNone/>
            </a:pPr>
            <a:r>
              <a:rPr lang="en-US" dirty="0"/>
              <a:t>D) directly affects gene expression</a:t>
            </a:r>
          </a:p>
          <a:p>
            <a:pPr marL="0" indent="0">
              <a:buNone/>
            </a:pPr>
            <a:r>
              <a:rPr lang="en-US" dirty="0" smtClean="0"/>
              <a:t>Bloom's </a:t>
            </a:r>
            <a:r>
              <a:rPr lang="en-US" dirty="0"/>
              <a:t>Taxonomy:  Knowledge/Comprehension</a:t>
            </a:r>
          </a:p>
          <a:p>
            <a:pPr marL="0" indent="0">
              <a:buNone/>
            </a:pPr>
            <a:r>
              <a:rPr lang="en-US" dirty="0"/>
              <a:t>Section:  11.2</a:t>
            </a:r>
          </a:p>
          <a:p>
            <a:pPr marL="0" indent="0">
              <a:buNone/>
            </a:pPr>
            <a:endParaRPr lang="en-US" dirty="0"/>
          </a:p>
        </p:txBody>
      </p:sp>
    </p:spTree>
    <p:extLst>
      <p:ext uri="{BB962C8B-B14F-4D97-AF65-F5344CB8AC3E}">
        <p14:creationId xmlns:p14="http://schemas.microsoft.com/office/powerpoint/2010/main" val="995941664"/>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1</a:t>
            </a:r>
            <a:endParaRPr lang="en-US" dirty="0"/>
          </a:p>
        </p:txBody>
      </p:sp>
      <p:sp>
        <p:nvSpPr>
          <p:cNvPr id="3" name="Content Placeholder 2"/>
          <p:cNvSpPr>
            <a:spLocks noGrp="1"/>
          </p:cNvSpPr>
          <p:nvPr>
            <p:ph idx="1"/>
          </p:nvPr>
        </p:nvSpPr>
        <p:spPr/>
        <p:txBody>
          <a:bodyPr>
            <a:normAutofit fontScale="92500"/>
          </a:bodyPr>
          <a:lstStyle/>
          <a:p>
            <a:pPr marL="0" indent="0">
              <a:buNone/>
            </a:pPr>
            <a:r>
              <a:rPr lang="en-US" dirty="0" smtClean="0"/>
              <a:t>A </a:t>
            </a:r>
            <a:r>
              <a:rPr lang="en-US" dirty="0"/>
              <a:t>G-protein receptor with GTP bound to it _____.</a:t>
            </a:r>
          </a:p>
          <a:p>
            <a:pPr marL="0" indent="0">
              <a:buNone/>
            </a:pPr>
            <a:r>
              <a:rPr lang="en-US" b="1" dirty="0"/>
              <a:t>A) is in its active state</a:t>
            </a:r>
          </a:p>
          <a:p>
            <a:pPr marL="0" indent="0">
              <a:buNone/>
            </a:pPr>
            <a:r>
              <a:rPr lang="en-US" dirty="0"/>
              <a:t>B) signals a protein to maintain its shape and conformation</a:t>
            </a:r>
          </a:p>
          <a:p>
            <a:pPr marL="0" indent="0">
              <a:buNone/>
            </a:pPr>
            <a:r>
              <a:rPr lang="en-US" dirty="0"/>
              <a:t>C) will use </a:t>
            </a:r>
            <a:r>
              <a:rPr lang="en-US" dirty="0" err="1"/>
              <a:t>cGMP</a:t>
            </a:r>
            <a:r>
              <a:rPr lang="en-US" dirty="0"/>
              <a:t> as a second messenger</a:t>
            </a:r>
          </a:p>
          <a:p>
            <a:pPr marL="0" indent="0">
              <a:buNone/>
            </a:pPr>
            <a:r>
              <a:rPr lang="en-US" dirty="0"/>
              <a:t>D) directly affects gene expression</a:t>
            </a:r>
          </a:p>
          <a:p>
            <a:pPr marL="0" indent="0">
              <a:buNone/>
            </a:pPr>
            <a:r>
              <a:rPr lang="en-US" dirty="0" smtClean="0"/>
              <a:t>Bloom's </a:t>
            </a:r>
            <a:r>
              <a:rPr lang="en-US" dirty="0"/>
              <a:t>Taxonomy:  Knowledge/Comprehension</a:t>
            </a:r>
          </a:p>
          <a:p>
            <a:pPr marL="0" indent="0">
              <a:buNone/>
            </a:pPr>
            <a:r>
              <a:rPr lang="en-US" dirty="0"/>
              <a:t>Section:  11.2</a:t>
            </a:r>
          </a:p>
          <a:p>
            <a:pPr marL="0" indent="0">
              <a:buNone/>
            </a:pPr>
            <a:endParaRPr lang="en-US" dirty="0"/>
          </a:p>
        </p:txBody>
      </p:sp>
    </p:spTree>
    <p:extLst>
      <p:ext uri="{BB962C8B-B14F-4D97-AF65-F5344CB8AC3E}">
        <p14:creationId xmlns:p14="http://schemas.microsoft.com/office/powerpoint/2010/main" val="2747033758"/>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2</a:t>
            </a:r>
            <a:endParaRPr lang="en-US" dirty="0"/>
          </a:p>
        </p:txBody>
      </p:sp>
      <p:sp>
        <p:nvSpPr>
          <p:cNvPr id="3" name="Content Placeholder 2"/>
          <p:cNvSpPr>
            <a:spLocks noGrp="1"/>
          </p:cNvSpPr>
          <p:nvPr>
            <p:ph idx="1"/>
          </p:nvPr>
        </p:nvSpPr>
        <p:spPr/>
        <p:txBody>
          <a:bodyPr>
            <a:normAutofit fontScale="77500" lnSpcReduction="20000"/>
          </a:bodyPr>
          <a:lstStyle/>
          <a:p>
            <a:pPr marL="0" indent="0">
              <a:buNone/>
            </a:pPr>
            <a:r>
              <a:rPr lang="en-US" dirty="0" smtClean="0"/>
              <a:t>If </a:t>
            </a:r>
            <a:r>
              <a:rPr lang="en-US" dirty="0"/>
              <a:t>an animal cell suddenly lost the ability to produce GTP, what might happen to its signaling system?</a:t>
            </a:r>
          </a:p>
          <a:p>
            <a:pPr marL="0" indent="0">
              <a:buNone/>
            </a:pPr>
            <a:r>
              <a:rPr lang="en-US" dirty="0"/>
              <a:t>A) It would not be able to activate and inactivate the G protein on the cytoplasmic side of the plasma membrane.</a:t>
            </a:r>
          </a:p>
          <a:p>
            <a:pPr marL="0" indent="0">
              <a:buNone/>
            </a:pPr>
            <a:r>
              <a:rPr lang="en-US" dirty="0"/>
              <a:t>B) It would be able to carry out reception and transduction but would not be able to respond to a signal.</a:t>
            </a:r>
          </a:p>
          <a:p>
            <a:pPr marL="0" indent="0">
              <a:buNone/>
            </a:pPr>
            <a:r>
              <a:rPr lang="en-US" dirty="0"/>
              <a:t>C) It would use ATP instead of GTP to activate and inactivate the G protein on the cytoplasmic side of the plasma membrane.</a:t>
            </a:r>
          </a:p>
          <a:p>
            <a:pPr marL="0" indent="0">
              <a:buNone/>
            </a:pPr>
            <a:r>
              <a:rPr lang="en-US" dirty="0"/>
              <a:t>D) It would employ a transduction pathway directly from an external messenger.</a:t>
            </a:r>
          </a:p>
          <a:p>
            <a:pPr marL="0" indent="0">
              <a:buNone/>
            </a:pPr>
            <a:r>
              <a:rPr lang="en-US" dirty="0" smtClean="0"/>
              <a:t>Bloom's </a:t>
            </a:r>
            <a:r>
              <a:rPr lang="en-US" dirty="0"/>
              <a:t>Taxonomy:  Application/Analysis</a:t>
            </a:r>
          </a:p>
          <a:p>
            <a:pPr marL="0" indent="0">
              <a:buNone/>
            </a:pPr>
            <a:r>
              <a:rPr lang="en-US" dirty="0"/>
              <a:t>Section:  11.2</a:t>
            </a:r>
          </a:p>
        </p:txBody>
      </p:sp>
    </p:spTree>
    <p:extLst>
      <p:ext uri="{BB962C8B-B14F-4D97-AF65-F5344CB8AC3E}">
        <p14:creationId xmlns:p14="http://schemas.microsoft.com/office/powerpoint/2010/main" val="3788039673"/>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2</a:t>
            </a:r>
            <a:endParaRPr lang="en-US" dirty="0"/>
          </a:p>
        </p:txBody>
      </p:sp>
      <p:sp>
        <p:nvSpPr>
          <p:cNvPr id="3" name="Content Placeholder 2"/>
          <p:cNvSpPr>
            <a:spLocks noGrp="1"/>
          </p:cNvSpPr>
          <p:nvPr>
            <p:ph idx="1"/>
          </p:nvPr>
        </p:nvSpPr>
        <p:spPr/>
        <p:txBody>
          <a:bodyPr>
            <a:normAutofit fontScale="77500" lnSpcReduction="20000"/>
          </a:bodyPr>
          <a:lstStyle/>
          <a:p>
            <a:pPr marL="0" indent="0">
              <a:buNone/>
            </a:pPr>
            <a:r>
              <a:rPr lang="en-US" dirty="0" smtClean="0"/>
              <a:t>If </a:t>
            </a:r>
            <a:r>
              <a:rPr lang="en-US" dirty="0"/>
              <a:t>an animal cell suddenly lost the ability to produce GTP, what might happen to its signaling system?</a:t>
            </a:r>
          </a:p>
          <a:p>
            <a:pPr marL="0" indent="0">
              <a:buNone/>
            </a:pPr>
            <a:r>
              <a:rPr lang="en-US" b="1" dirty="0"/>
              <a:t>A) It would not be able to activate and inactivate the G protein on the cytoplasmic side of the plasma membrane.</a:t>
            </a:r>
          </a:p>
          <a:p>
            <a:pPr marL="0" indent="0">
              <a:buNone/>
            </a:pPr>
            <a:r>
              <a:rPr lang="en-US" dirty="0"/>
              <a:t>B) It would be able to carry out reception and transduction but would not be able to respond to a signal.</a:t>
            </a:r>
          </a:p>
          <a:p>
            <a:pPr marL="0" indent="0">
              <a:buNone/>
            </a:pPr>
            <a:r>
              <a:rPr lang="en-US" dirty="0"/>
              <a:t>C) It would use ATP instead of GTP to activate and inactivate the G protein on the cytoplasmic side of the plasma membrane.</a:t>
            </a:r>
          </a:p>
          <a:p>
            <a:pPr marL="0" indent="0">
              <a:buNone/>
            </a:pPr>
            <a:r>
              <a:rPr lang="en-US" dirty="0"/>
              <a:t>D) It would employ a transduction pathway directly from an external messenger.</a:t>
            </a:r>
          </a:p>
          <a:p>
            <a:pPr marL="0" indent="0">
              <a:buNone/>
            </a:pPr>
            <a:r>
              <a:rPr lang="en-US" dirty="0" smtClean="0"/>
              <a:t>Bloom's </a:t>
            </a:r>
            <a:r>
              <a:rPr lang="en-US" dirty="0"/>
              <a:t>Taxonomy:  Application/Analysis</a:t>
            </a:r>
          </a:p>
          <a:p>
            <a:pPr marL="0" indent="0">
              <a:buNone/>
            </a:pPr>
            <a:r>
              <a:rPr lang="en-US" dirty="0"/>
              <a:t>Section:  11.2</a:t>
            </a:r>
          </a:p>
        </p:txBody>
      </p:sp>
    </p:spTree>
    <p:extLst>
      <p:ext uri="{BB962C8B-B14F-4D97-AF65-F5344CB8AC3E}">
        <p14:creationId xmlns:p14="http://schemas.microsoft.com/office/powerpoint/2010/main" val="182691706"/>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3</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dirty="0" smtClean="0"/>
              <a:t>Besides </a:t>
            </a:r>
            <a:r>
              <a:rPr lang="en-US" dirty="0"/>
              <a:t>the ability of some cancer cells to </a:t>
            </a:r>
            <a:r>
              <a:rPr lang="en-US" dirty="0" err="1" smtClean="0"/>
              <a:t>overproliferate</a:t>
            </a:r>
            <a:r>
              <a:rPr lang="en-US" dirty="0" smtClean="0"/>
              <a:t> (over divide), </a:t>
            </a:r>
            <a:r>
              <a:rPr lang="en-US" dirty="0"/>
              <a:t>what else could logically result in a tumor?</a:t>
            </a:r>
          </a:p>
          <a:p>
            <a:pPr marL="0" indent="0">
              <a:buNone/>
            </a:pPr>
            <a:r>
              <a:rPr lang="en-US" dirty="0"/>
              <a:t>A) changes in the order of cell cycle stages</a:t>
            </a:r>
          </a:p>
          <a:p>
            <a:pPr marL="0" indent="0">
              <a:buNone/>
            </a:pPr>
            <a:r>
              <a:rPr lang="en-US" dirty="0"/>
              <a:t>B) lack of appropriate cell death</a:t>
            </a:r>
          </a:p>
          <a:p>
            <a:pPr marL="0" indent="0">
              <a:buNone/>
            </a:pPr>
            <a:r>
              <a:rPr lang="en-US" dirty="0"/>
              <a:t>C) inability to form spindles</a:t>
            </a:r>
          </a:p>
          <a:p>
            <a:pPr marL="0" indent="0">
              <a:buNone/>
            </a:pPr>
            <a:r>
              <a:rPr lang="en-US" dirty="0"/>
              <a:t>D) inability of chromosomes to meet at the metaphase plate</a:t>
            </a:r>
          </a:p>
          <a:p>
            <a:pPr marL="0" indent="0">
              <a:buNone/>
            </a:pPr>
            <a:r>
              <a:rPr lang="en-US" dirty="0" smtClean="0"/>
              <a:t>Bloom's </a:t>
            </a:r>
            <a:r>
              <a:rPr lang="en-US" dirty="0"/>
              <a:t>Taxonomy:  Synthesis/Evaluation</a:t>
            </a:r>
          </a:p>
          <a:p>
            <a:pPr marL="0" indent="0">
              <a:buNone/>
            </a:pPr>
            <a:r>
              <a:rPr lang="en-US" dirty="0"/>
              <a:t>Section:  12.3</a:t>
            </a:r>
          </a:p>
        </p:txBody>
      </p:sp>
    </p:spTree>
    <p:extLst>
      <p:ext uri="{BB962C8B-B14F-4D97-AF65-F5344CB8AC3E}">
        <p14:creationId xmlns:p14="http://schemas.microsoft.com/office/powerpoint/2010/main" val="1691758362"/>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435</TotalTime>
  <Words>1326</Words>
  <Application>Microsoft Macintosh PowerPoint</Application>
  <PresentationFormat>On-screen Show (4:3)</PresentationFormat>
  <Paragraphs>173</Paragraphs>
  <Slides>24</Slides>
  <Notes>0</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Office Theme</vt:lpstr>
      <vt:lpstr>AP Biology – Ch. 11+12 –  Cell Communication &amp; Cell Cycle</vt:lpstr>
      <vt:lpstr>Do Now</vt:lpstr>
      <vt:lpstr>Overview</vt:lpstr>
      <vt:lpstr>Bloom’s taxonomy</vt:lpstr>
      <vt:lpstr>Question 1</vt:lpstr>
      <vt:lpstr>Question 1</vt:lpstr>
      <vt:lpstr>Question 2</vt:lpstr>
      <vt:lpstr>Question 2</vt:lpstr>
      <vt:lpstr>Question 3</vt:lpstr>
      <vt:lpstr>Question 3</vt:lpstr>
      <vt:lpstr>For the next 5 questions…</vt:lpstr>
      <vt:lpstr>Question 4</vt:lpstr>
      <vt:lpstr>Question 4</vt:lpstr>
      <vt:lpstr>Question 5</vt:lpstr>
      <vt:lpstr>Question 5</vt:lpstr>
      <vt:lpstr>Question 6</vt:lpstr>
      <vt:lpstr>Question 6</vt:lpstr>
      <vt:lpstr>Question 7</vt:lpstr>
      <vt:lpstr>Question 7</vt:lpstr>
      <vt:lpstr>Question 8</vt:lpstr>
      <vt:lpstr>Question 8</vt:lpstr>
      <vt:lpstr>Questions 9-15</vt:lpstr>
      <vt:lpstr>Questions 9-15 Answers</vt:lpstr>
      <vt:lpstr>Exit Ticket</vt:lpstr>
    </vt:vector>
  </TitlesOfParts>
  <Company>epsd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 Biology – Ch. 8 – Metabolism</dc:title>
  <dc:creator>Crystal DiCosmo-Ponticello</dc:creator>
  <cp:lastModifiedBy>HaiderAli Bhatti</cp:lastModifiedBy>
  <cp:revision>28</cp:revision>
  <dcterms:created xsi:type="dcterms:W3CDTF">2016-09-27T15:59:56Z</dcterms:created>
  <dcterms:modified xsi:type="dcterms:W3CDTF">2017-11-17T17:16:25Z</dcterms:modified>
</cp:coreProperties>
</file>