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slideLayouts/slideLayout28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8" r:id="rId1"/>
    <p:sldMasterId id="2147483810" r:id="rId2"/>
    <p:sldMasterId id="2147483812" r:id="rId3"/>
    <p:sldMasterId id="2147483814" r:id="rId4"/>
    <p:sldMasterId id="2147483834" r:id="rId5"/>
    <p:sldMasterId id="2147483836" r:id="rId6"/>
    <p:sldMasterId id="2147483846" r:id="rId7"/>
    <p:sldMasterId id="2147483854" r:id="rId8"/>
    <p:sldMasterId id="2147483860" r:id="rId9"/>
    <p:sldMasterId id="2147483864" r:id="rId10"/>
    <p:sldMasterId id="2147483866" r:id="rId11"/>
    <p:sldMasterId id="2147483868" r:id="rId12"/>
    <p:sldMasterId id="2147483870" r:id="rId13"/>
    <p:sldMasterId id="2147483872" r:id="rId14"/>
    <p:sldMasterId id="2147483874" r:id="rId15"/>
    <p:sldMasterId id="2147483882" r:id="rId16"/>
    <p:sldMasterId id="2147483886" r:id="rId17"/>
  </p:sldMasterIdLst>
  <p:notesMasterIdLst>
    <p:notesMasterId r:id="rId89"/>
  </p:notesMasterIdLst>
  <p:handoutMasterIdLst>
    <p:handoutMasterId r:id="rId90"/>
  </p:handoutMasterIdLst>
  <p:sldIdLst>
    <p:sldId id="256" r:id="rId18"/>
    <p:sldId id="447" r:id="rId19"/>
    <p:sldId id="464" r:id="rId20"/>
    <p:sldId id="300" r:id="rId21"/>
    <p:sldId id="445" r:id="rId22"/>
    <p:sldId id="441" r:id="rId23"/>
    <p:sldId id="301" r:id="rId24"/>
    <p:sldId id="400" r:id="rId25"/>
    <p:sldId id="303" r:id="rId26"/>
    <p:sldId id="305" r:id="rId27"/>
    <p:sldId id="401" r:id="rId28"/>
    <p:sldId id="307" r:id="rId29"/>
    <p:sldId id="308" r:id="rId30"/>
    <p:sldId id="448" r:id="rId31"/>
    <p:sldId id="402" r:id="rId32"/>
    <p:sldId id="310" r:id="rId33"/>
    <p:sldId id="450" r:id="rId34"/>
    <p:sldId id="451" r:id="rId35"/>
    <p:sldId id="452" r:id="rId36"/>
    <p:sldId id="446" r:id="rId37"/>
    <p:sldId id="313" r:id="rId38"/>
    <p:sldId id="314" r:id="rId39"/>
    <p:sldId id="315" r:id="rId40"/>
    <p:sldId id="318" r:id="rId41"/>
    <p:sldId id="412" r:id="rId42"/>
    <p:sldId id="449" r:id="rId43"/>
    <p:sldId id="413" r:id="rId44"/>
    <p:sldId id="320" r:id="rId45"/>
    <p:sldId id="455" r:id="rId46"/>
    <p:sldId id="453" r:id="rId47"/>
    <p:sldId id="454" r:id="rId48"/>
    <p:sldId id="440" r:id="rId49"/>
    <p:sldId id="321" r:id="rId50"/>
    <p:sldId id="322" r:id="rId51"/>
    <p:sldId id="323" r:id="rId52"/>
    <p:sldId id="418" r:id="rId53"/>
    <p:sldId id="324" r:id="rId54"/>
    <p:sldId id="422" r:id="rId55"/>
    <p:sldId id="465" r:id="rId56"/>
    <p:sldId id="467" r:id="rId57"/>
    <p:sldId id="456" r:id="rId58"/>
    <p:sldId id="457" r:id="rId59"/>
    <p:sldId id="458" r:id="rId60"/>
    <p:sldId id="442" r:id="rId61"/>
    <p:sldId id="328" r:id="rId62"/>
    <p:sldId id="425" r:id="rId63"/>
    <p:sldId id="329" r:id="rId64"/>
    <p:sldId id="396" r:id="rId65"/>
    <p:sldId id="427" r:id="rId66"/>
    <p:sldId id="331" r:id="rId67"/>
    <p:sldId id="428" r:id="rId68"/>
    <p:sldId id="333" r:id="rId69"/>
    <p:sldId id="429" r:id="rId70"/>
    <p:sldId id="430" r:id="rId71"/>
    <p:sldId id="431" r:id="rId72"/>
    <p:sldId id="432" r:id="rId73"/>
    <p:sldId id="335" r:id="rId74"/>
    <p:sldId id="463" r:id="rId75"/>
    <p:sldId id="336" r:id="rId76"/>
    <p:sldId id="337" r:id="rId77"/>
    <p:sldId id="436" r:id="rId78"/>
    <p:sldId id="459" r:id="rId79"/>
    <p:sldId id="460" r:id="rId80"/>
    <p:sldId id="461" r:id="rId81"/>
    <p:sldId id="443" r:id="rId82"/>
    <p:sldId id="339" r:id="rId83"/>
    <p:sldId id="340" r:id="rId84"/>
    <p:sldId id="341" r:id="rId85"/>
    <p:sldId id="438" r:id="rId86"/>
    <p:sldId id="462" r:id="rId87"/>
    <p:sldId id="444" r:id="rId88"/>
  </p:sldIdLst>
  <p:sldSz cx="9144000" cy="6858000" type="screen4x3"/>
  <p:notesSz cx="6858000" cy="9144000"/>
  <p:custDataLst>
    <p:tags r:id="rId9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2160" userDrawn="1">
          <p15:clr>
            <a:srgbClr val="A4A3A4"/>
          </p15:clr>
        </p15:guide>
        <p15:guide id="4" orient="horz" pos="1296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FF07"/>
    <a:srgbClr val="5FAF8E"/>
    <a:srgbClr val="D2B239"/>
    <a:srgbClr val="EFC335"/>
    <a:srgbClr val="9D002D"/>
    <a:srgbClr val="D9CB27"/>
    <a:srgbClr val="C9C439"/>
    <a:srgbClr val="ADAE2B"/>
    <a:srgbClr val="B2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015" autoAdjust="0"/>
  </p:normalViewPr>
  <p:slideViewPr>
    <p:cSldViewPr snapToGrid="0" showGuides="1">
      <p:cViewPr>
        <p:scale>
          <a:sx n="100" d="100"/>
          <a:sy n="100" d="100"/>
        </p:scale>
        <p:origin x="-1792" y="-416"/>
      </p:cViewPr>
      <p:guideLst>
        <p:guide orient="horz" pos="2160"/>
        <p:guide orient="horz" pos="129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33" Type="http://schemas.openxmlformats.org/officeDocument/2006/relationships/slide" Target="slides/slide16.xml"/><Relationship Id="rId34" Type="http://schemas.openxmlformats.org/officeDocument/2006/relationships/slide" Target="slides/slide17.xml"/><Relationship Id="rId35" Type="http://schemas.openxmlformats.org/officeDocument/2006/relationships/slide" Target="slides/slide18.xml"/><Relationship Id="rId36" Type="http://schemas.openxmlformats.org/officeDocument/2006/relationships/slide" Target="slides/slide19.xml"/><Relationship Id="rId37" Type="http://schemas.openxmlformats.org/officeDocument/2006/relationships/slide" Target="slides/slide20.xml"/><Relationship Id="rId38" Type="http://schemas.openxmlformats.org/officeDocument/2006/relationships/slide" Target="slides/slide21.xml"/><Relationship Id="rId39" Type="http://schemas.openxmlformats.org/officeDocument/2006/relationships/slide" Target="slides/slide22.xml"/><Relationship Id="rId50" Type="http://schemas.openxmlformats.org/officeDocument/2006/relationships/slide" Target="slides/slide33.xml"/><Relationship Id="rId51" Type="http://schemas.openxmlformats.org/officeDocument/2006/relationships/slide" Target="slides/slide34.xml"/><Relationship Id="rId52" Type="http://schemas.openxmlformats.org/officeDocument/2006/relationships/slide" Target="slides/slide35.xml"/><Relationship Id="rId53" Type="http://schemas.openxmlformats.org/officeDocument/2006/relationships/slide" Target="slides/slide36.xml"/><Relationship Id="rId54" Type="http://schemas.openxmlformats.org/officeDocument/2006/relationships/slide" Target="slides/slide37.xml"/><Relationship Id="rId55" Type="http://schemas.openxmlformats.org/officeDocument/2006/relationships/slide" Target="slides/slide38.xml"/><Relationship Id="rId56" Type="http://schemas.openxmlformats.org/officeDocument/2006/relationships/slide" Target="slides/slide39.xml"/><Relationship Id="rId57" Type="http://schemas.openxmlformats.org/officeDocument/2006/relationships/slide" Target="slides/slide40.xml"/><Relationship Id="rId58" Type="http://schemas.openxmlformats.org/officeDocument/2006/relationships/slide" Target="slides/slide41.xml"/><Relationship Id="rId59" Type="http://schemas.openxmlformats.org/officeDocument/2006/relationships/slide" Target="slides/slide42.xml"/><Relationship Id="rId70" Type="http://schemas.openxmlformats.org/officeDocument/2006/relationships/slide" Target="slides/slide53.xml"/><Relationship Id="rId71" Type="http://schemas.openxmlformats.org/officeDocument/2006/relationships/slide" Target="slides/slide54.xml"/><Relationship Id="rId72" Type="http://schemas.openxmlformats.org/officeDocument/2006/relationships/slide" Target="slides/slide55.xml"/><Relationship Id="rId73" Type="http://schemas.openxmlformats.org/officeDocument/2006/relationships/slide" Target="slides/slide56.xml"/><Relationship Id="rId74" Type="http://schemas.openxmlformats.org/officeDocument/2006/relationships/slide" Target="slides/slide57.xml"/><Relationship Id="rId75" Type="http://schemas.openxmlformats.org/officeDocument/2006/relationships/slide" Target="slides/slide58.xml"/><Relationship Id="rId76" Type="http://schemas.openxmlformats.org/officeDocument/2006/relationships/slide" Target="slides/slide59.xml"/><Relationship Id="rId77" Type="http://schemas.openxmlformats.org/officeDocument/2006/relationships/slide" Target="slides/slide60.xml"/><Relationship Id="rId78" Type="http://schemas.openxmlformats.org/officeDocument/2006/relationships/slide" Target="slides/slide61.xml"/><Relationship Id="rId79" Type="http://schemas.openxmlformats.org/officeDocument/2006/relationships/slide" Target="slides/slide62.xml"/><Relationship Id="rId90" Type="http://schemas.openxmlformats.org/officeDocument/2006/relationships/handoutMaster" Target="handoutMasters/handoutMaster1.xml"/><Relationship Id="rId91" Type="http://schemas.openxmlformats.org/officeDocument/2006/relationships/printerSettings" Target="printerSettings/printerSettings1.bin"/><Relationship Id="rId92" Type="http://schemas.openxmlformats.org/officeDocument/2006/relationships/tags" Target="tags/tag1.xml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40" Type="http://schemas.openxmlformats.org/officeDocument/2006/relationships/slide" Target="slides/slide23.xml"/><Relationship Id="rId41" Type="http://schemas.openxmlformats.org/officeDocument/2006/relationships/slide" Target="slides/slide24.xml"/><Relationship Id="rId42" Type="http://schemas.openxmlformats.org/officeDocument/2006/relationships/slide" Target="slides/slide25.xml"/><Relationship Id="rId43" Type="http://schemas.openxmlformats.org/officeDocument/2006/relationships/slide" Target="slides/slide26.xml"/><Relationship Id="rId44" Type="http://schemas.openxmlformats.org/officeDocument/2006/relationships/slide" Target="slides/slide27.xml"/><Relationship Id="rId45" Type="http://schemas.openxmlformats.org/officeDocument/2006/relationships/slide" Target="slides/slide28.xml"/><Relationship Id="rId46" Type="http://schemas.openxmlformats.org/officeDocument/2006/relationships/slide" Target="slides/slide29.xml"/><Relationship Id="rId47" Type="http://schemas.openxmlformats.org/officeDocument/2006/relationships/slide" Target="slides/slide30.xml"/><Relationship Id="rId48" Type="http://schemas.openxmlformats.org/officeDocument/2006/relationships/slide" Target="slides/slide31.xml"/><Relationship Id="rId49" Type="http://schemas.openxmlformats.org/officeDocument/2006/relationships/slide" Target="slides/slide32.xml"/><Relationship Id="rId60" Type="http://schemas.openxmlformats.org/officeDocument/2006/relationships/slide" Target="slides/slide43.xml"/><Relationship Id="rId61" Type="http://schemas.openxmlformats.org/officeDocument/2006/relationships/slide" Target="slides/slide44.xml"/><Relationship Id="rId62" Type="http://schemas.openxmlformats.org/officeDocument/2006/relationships/slide" Target="slides/slide45.xml"/><Relationship Id="rId63" Type="http://schemas.openxmlformats.org/officeDocument/2006/relationships/slide" Target="slides/slide46.xml"/><Relationship Id="rId64" Type="http://schemas.openxmlformats.org/officeDocument/2006/relationships/slide" Target="slides/slide47.xml"/><Relationship Id="rId65" Type="http://schemas.openxmlformats.org/officeDocument/2006/relationships/slide" Target="slides/slide48.xml"/><Relationship Id="rId66" Type="http://schemas.openxmlformats.org/officeDocument/2006/relationships/slide" Target="slides/slide49.xml"/><Relationship Id="rId67" Type="http://schemas.openxmlformats.org/officeDocument/2006/relationships/slide" Target="slides/slide50.xml"/><Relationship Id="rId68" Type="http://schemas.openxmlformats.org/officeDocument/2006/relationships/slide" Target="slides/slide51.xml"/><Relationship Id="rId69" Type="http://schemas.openxmlformats.org/officeDocument/2006/relationships/slide" Target="slides/slide52.xml"/><Relationship Id="rId80" Type="http://schemas.openxmlformats.org/officeDocument/2006/relationships/slide" Target="slides/slide63.xml"/><Relationship Id="rId81" Type="http://schemas.openxmlformats.org/officeDocument/2006/relationships/slide" Target="slides/slide64.xml"/><Relationship Id="rId82" Type="http://schemas.openxmlformats.org/officeDocument/2006/relationships/slide" Target="slides/slide65.xml"/><Relationship Id="rId83" Type="http://schemas.openxmlformats.org/officeDocument/2006/relationships/slide" Target="slides/slide66.xml"/><Relationship Id="rId84" Type="http://schemas.openxmlformats.org/officeDocument/2006/relationships/slide" Target="slides/slide67.xml"/><Relationship Id="rId85" Type="http://schemas.openxmlformats.org/officeDocument/2006/relationships/slide" Target="slides/slide68.xml"/><Relationship Id="rId86" Type="http://schemas.openxmlformats.org/officeDocument/2006/relationships/slide" Target="slides/slide69.xml"/><Relationship Id="rId87" Type="http://schemas.openxmlformats.org/officeDocument/2006/relationships/slide" Target="slides/slide70.xml"/><Relationship Id="rId88" Type="http://schemas.openxmlformats.org/officeDocument/2006/relationships/slide" Target="slides/slide71.xml"/><Relationship Id="rId8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Relationship Id="rId2" Type="http://schemas.openxmlformats.org/officeDocument/2006/relationships/slide" Target="slides/slide40.xml"/><Relationship Id="rId3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428B83D0-9A38-8449-8AD4-55F227EFF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7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51450E68-1DA1-7749-89F8-62C3E1ECF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B257163-1558-CA4A-AD2B-452869352182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20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8.2</a:t>
            </a:r>
            <a:r>
              <a:rPr lang="en-US" baseline="0" dirty="0" smtClean="0"/>
              <a:t> </a:t>
            </a:r>
            <a:r>
              <a:rPr lang="en-US" dirty="0"/>
              <a:t>Transformations between potential and kinetic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52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73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70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8.3</a:t>
            </a:r>
            <a:r>
              <a:rPr lang="en-US" baseline="0" dirty="0" smtClean="0"/>
              <a:t> </a:t>
            </a:r>
            <a:r>
              <a:rPr lang="en-US" dirty="0"/>
              <a:t>The two laws of thermodynamics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81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is true of metabolism in its entirety in all organisms?</a:t>
            </a:r>
          </a:p>
          <a:p>
            <a:r>
              <a:rPr lang="en-US" smtClean="0"/>
              <a:t>https://www.polleverywhere.com/multiple_choice_polls/lPkQqEUjqDY2WZj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45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involves a decrease in entropy?</a:t>
            </a:r>
          </a:p>
          <a:p>
            <a:r>
              <a:rPr lang="en-US" smtClean="0"/>
              <a:t>https://www.polleverywhere.com/multiple_choice_polls/wt8eiO70cIBHa7A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58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is a statement of the first law of thermodynamics?</a:t>
            </a:r>
          </a:p>
          <a:p>
            <a:r>
              <a:rPr lang="en-US" smtClean="0"/>
              <a:t>https://www.polleverywhere.com/multiple_choice_polls/Qrgp1owsvvT4IuN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4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does the phrase, "I have a fast metabolism," mean to you?</a:t>
            </a:r>
          </a:p>
          <a:p>
            <a:r>
              <a:rPr lang="en-US" smtClean="0"/>
              <a:t>https://www.polleverywhere.com/free_text_polls/TDTc26pUkYbFtpG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23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81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12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91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00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8.6a</a:t>
            </a:r>
            <a:r>
              <a:rPr lang="en-US" baseline="0" dirty="0" smtClean="0"/>
              <a:t> </a:t>
            </a:r>
            <a:r>
              <a:rPr lang="en-US" dirty="0"/>
              <a:t>Free energy changes </a:t>
            </a:r>
            <a:r>
              <a:rPr lang="en-US" dirty="0" smtClean="0"/>
              <a:t>(</a:t>
            </a:r>
            <a:r>
              <a:rPr lang="en-US" dirty="0"/>
              <a:t>∆</a:t>
            </a:r>
            <a:r>
              <a:rPr lang="en-US" i="1" dirty="0" smtClean="0"/>
              <a:t>G</a:t>
            </a:r>
            <a:r>
              <a:rPr lang="en-US" dirty="0"/>
              <a:t>) in exergonic and endergonic reactions (part 1: exergonic)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21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8.6b</a:t>
            </a:r>
            <a:r>
              <a:rPr lang="en-US" baseline="0" dirty="0" smtClean="0"/>
              <a:t> </a:t>
            </a:r>
            <a:r>
              <a:rPr lang="en-US" dirty="0"/>
              <a:t>Free energy changes </a:t>
            </a:r>
            <a:r>
              <a:rPr lang="en-US" dirty="0" smtClean="0"/>
              <a:t>(</a:t>
            </a:r>
            <a:r>
              <a:rPr lang="en-US" dirty="0"/>
              <a:t>∆</a:t>
            </a:r>
            <a:r>
              <a:rPr lang="en-US" i="1" dirty="0" smtClean="0"/>
              <a:t>G</a:t>
            </a:r>
            <a:r>
              <a:rPr lang="en-US" dirty="0"/>
              <a:t>) in exergonic and endergonic reactions (part 2: endergonic)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20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mathematical expression for the change in free energy of a system is ΔG =ΔH - TΔS. Which of the following is (are) correct?</a:t>
            </a:r>
          </a:p>
          <a:p>
            <a:r>
              <a:rPr lang="en-US" smtClean="0"/>
              <a:t>https://www.polleverywhere.com/multiple_choice_polls/N4XTKSh77Af3TPU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7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6.1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What causes these breaking waves to glow?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solution, why do hydrolysis reactions occur more readily than condensation reactions?</a:t>
            </a:r>
          </a:p>
          <a:p>
            <a:r>
              <a:rPr lang="en-US" smtClean="0"/>
              <a:t>https://www.polleverywhere.com/multiple_choice_polls/5gWY40b3uJzdn0P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428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Choose the pair of terms that correctly completes this sentence: Catabolism is to anabolism as _____ is to _____.</a:t>
            </a:r>
          </a:p>
          <a:p>
            <a:r>
              <a:rPr lang="en-US" smtClean="0"/>
              <a:t>https://www.polleverywhere.com/multiple_choice_polls/9HDzJNGHpWl42Tp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616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704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83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351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457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8.9b</a:t>
            </a:r>
            <a:r>
              <a:rPr lang="en-US" baseline="0" dirty="0" smtClean="0"/>
              <a:t> </a:t>
            </a:r>
            <a:r>
              <a:rPr lang="en-US" dirty="0"/>
              <a:t>The structure and hydrolysis of adenosine triphosphate (ATP) (part 2: hydrolysis)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179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8.10c</a:t>
            </a:r>
            <a:r>
              <a:rPr lang="en-US" baseline="0" dirty="0" smtClean="0"/>
              <a:t> </a:t>
            </a:r>
            <a:r>
              <a:rPr lang="en-US" dirty="0"/>
              <a:t>How ATP drives chemical work: energy coupling using ATP hydrolysis (part 3: free energy change)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246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6.11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The ATP cycle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Why is ATP an important molecule in metabolism?</a:t>
            </a:r>
          </a:p>
          <a:p>
            <a:r>
              <a:rPr lang="en-US" smtClean="0"/>
              <a:t>https://www.polleverywhere.com/multiple_choice_polls/j3in5HM9VidiaLu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397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Catabolic pathways _____.</a:t>
            </a:r>
          </a:p>
          <a:p>
            <a:r>
              <a:rPr lang="en-US" smtClean="0"/>
              <a:t>https://www.polleverywhere.com/multiple_choice_polls/B34N2o6jNGzVr10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445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When chemical, transport, or mechanical work is done by an organism, what happens to the heat generated?</a:t>
            </a:r>
          </a:p>
          <a:p>
            <a:r>
              <a:rPr lang="en-US" smtClean="0"/>
              <a:t>https://www.polleverywhere.com/multiple_choice_polls/HSb78yegYgo9eQ5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766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564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805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8.</a:t>
            </a:r>
            <a:r>
              <a:rPr lang="en-US" dirty="0" smtClean="0"/>
              <a:t>UN02 </a:t>
            </a:r>
            <a:r>
              <a:rPr lang="en-US" dirty="0"/>
              <a:t>In-text figure, sucrose hydrolysis, p.151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248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127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8.14</a:t>
            </a:r>
            <a:r>
              <a:rPr lang="en-US" baseline="0" dirty="0" smtClean="0"/>
              <a:t> </a:t>
            </a:r>
            <a:r>
              <a:rPr lang="en-US" dirty="0"/>
              <a:t>The effect of an enzyme on activation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065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058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8.15</a:t>
            </a:r>
            <a:r>
              <a:rPr lang="en-US" baseline="0" dirty="0" smtClean="0"/>
              <a:t> </a:t>
            </a:r>
            <a:r>
              <a:rPr lang="en-US" dirty="0"/>
              <a:t>Induced fit between an enzyme and its substrate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707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8.16-1</a:t>
            </a:r>
            <a:r>
              <a:rPr lang="en-US" baseline="0" dirty="0" smtClean="0"/>
              <a:t> </a:t>
            </a:r>
            <a:r>
              <a:rPr lang="en-US" dirty="0"/>
              <a:t>The active site and catalytic cycle of an enzyme (step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8.16-2</a:t>
            </a:r>
            <a:r>
              <a:rPr lang="en-US" baseline="0" dirty="0" smtClean="0"/>
              <a:t> </a:t>
            </a:r>
            <a:r>
              <a:rPr lang="en-US" dirty="0"/>
              <a:t>The active site and catalytic cycle of an enzyme (step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8.16-3</a:t>
            </a:r>
            <a:r>
              <a:rPr lang="en-US" baseline="0" dirty="0" smtClean="0"/>
              <a:t> </a:t>
            </a:r>
            <a:r>
              <a:rPr lang="en-US" dirty="0"/>
              <a:t>The active site and catalytic cycle of an enzyme (step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8.16-4</a:t>
            </a:r>
            <a:r>
              <a:rPr lang="en-US" baseline="0" dirty="0" smtClean="0"/>
              <a:t> </a:t>
            </a:r>
            <a:r>
              <a:rPr lang="en-US" dirty="0"/>
              <a:t>The active site and catalytic cycle of an enzyme (step 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267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6.16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Environmental factors affecting enzyme activity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9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262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57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8.18</a:t>
            </a:r>
            <a:r>
              <a:rPr lang="en-US" baseline="0" dirty="0" smtClean="0"/>
              <a:t> </a:t>
            </a:r>
            <a:r>
              <a:rPr lang="en-US" dirty="0"/>
              <a:t>Inhibition of enzyme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During a laboratory experiment, you discover that an enzyme-catalyzed reaction has a ∆G of -20 kcal/mol. If you double the amount of enzyme in the reaction, what will be the ∆G for the new reaction?</a:t>
            </a:r>
          </a:p>
          <a:p>
            <a:r>
              <a:rPr lang="en-US" smtClean="0"/>
              <a:t>https://www.polleverywhere.com/multiple_choice_polls/I8aZX1LdwG1g0Yn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8193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is true of enzymes?</a:t>
            </a:r>
          </a:p>
          <a:p>
            <a:r>
              <a:rPr lang="en-US" smtClean="0"/>
              <a:t>https://www.polleverywhere.com/multiple_choice_polls/zTx4COzu6M7XWSE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519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noncompetitive inhibitor decreases the rate of an enzyme reaction by _____.</a:t>
            </a:r>
          </a:p>
          <a:p>
            <a:r>
              <a:rPr lang="en-US" smtClean="0"/>
              <a:t>https://www.polleverywhere.com/multiple_choice_polls/PvFKpuwqyHyUyK8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0995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5341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7481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7909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491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8.20</a:t>
            </a:r>
            <a:r>
              <a:rPr lang="en-US" baseline="0" dirty="0" smtClean="0"/>
              <a:t> </a:t>
            </a:r>
            <a:r>
              <a:rPr lang="en-US" dirty="0"/>
              <a:t>Allosteric regulation of enzyme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2278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series of enzymes catalyze the reaction X → Y → Z → A. Product A binds to the enzyme that converts X to Y at a position remote from its active site. This binding decreases the activity of the enzyme. What is substance X?</a:t>
            </a:r>
          </a:p>
          <a:p>
            <a:r>
              <a:rPr lang="en-US" smtClean="0"/>
              <a:t>https://www.polleverywhere.com/multiple_choice_polls/np7WKY0BQAmXvxT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5614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2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8.UN01 </a:t>
            </a:r>
            <a:r>
              <a:rPr lang="en-US" dirty="0"/>
              <a:t>In-text figure, generalized metabolic pathway, p. 142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 userDrawn="1"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2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61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24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1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0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54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83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57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11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8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67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99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34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73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11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39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27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94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1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7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16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9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7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09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52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68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6892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888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3725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7220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0765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6613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7074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3438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0882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3120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1851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3464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6149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9477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9757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114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408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7353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http://www.mediaresource.org/instruct.htm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8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8.xml"/><Relationship Id="rId5" Type="http://schemas.openxmlformats.org/officeDocument/2006/relationships/image" Target="../media/image2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5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6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7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8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9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0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1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73025" y="1633538"/>
            <a:ext cx="19478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8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3189831"/>
            <a:ext cx="8499475" cy="1308100"/>
          </a:xfrm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/>
          <a:p>
            <a:pPr marL="152400" indent="0" eaLnBrk="1" hangingPunct="1">
              <a:buClr>
                <a:schemeClr val="tx2"/>
              </a:buClr>
              <a:buFont typeface="Wingdings" charset="0"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An Introduction </a:t>
            </a:r>
            <a:b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to Metabolism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7000" y="3056481"/>
            <a:ext cx="70163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8.1: An organism</a:t>
            </a:r>
            <a:r>
              <a:rPr lang="ja-JP" altLang="en-US" dirty="0"/>
              <a:t>’</a:t>
            </a:r>
            <a:r>
              <a:rPr lang="en-US" altLang="ja-JP" dirty="0"/>
              <a:t>s metabolism </a:t>
            </a:r>
            <a:r>
              <a:rPr lang="en-US" altLang="ja-JP" dirty="0">
                <a:solidFill>
                  <a:srgbClr val="63FF07"/>
                </a:solidFill>
              </a:rPr>
              <a:t>transforms matter and energy</a:t>
            </a:r>
            <a:r>
              <a:rPr lang="en-US" altLang="ja-JP" dirty="0"/>
              <a:t>, subject to the laws of 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676400"/>
            <a:ext cx="8499249" cy="467016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u="sng" dirty="0">
                <a:ea typeface="ヒラギノ角ゴ Pro W3" charset="0"/>
              </a:rPr>
              <a:t>Forms of </a:t>
            </a:r>
            <a:r>
              <a:rPr lang="en-US" sz="2600" u="sng" dirty="0" smtClean="0">
                <a:ea typeface="ヒラギノ角ゴ Pro W3" charset="0"/>
              </a:rPr>
              <a:t>Energy</a:t>
            </a:r>
            <a:endParaRPr lang="en-US" sz="2600" b="1" u="sng" dirty="0" smtClean="0">
              <a:ea typeface="ヒラギノ角ゴ Pro W3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b="1" dirty="0" smtClean="0">
                <a:ea typeface="ヒラギノ角ゴ Pro W3" charset="0"/>
              </a:rPr>
              <a:t>Energy </a:t>
            </a:r>
            <a:r>
              <a:rPr lang="en-US" sz="2600" dirty="0" smtClean="0">
                <a:ea typeface="ヒラギノ角ゴ Pro W3" charset="0"/>
              </a:rPr>
              <a:t>= capacity to </a:t>
            </a:r>
            <a:r>
              <a:rPr lang="en-US" sz="2600" b="1" u="sng" dirty="0" smtClean="0">
                <a:ea typeface="ヒラギノ角ゴ Pro W3" charset="0"/>
              </a:rPr>
              <a:t>CAUSE CHANGE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Kinetic </a:t>
            </a:r>
            <a:r>
              <a:rPr lang="en-US" sz="2400" b="1" dirty="0"/>
              <a:t>energy</a:t>
            </a:r>
            <a:r>
              <a:rPr lang="en-US" sz="2400" dirty="0"/>
              <a:t> </a:t>
            </a:r>
            <a:r>
              <a:rPr lang="en-US" sz="2400" dirty="0" smtClean="0"/>
              <a:t>= energy </a:t>
            </a:r>
            <a:r>
              <a:rPr lang="en-US" sz="2400" dirty="0"/>
              <a:t>associated with motion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Heat (thermal energy)</a:t>
            </a:r>
            <a:r>
              <a:rPr lang="en-US" sz="2400" dirty="0"/>
              <a:t> </a:t>
            </a:r>
            <a:r>
              <a:rPr lang="en-US" sz="2400" dirty="0" smtClean="0"/>
              <a:t>= kinetic </a:t>
            </a:r>
            <a:r>
              <a:rPr lang="en-US" sz="2400" dirty="0"/>
              <a:t>energy associated with random movement of atoms or molecules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Potential energy</a:t>
            </a:r>
            <a:r>
              <a:rPr lang="en-US" sz="2400" dirty="0"/>
              <a:t> </a:t>
            </a:r>
            <a:r>
              <a:rPr lang="en-US" sz="2400" dirty="0" smtClean="0"/>
              <a:t>= energy </a:t>
            </a:r>
            <a:r>
              <a:rPr lang="en-US" sz="2400" dirty="0"/>
              <a:t>that matter possesses because of its location or structure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Chemical energy</a:t>
            </a:r>
            <a:r>
              <a:rPr lang="en-US" sz="2400" dirty="0"/>
              <a:t> </a:t>
            </a:r>
            <a:r>
              <a:rPr lang="en-US" sz="2400" dirty="0" smtClean="0"/>
              <a:t>= potential </a:t>
            </a:r>
            <a:r>
              <a:rPr lang="en-US" sz="2400" dirty="0"/>
              <a:t>energy available</a:t>
            </a:r>
            <a:br>
              <a:rPr lang="en-US" sz="2400" dirty="0"/>
            </a:br>
            <a:r>
              <a:rPr lang="en-US" sz="2400" dirty="0"/>
              <a:t>for release in a chemical reaction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Energy can be </a:t>
            </a:r>
            <a:r>
              <a:rPr lang="en-US" sz="2600" b="1" u="sng" dirty="0"/>
              <a:t>CONVERTED</a:t>
            </a:r>
            <a:r>
              <a:rPr lang="en-US" sz="2600" dirty="0"/>
              <a:t> from one form to another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2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02EnergyTransform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32" y="134112"/>
            <a:ext cx="695553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60600"/>
            <a:ext cx="1117600" cy="1803400"/>
          </a:xfrm>
        </p:spPr>
        <p:txBody>
          <a:bodyPr/>
          <a:lstStyle/>
          <a:p>
            <a:r>
              <a:rPr lang="en-US" sz="1400" b="1" dirty="0" err="1" smtClean="0"/>
              <a:t>Transfor-mations</a:t>
            </a:r>
            <a:r>
              <a:rPr lang="en-US" sz="1400" b="1" dirty="0" smtClean="0"/>
              <a:t> </a:t>
            </a:r>
            <a:r>
              <a:rPr lang="en-US" sz="1400" b="1" dirty="0"/>
              <a:t>between potential and kinetic energy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4596" y="171450"/>
            <a:ext cx="3177364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 diver has more potential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nergy on the platform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han in the water.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3173" y="195583"/>
            <a:ext cx="2344244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Diving converts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otential energy to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kinetic energy.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134076" y="5718157"/>
            <a:ext cx="360268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232401" y="5725023"/>
            <a:ext cx="275830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196757" y="981676"/>
            <a:ext cx="329513" cy="75513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195698" y="980618"/>
            <a:ext cx="329513" cy="7551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148080" y="985520"/>
            <a:ext cx="29159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stCxn id="9" idx="2"/>
          </p:cNvCxnSpPr>
          <p:nvPr/>
        </p:nvCxnSpPr>
        <p:spPr bwMode="auto">
          <a:xfrm flipH="1">
            <a:off x="6302375" y="988108"/>
            <a:ext cx="682920" cy="217101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306609" y="981758"/>
            <a:ext cx="682920" cy="21710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910649" y="986893"/>
            <a:ext cx="203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5124191" y="5724314"/>
            <a:ext cx="2982637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 diver has less potential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nergy in the water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han on the platform.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3835" y="5728546"/>
            <a:ext cx="3724534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Climbing up converts the kinetic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 of muscle movement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to potential energy.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H="1">
            <a:off x="2645835" y="4646083"/>
            <a:ext cx="375707" cy="106891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44776" y="4645024"/>
            <a:ext cx="375707" cy="10689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5762625" y="5132917"/>
            <a:ext cx="952500" cy="5926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5761567" y="5131859"/>
            <a:ext cx="952500" cy="5926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110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8.1: An organism</a:t>
            </a:r>
            <a:r>
              <a:rPr lang="ja-JP" altLang="en-US" dirty="0"/>
              <a:t>’</a:t>
            </a:r>
            <a:r>
              <a:rPr lang="en-US" altLang="ja-JP" dirty="0"/>
              <a:t>s metabolism transforms matter and energy, </a:t>
            </a:r>
            <a:r>
              <a:rPr lang="en-US" altLang="ja-JP" dirty="0">
                <a:solidFill>
                  <a:srgbClr val="63FF07"/>
                </a:solidFill>
              </a:rPr>
              <a:t>subject to the laws of thermodynamics</a:t>
            </a:r>
            <a:endParaRPr lang="en-US" dirty="0">
              <a:solidFill>
                <a:srgbClr val="63FF0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600200"/>
            <a:ext cx="8499249" cy="474636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ea typeface="ヒラギノ角ゴ Pro W3" charset="0"/>
              </a:rPr>
              <a:t>Thermodynamics </a:t>
            </a:r>
            <a:r>
              <a:rPr lang="en-US" dirty="0" smtClean="0">
                <a:ea typeface="ヒラギノ角ゴ Pro W3" charset="0"/>
              </a:rPr>
              <a:t>= the study of energy </a:t>
            </a:r>
            <a:r>
              <a:rPr lang="en-US" i="1" dirty="0" smtClean="0">
                <a:ea typeface="ヒラギノ角ゴ Pro W3" charset="0"/>
              </a:rPr>
              <a:t>transformations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ea typeface="ヒラギノ角ゴ Pro W3" charset="0"/>
              </a:rPr>
              <a:t>An ISOLATED system, such as that approximated by liquid in a thermos, is </a:t>
            </a:r>
            <a:r>
              <a:rPr lang="en-US" b="1" u="sng" dirty="0" smtClean="0">
                <a:ea typeface="ヒラギノ角ゴ Pro W3" charset="0"/>
              </a:rPr>
              <a:t>UNABLE TO EXCHANGE</a:t>
            </a:r>
            <a:r>
              <a:rPr lang="en-US" dirty="0" smtClean="0">
                <a:ea typeface="ヒラギノ角ゴ Pro W3" charset="0"/>
              </a:rPr>
              <a:t> energy or matter with its surroundings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ea typeface="ヒラギノ角ゴ Pro W3" charset="0"/>
              </a:rPr>
              <a:t>In an OPEN system, energy and matter </a:t>
            </a:r>
            <a:r>
              <a:rPr lang="en-US" b="1" u="sng" dirty="0" smtClean="0">
                <a:ea typeface="ヒラギノ角ゴ Pro W3" charset="0"/>
              </a:rPr>
              <a:t>CAN</a:t>
            </a:r>
            <a:br>
              <a:rPr lang="en-US" b="1" u="sng" dirty="0" smtClean="0">
                <a:ea typeface="ヒラギノ角ゴ Pro W3" charset="0"/>
              </a:rPr>
            </a:br>
            <a:r>
              <a:rPr lang="en-US" b="1" u="sng" dirty="0" smtClean="0">
                <a:ea typeface="ヒラギノ角ゴ Pro W3" charset="0"/>
              </a:rPr>
              <a:t>BE TRANSFERRED</a:t>
            </a:r>
            <a:r>
              <a:rPr lang="en-US" dirty="0" smtClean="0">
                <a:ea typeface="ヒラギノ角ゴ Pro W3" charset="0"/>
              </a:rPr>
              <a:t> between the system and its surroundings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  <a:ea typeface="ヒラギノ角ゴ Pro W3" charset="0"/>
              </a:rPr>
              <a:t>Organisms </a:t>
            </a:r>
            <a:r>
              <a:rPr lang="en-US" dirty="0">
                <a:solidFill>
                  <a:srgbClr val="0000FF"/>
                </a:solidFill>
                <a:ea typeface="ヒラギノ角ゴ Pro W3" charset="0"/>
              </a:rPr>
              <a:t>=</a:t>
            </a:r>
            <a:r>
              <a:rPr lang="en-US" dirty="0" smtClean="0">
                <a:solidFill>
                  <a:srgbClr val="0000FF"/>
                </a:solidFill>
                <a:ea typeface="ヒラギノ角ゴ Pro W3" charset="0"/>
              </a:rPr>
              <a:t> </a:t>
            </a:r>
            <a:r>
              <a:rPr lang="en-US" b="1" u="sng" dirty="0" smtClean="0">
                <a:solidFill>
                  <a:srgbClr val="0000FF"/>
                </a:solidFill>
                <a:ea typeface="ヒラギノ角ゴ Pro W3" charset="0"/>
              </a:rPr>
              <a:t>OPEN SYSTEMS</a:t>
            </a:r>
            <a:endParaRPr lang="en-US" b="1" u="sng" dirty="0">
              <a:solidFill>
                <a:srgbClr val="0000FF"/>
              </a:solidFill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6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8.1: An organism</a:t>
            </a:r>
            <a:r>
              <a:rPr lang="ja-JP" altLang="en-US" dirty="0"/>
              <a:t>’</a:t>
            </a:r>
            <a:r>
              <a:rPr lang="en-US" altLang="ja-JP" dirty="0"/>
              <a:t>s metabolism transforms matter and energy, </a:t>
            </a:r>
            <a:r>
              <a:rPr lang="en-US" altLang="ja-JP" dirty="0">
                <a:solidFill>
                  <a:srgbClr val="63FF07"/>
                </a:solidFill>
              </a:rPr>
              <a:t>subject to the laws of 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39900"/>
            <a:ext cx="8499249" cy="460666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ea typeface="ヒラギノ角ゴ Pro W3" charset="0"/>
              </a:rPr>
              <a:t>The First Law of Thermodynamics</a:t>
            </a:r>
          </a:p>
          <a:p>
            <a:pPr eaLnBrk="1" hangingPunct="1"/>
            <a:r>
              <a:rPr lang="en-US" dirty="0" smtClean="0">
                <a:ea typeface="ヒラギノ角ゴ Pro W3" charset="0"/>
              </a:rPr>
              <a:t>According to the </a:t>
            </a:r>
            <a:r>
              <a:rPr lang="en-US" b="1" dirty="0" smtClean="0">
                <a:ea typeface="ヒラギノ角ゴ Pro W3" charset="0"/>
              </a:rPr>
              <a:t>first law of thermodynamics</a:t>
            </a:r>
            <a:r>
              <a:rPr lang="en-US" dirty="0" smtClean="0">
                <a:ea typeface="ヒラギノ角ゴ Pro W3" charset="0"/>
              </a:rPr>
              <a:t>, the energy of the universe is </a:t>
            </a:r>
            <a:r>
              <a:rPr lang="en-US" b="1" u="sng" dirty="0" smtClean="0">
                <a:ea typeface="ヒラギノ角ゴ Pro W3" charset="0"/>
              </a:rPr>
              <a:t>constant</a:t>
            </a:r>
          </a:p>
          <a:p>
            <a:pPr lvl="1"/>
            <a:r>
              <a:rPr lang="en-US" i="1" dirty="0" smtClean="0">
                <a:ea typeface="ヒラギノ角ゴ Pro W3" charset="0"/>
              </a:rPr>
              <a:t>Energy </a:t>
            </a:r>
            <a:r>
              <a:rPr lang="en-US" b="1" i="1" u="sng" dirty="0" smtClean="0">
                <a:ea typeface="ヒラギノ角ゴ Pro W3" charset="0"/>
              </a:rPr>
              <a:t>CANNOT</a:t>
            </a:r>
            <a:r>
              <a:rPr lang="en-US" i="1" dirty="0" smtClean="0">
                <a:ea typeface="ヒラギノ角ゴ Pro W3" charset="0"/>
              </a:rPr>
              <a:t> be created or </a:t>
            </a:r>
            <a:r>
              <a:rPr lang="en-US" i="1" dirty="0">
                <a:ea typeface="ヒラギノ角ゴ Pro W3" charset="0"/>
              </a:rPr>
              <a:t>destroyed, </a:t>
            </a:r>
            <a:r>
              <a:rPr lang="en-US" i="1" dirty="0" smtClean="0">
                <a:ea typeface="ヒラギノ角ゴ Pro W3" charset="0"/>
              </a:rPr>
              <a:t>but it can </a:t>
            </a:r>
            <a:r>
              <a:rPr lang="en-US" i="1" dirty="0">
                <a:ea typeface="ヒラギノ角ゴ Pro W3" charset="0"/>
              </a:rPr>
              <a:t>be </a:t>
            </a:r>
            <a:r>
              <a:rPr lang="en-US" b="1" i="1" dirty="0">
                <a:ea typeface="ヒラギノ角ゴ Pro W3" charset="0"/>
              </a:rPr>
              <a:t>transferred and </a:t>
            </a:r>
            <a:r>
              <a:rPr lang="en-US" b="1" i="1" dirty="0" smtClean="0">
                <a:ea typeface="ヒラギノ角ゴ Pro W3" charset="0"/>
              </a:rPr>
              <a:t>transformed</a:t>
            </a:r>
            <a:endParaRPr lang="en-US" i="1" dirty="0">
              <a:ea typeface="ヒラギノ角ゴ Pro W3" charset="0"/>
            </a:endParaRPr>
          </a:p>
          <a:p>
            <a:r>
              <a:rPr lang="en-US" dirty="0" smtClean="0">
                <a:ea typeface="ヒラギノ角ゴ Pro W3" charset="0"/>
              </a:rPr>
              <a:t>The first law is also called the </a:t>
            </a:r>
            <a:r>
              <a:rPr lang="en-US" i="1" dirty="0" smtClean="0">
                <a:ea typeface="ヒラギノ角ゴ Pro W3" charset="0"/>
              </a:rPr>
              <a:t>principle of conservation of energy</a:t>
            </a:r>
            <a:endParaRPr lang="en-US" i="1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8.1: An organism</a:t>
            </a:r>
            <a:r>
              <a:rPr lang="ja-JP" altLang="en-US" dirty="0"/>
              <a:t>’</a:t>
            </a:r>
            <a:r>
              <a:rPr lang="en-US" altLang="ja-JP" dirty="0"/>
              <a:t>s metabolism transforms matter and energy, </a:t>
            </a:r>
            <a:r>
              <a:rPr lang="en-US" altLang="ja-JP" dirty="0">
                <a:solidFill>
                  <a:srgbClr val="63FF07"/>
                </a:solidFill>
              </a:rPr>
              <a:t>subject to the laws of 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39900"/>
            <a:ext cx="8499249" cy="460666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The Second Law of Thermodynamics</a:t>
            </a:r>
            <a:endParaRPr lang="en-US" u="sng" dirty="0" smtClean="0"/>
          </a:p>
          <a:p>
            <a:r>
              <a:rPr lang="en-US" dirty="0" smtClean="0"/>
              <a:t>During every energy transfer or transformation, some energy is unusable, and is often </a:t>
            </a:r>
            <a:r>
              <a:rPr lang="en-US" b="1" u="sng" dirty="0" smtClean="0"/>
              <a:t>lost</a:t>
            </a:r>
            <a:br>
              <a:rPr lang="en-US" b="1" u="sng" dirty="0" smtClean="0"/>
            </a:br>
            <a:r>
              <a:rPr lang="en-US" b="1" u="sng" dirty="0" smtClean="0"/>
              <a:t>as heat</a:t>
            </a:r>
          </a:p>
          <a:p>
            <a:r>
              <a:rPr lang="en-US" dirty="0" smtClean="0"/>
              <a:t>According </a:t>
            </a:r>
            <a:r>
              <a:rPr lang="en-US" dirty="0"/>
              <a:t>to the </a:t>
            </a:r>
            <a:r>
              <a:rPr lang="en-US" b="1" dirty="0"/>
              <a:t>second law of thermodynamics</a:t>
            </a:r>
          </a:p>
          <a:p>
            <a:pPr lvl="1"/>
            <a:r>
              <a:rPr lang="en-US" i="1" dirty="0"/>
              <a:t>Every energy transfer or transformation increases the </a:t>
            </a:r>
            <a:r>
              <a:rPr lang="en-US" b="1" i="1" dirty="0"/>
              <a:t>entropy</a:t>
            </a:r>
            <a:r>
              <a:rPr lang="en-US" i="1" dirty="0"/>
              <a:t> (disorder) of the universe</a:t>
            </a:r>
          </a:p>
        </p:txBody>
      </p:sp>
    </p:spTree>
    <p:extLst>
      <p:ext uri="{BB962C8B-B14F-4D97-AF65-F5344CB8AC3E}">
        <p14:creationId xmlns:p14="http://schemas.microsoft.com/office/powerpoint/2010/main" val="76018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03_ThermodynamicsLaw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825752"/>
            <a:ext cx="8546592" cy="305409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>
            <a:off x="2107892" y="2770363"/>
            <a:ext cx="331107" cy="2676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65800" cy="343551"/>
          </a:xfrm>
        </p:spPr>
        <p:txBody>
          <a:bodyPr/>
          <a:lstStyle/>
          <a:p>
            <a:r>
              <a:rPr lang="en-US" sz="2000" b="1" dirty="0"/>
              <a:t>The two laws of thermodynamics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638" y="4288368"/>
            <a:ext cx="520947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7532" y="4288368"/>
            <a:ext cx="520947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541" y="4292602"/>
            <a:ext cx="2506379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First law of thermo-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dynamics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0777" y="4286252"/>
            <a:ext cx="369805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Second law of thermodynamics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6433" y="2916768"/>
            <a:ext cx="1316569" cy="5616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Chemical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energy</a:t>
            </a:r>
            <a:endParaRPr lang="en-US" sz="18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4751" y="1915585"/>
            <a:ext cx="783166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Heat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107293" y="2768146"/>
            <a:ext cx="331107" cy="2676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772395" y="2113340"/>
            <a:ext cx="627742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</a:t>
            </a:r>
            <a:r>
              <a:rPr lang="en-US" sz="1700" b="1" baseline="-25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7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96938" y="2773738"/>
            <a:ext cx="627742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700" b="1" baseline="-25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7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7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71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676400"/>
            <a:ext cx="8499249" cy="467016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ea typeface="ヒラギノ角ゴ Pro W3" charset="0"/>
              </a:rPr>
              <a:t>The Laws of Energy </a:t>
            </a:r>
            <a:r>
              <a:rPr lang="en-US" u="sng" dirty="0" smtClean="0">
                <a:ea typeface="ヒラギノ角ゴ Pro W3" charset="0"/>
              </a:rPr>
              <a:t>Transformation</a:t>
            </a:r>
            <a:endParaRPr lang="en-US" u="sng" dirty="0" smtClean="0"/>
          </a:p>
          <a:p>
            <a:r>
              <a:rPr lang="en-US" dirty="0" smtClean="0"/>
              <a:t>Living cells unavoidably convert organized</a:t>
            </a:r>
            <a:br>
              <a:rPr lang="en-US" dirty="0" smtClean="0"/>
            </a:br>
            <a:r>
              <a:rPr lang="en-US" dirty="0" smtClean="0"/>
              <a:t>forms of energy to heat</a:t>
            </a:r>
          </a:p>
          <a:p>
            <a:r>
              <a:rPr lang="en-US" b="1" dirty="0" smtClean="0"/>
              <a:t>Spontaneous processes</a:t>
            </a:r>
            <a:r>
              <a:rPr lang="en-US" dirty="0" smtClean="0"/>
              <a:t> occur </a:t>
            </a:r>
            <a:r>
              <a:rPr lang="en-US" b="1" u="sng" dirty="0" smtClean="0"/>
              <a:t>WITHOUT</a:t>
            </a:r>
            <a:r>
              <a:rPr lang="en-US" dirty="0" smtClean="0"/>
              <a:t> energy input; they can happen quickly or slowly</a:t>
            </a:r>
          </a:p>
          <a:p>
            <a:pPr lvl="1"/>
            <a:r>
              <a:rPr lang="en-US" dirty="0" smtClean="0"/>
              <a:t>For a process to occur without energy input,</a:t>
            </a:r>
            <a:br>
              <a:rPr lang="en-US" dirty="0" smtClean="0"/>
            </a:br>
            <a:r>
              <a:rPr lang="en-US" dirty="0" smtClean="0"/>
              <a:t>it </a:t>
            </a:r>
            <a:r>
              <a:rPr lang="en-US" b="1" u="sng" dirty="0" smtClean="0"/>
              <a:t>MUST INCREASE THE ENTROPY</a:t>
            </a:r>
            <a:r>
              <a:rPr lang="en-US" dirty="0" smtClean="0"/>
              <a:t> of the universe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/>
              <a:t>Concept 8.1: An organism</a:t>
            </a:r>
            <a:r>
              <a:rPr lang="ja-JP" altLang="en-US" dirty="0"/>
              <a:t>’</a:t>
            </a:r>
            <a:r>
              <a:rPr lang="en-US" altLang="ja-JP" dirty="0"/>
              <a:t>s metabolism transforms matter and energy, </a:t>
            </a:r>
            <a:r>
              <a:rPr lang="en-US" altLang="ja-JP" dirty="0">
                <a:solidFill>
                  <a:srgbClr val="63FF07"/>
                </a:solidFill>
              </a:rPr>
              <a:t>subject to the laws of thermodynamics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3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513E382-AC3A-4FC8-A4B6-FCAE090B7E96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9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9BBBF40-895E-410A-81ED-2427E4F0A0AD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1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E266CF-7FC4-4474-816E-C1E2D8AC695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2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700A716-5AD0-4303-83FC-4811B64BE866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6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914400"/>
            <a:ext cx="8499249" cy="543215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strike="sngStrike" dirty="0"/>
              <a:t>Concept 8.1: An organism</a:t>
            </a:r>
            <a:r>
              <a:rPr lang="ja-JP" altLang="en-US" sz="2600" strike="sngStrike" dirty="0"/>
              <a:t>’</a:t>
            </a:r>
            <a:r>
              <a:rPr lang="en-US" altLang="ja-JP" sz="2600" strike="sngStrike" dirty="0"/>
              <a:t>s metabolism transforms matter and energy, subject to the laws of </a:t>
            </a:r>
            <a:r>
              <a:rPr lang="en-US" altLang="ja-JP" sz="2600" strike="sngStrike" dirty="0" smtClean="0"/>
              <a:t>thermodynamics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/>
              <a:t>Concept 8.2: The free-energy change of a reaction tells us whether or not the reaction occurs </a:t>
            </a:r>
            <a:r>
              <a:rPr lang="en-US" b="1" dirty="0" smtClean="0"/>
              <a:t>spontaneously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Concept 8.3: ATP powers cellular work by coupling exergonic reactions to endergonic </a:t>
            </a:r>
            <a:r>
              <a:rPr lang="en-US" sz="2600" dirty="0" smtClean="0"/>
              <a:t>reactions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Concept 8.4: Enzymes speed up metabolic reactions by lowering energy </a:t>
            </a:r>
            <a:r>
              <a:rPr lang="en-US" sz="2600" dirty="0" smtClean="0"/>
              <a:t>barriers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Concept 8.5: Regulation of enzyme activity helps control metabolism</a:t>
            </a:r>
            <a:endParaRPr lang="en-US" sz="26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6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2975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8.2: The free-energy change of a reaction tells us whether or not the reaction occurs spontaneously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14500"/>
            <a:ext cx="8499249" cy="4632060"/>
          </a:xfrm>
        </p:spPr>
        <p:txBody>
          <a:bodyPr/>
          <a:lstStyle/>
          <a:p>
            <a:r>
              <a:rPr lang="en-US" dirty="0" smtClean="0"/>
              <a:t>Biologists want to know: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hich reactions occur </a:t>
            </a:r>
            <a:r>
              <a:rPr lang="en-US" i="1" dirty="0" smtClean="0"/>
              <a:t>spontaneously</a:t>
            </a:r>
            <a:r>
              <a:rPr lang="en-US" dirty="0" smtClean="0"/>
              <a:t>?</a:t>
            </a:r>
            <a:endParaRPr lang="en-US" i="1" dirty="0" smtClean="0"/>
          </a:p>
          <a:p>
            <a:pPr lvl="1"/>
            <a:r>
              <a:rPr lang="en-US" smtClean="0"/>
              <a:t>Which reactions require an </a:t>
            </a:r>
            <a:r>
              <a:rPr lang="en-US" i="1" dirty="0" smtClean="0"/>
              <a:t>input</a:t>
            </a:r>
            <a:r>
              <a:rPr lang="en-US" dirty="0" smtClean="0"/>
              <a:t> of energy? </a:t>
            </a:r>
          </a:p>
          <a:p>
            <a:r>
              <a:rPr lang="en-US" dirty="0" smtClean="0"/>
              <a:t>To do so, they need to determine </a:t>
            </a:r>
            <a:r>
              <a:rPr lang="en-US" b="1" u="sng" dirty="0" smtClean="0"/>
              <a:t>ENERGY CHANGES</a:t>
            </a:r>
            <a:r>
              <a:rPr lang="en-US" dirty="0" smtClean="0"/>
              <a:t> that occur in chemical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3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8.2: The free-energy change of a reaction tells us whether or not the reaction occurs spontaneously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78000"/>
            <a:ext cx="8499249" cy="456856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u="sng" dirty="0">
                <a:ea typeface="ヒラギノ角ゴ Pro W3" charset="0"/>
              </a:rPr>
              <a:t>Free-Energy Change, </a:t>
            </a:r>
            <a:r>
              <a:rPr lang="en-US" u="sng" dirty="0">
                <a:ea typeface="ヒラギノ角ゴ Pro W3" charset="0"/>
                <a:sym typeface="Symbol" charset="0"/>
              </a:rPr>
              <a:t></a:t>
            </a:r>
            <a:r>
              <a:rPr lang="en-US" i="1" u="sng" dirty="0">
                <a:ea typeface="ヒラギノ角ゴ Pro W3" charset="0"/>
              </a:rPr>
              <a:t>G</a:t>
            </a:r>
            <a:endParaRPr lang="en-US" u="sng" dirty="0" smtClean="0">
              <a:ea typeface="ヒラギノ角ゴ Pro W3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ea typeface="ヒラギノ角ゴ Pro W3" charset="0"/>
              </a:rPr>
              <a:t>A living system</a:t>
            </a:r>
            <a:r>
              <a:rPr lang="ja-JP" altLang="en-US" dirty="0" smtClean="0">
                <a:ea typeface="ヒラギノ角ゴ Pro W3" charset="0"/>
              </a:rPr>
              <a:t>’</a:t>
            </a:r>
            <a:r>
              <a:rPr lang="en-US" altLang="ja-JP" dirty="0" smtClean="0">
                <a:ea typeface="ヒラギノ角ゴ Pro W3" charset="0"/>
              </a:rPr>
              <a:t>s </a:t>
            </a:r>
            <a:r>
              <a:rPr lang="en-US" altLang="ja-JP" b="1" dirty="0" smtClean="0">
                <a:ea typeface="ヒラギノ角ゴ Pro W3" charset="0"/>
              </a:rPr>
              <a:t>free energy </a:t>
            </a:r>
            <a:r>
              <a:rPr lang="en-US" altLang="ja-JP" dirty="0" smtClean="0">
                <a:ea typeface="ヒラギノ角ゴ Pro W3" charset="0"/>
              </a:rPr>
              <a:t>is energy that can DO WORK when temperature and pressure are uniform, as in a living cell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ヒラギノ角ゴ Pro W3" charset="0"/>
              </a:rPr>
              <a:t>The change in free energy (∆</a:t>
            </a:r>
            <a:r>
              <a:rPr lang="en-US" i="1" dirty="0">
                <a:ea typeface="ヒラギノ角ゴ Pro W3" charset="0"/>
              </a:rPr>
              <a:t>G</a:t>
            </a:r>
            <a:r>
              <a:rPr lang="en-US" dirty="0">
                <a:ea typeface="ヒラギノ角ゴ Pro W3" charset="0"/>
              </a:rPr>
              <a:t>)</a:t>
            </a:r>
            <a:r>
              <a:rPr lang="en-US" b="1" dirty="0">
                <a:ea typeface="ヒラギノ角ゴ Pro W3" charset="0"/>
              </a:rPr>
              <a:t> </a:t>
            </a:r>
            <a:r>
              <a:rPr lang="en-US" dirty="0">
                <a:ea typeface="ヒラギノ角ゴ Pro W3" charset="0"/>
              </a:rPr>
              <a:t>during a process is related to the change in enthalpy, or change in total energy (∆</a:t>
            </a:r>
            <a:r>
              <a:rPr lang="en-US" i="1" dirty="0">
                <a:ea typeface="ヒラギノ角ゴ Pro W3" charset="0"/>
              </a:rPr>
              <a:t>H</a:t>
            </a:r>
            <a:r>
              <a:rPr lang="en-US" dirty="0">
                <a:ea typeface="ヒラギノ角ゴ Pro W3" charset="0"/>
              </a:rPr>
              <a:t>), change in entropy (∆</a:t>
            </a:r>
            <a:r>
              <a:rPr lang="en-US" i="1" dirty="0">
                <a:ea typeface="ヒラギノ角ゴ Pro W3" charset="0"/>
              </a:rPr>
              <a:t>S</a:t>
            </a:r>
            <a:r>
              <a:rPr lang="en-US" dirty="0">
                <a:ea typeface="ヒラギノ角ゴ Pro W3" charset="0"/>
              </a:rPr>
              <a:t>), and temperature in Kelvin units (</a:t>
            </a:r>
            <a:r>
              <a:rPr lang="en-US" i="1" dirty="0">
                <a:ea typeface="ヒラギノ角ゴ Pro W3" charset="0"/>
              </a:rPr>
              <a:t>T</a:t>
            </a:r>
            <a:r>
              <a:rPr lang="en-US" dirty="0">
                <a:ea typeface="ヒラギノ角ゴ Pro W3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ea typeface="ヒラギノ角ゴ Pro W3" charset="0"/>
              </a:rPr>
              <a:t>				 </a:t>
            </a:r>
            <a:r>
              <a:rPr lang="en-US" dirty="0">
                <a:solidFill>
                  <a:srgbClr val="0000FF"/>
                </a:solidFill>
                <a:ea typeface="ヒラギノ角ゴ Pro W3" charset="0"/>
              </a:rPr>
              <a:t>∆</a:t>
            </a:r>
            <a:r>
              <a:rPr lang="en-US" i="1" dirty="0">
                <a:solidFill>
                  <a:srgbClr val="0000FF"/>
                </a:solidFill>
                <a:ea typeface="ヒラギノ角ゴ Pro W3" charset="0"/>
              </a:rPr>
              <a:t>G</a:t>
            </a:r>
            <a:r>
              <a:rPr lang="en-US" dirty="0">
                <a:solidFill>
                  <a:srgbClr val="0000FF"/>
                </a:solidFill>
                <a:ea typeface="ヒラギノ角ゴ Pro W3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anose="05050102010706020507" pitchFamily="18" charset="2"/>
                <a:ea typeface="ヒラギノ角ゴ Pro W3" charset="0"/>
              </a:rPr>
              <a:t>=</a:t>
            </a:r>
            <a:r>
              <a:rPr lang="en-US" dirty="0">
                <a:solidFill>
                  <a:srgbClr val="0000FF"/>
                </a:solidFill>
                <a:ea typeface="ヒラギノ角ゴ Pro W3" charset="0"/>
              </a:rPr>
              <a:t> ∆</a:t>
            </a:r>
            <a:r>
              <a:rPr lang="en-US" i="1" dirty="0">
                <a:solidFill>
                  <a:srgbClr val="0000FF"/>
                </a:solidFill>
                <a:ea typeface="ヒラギノ角ゴ Pro W3" charset="0"/>
              </a:rPr>
              <a:t>H </a:t>
            </a:r>
            <a:r>
              <a:rPr lang="en-US" i="1" dirty="0">
                <a:solidFill>
                  <a:srgbClr val="0000FF"/>
                </a:solidFill>
                <a:latin typeface="Symbol" panose="05050102010706020507" pitchFamily="18" charset="2"/>
                <a:ea typeface="ヒラギノ角ゴ Pro W3" charset="0"/>
              </a:rPr>
              <a:t>-</a:t>
            </a:r>
            <a:r>
              <a:rPr lang="en-US" i="1" dirty="0">
                <a:solidFill>
                  <a:srgbClr val="0000FF"/>
                </a:solidFill>
                <a:ea typeface="ヒラギノ角ゴ Pro W3" charset="0"/>
              </a:rPr>
              <a:t> T</a:t>
            </a:r>
            <a:r>
              <a:rPr lang="en-US" dirty="0">
                <a:solidFill>
                  <a:srgbClr val="0000FF"/>
                </a:solidFill>
                <a:ea typeface="ヒラギノ角ゴ Pro W3" charset="0"/>
              </a:rPr>
              <a:t>∆</a:t>
            </a:r>
            <a:r>
              <a:rPr lang="en-US" i="1" dirty="0">
                <a:solidFill>
                  <a:srgbClr val="0000FF"/>
                </a:solidFill>
                <a:ea typeface="ヒラギノ角ゴ Pro W3" charset="0"/>
              </a:rPr>
              <a:t>S</a:t>
            </a:r>
            <a:endParaRPr lang="en-US" dirty="0">
              <a:solidFill>
                <a:srgbClr val="0000FF"/>
              </a:solidFill>
              <a:ea typeface="ヒラギノ角ゴ Pro W3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ja-JP" dirty="0" smtClean="0">
              <a:ea typeface="ヒラギノ角ゴ Pro W3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1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8.2: The free-energy change of a reaction tells us whether or not the reaction occurs spontaneously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651000"/>
            <a:ext cx="8499249" cy="469556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ea typeface="ヒラギノ角ゴ Pro W3" charset="0"/>
              </a:rPr>
              <a:t>Free-Energy Change, </a:t>
            </a:r>
            <a:r>
              <a:rPr lang="en-US" u="sng" dirty="0">
                <a:ea typeface="ヒラギノ角ゴ Pro W3" charset="0"/>
                <a:sym typeface="Symbol" charset="0"/>
              </a:rPr>
              <a:t></a:t>
            </a:r>
            <a:r>
              <a:rPr lang="en-US" u="sng" dirty="0" smtClean="0">
                <a:ea typeface="ヒラギノ角ゴ Pro W3" charset="0"/>
              </a:rPr>
              <a:t>G</a:t>
            </a:r>
            <a:endParaRPr lang="en-US" u="sng" dirty="0" smtClean="0"/>
          </a:p>
          <a:p>
            <a:pPr marL="0" indent="0" algn="ctr">
              <a:buNone/>
            </a:pPr>
            <a:r>
              <a:rPr lang="en-US" dirty="0">
                <a:ea typeface="ヒラギノ角ゴ Pro W3" charset="0"/>
              </a:rPr>
              <a:t> </a:t>
            </a:r>
            <a:r>
              <a:rPr lang="en-US" dirty="0">
                <a:solidFill>
                  <a:srgbClr val="0000FF"/>
                </a:solidFill>
                <a:ea typeface="ヒラギノ角ゴ Pro W3" charset="0"/>
              </a:rPr>
              <a:t>∆</a:t>
            </a:r>
            <a:r>
              <a:rPr lang="en-US" i="1" dirty="0">
                <a:solidFill>
                  <a:srgbClr val="0000FF"/>
                </a:solidFill>
                <a:ea typeface="ヒラギノ角ゴ Pro W3" charset="0"/>
              </a:rPr>
              <a:t>G</a:t>
            </a:r>
            <a:r>
              <a:rPr lang="en-US" dirty="0">
                <a:solidFill>
                  <a:srgbClr val="0000FF"/>
                </a:solidFill>
                <a:ea typeface="ヒラギノ角ゴ Pro W3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anose="05050102010706020507" pitchFamily="18" charset="2"/>
                <a:ea typeface="ヒラギノ角ゴ Pro W3" charset="0"/>
              </a:rPr>
              <a:t>=</a:t>
            </a:r>
            <a:r>
              <a:rPr lang="en-US" dirty="0">
                <a:solidFill>
                  <a:srgbClr val="0000FF"/>
                </a:solidFill>
                <a:ea typeface="ヒラギノ角ゴ Pro W3" charset="0"/>
              </a:rPr>
              <a:t> ∆</a:t>
            </a:r>
            <a:r>
              <a:rPr lang="en-US" i="1" dirty="0">
                <a:solidFill>
                  <a:srgbClr val="0000FF"/>
                </a:solidFill>
                <a:ea typeface="ヒラギノ角ゴ Pro W3" charset="0"/>
              </a:rPr>
              <a:t>H </a:t>
            </a:r>
            <a:r>
              <a:rPr lang="en-US" i="1" dirty="0">
                <a:solidFill>
                  <a:srgbClr val="0000FF"/>
                </a:solidFill>
                <a:latin typeface="Symbol" panose="05050102010706020507" pitchFamily="18" charset="2"/>
                <a:ea typeface="ヒラギノ角ゴ Pro W3" charset="0"/>
              </a:rPr>
              <a:t>-</a:t>
            </a:r>
            <a:r>
              <a:rPr lang="en-US" i="1" dirty="0">
                <a:solidFill>
                  <a:srgbClr val="0000FF"/>
                </a:solidFill>
                <a:ea typeface="ヒラギノ角ゴ Pro W3" charset="0"/>
              </a:rPr>
              <a:t> T</a:t>
            </a:r>
            <a:r>
              <a:rPr lang="en-US" dirty="0">
                <a:solidFill>
                  <a:srgbClr val="0000FF"/>
                </a:solidFill>
                <a:ea typeface="ヒラギノ角ゴ Pro W3" charset="0"/>
              </a:rPr>
              <a:t>∆</a:t>
            </a:r>
            <a:r>
              <a:rPr lang="en-US" i="1" dirty="0" smtClean="0">
                <a:solidFill>
                  <a:srgbClr val="0000FF"/>
                </a:solidFill>
                <a:ea typeface="ヒラギノ角ゴ Pro W3" charset="0"/>
              </a:rPr>
              <a:t>S</a:t>
            </a:r>
            <a:endParaRPr lang="en-US" dirty="0" smtClean="0">
              <a:ea typeface="ヒラギノ角ゴ Pro W3" charset="0"/>
            </a:endParaRPr>
          </a:p>
          <a:p>
            <a:pPr eaLnBrk="1" hangingPunct="1"/>
            <a:r>
              <a:rPr lang="en-US" dirty="0" smtClean="0">
                <a:ea typeface="ヒラギノ角ゴ Pro W3" charset="0"/>
              </a:rPr>
              <a:t>Only processes with a </a:t>
            </a:r>
            <a:r>
              <a:rPr lang="en-US" b="1" u="sng" dirty="0" smtClean="0">
                <a:ea typeface="ヒラギノ角ゴ Pro W3" charset="0"/>
              </a:rPr>
              <a:t>NEGATIVE ∆</a:t>
            </a:r>
            <a:r>
              <a:rPr lang="en-US" b="1" i="1" u="sng" dirty="0" smtClean="0">
                <a:ea typeface="ヒラギノ角ゴ Pro W3" charset="0"/>
              </a:rPr>
              <a:t>G</a:t>
            </a:r>
            <a:r>
              <a:rPr lang="en-US" dirty="0" smtClean="0">
                <a:ea typeface="ヒラギノ角ゴ Pro W3" charset="0"/>
              </a:rPr>
              <a:t> are </a:t>
            </a:r>
            <a:r>
              <a:rPr lang="en-US" b="1" u="sng" dirty="0" smtClean="0">
                <a:ea typeface="ヒラギノ角ゴ Pro W3" charset="0"/>
              </a:rPr>
              <a:t>SPONTANEOUS</a:t>
            </a:r>
          </a:p>
          <a:p>
            <a:pPr lvl="1"/>
            <a:r>
              <a:rPr lang="en-US" dirty="0" smtClean="0">
                <a:ea typeface="ヒラギノ角ゴ Pro W3" charset="0"/>
              </a:rPr>
              <a:t>Spontaneous processes can be harnessed to </a:t>
            </a:r>
            <a:r>
              <a:rPr lang="en-US" b="1" u="sng" dirty="0" smtClean="0">
                <a:ea typeface="ヒラギノ角ゴ Pro W3" charset="0"/>
              </a:rPr>
              <a:t>perform cell work</a:t>
            </a:r>
            <a:endParaRPr lang="en-US" b="1" u="sng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0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8.2: The free-energy change of a reaction tells us whether or not the reaction occurs spontaneously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27200"/>
            <a:ext cx="8499249" cy="446696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63FF07"/>
                </a:solidFill>
              </a:rPr>
              <a:t>Exergonic</a:t>
            </a:r>
            <a:r>
              <a:rPr lang="en-US" u="sng" dirty="0"/>
              <a:t> and Endergonic Reactions in Metabolism</a:t>
            </a:r>
            <a:endParaRPr lang="en-US" b="1" u="sng" dirty="0" smtClean="0"/>
          </a:p>
          <a:p>
            <a:r>
              <a:rPr lang="en-US" b="1" dirty="0" smtClean="0"/>
              <a:t>Exergonic reaction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roceeds with a net </a:t>
            </a:r>
            <a:r>
              <a:rPr lang="en-US" b="1" u="sng" dirty="0" smtClean="0"/>
              <a:t>RELEASE</a:t>
            </a:r>
            <a:r>
              <a:rPr lang="en-US" dirty="0" smtClean="0"/>
              <a:t> of free energy</a:t>
            </a:r>
          </a:p>
          <a:p>
            <a:pPr lvl="1"/>
            <a:r>
              <a:rPr lang="en-US" b="1" u="sng" dirty="0" smtClean="0"/>
              <a:t>SPONTANEOUS</a:t>
            </a:r>
          </a:p>
        </p:txBody>
      </p:sp>
    </p:spTree>
    <p:extLst>
      <p:ext uri="{BB962C8B-B14F-4D97-AF65-F5344CB8AC3E}">
        <p14:creationId xmlns:p14="http://schemas.microsoft.com/office/powerpoint/2010/main" val="260994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8_06aExerVsEndergonic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8" y="1024128"/>
            <a:ext cx="7065264" cy="4657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8.6a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976" y="1071880"/>
            <a:ext cx="5958664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Exergonic reaction: energy released,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spontaneous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616" y="1071880"/>
            <a:ext cx="67546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80135" y="3697834"/>
            <a:ext cx="195072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Free energy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8936" y="1935480"/>
            <a:ext cx="167114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Reactants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3176" y="3749040"/>
            <a:ext cx="125458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1096" y="4028440"/>
            <a:ext cx="151874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Products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6216" y="2626360"/>
            <a:ext cx="1742264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Amount of</a:t>
            </a: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nergy</a:t>
            </a: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eleased</a:t>
            </a: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∆</a:t>
            </a:r>
            <a:r>
              <a:rPr lang="en-US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 </a:t>
            </a:r>
            <a:r>
              <a:rPr lang="en-US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&lt;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0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1176" y="5323840"/>
            <a:ext cx="461754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Progress of the reaction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379357" y="5500462"/>
            <a:ext cx="21000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1262291" y="2302329"/>
            <a:ext cx="0" cy="6549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0632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8.2: The free-energy change of a reaction tells us whether or not the reaction occurs spontaneously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27200"/>
            <a:ext cx="8499249" cy="446696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Exergonic and </a:t>
            </a:r>
            <a:r>
              <a:rPr lang="en-US" u="sng" dirty="0">
                <a:solidFill>
                  <a:srgbClr val="63FF07"/>
                </a:solidFill>
              </a:rPr>
              <a:t>Endergonic</a:t>
            </a:r>
            <a:r>
              <a:rPr lang="en-US" u="sng" dirty="0"/>
              <a:t> Reactions in Metabolism</a:t>
            </a:r>
            <a:endParaRPr lang="en-US" b="1" u="sng" dirty="0" smtClean="0"/>
          </a:p>
          <a:p>
            <a:r>
              <a:rPr lang="en-US" b="1" dirty="0"/>
              <a:t>E</a:t>
            </a:r>
            <a:r>
              <a:rPr lang="en-US" b="1" u="sng" dirty="0">
                <a:solidFill>
                  <a:srgbClr val="FF0000"/>
                </a:solidFill>
              </a:rPr>
              <a:t>n</a:t>
            </a:r>
            <a:r>
              <a:rPr lang="en-US" b="1" dirty="0"/>
              <a:t>dergonic reaction</a:t>
            </a:r>
            <a:r>
              <a:rPr lang="en-US" dirty="0"/>
              <a:t> </a:t>
            </a:r>
          </a:p>
          <a:p>
            <a:pPr lvl="1"/>
            <a:r>
              <a:rPr lang="en-US" b="1" u="sng" dirty="0"/>
              <a:t>ABSORBS</a:t>
            </a:r>
            <a:r>
              <a:rPr lang="en-US" dirty="0"/>
              <a:t> free energy from its surroundings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N</a:t>
            </a:r>
            <a:r>
              <a:rPr lang="en-US" b="1" u="sng" dirty="0"/>
              <a:t>ONSPONTANEOUS</a:t>
            </a:r>
          </a:p>
        </p:txBody>
      </p:sp>
    </p:spTree>
    <p:extLst>
      <p:ext uri="{BB962C8B-B14F-4D97-AF65-F5344CB8AC3E}">
        <p14:creationId xmlns:p14="http://schemas.microsoft.com/office/powerpoint/2010/main" val="333509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06bExerVsEndergonic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8" y="1008888"/>
            <a:ext cx="7065264" cy="4687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8.6b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8296" y="1050145"/>
            <a:ext cx="6151704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Endergonic reaction: energy required,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nonspontaneous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776" y="1046480"/>
            <a:ext cx="62466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67818" y="3542809"/>
            <a:ext cx="220962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Free energy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9096" y="4033520"/>
            <a:ext cx="187180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Reactants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6456" y="3759200"/>
            <a:ext cx="134602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1416" y="1920240"/>
            <a:ext cx="191498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Products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5416" y="2804160"/>
            <a:ext cx="1854024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Amount of</a:t>
            </a: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nergy</a:t>
            </a: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required</a:t>
            </a: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∆</a:t>
            </a:r>
            <a:r>
              <a:rPr lang="en-US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 </a:t>
            </a:r>
            <a:r>
              <a:rPr lang="en-US" b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&gt;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0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1496" y="5334000"/>
            <a:ext cx="369298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Progress of the reaction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79357" y="5500462"/>
            <a:ext cx="21000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262291" y="2302329"/>
            <a:ext cx="0" cy="6549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629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8.2: The free-energy change of a reaction tells us whether or not the reaction occurs spontaneously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88" y="1676399"/>
            <a:ext cx="8499249" cy="479398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Exergonic and Endergonic Reactions in </a:t>
            </a:r>
            <a:r>
              <a:rPr lang="en-US" u="sng" dirty="0" smtClean="0"/>
              <a:t>Metabolism</a:t>
            </a:r>
            <a:endParaRPr lang="en-US" dirty="0" smtClean="0"/>
          </a:p>
          <a:p>
            <a:r>
              <a:rPr lang="en-US" dirty="0" smtClean="0"/>
              <a:t>Cells are </a:t>
            </a:r>
            <a:r>
              <a:rPr lang="en-US" b="1" u="sng" dirty="0" smtClean="0"/>
              <a:t>NOT IN EQUILIBRIUM</a:t>
            </a:r>
            <a:r>
              <a:rPr lang="en-US" dirty="0" smtClean="0"/>
              <a:t>; they are OPEN systems experiencing a constant flow of materials</a:t>
            </a:r>
          </a:p>
          <a:p>
            <a:pPr lvl="1"/>
            <a:r>
              <a:rPr lang="en-US" dirty="0" smtClean="0"/>
              <a:t>A defining feature of life is that </a:t>
            </a:r>
            <a:r>
              <a:rPr lang="en-US" b="1" u="sng" dirty="0" smtClean="0"/>
              <a:t>METABOLISM IS NEVER AT EQUILIBRIUM</a:t>
            </a:r>
          </a:p>
          <a:p>
            <a:r>
              <a:rPr lang="en-US" dirty="0" smtClean="0"/>
              <a:t>A catabolic pathway in a cell </a:t>
            </a:r>
            <a:r>
              <a:rPr lang="en-US" b="1" dirty="0" smtClean="0"/>
              <a:t>releases</a:t>
            </a:r>
            <a:r>
              <a:rPr lang="en-US" dirty="0" smtClean="0"/>
              <a:t> free energy in a series of reactions (more on that next lecture)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7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8F22F29-8EF6-493A-9CD6-EDAE61C42867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8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25400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0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causes these breaking waves to glow?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5" y="679015"/>
            <a:ext cx="7555884" cy="58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6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03ABF15-5E31-4D7D-85F4-73D7D50DDFF8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2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EE9931B-8EF2-4FC8-B904-EFEAEF06FA39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914400"/>
            <a:ext cx="8499249" cy="543215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strike="sngStrike" dirty="0"/>
              <a:t>Concept 8.1: An organism</a:t>
            </a:r>
            <a:r>
              <a:rPr lang="ja-JP" altLang="en-US" sz="2600" strike="sngStrike" dirty="0"/>
              <a:t>’</a:t>
            </a:r>
            <a:r>
              <a:rPr lang="en-US" altLang="ja-JP" sz="2600" strike="sngStrike" dirty="0"/>
              <a:t>s metabolism transforms matter and energy, subject to the laws of </a:t>
            </a:r>
            <a:r>
              <a:rPr lang="en-US" altLang="ja-JP" sz="2600" strike="sngStrike" dirty="0" smtClean="0"/>
              <a:t>thermodynamics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strike="sngStrike" dirty="0"/>
              <a:t>Concept 8.2: The free-energy change of a reaction tells us whether or not the reaction occurs </a:t>
            </a:r>
            <a:r>
              <a:rPr lang="en-US" sz="2600" strike="sngStrike" dirty="0" smtClean="0"/>
              <a:t>spontaneously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/>
              <a:t>Concept 8.3: ATP powers cellular work by coupling exergonic reactions to endergonic </a:t>
            </a:r>
            <a:r>
              <a:rPr lang="en-US" b="1" dirty="0" smtClean="0"/>
              <a:t>reactions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Concept 8.4: Enzymes speed up metabolic reactions by lowering energy </a:t>
            </a:r>
            <a:r>
              <a:rPr lang="en-US" sz="2600" dirty="0" smtClean="0"/>
              <a:t>barriers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Concept 8.5: Regulation of enzyme activity helps control metabolism</a:t>
            </a:r>
            <a:endParaRPr lang="en-US" sz="26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6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4805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8.3: ATP powers cellular work by coupling exergonic reactions to endergonic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24024"/>
            <a:ext cx="8499249" cy="4838701"/>
          </a:xfrm>
        </p:spPr>
        <p:txBody>
          <a:bodyPr/>
          <a:lstStyle/>
          <a:p>
            <a:r>
              <a:rPr lang="en-US" dirty="0" smtClean="0"/>
              <a:t>A cell does three main kinds of work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Chemical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Transport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Mechanical</a:t>
            </a:r>
          </a:p>
          <a:p>
            <a:r>
              <a:rPr lang="en-US" dirty="0" smtClean="0"/>
              <a:t>To do work, cells manage energy resources by </a:t>
            </a:r>
            <a:r>
              <a:rPr lang="en-US" b="1" dirty="0" smtClean="0"/>
              <a:t>energy coupling</a:t>
            </a:r>
            <a:r>
              <a:rPr lang="en-US" dirty="0" smtClean="0"/>
              <a:t>, the use of an exergonic process to drive an endergonic one</a:t>
            </a:r>
          </a:p>
          <a:p>
            <a:r>
              <a:rPr lang="en-US" dirty="0" smtClean="0"/>
              <a:t>Most energy coupling in cells is mediated by </a:t>
            </a:r>
            <a:r>
              <a:rPr lang="en-US" b="1" u="sng" dirty="0" smtClean="0"/>
              <a:t>ATP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68373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0" y="4397052"/>
            <a:ext cx="4864100" cy="2308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8.3: ATP powers cellular work by coupling exergonic reactions to endergonic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638300"/>
            <a:ext cx="8499249" cy="487336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ea typeface="ヒラギノ角ゴ Pro W3" charset="0"/>
              </a:rPr>
              <a:t>The Structure and Hydrolysis of ATP</a:t>
            </a:r>
            <a:endParaRPr lang="en-US" b="1" u="sng" dirty="0" smtClean="0">
              <a:ea typeface="ヒラギノ角ゴ Pro W3" charset="0"/>
            </a:endParaRPr>
          </a:p>
          <a:p>
            <a:pPr eaLnBrk="1" hangingPunct="1"/>
            <a:r>
              <a:rPr lang="en-US" b="1" dirty="0" smtClean="0">
                <a:ea typeface="ヒラギノ角ゴ Pro W3" charset="0"/>
              </a:rPr>
              <a:t>ATP (adenosine triphosphate)</a:t>
            </a:r>
            <a:r>
              <a:rPr lang="en-US" dirty="0" smtClean="0">
                <a:ea typeface="ヒラギノ角ゴ Pro W3" charset="0"/>
              </a:rPr>
              <a:t> is the cell</a:t>
            </a:r>
            <a:r>
              <a:rPr lang="ja-JP" altLang="en-US" dirty="0" smtClean="0">
                <a:ea typeface="ヒラギノ角ゴ Pro W3" charset="0"/>
              </a:rPr>
              <a:t>’</a:t>
            </a:r>
            <a:r>
              <a:rPr lang="en-US" altLang="ja-JP" dirty="0" smtClean="0">
                <a:ea typeface="ヒラギノ角ゴ Pro W3" charset="0"/>
              </a:rPr>
              <a:t>s energy shuttle</a:t>
            </a:r>
          </a:p>
          <a:p>
            <a:pPr eaLnBrk="1" hangingPunct="1"/>
            <a:r>
              <a:rPr lang="en-US" dirty="0" smtClean="0">
                <a:ea typeface="ヒラギノ角ゴ Pro W3" charset="0"/>
              </a:rPr>
              <a:t>ATP is composed of ribose (a sugar), adenine</a:t>
            </a:r>
            <a:br>
              <a:rPr lang="en-US" dirty="0" smtClean="0">
                <a:ea typeface="ヒラギノ角ゴ Pro W3" charset="0"/>
              </a:rPr>
            </a:br>
            <a:r>
              <a:rPr lang="en-US" dirty="0" smtClean="0">
                <a:ea typeface="ヒラギノ角ゴ Pro W3" charset="0"/>
              </a:rPr>
              <a:t>(a nitrogenous base), and three phosphate groups</a:t>
            </a:r>
            <a:endParaRPr lang="en-US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0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8.3: ATP powers cellular work by coupling exergonic reactions to endergonic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628510"/>
            <a:ext cx="8499249" cy="507365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ea typeface="ヒラギノ角ゴ Pro W3" charset="0"/>
              </a:rPr>
              <a:t>The Structure and Hydrolysis of </a:t>
            </a:r>
            <a:r>
              <a:rPr lang="en-US" u="sng" dirty="0" smtClean="0">
                <a:ea typeface="ヒラギノ角ゴ Pro W3" charset="0"/>
              </a:rPr>
              <a:t>ATP</a:t>
            </a:r>
            <a:endParaRPr lang="en-US" dirty="0" smtClean="0"/>
          </a:p>
          <a:p>
            <a:r>
              <a:rPr lang="en-US" dirty="0" smtClean="0"/>
              <a:t>The bonds between the phosphate groups of ATP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tail can be broken by hydrolysis</a:t>
            </a:r>
          </a:p>
          <a:p>
            <a:pPr lvl="1"/>
            <a:r>
              <a:rPr lang="en-US" dirty="0" smtClean="0"/>
              <a:t>Energy is </a:t>
            </a:r>
            <a:r>
              <a:rPr lang="en-US" b="1" u="sng" dirty="0" smtClean="0"/>
              <a:t>RELEASED</a:t>
            </a:r>
            <a:r>
              <a:rPr lang="en-US" dirty="0" smtClean="0"/>
              <a:t> from ATP when the terminal phosphate bond is broken</a:t>
            </a:r>
          </a:p>
          <a:p>
            <a:pPr lvl="1"/>
            <a:r>
              <a:rPr lang="en-US" dirty="0" smtClean="0"/>
              <a:t>This RELEASE of energy comes from the chemical change to a state of LOWER free energy, not from the phosphate bonds themselves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5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8_09bATPStructHydroly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359664"/>
            <a:ext cx="7589520" cy="5986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6200" cy="343551"/>
          </a:xfrm>
        </p:spPr>
        <p:txBody>
          <a:bodyPr/>
          <a:lstStyle/>
          <a:p>
            <a:r>
              <a:rPr lang="en-US" sz="2000" b="1" dirty="0"/>
              <a:t>The structure and hydrolysis of adenosine triphosphate (</a:t>
            </a:r>
            <a:r>
              <a:rPr lang="en-US" sz="2000" b="1" dirty="0" smtClean="0"/>
              <a:t>ATP)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33506" y="5861654"/>
            <a:ext cx="401042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 The hydrolysis of ATP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5842" y="2174411"/>
            <a:ext cx="461887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Adenosine triphosphate (ATP)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2497" y="5047029"/>
            <a:ext cx="3902209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Adenosine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diphosphate</a:t>
            </a:r>
            <a:endParaRPr lang="en-US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(ADP)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6717" y="4161059"/>
            <a:ext cx="131499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6228" y="4917015"/>
            <a:ext cx="1972072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Inorganic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phosphate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2447" y="2861732"/>
            <a:ext cx="67576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2000" b="1" baseline="-25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20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72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8.3: ATP powers cellular work </a:t>
            </a:r>
            <a:r>
              <a:rPr lang="en-US" dirty="0">
                <a:solidFill>
                  <a:srgbClr val="63FF07"/>
                </a:solidFill>
              </a:rPr>
              <a:t>by coupling exergonic reactions to endergonic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628510"/>
            <a:ext cx="8499249" cy="507365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How the Hydrolysis of ATP Performs Work</a:t>
            </a:r>
          </a:p>
          <a:p>
            <a:r>
              <a:rPr lang="en-US" dirty="0" smtClean="0"/>
              <a:t>The three types of cellular work (mechanical, transport, and chemical) are powered by the hydrolysis of ATP</a:t>
            </a:r>
          </a:p>
          <a:p>
            <a:r>
              <a:rPr lang="en-US" dirty="0" smtClean="0"/>
              <a:t>In the cell, the energy from the exergonic reaction of ATP hydrolysis can be used to drive an endergonic reaction</a:t>
            </a:r>
          </a:p>
          <a:p>
            <a:r>
              <a:rPr lang="en-US" dirty="0" smtClean="0"/>
              <a:t>Overall, the </a:t>
            </a:r>
            <a:r>
              <a:rPr lang="en-US" b="1" u="sng" dirty="0" smtClean="0"/>
              <a:t>ATP-COUPLED REACTIONS ARE EXERGONIC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94854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10cEnergyCoupling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667256"/>
            <a:ext cx="8546592" cy="3371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600" y="88900"/>
            <a:ext cx="3612316" cy="343551"/>
          </a:xfrm>
        </p:spPr>
        <p:txBody>
          <a:bodyPr/>
          <a:lstStyle/>
          <a:p>
            <a:pPr algn="ctr"/>
            <a:r>
              <a:rPr lang="en-US" sz="2000" b="1" dirty="0"/>
              <a:t>How ATP drives chemical work: energy coupling using ATP </a:t>
            </a:r>
            <a:r>
              <a:rPr lang="en-US" sz="2000" b="1" dirty="0" smtClean="0"/>
              <a:t>hydrolysis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50015" y="4685393"/>
            <a:ext cx="5258343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(c) Free-energy change for coupled reaction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8705" y="2585538"/>
            <a:ext cx="701794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ADP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2985" y="2596290"/>
            <a:ext cx="309206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3064" y="2603762"/>
            <a:ext cx="18702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100" b="1" baseline="-25000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endParaRPr lang="en-US" sz="21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8681" y="2434319"/>
            <a:ext cx="686964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NH</a:t>
            </a:r>
            <a:r>
              <a:rPr lang="en-US" sz="17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7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2121" y="2723831"/>
            <a:ext cx="686964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4856" y="3537584"/>
            <a:ext cx="922556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i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∆</a:t>
            </a:r>
            <a:r>
              <a:rPr lang="en-US" sz="19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r>
              <a:rPr lang="en-US" sz="19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9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202" y="3543934"/>
            <a:ext cx="2077358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−7.3 kcal/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6582" y="1648463"/>
            <a:ext cx="814281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i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∆</a:t>
            </a:r>
            <a:r>
              <a:rPr lang="en-US" sz="19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r>
              <a:rPr lang="en-US" sz="1900" b="1" baseline="-25000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</a:t>
            </a:r>
            <a:endParaRPr lang="en-US" sz="19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9687" y="1654813"/>
            <a:ext cx="2077812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900" b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+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3.4 kcal/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200" y="3393348"/>
            <a:ext cx="1139603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i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∆</a:t>
            </a:r>
            <a:r>
              <a:rPr lang="en-US" sz="19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r>
              <a:rPr lang="en-US" sz="1900" b="1" baseline="-25000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</a:t>
            </a:r>
            <a:endParaRPr lang="en-US" sz="19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4201" y="3402873"/>
            <a:ext cx="2050147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900" b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+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3.4 kcal/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952" y="3800654"/>
            <a:ext cx="1398592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+</a:t>
            </a:r>
            <a:r>
              <a:rPr lang="en-US" sz="1900" b="1" i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 ∆</a:t>
            </a:r>
            <a:r>
              <a:rPr lang="en-US" sz="19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r>
              <a:rPr lang="en-US" sz="19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9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4118" y="3807004"/>
            <a:ext cx="1954908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−7.3 kcal/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6970" y="4408896"/>
            <a:ext cx="2589893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=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−3.9 kcal/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948" y="4402546"/>
            <a:ext cx="1361594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Net</a:t>
            </a:r>
            <a:r>
              <a:rPr lang="en-US" sz="1900" b="1" i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 ∆</a:t>
            </a:r>
            <a:r>
              <a:rPr lang="en-US" sz="19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endParaRPr lang="en-US" sz="19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9897" y="2433377"/>
            <a:ext cx="689461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NH</a:t>
            </a:r>
            <a:r>
              <a:rPr lang="en-US" sz="17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  <a:endParaRPr lang="en-US" sz="17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4864" y="2718087"/>
            <a:ext cx="600289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32254" y="2618537"/>
            <a:ext cx="640602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533071" y="4154714"/>
            <a:ext cx="176892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/>
          <p:cNvSpPr/>
          <p:nvPr/>
        </p:nvSpPr>
        <p:spPr bwMode="auto">
          <a:xfrm>
            <a:off x="353786" y="3256643"/>
            <a:ext cx="3111500" cy="17417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6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8.3: ATP powers cellular work by coupling exergonic reactions to endergonic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24024"/>
            <a:ext cx="8499249" cy="4838701"/>
          </a:xfrm>
        </p:spPr>
        <p:txBody>
          <a:bodyPr/>
          <a:lstStyle/>
          <a:p>
            <a:pPr marL="57150" indent="0">
              <a:buNone/>
            </a:pPr>
            <a:r>
              <a:rPr lang="en-US" altLang="en-US" u="sng" dirty="0"/>
              <a:t>The Regeneration of ATP</a:t>
            </a:r>
          </a:p>
          <a:p>
            <a:r>
              <a:rPr lang="en-US" altLang="en-US" dirty="0"/>
              <a:t>ATP is a RENEWABLE resource that is </a:t>
            </a:r>
            <a:r>
              <a:rPr lang="en-US" altLang="en-US" b="1" dirty="0"/>
              <a:t>regenerated</a:t>
            </a:r>
            <a:r>
              <a:rPr lang="en-US" altLang="en-US" dirty="0"/>
              <a:t> by addition of a phosphate group to adenosine </a:t>
            </a:r>
            <a:r>
              <a:rPr lang="en-US" altLang="en-US" dirty="0" err="1"/>
              <a:t>diphosphate</a:t>
            </a:r>
            <a:r>
              <a:rPr lang="en-US" altLang="en-US" dirty="0"/>
              <a:t> (ADP)</a:t>
            </a:r>
          </a:p>
          <a:p>
            <a:pPr lvl="1"/>
            <a:r>
              <a:rPr lang="en-US" altLang="en-US" dirty="0"/>
              <a:t>The energy to phosphorylate ADP comes from catabolic reactions in the cell</a:t>
            </a:r>
          </a:p>
          <a:p>
            <a:r>
              <a:rPr lang="en-US" altLang="en-US" dirty="0"/>
              <a:t>The ATP cycle is a </a:t>
            </a:r>
            <a:r>
              <a:rPr lang="en-US" altLang="en-US" i="1" dirty="0"/>
              <a:t>revolving door</a:t>
            </a:r>
            <a:r>
              <a:rPr lang="en-US" altLang="en-US" dirty="0"/>
              <a:t> through which energy passes during its transfer from catabolic to anabolic pathways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165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Energy of Life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living cell is a miniature chemical factory where thousands of reactions occur</a:t>
            </a:r>
          </a:p>
          <a:p>
            <a:r>
              <a:rPr lang="en-US" dirty="0" smtClean="0"/>
              <a:t>The cell extracts energy stored in sugars and other fuels and applies energy to perform work</a:t>
            </a:r>
          </a:p>
          <a:p>
            <a:r>
              <a:rPr lang="en-US" altLang="en-US" dirty="0"/>
              <a:t>Some organisms even convert energy to light, as in </a:t>
            </a:r>
            <a:r>
              <a:rPr lang="en-US" altLang="en-US" dirty="0" smtClean="0"/>
              <a:t>bioluminescence</a:t>
            </a:r>
            <a:endParaRPr lang="en-US" alt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5803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633728"/>
            <a:ext cx="8546592" cy="35905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20320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0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ATP cycle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0148" y="1985497"/>
            <a:ext cx="512448" cy="318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7286" y="2008520"/>
            <a:ext cx="496931" cy="318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  <a:r>
              <a:rPr lang="en-US" sz="2073" b="1" baseline="-25000" dirty="0">
                <a:solidFill>
                  <a:srgbClr val="FFFFFF"/>
                </a:solidFill>
                <a:latin typeface="Arial"/>
                <a:ea typeface="ＭＳ Ｐゴシック" charset="0"/>
              </a:rPr>
              <a:t>2</a:t>
            </a:r>
            <a:r>
              <a:rPr lang="en-US" sz="2073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837" y="3887322"/>
            <a:ext cx="2874185" cy="127599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>
                <a:solidFill>
                  <a:srgbClr val="000000"/>
                </a:solidFill>
                <a:latin typeface="Arial"/>
                <a:ea typeface="ＭＳ Ｐゴシック" charset="0"/>
              </a:rPr>
              <a:t>Energy from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>
                <a:solidFill>
                  <a:srgbClr val="000000"/>
                </a:solidFill>
                <a:latin typeface="Arial"/>
                <a:ea typeface="ＭＳ Ｐゴシック" charset="0"/>
              </a:rPr>
              <a:t>catabolism (exergonic,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>
                <a:solidFill>
                  <a:srgbClr val="000000"/>
                </a:solidFill>
                <a:latin typeface="Arial"/>
                <a:ea typeface="ＭＳ Ｐゴシック" charset="0"/>
              </a:rPr>
              <a:t>energy-releasing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>
                <a:solidFill>
                  <a:srgbClr val="000000"/>
                </a:solidFill>
                <a:latin typeface="Arial"/>
                <a:ea typeface="ＭＳ Ｐゴシック" charset="0"/>
              </a:rPr>
              <a:t>processes)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9680" y="4527879"/>
            <a:ext cx="562655" cy="318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ADP</a:t>
            </a:r>
            <a:endParaRPr lang="en-US" sz="1554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5231" y="3889703"/>
            <a:ext cx="2372444" cy="127599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Energy for cellular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work (endergonic,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energy-consuming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processes)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5240" y="4525502"/>
            <a:ext cx="177934" cy="318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  <a:endParaRPr lang="en-US" sz="1554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3283" y="4690884"/>
            <a:ext cx="52900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</a:t>
            </a:r>
          </a:p>
        </p:txBody>
      </p:sp>
      <p:sp>
        <p:nvSpPr>
          <p:cNvPr id="12" name="Freeform 3"/>
          <p:cNvSpPr/>
          <p:nvPr/>
        </p:nvSpPr>
        <p:spPr>
          <a:xfrm>
            <a:off x="4835824" y="4523116"/>
            <a:ext cx="320040" cy="320040"/>
          </a:xfrm>
          <a:custGeom>
            <a:avLst/>
            <a:gdLst>
              <a:gd name="connsiteX0" fmla="*/ 86779 w 173596"/>
              <a:gd name="connsiteY0" fmla="*/ 167157 h 173507"/>
              <a:gd name="connsiteX1" fmla="*/ 167246 w 173596"/>
              <a:gd name="connsiteY1" fmla="*/ 86791 h 173507"/>
              <a:gd name="connsiteX2" fmla="*/ 86779 w 173596"/>
              <a:gd name="connsiteY2" fmla="*/ 6350 h 173507"/>
              <a:gd name="connsiteX3" fmla="*/ 6350 w 173596"/>
              <a:gd name="connsiteY3" fmla="*/ 86791 h 173507"/>
              <a:gd name="connsiteX4" fmla="*/ 86779 w 173596"/>
              <a:gd name="connsiteY4" fmla="*/ 167157 h 173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3596" h="173507">
                <a:moveTo>
                  <a:pt x="86779" y="167157"/>
                </a:moveTo>
                <a:cubicBezTo>
                  <a:pt x="131216" y="167157"/>
                  <a:pt x="167246" y="131140"/>
                  <a:pt x="167246" y="86791"/>
                </a:cubicBezTo>
                <a:cubicBezTo>
                  <a:pt x="167246" y="42367"/>
                  <a:pt x="131216" y="6350"/>
                  <a:pt x="86779" y="6350"/>
                </a:cubicBezTo>
                <a:cubicBezTo>
                  <a:pt x="42367" y="6350"/>
                  <a:pt x="6350" y="42367"/>
                  <a:pt x="6350" y="86791"/>
                </a:cubicBezTo>
                <a:cubicBezTo>
                  <a:pt x="6350" y="131140"/>
                  <a:pt x="42367" y="167157"/>
                  <a:pt x="86779" y="16715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6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B9A26E8-71C9-4619-AFA9-4E30DB73299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3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3DF833E-8B47-49F5-912F-A5551D70E08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1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366C8EF-902E-4B44-BEAE-A4CF3EAD1AB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3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914400"/>
            <a:ext cx="8499249" cy="543215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strike="sngStrike" dirty="0"/>
              <a:t>Concept 8.1: An organism</a:t>
            </a:r>
            <a:r>
              <a:rPr lang="ja-JP" altLang="en-US" sz="2600" strike="sngStrike" dirty="0"/>
              <a:t>’</a:t>
            </a:r>
            <a:r>
              <a:rPr lang="en-US" altLang="ja-JP" sz="2600" strike="sngStrike" dirty="0"/>
              <a:t>s metabolism transforms matter and energy, subject to the laws of </a:t>
            </a:r>
            <a:r>
              <a:rPr lang="en-US" altLang="ja-JP" sz="2600" strike="sngStrike" dirty="0" smtClean="0"/>
              <a:t>thermodynamics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strike="sngStrike" dirty="0"/>
              <a:t>Concept 8.2: The free-energy change of a reaction tells us whether or not the reaction occurs </a:t>
            </a:r>
            <a:r>
              <a:rPr lang="en-US" sz="2600" strike="sngStrike" dirty="0" smtClean="0"/>
              <a:t>spontaneously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strike="sngStrike" dirty="0"/>
              <a:t>Concept 8.3: ATP powers cellular work by coupling exergonic reactions to endergonic </a:t>
            </a:r>
            <a:r>
              <a:rPr lang="en-US" sz="2600" strike="sngStrike" dirty="0" smtClean="0"/>
              <a:t>reactions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/>
              <a:t>Concept 8.4: Enzymes speed up metabolic reactions by lowering energy </a:t>
            </a:r>
            <a:r>
              <a:rPr lang="en-US" b="1" dirty="0" smtClean="0"/>
              <a:t>barriers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Concept 8.5: Regulation of enzyme activity helps control metabolism</a:t>
            </a:r>
            <a:endParaRPr lang="en-US" sz="26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6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2975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8.4: Enzymes speed up metabolic reactions by lowering energy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en-US" b="1" dirty="0" smtClean="0"/>
              <a:t>atalyst</a:t>
            </a:r>
            <a:r>
              <a:rPr lang="en-US" dirty="0" smtClean="0"/>
              <a:t> = chemical agent that SPEEDS UP a reaction WITHOUT being consumed by the reaction</a:t>
            </a:r>
          </a:p>
          <a:p>
            <a:r>
              <a:rPr lang="en-US" b="1" dirty="0"/>
              <a:t>E</a:t>
            </a:r>
            <a:r>
              <a:rPr lang="en-US" b="1" dirty="0" smtClean="0"/>
              <a:t>nzyme</a:t>
            </a:r>
            <a:r>
              <a:rPr lang="en-US" dirty="0" smtClean="0"/>
              <a:t> = CATALYTIC protein</a:t>
            </a:r>
          </a:p>
          <a:p>
            <a:pPr lvl="1"/>
            <a:r>
              <a:rPr lang="en-US" dirty="0" smtClean="0"/>
              <a:t>E.g. hydrolysis of sucrose enzyme </a:t>
            </a:r>
            <a:r>
              <a:rPr lang="en-US" i="1" dirty="0" err="1" smtClean="0"/>
              <a:t>sucr</a:t>
            </a:r>
            <a:r>
              <a:rPr lang="en-US" b="1" i="1" dirty="0" err="1" smtClean="0">
                <a:solidFill>
                  <a:srgbClr val="0000FF"/>
                </a:solidFill>
              </a:rPr>
              <a:t>ase</a:t>
            </a:r>
            <a:r>
              <a:rPr lang="en-US" dirty="0" smtClean="0"/>
              <a:t> = “enzyme-catalyzed reaction”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7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UN02SucroseHydrolyzed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374392"/>
            <a:ext cx="8546592" cy="1956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Sucrose Hydrolysis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1925" y="3666679"/>
            <a:ext cx="1757789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Sucrose</a:t>
            </a:r>
          </a:p>
          <a:p>
            <a:pPr marL="342900" indent="-342900"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12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22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11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2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5942" y="3666679"/>
            <a:ext cx="1757789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Glucose</a:t>
            </a:r>
          </a:p>
          <a:p>
            <a:pPr marL="342900" indent="-342900"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6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12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6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2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9929" y="3666679"/>
            <a:ext cx="1757789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Fructose</a:t>
            </a:r>
          </a:p>
          <a:p>
            <a:pPr marL="342900" indent="-342900"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6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12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6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2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9711" y="2478323"/>
            <a:ext cx="1757789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err="1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Sucrase</a:t>
            </a:r>
            <a:endParaRPr lang="en-US" sz="2200" b="1" dirty="0" smtClean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8.4: Enzymes speed up metabolic reactions by </a:t>
            </a:r>
            <a:r>
              <a:rPr lang="en-US" dirty="0">
                <a:solidFill>
                  <a:srgbClr val="63FF07"/>
                </a:solidFill>
              </a:rPr>
              <a:t>lowering energy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ea typeface="ヒラギノ角ゴ Pro W3" charset="0"/>
              </a:rPr>
              <a:t>The Activation Energy Barrier</a:t>
            </a:r>
          </a:p>
          <a:p>
            <a:pPr eaLnBrk="1" hangingPunct="1"/>
            <a:r>
              <a:rPr lang="en-US" dirty="0" smtClean="0">
                <a:ea typeface="ヒラギノ角ゴ Pro W3" charset="0"/>
              </a:rPr>
              <a:t>The initial energy needed to start a chemical reaction is called the free energy of</a:t>
            </a:r>
            <a:r>
              <a:rPr lang="en-US" b="1" dirty="0" smtClean="0">
                <a:ea typeface="ヒラギノ角ゴ Pro W3" charset="0"/>
              </a:rPr>
              <a:t> </a:t>
            </a:r>
            <a:r>
              <a:rPr lang="en-US" dirty="0" smtClean="0">
                <a:ea typeface="ヒラギノ角ゴ Pro W3" charset="0"/>
              </a:rPr>
              <a:t>activation,</a:t>
            </a:r>
            <a:br>
              <a:rPr lang="en-US" dirty="0" smtClean="0">
                <a:ea typeface="ヒラギノ角ゴ Pro W3" charset="0"/>
              </a:rPr>
            </a:br>
            <a:r>
              <a:rPr lang="en-US" dirty="0" smtClean="0">
                <a:ea typeface="ヒラギノ角ゴ Pro W3" charset="0"/>
              </a:rPr>
              <a:t>or </a:t>
            </a:r>
            <a:r>
              <a:rPr lang="en-US" b="1" dirty="0" smtClean="0">
                <a:ea typeface="ヒラギノ角ゴ Pro W3" charset="0"/>
              </a:rPr>
              <a:t>activation energy </a:t>
            </a:r>
            <a:r>
              <a:rPr lang="en-US" dirty="0" smtClean="0">
                <a:ea typeface="ヒラギノ角ゴ Pro W3" charset="0"/>
              </a:rPr>
              <a:t>(E</a:t>
            </a:r>
            <a:r>
              <a:rPr lang="en-US" baseline="-25000" dirty="0" smtClean="0">
                <a:ea typeface="ヒラギノ角ゴ Pro W3" charset="0"/>
              </a:rPr>
              <a:t>A</a:t>
            </a:r>
            <a:r>
              <a:rPr lang="en-US" dirty="0" smtClean="0">
                <a:ea typeface="ヒラギノ角ゴ Pro W3" charset="0"/>
              </a:rPr>
              <a:t>) </a:t>
            </a:r>
          </a:p>
          <a:p>
            <a:pPr lvl="1"/>
            <a:r>
              <a:rPr lang="en-US" dirty="0">
                <a:ea typeface="ヒラギノ角ゴ Pro W3" charset="0"/>
              </a:rPr>
              <a:t>Enzymes catalyze reactions by </a:t>
            </a:r>
            <a:r>
              <a:rPr lang="en-US" b="1" u="sng" dirty="0" smtClean="0">
                <a:ea typeface="ヒラギノ角ゴ Pro W3" charset="0"/>
              </a:rPr>
              <a:t>LOWERING</a:t>
            </a:r>
            <a:r>
              <a:rPr lang="en-US" dirty="0" smtClean="0">
                <a:ea typeface="ヒラギノ角ゴ Pro W3" charset="0"/>
              </a:rPr>
              <a:t> </a:t>
            </a:r>
            <a:r>
              <a:rPr lang="en-US" dirty="0">
                <a:ea typeface="ヒラギノ角ゴ Pro W3" charset="0"/>
              </a:rPr>
              <a:t>the</a:t>
            </a:r>
            <a:br>
              <a:rPr lang="en-US" dirty="0">
                <a:ea typeface="ヒラギノ角ゴ Pro W3" charset="0"/>
              </a:rPr>
            </a:br>
            <a:r>
              <a:rPr lang="en-US" dirty="0">
                <a:ea typeface="ヒラギノ角ゴ Pro W3" charset="0"/>
              </a:rPr>
              <a:t>E</a:t>
            </a:r>
            <a:r>
              <a:rPr lang="en-US" baseline="-25000" dirty="0">
                <a:ea typeface="ヒラギノ角ゴ Pro W3" charset="0"/>
              </a:rPr>
              <a:t>A</a:t>
            </a:r>
            <a:r>
              <a:rPr lang="en-US" dirty="0">
                <a:ea typeface="ヒラギノ角ゴ Pro W3" charset="0"/>
              </a:rPr>
              <a:t> barrier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  <a:ea typeface="ヒラギノ角ゴ Pro W3" charset="0"/>
              </a:rPr>
              <a:t>ENZYMES DO NOT AFFECT THE CHANGE IN FREE ENERGY (∆</a:t>
            </a:r>
            <a:r>
              <a:rPr lang="en-US" sz="3200" b="1" i="1" dirty="0" smtClean="0">
                <a:solidFill>
                  <a:srgbClr val="FF0000"/>
                </a:solidFill>
                <a:ea typeface="ヒラギノ角ゴ Pro W3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ea typeface="ヒラギノ角ゴ Pro W3" charset="0"/>
              </a:rPr>
              <a:t>)</a:t>
            </a:r>
            <a:r>
              <a:rPr lang="en-US" dirty="0" smtClean="0">
                <a:ea typeface="ヒラギノ角ゴ Pro W3" charset="0"/>
              </a:rPr>
              <a:t>; </a:t>
            </a:r>
            <a:r>
              <a:rPr lang="en-US" dirty="0">
                <a:ea typeface="ヒラギノ角ゴ Pro W3" charset="0"/>
              </a:rPr>
              <a:t>instead, they </a:t>
            </a:r>
            <a:r>
              <a:rPr lang="en-US" b="1" u="sng" dirty="0">
                <a:ea typeface="ヒラギノ角ゴ Pro W3" charset="0"/>
              </a:rPr>
              <a:t>hasten reactions</a:t>
            </a:r>
            <a:r>
              <a:rPr lang="en-US" b="1" dirty="0">
                <a:ea typeface="ヒラギノ角ゴ Pro W3" charset="0"/>
              </a:rPr>
              <a:t> </a:t>
            </a:r>
            <a:r>
              <a:rPr lang="en-US" dirty="0">
                <a:ea typeface="ヒラギノ角ゴ Pro W3" charset="0"/>
              </a:rPr>
              <a:t>that would occur eventually</a:t>
            </a:r>
          </a:p>
          <a:p>
            <a:pPr marL="0" indent="0" eaLnBrk="1" hangingPunct="1">
              <a:buNone/>
            </a:pPr>
            <a:endParaRPr lang="en-US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8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Animation: </a:t>
            </a:r>
            <a:r>
              <a:rPr lang="en-US" dirty="0" smtClean="0"/>
              <a:t>How Enzymes Work</a:t>
            </a:r>
            <a:endParaRPr lang="en-US" dirty="0"/>
          </a:p>
        </p:txBody>
      </p:sp>
      <p:pic>
        <p:nvPicPr>
          <p:cNvPr id="3" name="08_13HowEnzymesWork_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0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14EnzymeActivatio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57200"/>
            <a:ext cx="8546592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78700" cy="343551"/>
          </a:xfrm>
        </p:spPr>
        <p:txBody>
          <a:bodyPr/>
          <a:lstStyle/>
          <a:p>
            <a:r>
              <a:rPr lang="en-US" sz="2000" b="1" dirty="0"/>
              <a:t>The effect of an enzyme on activation energy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2733" y="688521"/>
            <a:ext cx="1505540" cy="1264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Course of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eaction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ithout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enzyme</a:t>
            </a:r>
            <a:endParaRPr lang="en-US" sz="2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592917" y="851958"/>
            <a:ext cx="465666" cy="3862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2635250" y="2116667"/>
            <a:ext cx="486834" cy="1222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961303" y="3328004"/>
            <a:ext cx="1906504" cy="956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Course of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r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eaction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with enzyme</a:t>
            </a:r>
            <a:endParaRPr lang="en-US" sz="2200" b="1" dirty="0">
              <a:solidFill>
                <a:srgbClr val="FF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2957" y="1575404"/>
            <a:ext cx="1235209" cy="956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lang="en-US" b="1" baseline="-25000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A 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with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enzyme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is lower</a:t>
            </a:r>
            <a:endParaRPr lang="en-US" sz="2200" b="1" dirty="0">
              <a:solidFill>
                <a:srgbClr val="FF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2110" y="1050469"/>
            <a:ext cx="1219642" cy="956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without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enzyme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1761" y="4981118"/>
            <a:ext cx="1407407" cy="341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Products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0329" y="2678185"/>
            <a:ext cx="1533180" cy="341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Reactants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22098" y="3222169"/>
            <a:ext cx="1784175" cy="341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Free energy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38582" y="3323769"/>
            <a:ext cx="2562004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∆</a:t>
            </a:r>
            <a:r>
              <a:rPr lang="en-US" sz="22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is unaffected</a:t>
            </a:r>
          </a:p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by enzyme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8347" y="5690197"/>
            <a:ext cx="3444655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Progress of the reaction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780144" y="1797654"/>
            <a:ext cx="0" cy="7408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168270" y="5831114"/>
            <a:ext cx="77137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7315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914400"/>
            <a:ext cx="8499249" cy="543215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Concept 8.1: An organism</a:t>
            </a:r>
            <a:r>
              <a:rPr lang="ja-JP" altLang="en-US" sz="2600" dirty="0"/>
              <a:t>’</a:t>
            </a:r>
            <a:r>
              <a:rPr lang="en-US" altLang="ja-JP" sz="2600" dirty="0"/>
              <a:t>s metabolism transforms matter and energy, subject to the laws of </a:t>
            </a:r>
            <a:r>
              <a:rPr lang="en-US" altLang="ja-JP" sz="2600" dirty="0" smtClean="0"/>
              <a:t>thermodynamics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Concept 8.2: The free-energy change of a reaction tells us whether or not the reaction occurs </a:t>
            </a:r>
            <a:r>
              <a:rPr lang="en-US" sz="2600" dirty="0" smtClean="0"/>
              <a:t>spontaneously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Concept 8.3: ATP powers cellular work by coupling exergonic reactions to endergonic </a:t>
            </a:r>
            <a:r>
              <a:rPr lang="en-US" sz="2600" dirty="0" smtClean="0"/>
              <a:t>reactions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Concept 8.4: Enzymes speed up metabolic reactions by lowering energy </a:t>
            </a:r>
            <a:r>
              <a:rPr lang="en-US" sz="2600" dirty="0" smtClean="0"/>
              <a:t>barriers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Concept 8.5: Regulation of enzyme activity helps control metabolism</a:t>
            </a:r>
            <a:endParaRPr lang="en-US" sz="26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6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2975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8.4: Enzymes speed up metabolic reactions by lowering energy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ea typeface="ヒラギノ角ゴ Pro W3" charset="0"/>
              </a:rPr>
              <a:t>Substrate Specificity of Enzymes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sz="2600" dirty="0" smtClean="0">
                <a:ea typeface="ヒラギノ角ゴ Pro W3" charset="0"/>
              </a:rPr>
              <a:t>The reactant that an enzyme acts on is called</a:t>
            </a:r>
            <a:br>
              <a:rPr lang="en-US" sz="2600" dirty="0" smtClean="0">
                <a:ea typeface="ヒラギノ角ゴ Pro W3" charset="0"/>
              </a:rPr>
            </a:br>
            <a:r>
              <a:rPr lang="en-US" sz="2600" dirty="0" smtClean="0">
                <a:ea typeface="ヒラギノ角ゴ Pro W3" charset="0"/>
              </a:rPr>
              <a:t>the enzyme</a:t>
            </a:r>
            <a:r>
              <a:rPr lang="ja-JP" altLang="en-US" sz="2600" dirty="0" smtClean="0">
                <a:ea typeface="ヒラギノ角ゴ Pro W3" charset="0"/>
              </a:rPr>
              <a:t>’</a:t>
            </a:r>
            <a:r>
              <a:rPr lang="en-US" altLang="ja-JP" sz="2600" dirty="0" smtClean="0">
                <a:ea typeface="ヒラギノ角ゴ Pro W3" charset="0"/>
              </a:rPr>
              <a:t>s “</a:t>
            </a:r>
            <a:r>
              <a:rPr lang="en-US" altLang="ja-JP" sz="2600" b="1" dirty="0" smtClean="0">
                <a:ea typeface="ヒラギノ角ゴ Pro W3" charset="0"/>
              </a:rPr>
              <a:t>substrate</a:t>
            </a:r>
            <a:r>
              <a:rPr lang="en-US" altLang="ja-JP" sz="2600" dirty="0" smtClean="0">
                <a:ea typeface="ヒラギノ角ゴ Pro W3" charset="0"/>
              </a:rPr>
              <a:t>”</a:t>
            </a:r>
            <a:endParaRPr lang="en-US" altLang="ja-JP" sz="2600" b="1" dirty="0" smtClean="0">
              <a:ea typeface="ヒラギノ角ゴ Pro W3" charset="0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sz="2600" dirty="0" smtClean="0">
                <a:ea typeface="ヒラギノ角ゴ Pro W3" charset="0"/>
              </a:rPr>
              <a:t>The enzyme BINDS to its substrate, forming an </a:t>
            </a:r>
            <a:r>
              <a:rPr lang="en-US" sz="2600" b="1" dirty="0" smtClean="0">
                <a:ea typeface="ヒラギノ角ゴ Pro W3" charset="0"/>
              </a:rPr>
              <a:t>enzyme-substrate complex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b="1" dirty="0"/>
              <a:t>A</a:t>
            </a:r>
            <a:r>
              <a:rPr lang="en-US" sz="2400" b="1" dirty="0" smtClean="0"/>
              <a:t>ctive </a:t>
            </a:r>
            <a:r>
              <a:rPr lang="en-US" sz="2400" b="1" dirty="0"/>
              <a:t>site</a:t>
            </a:r>
            <a:r>
              <a:rPr lang="en-US" sz="2400" dirty="0"/>
              <a:t> </a:t>
            </a:r>
            <a:r>
              <a:rPr lang="en-US" sz="2400" dirty="0" smtClean="0"/>
              <a:t>= region </a:t>
            </a:r>
            <a:r>
              <a:rPr lang="en-US" sz="2400" dirty="0"/>
              <a:t>on the </a:t>
            </a:r>
            <a:r>
              <a:rPr lang="en-US" sz="2400" dirty="0" smtClean="0"/>
              <a:t>enzyme where substrate </a:t>
            </a:r>
            <a:r>
              <a:rPr lang="en-US" sz="2400" dirty="0"/>
              <a:t>binds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b="1" dirty="0"/>
              <a:t>Induced fit</a:t>
            </a:r>
            <a:r>
              <a:rPr lang="en-US" sz="2400" dirty="0"/>
              <a:t> of a substrate brings chemical groups of the active site into positions that enhance their ability to catalyze the </a:t>
            </a:r>
            <a:r>
              <a:rPr lang="en-US" sz="2400" dirty="0" smtClean="0"/>
              <a:t>reaction</a:t>
            </a:r>
            <a:endParaRPr lang="en-US" sz="2400" b="1" dirty="0" smtClean="0">
              <a:ea typeface="ヒラギノ角ゴ Pro W3" charset="0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sz="2600" dirty="0" smtClean="0">
                <a:ea typeface="ヒラギノ角ゴ Pro W3" charset="0"/>
              </a:rPr>
              <a:t>The reaction catalyzed by each enzyme is</a:t>
            </a:r>
            <a:br>
              <a:rPr lang="en-US" sz="2600" dirty="0" smtClean="0">
                <a:ea typeface="ヒラギノ角ゴ Pro W3" charset="0"/>
              </a:rPr>
            </a:br>
            <a:r>
              <a:rPr lang="en-US" sz="2600" b="1" u="sng" dirty="0" smtClean="0">
                <a:ea typeface="ヒラギノ角ゴ Pro W3" charset="0"/>
              </a:rPr>
              <a:t>VERY SPECIFIC</a:t>
            </a:r>
            <a:endParaRPr lang="en-US" sz="2600" b="1" u="sng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9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15InducedFit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258824"/>
            <a:ext cx="8546592" cy="4187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146800" cy="343551"/>
          </a:xfrm>
        </p:spPr>
        <p:txBody>
          <a:bodyPr/>
          <a:lstStyle/>
          <a:p>
            <a:r>
              <a:rPr lang="en-US" sz="2000" b="1" dirty="0"/>
              <a:t>Induced fit between an enzyme and its substrate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5136" y="1341665"/>
            <a:ext cx="1354007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497" y="2719614"/>
            <a:ext cx="1471935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 site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6642" y="4851399"/>
            <a:ext cx="1109074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Enzyme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4143" y="4860472"/>
            <a:ext cx="2270215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Enzyme-substrate</a:t>
            </a:r>
          </a:p>
          <a:p>
            <a:pPr eaLnBrk="0" hangingPunct="0">
              <a:lnSpc>
                <a:spcPts val="1800"/>
              </a:lnSpc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complex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960033" y="1640237"/>
            <a:ext cx="0" cy="3917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567051" y="2905932"/>
            <a:ext cx="792135" cy="731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640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8.4: Enzymes speed up metabolic reactions by lowering energy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Catalysis in the Enzyme</a:t>
            </a:r>
            <a:r>
              <a:rPr lang="ja-JP" altLang="en-US" u="sng" dirty="0"/>
              <a:t>’</a:t>
            </a:r>
            <a:r>
              <a:rPr lang="en-US" altLang="ja-JP" u="sng" dirty="0"/>
              <a:t>s Active Site</a:t>
            </a:r>
            <a:endParaRPr lang="en-US" u="sng" dirty="0" smtClean="0"/>
          </a:p>
          <a:p>
            <a:r>
              <a:rPr lang="en-US" dirty="0" smtClean="0"/>
              <a:t>In an enzymatic reaction, the substrate binds to the active site of the enzyme</a:t>
            </a:r>
            <a:r>
              <a:rPr lang="mr-IN" dirty="0" smtClean="0"/>
              <a:t>…</a:t>
            </a:r>
            <a:r>
              <a:rPr lang="en-US" dirty="0" smtClean="0"/>
              <a:t>so what?</a:t>
            </a:r>
          </a:p>
          <a:p>
            <a:r>
              <a:rPr lang="en-US" dirty="0" smtClean="0"/>
              <a:t>The active site can LOWER an E</a:t>
            </a:r>
            <a:r>
              <a:rPr lang="en-US" baseline="-25000" dirty="0" smtClean="0"/>
              <a:t>A</a:t>
            </a:r>
            <a:r>
              <a:rPr lang="en-US" dirty="0" smtClean="0"/>
              <a:t> barrier by:</a:t>
            </a:r>
          </a:p>
          <a:p>
            <a:pPr lvl="1"/>
            <a:r>
              <a:rPr lang="en-US" dirty="0" smtClean="0"/>
              <a:t>Orienting substrates correctly</a:t>
            </a:r>
          </a:p>
          <a:p>
            <a:pPr lvl="1"/>
            <a:r>
              <a:rPr lang="en-US" dirty="0" smtClean="0"/>
              <a:t>Straining substrate bonds</a:t>
            </a:r>
          </a:p>
          <a:p>
            <a:pPr lvl="1"/>
            <a:r>
              <a:rPr lang="en-US" dirty="0" smtClean="0"/>
              <a:t>Providing a favorable microenvironment</a:t>
            </a:r>
          </a:p>
          <a:p>
            <a:pPr lvl="1"/>
            <a:r>
              <a:rPr lang="en-US" dirty="0" smtClean="0"/>
              <a:t>Covalently bonding to the substrate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7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16CatalyticCycle_1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" y="399288"/>
            <a:ext cx="6986016" cy="5907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8.16-1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6052006" y="453756"/>
            <a:ext cx="255186" cy="255186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1640" y="434522"/>
            <a:ext cx="2006303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Substrates enter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 site.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1997" y="2012950"/>
            <a:ext cx="1377713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9500" y="434521"/>
            <a:ext cx="1788433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Substrates are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held in active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site by weak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interactions.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494284" y="456339"/>
            <a:ext cx="255186" cy="255186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2511880" y="432789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075316" y="441338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15657" y="2185313"/>
            <a:ext cx="2279275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Enzyme-substrate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complex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406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16CatalyticCycle_2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" y="399288"/>
            <a:ext cx="6986016" cy="5907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8.16-2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6052006" y="453756"/>
            <a:ext cx="255186" cy="255186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640" y="434522"/>
            <a:ext cx="2006303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Substrates enter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 site.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1997" y="2012950"/>
            <a:ext cx="1377713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2718" y="5478239"/>
            <a:ext cx="2179503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Substrates are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converted to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products.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9500" y="434521"/>
            <a:ext cx="1788433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Substrates are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held in active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site by weak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interactions.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494284" y="456339"/>
            <a:ext cx="255186" cy="255186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511880" y="432789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075316" y="441338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5657" y="2185313"/>
            <a:ext cx="2279275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Enzyme-substrate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complex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825422" y="5513181"/>
            <a:ext cx="255186" cy="255186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843018" y="5489631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9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16CatalyticCycle_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" y="399288"/>
            <a:ext cx="6986016" cy="5907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8.16-3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6052006" y="453756"/>
            <a:ext cx="255186" cy="255186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1640" y="434522"/>
            <a:ext cx="2006303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Substrates enter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 site.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1997" y="2012950"/>
            <a:ext cx="1377713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2718" y="5478239"/>
            <a:ext cx="2179503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Substrates are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converted to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products.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9500" y="434521"/>
            <a:ext cx="1788433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Substrates are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held in active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site by weak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interactions.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494284" y="456339"/>
            <a:ext cx="255186" cy="255186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511880" y="432789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075316" y="441338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9078" y="5187955"/>
            <a:ext cx="21795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Products are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released.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5657" y="2185313"/>
            <a:ext cx="2279275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Enzyme-substrate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complex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0941" y="5949955"/>
            <a:ext cx="136305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Products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445173" y="5213097"/>
            <a:ext cx="255186" cy="255186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462769" y="5189547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4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825422" y="5513181"/>
            <a:ext cx="255186" cy="255186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5843018" y="5489631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0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16CatalyticCycle_4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" y="399288"/>
            <a:ext cx="6986016" cy="590702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 bwMode="auto">
          <a:xfrm>
            <a:off x="6052006" y="453756"/>
            <a:ext cx="255186" cy="255186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8.16-4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91640" y="434522"/>
            <a:ext cx="2006303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Substrates enter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 site.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1997" y="2012950"/>
            <a:ext cx="1377713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2718" y="5478239"/>
            <a:ext cx="2179503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Substrates are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converted to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products.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9500" y="434521"/>
            <a:ext cx="1788433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Substrates are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held in active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site by weak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interactions.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494284" y="456339"/>
            <a:ext cx="255186" cy="255186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511880" y="432789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075316" y="441338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9078" y="5187955"/>
            <a:ext cx="21795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Products are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released.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7725" y="4335240"/>
            <a:ext cx="1063708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Enzyme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5657" y="2185313"/>
            <a:ext cx="2279275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Enzyme-substrate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complex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1869" y="3010812"/>
            <a:ext cx="149913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 site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 available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 new</a:t>
            </a:r>
          </a:p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ubstrates.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0941" y="5949955"/>
            <a:ext cx="128685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Products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135600" y="3023891"/>
            <a:ext cx="255186" cy="255186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153196" y="3000341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5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445173" y="5213097"/>
            <a:ext cx="255186" cy="255186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462769" y="5189547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4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825422" y="5513181"/>
            <a:ext cx="255186" cy="255186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843018" y="5489631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5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8.4: Enzymes speed up metabolic reactions by lowering energy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ea typeface="ヒラギノ角ゴ Pro W3" charset="0"/>
              </a:rPr>
              <a:t>Effects of Temperature and pH</a:t>
            </a:r>
          </a:p>
          <a:p>
            <a:pPr eaLnBrk="1" hangingPunct="1"/>
            <a:r>
              <a:rPr lang="en-US" dirty="0" smtClean="0">
                <a:ea typeface="ヒラギノ角ゴ Pro W3" charset="0"/>
              </a:rPr>
              <a:t>Each enzyme has an </a:t>
            </a:r>
            <a:r>
              <a:rPr lang="en-US" i="1" dirty="0" smtClean="0">
                <a:ea typeface="ヒラギノ角ゴ Pro W3" charset="0"/>
              </a:rPr>
              <a:t>optimal </a:t>
            </a:r>
            <a:r>
              <a:rPr lang="en-US" dirty="0" smtClean="0">
                <a:ea typeface="ヒラギノ角ゴ Pro W3" charset="0"/>
              </a:rPr>
              <a:t>temperature in which it can function</a:t>
            </a:r>
          </a:p>
          <a:p>
            <a:pPr eaLnBrk="1" hangingPunct="1"/>
            <a:r>
              <a:rPr lang="en-US" dirty="0" smtClean="0">
                <a:ea typeface="ヒラギノ角ゴ Pro W3" charset="0"/>
              </a:rPr>
              <a:t>Each enzyme has an </a:t>
            </a:r>
            <a:r>
              <a:rPr lang="en-US" i="1" dirty="0" smtClean="0">
                <a:ea typeface="ヒラギノ角ゴ Pro W3" charset="0"/>
              </a:rPr>
              <a:t>optimal</a:t>
            </a:r>
            <a:r>
              <a:rPr lang="en-US" dirty="0" smtClean="0">
                <a:ea typeface="ヒラギノ角ゴ Pro W3" charset="0"/>
              </a:rPr>
              <a:t> pH in which it can function</a:t>
            </a:r>
          </a:p>
          <a:p>
            <a:pPr eaLnBrk="1" hangingPunct="1"/>
            <a:r>
              <a:rPr lang="en-US" dirty="0" smtClean="0">
                <a:ea typeface="ヒラギノ角ゴ Pro W3" charset="0"/>
              </a:rPr>
              <a:t>Optimal conditions favor the </a:t>
            </a:r>
            <a:r>
              <a:rPr lang="en-US" b="1" u="sng" dirty="0" smtClean="0">
                <a:ea typeface="ヒラギノ角ゴ Pro W3" charset="0"/>
              </a:rPr>
              <a:t>MOST ACTIVE SHAPE</a:t>
            </a:r>
            <a:r>
              <a:rPr lang="en-US" dirty="0" smtClean="0">
                <a:ea typeface="ヒラギノ角ゴ Pro W3" charset="0"/>
              </a:rPr>
              <a:t> for the enzyme molecule</a:t>
            </a:r>
            <a:endParaRPr lang="en-US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1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204216"/>
            <a:ext cx="5699760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0"/>
            <a:ext cx="1922462" cy="2628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kern="1200" dirty="0">
                <a:latin typeface="Arial" pitchFamily="34" charset="0"/>
                <a:ea typeface="ＭＳ Ｐゴシック" charset="0"/>
                <a:cs typeface="Arial" pitchFamily="34" charset="0"/>
              </a:rPr>
              <a:t>Environmental factors affecting enzyme activity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4384" y="2579786"/>
            <a:ext cx="107402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6941" y="362841"/>
            <a:ext cx="2681824" cy="4360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Optimal temperature for</a:t>
            </a:r>
          </a:p>
          <a:p>
            <a:pPr eaLnBrk="0" fontAlgn="auto" hangingPunct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typical human enzyme (37</a:t>
            </a:r>
            <a:r>
              <a:rPr lang="en-US" sz="1400" b="1" dirty="0">
                <a:solidFill>
                  <a:srgbClr val="000000"/>
                </a:solidFill>
                <a:latin typeface="Symbol"/>
                <a:ea typeface="ＭＳ Ｐゴシック" charset="0"/>
                <a:sym typeface="Symbol"/>
              </a:rPr>
              <a:t></a:t>
            </a:r>
            <a:r>
              <a:rPr lang="en-US" sz="151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8338" y="361414"/>
            <a:ext cx="2277868" cy="8720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eaLnBrk="0" fontAlgn="auto" hangingPunct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Optimal temperature for</a:t>
            </a:r>
          </a:p>
          <a:p>
            <a:pPr algn="r" eaLnBrk="0" fontAlgn="auto" hangingPunct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enzyme of </a:t>
            </a:r>
            <a:r>
              <a:rPr lang="en-US" sz="1517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thermophilic</a:t>
            </a:r>
            <a:r>
              <a:rPr lang="en-US" sz="151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</a:p>
          <a:p>
            <a:pPr marL="457200" algn="r" eaLnBrk="0" fontAlgn="auto" hangingPunct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	   (heat-loving)</a:t>
            </a: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51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</a:t>
            </a:r>
          </a:p>
          <a:p>
            <a:pPr algn="r" eaLnBrk="0" fontAlgn="auto" hangingPunct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bacteria (75</a:t>
            </a:r>
            <a:r>
              <a:rPr lang="en-US" sz="1400" b="1" dirty="0">
                <a:solidFill>
                  <a:srgbClr val="000000"/>
                </a:solidFill>
                <a:latin typeface="Symbol"/>
                <a:ea typeface="ＭＳ Ｐゴシック" charset="0"/>
                <a:sym typeface="Symbol"/>
              </a:rPr>
              <a:t></a:t>
            </a:r>
            <a:r>
              <a:rPr lang="en-US" sz="151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8334" y="2581374"/>
            <a:ext cx="214802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>
                <a:solidFill>
                  <a:srgbClr val="000000"/>
                </a:solidFill>
                <a:latin typeface="Arial"/>
                <a:ea typeface="ＭＳ Ｐゴシック" charset="0"/>
              </a:rPr>
              <a:t>60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4309" y="2581374"/>
            <a:ext cx="214802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>
                <a:solidFill>
                  <a:srgbClr val="000000"/>
                </a:solidFill>
                <a:latin typeface="Arial"/>
                <a:ea typeface="ＭＳ Ｐゴシック" charset="0"/>
              </a:rPr>
              <a:t>80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3509" y="2794099"/>
            <a:ext cx="1615827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Temperature (</a:t>
            </a:r>
            <a:r>
              <a:rPr lang="en-US" sz="1600" b="1" dirty="0">
                <a:solidFill>
                  <a:srgbClr val="000000"/>
                </a:solidFill>
                <a:latin typeface="Symbol"/>
                <a:ea typeface="ＭＳ Ｐゴシック" charset="0"/>
                <a:sym typeface="Symbol"/>
              </a:rPr>
              <a:t></a:t>
            </a:r>
            <a:r>
              <a:rPr lang="en-US" sz="151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6884" y="3062386"/>
            <a:ext cx="3760645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Optimal temperature for two enzymes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4797" y="2581374"/>
            <a:ext cx="214802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>
                <a:solidFill>
                  <a:srgbClr val="000000"/>
                </a:solidFill>
                <a:latin typeface="Arial"/>
                <a:ea typeface="ＭＳ Ｐゴシック" charset="0"/>
              </a:rPr>
              <a:t>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2359" y="2581374"/>
            <a:ext cx="214802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>
                <a:solidFill>
                  <a:srgbClr val="000000"/>
                </a:solidFill>
                <a:latin typeface="Arial"/>
                <a:ea typeface="ＭＳ Ｐゴシック" charset="0"/>
              </a:rPr>
              <a:t>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7897" y="2581374"/>
            <a:ext cx="322204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>
                <a:solidFill>
                  <a:srgbClr val="000000"/>
                </a:solidFill>
                <a:latin typeface="Arial"/>
                <a:ea typeface="ＭＳ Ｐゴシック" charset="0"/>
              </a:rPr>
              <a:t>100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63872" y="2581374"/>
            <a:ext cx="322204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>
                <a:solidFill>
                  <a:srgbClr val="000000"/>
                </a:solidFill>
                <a:latin typeface="Arial"/>
                <a:ea typeface="ＭＳ Ｐゴシック" charset="0"/>
              </a:rPr>
              <a:t>120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11197" y="5900836"/>
            <a:ext cx="107402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>
                <a:solidFill>
                  <a:srgbClr val="000000"/>
                </a:solidFill>
                <a:latin typeface="Arial"/>
                <a:ea typeface="ＭＳ Ｐゴシック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2297" y="6118324"/>
            <a:ext cx="259686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>
                <a:solidFill>
                  <a:srgbClr val="000000"/>
                </a:solidFill>
                <a:latin typeface="Arial"/>
                <a:ea typeface="ＭＳ Ｐゴシック" charset="0"/>
              </a:rPr>
              <a:t>pH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6884" y="6370736"/>
            <a:ext cx="2912657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>
                <a:solidFill>
                  <a:srgbClr val="000000"/>
                </a:solidFill>
                <a:latin typeface="Arial"/>
                <a:ea typeface="ＭＳ Ｐゴシック" charset="0"/>
              </a:rPr>
              <a:t>(b) Optimal pH for two enzymes</a:t>
            </a:r>
          </a:p>
        </p:txBody>
      </p:sp>
      <p:sp>
        <p:nvSpPr>
          <p:cNvPr id="19" name="TextBox 18"/>
          <p:cNvSpPr txBox="1"/>
          <p:nvPr/>
        </p:nvSpPr>
        <p:spPr>
          <a:xfrm rot="10800000">
            <a:off x="1738787" y="4329087"/>
            <a:ext cx="233590" cy="1473160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Rate of reaction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57727" y="3752314"/>
            <a:ext cx="2029402" cy="6540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eaLnBrk="0" fontAlgn="auto" hangingPunct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Optimal pH for pepsin</a:t>
            </a:r>
          </a:p>
          <a:p>
            <a:pPr algn="r" eaLnBrk="0" fontAlgn="auto" hangingPunct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(stomach </a:t>
            </a:r>
          </a:p>
          <a:p>
            <a:pPr algn="r" eaLnBrk="0" fontAlgn="auto" hangingPunct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enzyme)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63657" y="3752314"/>
            <a:ext cx="2050241" cy="6540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eaLnBrk="0" fontAlgn="auto" hangingPunct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Optimal pH for trypsin</a:t>
            </a:r>
          </a:p>
          <a:p>
            <a:pPr algn="r" eaLnBrk="0" fontAlgn="auto" hangingPunct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(intestinal</a:t>
            </a:r>
          </a:p>
          <a:p>
            <a:pPr algn="r" eaLnBrk="0" fontAlgn="auto" hangingPunct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enzyme)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74384" y="5900836"/>
            <a:ext cx="107402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61747" y="5900836"/>
            <a:ext cx="107402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9109" y="5900836"/>
            <a:ext cx="107402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36472" y="5900836"/>
            <a:ext cx="107402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23834" y="5900836"/>
            <a:ext cx="107402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>
                <a:solidFill>
                  <a:srgbClr val="000000"/>
                </a:solidFill>
                <a:latin typeface="Arial"/>
                <a:ea typeface="ＭＳ Ｐゴシック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0147" y="5900836"/>
            <a:ext cx="107402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>
                <a:solidFill>
                  <a:srgbClr val="000000"/>
                </a:solidFill>
                <a:latin typeface="Arial"/>
                <a:ea typeface="ＭＳ Ｐゴシック" charset="0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7509" y="5900836"/>
            <a:ext cx="107402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>
                <a:solidFill>
                  <a:srgbClr val="000000"/>
                </a:solidFill>
                <a:latin typeface="Arial"/>
                <a:ea typeface="ＭＳ Ｐゴシック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74872" y="5900836"/>
            <a:ext cx="107402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>
                <a:solidFill>
                  <a:srgbClr val="000000"/>
                </a:solidFill>
                <a:latin typeface="Arial"/>
                <a:ea typeface="ＭＳ Ｐゴシック" charset="0"/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62234" y="5900836"/>
            <a:ext cx="107402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>
                <a:solidFill>
                  <a:srgbClr val="000000"/>
                </a:solidFill>
                <a:latin typeface="Arial"/>
                <a:ea typeface="ＭＳ Ｐゴシック" charset="0"/>
              </a:rPr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01972" y="5900836"/>
            <a:ext cx="214802" cy="233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7" b="1">
                <a:solidFill>
                  <a:srgbClr val="000000"/>
                </a:solidFill>
                <a:latin typeface="Arial"/>
                <a:ea typeface="ＭＳ Ｐゴシック" charset="0"/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 rot="10800000">
            <a:off x="1738787" y="1014385"/>
            <a:ext cx="233590" cy="1473160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Rate of reaction</a:t>
            </a:r>
          </a:p>
        </p:txBody>
      </p:sp>
      <p:sp>
        <p:nvSpPr>
          <p:cNvPr id="4" name="Freeform 3"/>
          <p:cNvSpPr/>
          <p:nvPr/>
        </p:nvSpPr>
        <p:spPr>
          <a:xfrm>
            <a:off x="3588544" y="783431"/>
            <a:ext cx="2381" cy="91440"/>
          </a:xfrm>
          <a:custGeom>
            <a:avLst/>
            <a:gdLst>
              <a:gd name="connsiteX0" fmla="*/ 0 w 2381"/>
              <a:gd name="connsiteY0" fmla="*/ 0 h 102394"/>
              <a:gd name="connsiteX1" fmla="*/ 2381 w 2381"/>
              <a:gd name="connsiteY1" fmla="*/ 102394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102394">
                <a:moveTo>
                  <a:pt x="0" y="0"/>
                </a:moveTo>
                <a:cubicBezTo>
                  <a:pt x="794" y="34131"/>
                  <a:pt x="1587" y="68263"/>
                  <a:pt x="2381" y="102394"/>
                </a:cubicBez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193507" y="783431"/>
            <a:ext cx="2381" cy="91440"/>
          </a:xfrm>
          <a:custGeom>
            <a:avLst/>
            <a:gdLst>
              <a:gd name="connsiteX0" fmla="*/ 0 w 2381"/>
              <a:gd name="connsiteY0" fmla="*/ 0 h 102394"/>
              <a:gd name="connsiteX1" fmla="*/ 2381 w 2381"/>
              <a:gd name="connsiteY1" fmla="*/ 102394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102394">
                <a:moveTo>
                  <a:pt x="0" y="0"/>
                </a:moveTo>
                <a:cubicBezTo>
                  <a:pt x="794" y="34131"/>
                  <a:pt x="1587" y="68263"/>
                  <a:pt x="2381" y="102394"/>
                </a:cubicBez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095667" y="4001854"/>
            <a:ext cx="2381" cy="173736"/>
          </a:xfrm>
          <a:custGeom>
            <a:avLst/>
            <a:gdLst>
              <a:gd name="connsiteX0" fmla="*/ 0 w 2381"/>
              <a:gd name="connsiteY0" fmla="*/ 0 h 102394"/>
              <a:gd name="connsiteX1" fmla="*/ 2381 w 2381"/>
              <a:gd name="connsiteY1" fmla="*/ 102394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102394">
                <a:moveTo>
                  <a:pt x="0" y="0"/>
                </a:moveTo>
                <a:cubicBezTo>
                  <a:pt x="794" y="34131"/>
                  <a:pt x="1587" y="68263"/>
                  <a:pt x="2381" y="102394"/>
                </a:cubicBez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030954" y="4000063"/>
            <a:ext cx="2381" cy="164592"/>
          </a:xfrm>
          <a:custGeom>
            <a:avLst/>
            <a:gdLst>
              <a:gd name="connsiteX0" fmla="*/ 0 w 2381"/>
              <a:gd name="connsiteY0" fmla="*/ 0 h 102394"/>
              <a:gd name="connsiteX1" fmla="*/ 2381 w 2381"/>
              <a:gd name="connsiteY1" fmla="*/ 102394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102394">
                <a:moveTo>
                  <a:pt x="0" y="0"/>
                </a:moveTo>
                <a:cubicBezTo>
                  <a:pt x="794" y="34131"/>
                  <a:pt x="1587" y="68263"/>
                  <a:pt x="2381" y="102394"/>
                </a:cubicBez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1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8.4: Enzymes speed up metabolic reactions by lowering energy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ea typeface="ヒラギノ角ゴ Pro W3" charset="0"/>
              </a:rPr>
              <a:t>Cofactors</a:t>
            </a:r>
            <a:endParaRPr lang="en-US" b="1" u="sng" dirty="0" smtClean="0">
              <a:ea typeface="ヒラギノ角ゴ Pro W3" charset="0"/>
            </a:endParaRPr>
          </a:p>
          <a:p>
            <a:pPr eaLnBrk="1" hangingPunct="1"/>
            <a:r>
              <a:rPr lang="en-US" b="1" dirty="0" smtClean="0">
                <a:ea typeface="ヒラギノ角ゴ Pro W3" charset="0"/>
              </a:rPr>
              <a:t>Cofactors </a:t>
            </a:r>
            <a:r>
              <a:rPr lang="en-US" dirty="0" smtClean="0">
                <a:ea typeface="ヒラギノ角ゴ Pro W3" charset="0"/>
              </a:rPr>
              <a:t>are NON-PROTEIN enzyme “helpers”</a:t>
            </a:r>
          </a:p>
          <a:p>
            <a:pPr lvl="1"/>
            <a:r>
              <a:rPr lang="en-US" dirty="0" smtClean="0">
                <a:ea typeface="ヒラギノ角ゴ Pro W3" charset="0"/>
              </a:rPr>
              <a:t>Cofactors may be inorganic (such as a metal in ionic form) or organic</a:t>
            </a:r>
          </a:p>
          <a:p>
            <a:pPr lvl="2"/>
            <a:r>
              <a:rPr lang="en-US" dirty="0" smtClean="0">
                <a:ea typeface="ヒラギノ角ゴ Pro W3" charset="0"/>
              </a:rPr>
              <a:t>An organic cofactor = </a:t>
            </a:r>
            <a:r>
              <a:rPr lang="en-US" b="1" dirty="0" smtClean="0">
                <a:ea typeface="ヒラギノ角ゴ Pro W3" charset="0"/>
              </a:rPr>
              <a:t>coenzyme</a:t>
            </a:r>
            <a:endParaRPr lang="en-US" dirty="0" smtClean="0">
              <a:ea typeface="ヒラギノ角ゴ Pro W3" charset="0"/>
            </a:endParaRPr>
          </a:p>
          <a:p>
            <a:pPr lvl="2"/>
            <a:r>
              <a:rPr lang="en-US" dirty="0" smtClean="0">
                <a:ea typeface="ヒラギノ角ゴ Pro W3" charset="0"/>
              </a:rPr>
              <a:t>Coenzymes include vitamins</a:t>
            </a:r>
            <a:endParaRPr lang="en-US" b="1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914400"/>
            <a:ext cx="8499249" cy="543215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/>
              <a:t>Concept 8.1: An organism</a:t>
            </a:r>
            <a:r>
              <a:rPr lang="ja-JP" altLang="en-US" b="1" dirty="0"/>
              <a:t>’</a:t>
            </a:r>
            <a:r>
              <a:rPr lang="en-US" altLang="ja-JP" b="1" dirty="0"/>
              <a:t>s metabolism transforms matter and energy, subject to the laws of </a:t>
            </a:r>
            <a:r>
              <a:rPr lang="en-US" altLang="ja-JP" b="1" dirty="0" smtClean="0"/>
              <a:t>thermodynamics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Concept 8.2: The free-energy change of a reaction tells us whether or not the reaction occurs </a:t>
            </a:r>
            <a:r>
              <a:rPr lang="en-US" sz="2600" dirty="0" smtClean="0"/>
              <a:t>spontaneously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Concept 8.3: ATP powers cellular work by coupling exergonic reactions to endergonic </a:t>
            </a:r>
            <a:r>
              <a:rPr lang="en-US" sz="2600" dirty="0" smtClean="0"/>
              <a:t>reactions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Concept 8.4: Enzymes speed up metabolic reactions by lowering energy </a:t>
            </a:r>
            <a:r>
              <a:rPr lang="en-US" sz="2600" dirty="0" smtClean="0"/>
              <a:t>barriers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Concept 8.5: Regulation of enzyme activity helps control metabolism</a:t>
            </a:r>
            <a:endParaRPr lang="en-US" sz="26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6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2911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8.4: Enzymes speed up metabolic reactions by lowering energy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u="sng" dirty="0" smtClean="0">
                <a:ea typeface="ヒラギノ角ゴ Pro W3" charset="0"/>
              </a:rPr>
              <a:t>Enzyme Inhibitors</a:t>
            </a:r>
          </a:p>
          <a:p>
            <a:pPr eaLnBrk="1" hangingPunct="1"/>
            <a:r>
              <a:rPr lang="en-US" b="1" dirty="0" smtClean="0">
                <a:ea typeface="ヒラギノ角ゴ Pro W3" charset="0"/>
              </a:rPr>
              <a:t>Competitive inhibitors </a:t>
            </a:r>
            <a:r>
              <a:rPr lang="en-US" dirty="0" smtClean="0">
                <a:ea typeface="ヒラギノ角ゴ Pro W3" charset="0"/>
              </a:rPr>
              <a:t>BIND TO THE ACTIVE SITE</a:t>
            </a:r>
            <a:r>
              <a:rPr lang="en-US" dirty="0">
                <a:ea typeface="ヒラギノ角ゴ Pro W3" charset="0"/>
              </a:rPr>
              <a:t> </a:t>
            </a:r>
            <a:r>
              <a:rPr lang="en-US" dirty="0" smtClean="0">
                <a:ea typeface="ヒラギノ角ゴ Pro W3" charset="0"/>
              </a:rPr>
              <a:t>of an enzyme, competing with the substrate</a:t>
            </a:r>
          </a:p>
          <a:p>
            <a:pPr eaLnBrk="1" hangingPunct="1"/>
            <a:r>
              <a:rPr lang="en-US" b="1" dirty="0" smtClean="0">
                <a:ea typeface="ヒラギノ角ゴ Pro W3" charset="0"/>
              </a:rPr>
              <a:t>Noncompetitive inhibitors </a:t>
            </a:r>
            <a:r>
              <a:rPr lang="en-US" dirty="0" smtClean="0">
                <a:ea typeface="ヒラギノ角ゴ Pro W3" charset="0"/>
              </a:rPr>
              <a:t>BIND TO ANOTHER PART OF AN ENZYME, causing the enzyme to change shape and making the active site less effective</a:t>
            </a:r>
          </a:p>
          <a:p>
            <a:pPr eaLnBrk="1" hangingPunct="1"/>
            <a:r>
              <a:rPr lang="en-US" dirty="0" smtClean="0">
                <a:ea typeface="ヒラギノ角ゴ Pro W3" charset="0"/>
              </a:rPr>
              <a:t>Examples of inhibitors include toxins, poisons, pesticides, and antibiotics</a:t>
            </a:r>
            <a:endParaRPr lang="en-US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3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18EnzymeInhibitio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609344"/>
            <a:ext cx="8546592" cy="3486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Inhibition of enzyme activity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947" y="1605465"/>
            <a:ext cx="2223611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 Normal binding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5757" y="1605465"/>
            <a:ext cx="296716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 Competitive inhibition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3982" y="1605465"/>
            <a:ext cx="466782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8106" y="1611670"/>
            <a:ext cx="1916135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Noncompetitive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inhibition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2777" y="2559091"/>
            <a:ext cx="1249335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2777" y="2840599"/>
            <a:ext cx="1339392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 site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0971" y="3602600"/>
            <a:ext cx="1057050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Enzyme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3182" y="3040417"/>
            <a:ext cx="162957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Competitive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inhibitor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5190" y="4549873"/>
            <a:ext cx="192454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Noncompetitive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inhibitor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7120194" y="4186903"/>
            <a:ext cx="0" cy="3932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409360" y="3205217"/>
            <a:ext cx="68969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539875" y="2559050"/>
            <a:ext cx="403225" cy="155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1368425" y="2987675"/>
            <a:ext cx="638175" cy="307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1374775" y="3775075"/>
            <a:ext cx="62230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559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FD1F32B-7B8F-4393-9C52-7DF2CCD4C9AA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5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A4C8280-66CF-4576-8E6E-10A8485A942C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72B1379-6F18-4EBD-B025-E5D95E64DFA6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4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914400"/>
            <a:ext cx="8499249" cy="543215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strike="sngStrike" dirty="0"/>
              <a:t>Concept 8.1: An organism</a:t>
            </a:r>
            <a:r>
              <a:rPr lang="ja-JP" altLang="en-US" sz="2600" strike="sngStrike" dirty="0"/>
              <a:t>’</a:t>
            </a:r>
            <a:r>
              <a:rPr lang="en-US" altLang="ja-JP" sz="2600" strike="sngStrike" dirty="0"/>
              <a:t>s metabolism transforms matter and energy, subject to the laws of </a:t>
            </a:r>
            <a:r>
              <a:rPr lang="en-US" altLang="ja-JP" sz="2600" strike="sngStrike" dirty="0" smtClean="0"/>
              <a:t>thermodynamics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strike="sngStrike" dirty="0"/>
              <a:t>Concept 8.2: The free-energy change of a reaction tells us whether or not the reaction occurs </a:t>
            </a:r>
            <a:r>
              <a:rPr lang="en-US" sz="2600" strike="sngStrike" dirty="0" smtClean="0"/>
              <a:t>spontaneously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strike="sngStrike" dirty="0"/>
              <a:t>Concept 8.3: ATP powers cellular work by coupling exergonic reactions to endergonic </a:t>
            </a:r>
            <a:r>
              <a:rPr lang="en-US" sz="2600" strike="sngStrike" dirty="0" smtClean="0"/>
              <a:t>reactions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strike="sngStrike" dirty="0"/>
              <a:t>Concept 8.4: Enzymes speed up metabolic reactions by lowering energy </a:t>
            </a:r>
            <a:r>
              <a:rPr lang="en-US" sz="2600" strike="sngStrike" dirty="0" smtClean="0"/>
              <a:t>barriers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/>
              <a:t>Concept 8.5: Regulation of enzyme activity helps control metabolism</a:t>
            </a:r>
            <a:endParaRPr lang="en-US" b="1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6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2975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8.5: Regulation of enzyme activity helps control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</a:t>
            </a:r>
            <a:r>
              <a:rPr lang="en-US" dirty="0" smtClean="0">
                <a:latin typeface="Comic Sans MS"/>
                <a:cs typeface="Comic Sans MS"/>
              </a:rPr>
              <a:t>CHAOS</a:t>
            </a:r>
            <a:r>
              <a:rPr lang="en-US" dirty="0" smtClean="0"/>
              <a:t> would result if a cell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metabolic pathways were not TIGHTLY REGULATED</a:t>
            </a:r>
          </a:p>
          <a:p>
            <a:r>
              <a:rPr lang="en-US" dirty="0" smtClean="0"/>
              <a:t>A cell does this by switching on or off the genes that encode specific enzymes or by regulating</a:t>
            </a:r>
            <a:br>
              <a:rPr lang="en-US" dirty="0" smtClean="0"/>
            </a:br>
            <a:r>
              <a:rPr lang="en-US" dirty="0" smtClean="0"/>
              <a:t>the activity of enzymes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5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8.5: Regulation of enzyme activity helps control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ea typeface="ヒラギノ角ゴ Pro W3" charset="0"/>
              </a:rPr>
              <a:t>Allosteric Regulation of Enzymes</a:t>
            </a:r>
            <a:endParaRPr lang="en-US" b="1" u="sng" dirty="0" smtClean="0">
              <a:ea typeface="ヒラギノ角ゴ Pro W3" charset="0"/>
            </a:endParaRPr>
          </a:p>
          <a:p>
            <a:pPr eaLnBrk="1" hangingPunct="1"/>
            <a:r>
              <a:rPr lang="en-US" b="1" dirty="0" smtClean="0">
                <a:ea typeface="ヒラギノ角ゴ Pro W3" charset="0"/>
              </a:rPr>
              <a:t>Allosteric regulation </a:t>
            </a:r>
            <a:r>
              <a:rPr lang="en-US" dirty="0" smtClean="0">
                <a:ea typeface="ヒラギノ角ゴ Pro W3" charset="0"/>
              </a:rPr>
              <a:t>may either inhibit or stimulate an enzyme</a:t>
            </a:r>
            <a:r>
              <a:rPr lang="ja-JP" altLang="en-US" dirty="0" smtClean="0">
                <a:ea typeface="ヒラギノ角ゴ Pro W3" charset="0"/>
              </a:rPr>
              <a:t>’</a:t>
            </a:r>
            <a:r>
              <a:rPr lang="en-US" altLang="ja-JP" dirty="0" smtClean="0">
                <a:ea typeface="ヒラギノ角ゴ Pro W3" charset="0"/>
              </a:rPr>
              <a:t>s activity</a:t>
            </a:r>
          </a:p>
          <a:p>
            <a:pPr eaLnBrk="1" hangingPunct="1"/>
            <a:r>
              <a:rPr lang="en-US" dirty="0" smtClean="0">
                <a:ea typeface="ヒラギノ角ゴ Pro W3" charset="0"/>
              </a:rPr>
              <a:t>Allosteric regulation occurs when a regulatory molecule binds to a protein </a:t>
            </a:r>
            <a:r>
              <a:rPr lang="en-US" b="1" u="sng" dirty="0" smtClean="0">
                <a:ea typeface="ヒラギノ角ゴ Pro W3" charset="0"/>
              </a:rPr>
              <a:t>AT ONE SITE</a:t>
            </a:r>
            <a:r>
              <a:rPr lang="en-US" dirty="0" smtClean="0">
                <a:ea typeface="ヒラギノ角ゴ Pro W3" charset="0"/>
              </a:rPr>
              <a:t> and</a:t>
            </a:r>
            <a:br>
              <a:rPr lang="en-US" dirty="0" smtClean="0">
                <a:ea typeface="ヒラギノ角ゴ Pro W3" charset="0"/>
              </a:rPr>
            </a:br>
            <a:r>
              <a:rPr lang="en-US" dirty="0" smtClean="0">
                <a:ea typeface="ヒラギノ角ゴ Pro W3" charset="0"/>
              </a:rPr>
              <a:t>affects the protein</a:t>
            </a:r>
            <a:r>
              <a:rPr lang="ja-JP" altLang="en-US" dirty="0" smtClean="0">
                <a:ea typeface="ヒラギノ角ゴ Pro W3" charset="0"/>
              </a:rPr>
              <a:t>’</a:t>
            </a:r>
            <a:r>
              <a:rPr lang="en-US" altLang="ja-JP" dirty="0" smtClean="0">
                <a:ea typeface="ヒラギノ角ゴ Pro W3" charset="0"/>
              </a:rPr>
              <a:t>s function </a:t>
            </a:r>
            <a:r>
              <a:rPr lang="en-US" altLang="ja-JP" b="1" u="sng" dirty="0" smtClean="0">
                <a:ea typeface="ヒラギノ角ゴ Pro W3" charset="0"/>
              </a:rPr>
              <a:t>at another site</a:t>
            </a:r>
            <a:endParaRPr lang="en-US" b="1" u="sng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8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8.5: Regulation of enzyme activity helps control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ea typeface="ヒラギノ角ゴ Pro W3" charset="0"/>
              </a:rPr>
              <a:t>Allosteric Activation and Inhibition</a:t>
            </a:r>
          </a:p>
          <a:p>
            <a:pPr eaLnBrk="1" hangingPunct="1"/>
            <a:r>
              <a:rPr lang="en-US" dirty="0" smtClean="0">
                <a:ea typeface="ヒラギノ角ゴ Pro W3" charset="0"/>
              </a:rPr>
              <a:t>Most </a:t>
            </a:r>
            <a:r>
              <a:rPr lang="en-US" dirty="0" err="1" smtClean="0">
                <a:ea typeface="ヒラギノ角ゴ Pro W3" charset="0"/>
              </a:rPr>
              <a:t>allosterically</a:t>
            </a:r>
            <a:r>
              <a:rPr lang="en-US" dirty="0" smtClean="0">
                <a:ea typeface="ヒラギノ角ゴ Pro W3" charset="0"/>
              </a:rPr>
              <a:t> regulated enzymes are made from polypeptide subunits</a:t>
            </a:r>
          </a:p>
          <a:p>
            <a:pPr eaLnBrk="1" hangingPunct="1"/>
            <a:r>
              <a:rPr lang="en-US" dirty="0" smtClean="0">
                <a:ea typeface="ヒラギノ角ゴ Pro W3" charset="0"/>
              </a:rPr>
              <a:t>Each enzyme has active and inactive forms</a:t>
            </a:r>
          </a:p>
          <a:p>
            <a:pPr lvl="1"/>
            <a:r>
              <a:rPr lang="en-US" dirty="0" smtClean="0">
                <a:ea typeface="ヒラギノ角ゴ Pro W3" charset="0"/>
              </a:rPr>
              <a:t>The binding of an activator stabilizes the active form of the enzyme</a:t>
            </a:r>
          </a:p>
          <a:p>
            <a:pPr lvl="1"/>
            <a:r>
              <a:rPr lang="en-US" dirty="0" smtClean="0">
                <a:ea typeface="ヒラギノ角ゴ Pro W3" charset="0"/>
              </a:rPr>
              <a:t>The binding of an inhibitor stabilizes the inactive form of the enzyme</a:t>
            </a:r>
            <a:endParaRPr lang="en-US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4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20AllostericReg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2" y="274833"/>
            <a:ext cx="8546592" cy="6315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8.20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16913" y="2870869"/>
            <a:ext cx="145458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Stabilized</a:t>
            </a:r>
          </a:p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 form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3286" y="2880276"/>
            <a:ext cx="1621395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Inactive form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799" y="3726944"/>
            <a:ext cx="1364752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Oscillation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428" y="4067493"/>
            <a:ext cx="1351564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Non-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functional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 site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021" y="2438620"/>
            <a:ext cx="1415772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Regulatory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ite (one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 four)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835" y="773016"/>
            <a:ext cx="222872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Allosteric enzyme</a:t>
            </a:r>
          </a:p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with four subunits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0318" y="867090"/>
            <a:ext cx="1560794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 site</a:t>
            </a:r>
          </a:p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(one of four)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2025" y="2880276"/>
            <a:ext cx="1560794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 form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8027" y="2569830"/>
            <a:ext cx="138204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Activator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8101" y="2880273"/>
            <a:ext cx="143849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Stabilized</a:t>
            </a:r>
          </a:p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active form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4949" y="5796571"/>
            <a:ext cx="110799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Inhibitor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02581" y="6041163"/>
            <a:ext cx="1657273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Inactive form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3993" y="6088198"/>
            <a:ext cx="165727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Stabilized</a:t>
            </a:r>
          </a:p>
          <a:p>
            <a:pPr marL="342900" indent="-342900"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inactive form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5427" y="293238"/>
            <a:ext cx="4288943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 Allosteric activators and inhibitors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231660" y="1306965"/>
            <a:ext cx="498415" cy="5846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1025379" y="2045003"/>
            <a:ext cx="546546" cy="3610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2386642" y="1401857"/>
            <a:ext cx="310551" cy="2789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1465327" y="4753434"/>
            <a:ext cx="135353" cy="176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5368536" y="1233289"/>
            <a:ext cx="3598209" cy="26730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8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8.1: An organism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</a:t>
            </a:r>
            <a:r>
              <a:rPr lang="en-US" altLang="ja-JP" dirty="0" smtClean="0">
                <a:solidFill>
                  <a:srgbClr val="63FF07"/>
                </a:solidFill>
              </a:rPr>
              <a:t>metabolism </a:t>
            </a:r>
            <a:r>
              <a:rPr lang="en-US" altLang="ja-JP" dirty="0" smtClean="0"/>
              <a:t>transforms matter and energy, subject to the laws of 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24024"/>
            <a:ext cx="8499249" cy="4622535"/>
          </a:xfrm>
        </p:spPr>
        <p:txBody>
          <a:bodyPr/>
          <a:lstStyle/>
          <a:p>
            <a:r>
              <a:rPr lang="en-US" b="1" dirty="0" smtClean="0"/>
              <a:t>Metabolism</a:t>
            </a:r>
            <a:r>
              <a:rPr lang="en-US" dirty="0" smtClean="0"/>
              <a:t> = totality of an organism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chemical reactions</a:t>
            </a:r>
          </a:p>
          <a:p>
            <a:pPr lvl="1"/>
            <a:r>
              <a:rPr lang="en-US" i="1" dirty="0"/>
              <a:t>E</a:t>
            </a:r>
            <a:r>
              <a:rPr lang="en-US" i="1" dirty="0" smtClean="0"/>
              <a:t>mergent</a:t>
            </a:r>
            <a:r>
              <a:rPr lang="en-US" dirty="0" smtClean="0"/>
              <a:t> property of life that arises from orderly interactions between molecules</a:t>
            </a:r>
          </a:p>
          <a:p>
            <a:r>
              <a:rPr lang="en-US" b="1" dirty="0"/>
              <a:t>M</a:t>
            </a:r>
            <a:r>
              <a:rPr lang="en-US" b="1" dirty="0" smtClean="0"/>
              <a:t>etabolic </a:t>
            </a:r>
            <a:r>
              <a:rPr lang="en-US" b="1" dirty="0"/>
              <a:t>pathway</a:t>
            </a:r>
            <a:r>
              <a:rPr lang="en-US" dirty="0"/>
              <a:t> </a:t>
            </a:r>
            <a:r>
              <a:rPr lang="en-US" dirty="0" smtClean="0"/>
              <a:t>= begins </a:t>
            </a:r>
            <a:r>
              <a:rPr lang="en-US" dirty="0"/>
              <a:t>with a specific molecule </a:t>
            </a:r>
            <a:r>
              <a:rPr lang="en-US" dirty="0" smtClean="0"/>
              <a:t>+ ends </a:t>
            </a:r>
            <a:r>
              <a:rPr lang="en-US" dirty="0"/>
              <a:t>with </a:t>
            </a:r>
            <a:r>
              <a:rPr lang="en-US" dirty="0" smtClean="0"/>
              <a:t>a specific </a:t>
            </a:r>
            <a:r>
              <a:rPr lang="en-US" dirty="0"/>
              <a:t>product</a:t>
            </a:r>
          </a:p>
          <a:p>
            <a:pPr lvl="1"/>
            <a:r>
              <a:rPr lang="en-US" dirty="0"/>
              <a:t>Each step is </a:t>
            </a:r>
            <a:r>
              <a:rPr lang="en-US" b="1" u="sng" dirty="0"/>
              <a:t>CATALYZED</a:t>
            </a:r>
            <a:r>
              <a:rPr lang="en-US" dirty="0"/>
              <a:t> by a specific </a:t>
            </a:r>
            <a:r>
              <a:rPr lang="en-US" b="1" u="sng" dirty="0"/>
              <a:t>ENZYME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7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82B1A99-D3F4-4031-AD61-BF8366831C83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7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914400"/>
            <a:ext cx="8499249" cy="543215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strike="sngStrike" dirty="0"/>
              <a:t>Concept 8.1: An organism</a:t>
            </a:r>
            <a:r>
              <a:rPr lang="ja-JP" altLang="en-US" sz="2600" strike="sngStrike" dirty="0"/>
              <a:t>’</a:t>
            </a:r>
            <a:r>
              <a:rPr lang="en-US" altLang="ja-JP" sz="2600" strike="sngStrike" dirty="0"/>
              <a:t>s metabolism transforms matter and energy, subject to the laws of </a:t>
            </a:r>
            <a:r>
              <a:rPr lang="en-US" altLang="ja-JP" sz="2600" strike="sngStrike" dirty="0" smtClean="0"/>
              <a:t>thermodynamics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strike="sngStrike" dirty="0"/>
              <a:t>Concept 8.2: The free-energy change of a reaction tells us whether or not the reaction occurs </a:t>
            </a:r>
            <a:r>
              <a:rPr lang="en-US" sz="2600" strike="sngStrike" dirty="0" smtClean="0"/>
              <a:t>spontaneously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strike="sngStrike" dirty="0"/>
              <a:t>Concept 8.3: ATP powers cellular work by coupling exergonic reactions to endergonic </a:t>
            </a:r>
            <a:r>
              <a:rPr lang="en-US" sz="2600" strike="sngStrike" dirty="0" smtClean="0"/>
              <a:t>reactions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strike="sngStrike" dirty="0"/>
              <a:t>Concept 8.4: Enzymes speed up metabolic reactions by lowering energy </a:t>
            </a:r>
            <a:r>
              <a:rPr lang="en-US" sz="2600" strike="sngStrike" dirty="0" smtClean="0"/>
              <a:t>barriers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strike="sngStrike" dirty="0"/>
              <a:t>Concept 8.5: Regulation of enzyme activity helps control metabolism</a:t>
            </a:r>
            <a:endParaRPr lang="en-US" sz="2600" strike="sngStrike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600" strike="sngStrike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600" strike="sngStrike" dirty="0"/>
          </a:p>
        </p:txBody>
      </p:sp>
    </p:spTree>
    <p:extLst>
      <p:ext uri="{BB962C8B-B14F-4D97-AF65-F5344CB8AC3E}">
        <p14:creationId xmlns:p14="http://schemas.microsoft.com/office/powerpoint/2010/main" val="162975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UN01MetabolicPathway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493264"/>
            <a:ext cx="8546592" cy="171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57800" cy="343551"/>
          </a:xfrm>
        </p:spPr>
        <p:txBody>
          <a:bodyPr/>
          <a:lstStyle/>
          <a:p>
            <a:r>
              <a:rPr lang="en-US" sz="2000" b="1" dirty="0" smtClean="0"/>
              <a:t>Generalized Metabolic Pathway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95856" y="2586440"/>
            <a:ext cx="1425575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Enzyme 1</a:t>
            </a:r>
            <a:endParaRPr lang="en-US" sz="2000" b="1" baseline="30000" dirty="0">
              <a:solidFill>
                <a:srgbClr val="FFFFFF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8270" y="2586440"/>
            <a:ext cx="1425575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Enzyme 2</a:t>
            </a:r>
            <a:endParaRPr lang="en-US" sz="2000" b="1" baseline="30000" dirty="0">
              <a:solidFill>
                <a:srgbClr val="FFFFFF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1988" y="2586440"/>
            <a:ext cx="1425575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Enzyme 3</a:t>
            </a:r>
            <a:endParaRPr lang="en-US" sz="2000" b="1" baseline="30000" dirty="0">
              <a:solidFill>
                <a:srgbClr val="FFFFFF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6783" y="3327400"/>
            <a:ext cx="1579787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Reaction 1</a:t>
            </a:r>
            <a:endParaRPr lang="en-US" sz="20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7381" y="3327400"/>
            <a:ext cx="1579787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Reaction 2</a:t>
            </a:r>
            <a:endParaRPr lang="en-US" sz="20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1103" y="3327400"/>
            <a:ext cx="1579787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Reaction 3</a:t>
            </a:r>
            <a:endParaRPr lang="en-US" sz="20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1602" y="3608613"/>
            <a:ext cx="1250040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Product</a:t>
            </a:r>
            <a:endParaRPr lang="en-US" sz="20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640" y="3612247"/>
            <a:ext cx="1422151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Starting</a:t>
            </a:r>
          </a:p>
          <a:p>
            <a:pPr marL="342900" indent="-342900"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molecule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356" y="3049818"/>
            <a:ext cx="388003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8715" y="3049818"/>
            <a:ext cx="388003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9813" y="3049818"/>
            <a:ext cx="388003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88085" y="3049818"/>
            <a:ext cx="388003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58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63" y="1816101"/>
            <a:ext cx="8499249" cy="4730484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u="sng" dirty="0" smtClean="0">
                <a:ea typeface="ヒラギノ角ゴ Pro W3" charset="0"/>
              </a:rPr>
              <a:t>Types of Metabolic Pathways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b="1" dirty="0" smtClean="0">
                <a:ea typeface="ヒラギノ角ゴ Pro W3" charset="0"/>
              </a:rPr>
              <a:t>Catabolic pathways </a:t>
            </a:r>
            <a:r>
              <a:rPr lang="en-US" sz="2600" b="1" u="sng" dirty="0" smtClean="0">
                <a:ea typeface="ヒラギノ角ゴ Pro W3" charset="0"/>
              </a:rPr>
              <a:t>RELEASE ENERGY</a:t>
            </a:r>
            <a:r>
              <a:rPr lang="en-US" sz="2600" dirty="0" smtClean="0">
                <a:ea typeface="ヒラギノ角ゴ Pro W3" charset="0"/>
              </a:rPr>
              <a:t> by breaking down complex molecules into simpler compounds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ヒラギノ角ゴ Pro W3" charset="0"/>
              </a:rPr>
              <a:t>E.g. </a:t>
            </a:r>
            <a:r>
              <a:rPr lang="en-US" sz="2400" dirty="0">
                <a:ea typeface="ヒラギノ角ゴ Pro W3" charset="0"/>
              </a:rPr>
              <a:t>c</a:t>
            </a:r>
            <a:r>
              <a:rPr lang="en-US" sz="2400" dirty="0" smtClean="0">
                <a:ea typeface="ヒラギノ角ゴ Pro W3" charset="0"/>
              </a:rPr>
              <a:t>ellular respiration</a:t>
            </a:r>
            <a:r>
              <a:rPr lang="en-US" sz="2400" dirty="0">
                <a:ea typeface="ヒラギノ角ゴ Pro W3" charset="0"/>
              </a:rPr>
              <a:t> </a:t>
            </a:r>
            <a:r>
              <a:rPr lang="en-US" sz="2400" dirty="0" smtClean="0">
                <a:ea typeface="ヒラギノ角ゴ Pro W3" charset="0"/>
                <a:sym typeface="Wingdings"/>
              </a:rPr>
              <a:t> </a:t>
            </a:r>
            <a:r>
              <a:rPr lang="en-US" sz="2400" b="1" u="sng" dirty="0" smtClean="0">
                <a:ea typeface="ヒラギノ角ゴ Pro W3" charset="0"/>
              </a:rPr>
              <a:t>BREAKDOWN</a:t>
            </a:r>
            <a:r>
              <a:rPr lang="en-US" sz="2400" dirty="0" smtClean="0">
                <a:ea typeface="ヒラギノ角ゴ Pro W3" charset="0"/>
              </a:rPr>
              <a:t> of glucose</a:t>
            </a:r>
            <a:br>
              <a:rPr lang="en-US" sz="2400" dirty="0" smtClean="0">
                <a:ea typeface="ヒラギノ角ゴ Pro W3" charset="0"/>
              </a:rPr>
            </a:br>
            <a:r>
              <a:rPr lang="en-US" sz="2400" dirty="0" smtClean="0">
                <a:ea typeface="ヒラギノ角ゴ Pro W3" charset="0"/>
              </a:rPr>
              <a:t>in the presence of oxygen</a:t>
            </a:r>
            <a:endParaRPr lang="en-US" sz="2400" dirty="0">
              <a:ea typeface="ヒラギノ角ゴ Pro W3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ea typeface="ヒラギノ角ゴ Pro W3" charset="0"/>
              </a:rPr>
              <a:t>Anabolic </a:t>
            </a:r>
            <a:r>
              <a:rPr lang="en-US" sz="2800" b="1" dirty="0">
                <a:ea typeface="ヒラギノ角ゴ Pro W3" charset="0"/>
              </a:rPr>
              <a:t>pathways </a:t>
            </a:r>
            <a:r>
              <a:rPr lang="en-US" sz="2800" b="1" u="sng" dirty="0">
                <a:ea typeface="ヒラギノ角ゴ Pro W3" charset="0"/>
              </a:rPr>
              <a:t>CONSUME ENERGY</a:t>
            </a:r>
            <a:r>
              <a:rPr lang="en-US" sz="2800" dirty="0">
                <a:ea typeface="ヒラギノ角ゴ Pro W3" charset="0"/>
              </a:rPr>
              <a:t> to build complex molecules from simpler ones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ヒラギノ角ゴ Pro W3" charset="0"/>
              </a:rPr>
              <a:t>E.g. protein </a:t>
            </a:r>
            <a:r>
              <a:rPr lang="en-US" sz="2400" b="1" u="sng" dirty="0" smtClean="0">
                <a:ea typeface="ヒラギノ角ゴ Pro W3" charset="0"/>
              </a:rPr>
              <a:t>SYNTHESIS</a:t>
            </a:r>
            <a:r>
              <a:rPr lang="en-US" sz="2400" dirty="0" smtClean="0">
                <a:ea typeface="ヒラギノ角ゴ Pro W3" charset="0"/>
              </a:rPr>
              <a:t> from </a:t>
            </a:r>
            <a:r>
              <a:rPr lang="en-US" sz="2400" dirty="0">
                <a:ea typeface="ヒラギノ角ゴ Pro W3" charset="0"/>
              </a:rPr>
              <a:t>amino </a:t>
            </a:r>
            <a:r>
              <a:rPr lang="en-US" sz="2400" dirty="0" smtClean="0">
                <a:ea typeface="ヒラギノ角ゴ Pro W3" charset="0"/>
              </a:rPr>
              <a:t>acid monomers</a:t>
            </a:r>
            <a:endParaRPr lang="en-US" sz="2400" dirty="0">
              <a:ea typeface="ヒラギノ角ゴ Pro W3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/>
              <a:t>Concept 8.1: An organism</a:t>
            </a:r>
            <a:r>
              <a:rPr lang="ja-JP" altLang="en-US" dirty="0"/>
              <a:t>’</a:t>
            </a:r>
            <a:r>
              <a:rPr lang="en-US" altLang="ja-JP" dirty="0"/>
              <a:t>s </a:t>
            </a:r>
            <a:r>
              <a:rPr lang="en-US" altLang="ja-JP" dirty="0">
                <a:solidFill>
                  <a:srgbClr val="63FF07"/>
                </a:solidFill>
              </a:rPr>
              <a:t>metabolism</a:t>
            </a:r>
            <a:r>
              <a:rPr lang="en-US" altLang="ja-JP" dirty="0"/>
              <a:t> transforms matter and energy, subject to the laws of thermodynamics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9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ampbell_10e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ampbell_10e_Lecture_Template" id="{B7CA0FD3-0B5A-470C-99F9-94A1C46060BB}" vid="{188D9A04-B586-4946-AF2D-BBC11ACBD6BB}"/>
    </a:ext>
  </a:extLst>
</a:theme>
</file>

<file path=ppt/theme/theme10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Campbell_10e_Lecture_Template</Template>
  <TotalTime>3646</TotalTime>
  <Words>3455</Words>
  <Application>Microsoft Macintosh PowerPoint</Application>
  <PresentationFormat>On-screen Show (4:3)</PresentationFormat>
  <Paragraphs>608</Paragraphs>
  <Slides>71</Slides>
  <Notes>71</Notes>
  <HiddenSlides>0</HiddenSlides>
  <MMClips>1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71</vt:i4>
      </vt:variant>
    </vt:vector>
  </HeadingPairs>
  <TitlesOfParts>
    <vt:vector size="88" baseType="lpstr">
      <vt:lpstr>Campbell_10e_Lecture_Template</vt:lpstr>
      <vt:lpstr>1_Blank</vt:lpstr>
      <vt:lpstr>4_Blank</vt:lpstr>
      <vt:lpstr>5_Blank</vt:lpstr>
      <vt:lpstr>15_Blank</vt:lpstr>
      <vt:lpstr>16_Blank</vt:lpstr>
      <vt:lpstr>21_Blank</vt:lpstr>
      <vt:lpstr>25_Blank</vt:lpstr>
      <vt:lpstr>2_Blank</vt:lpstr>
      <vt:lpstr>31_Blank</vt:lpstr>
      <vt:lpstr>32_Blank</vt:lpstr>
      <vt:lpstr>33_Blank</vt:lpstr>
      <vt:lpstr>34_Blank</vt:lpstr>
      <vt:lpstr>35_Blank</vt:lpstr>
      <vt:lpstr>36_Blank</vt:lpstr>
      <vt:lpstr>40_Blank</vt:lpstr>
      <vt:lpstr>42_Blank</vt:lpstr>
      <vt:lpstr>PowerPoint Presentation</vt:lpstr>
      <vt:lpstr>PowerPoint Presentation</vt:lpstr>
      <vt:lpstr>What causes these breaking waves to glow?</vt:lpstr>
      <vt:lpstr>The Energy of Life</vt:lpstr>
      <vt:lpstr>Overview</vt:lpstr>
      <vt:lpstr>Overview</vt:lpstr>
      <vt:lpstr>Concept 8.1: An organism’s metabolism transforms matter and energy, subject to the laws of thermodynamics</vt:lpstr>
      <vt:lpstr>Generalized Metabolic Pathway</vt:lpstr>
      <vt:lpstr> </vt:lpstr>
      <vt:lpstr>Concept 8.1: An organism’s metabolism transforms matter and energy, subject to the laws of thermodynamics</vt:lpstr>
      <vt:lpstr>Transfor-mations between potential and kinetic energy</vt:lpstr>
      <vt:lpstr>Concept 8.1: An organism’s metabolism transforms matter and energy, subject to the laws of thermodynamics</vt:lpstr>
      <vt:lpstr>Concept 8.1: An organism’s metabolism transforms matter and energy, subject to the laws of thermodynamics</vt:lpstr>
      <vt:lpstr>Concept 8.1: An organism’s metabolism transforms matter and energy, subject to the laws of thermodynamics</vt:lpstr>
      <vt:lpstr>The two laws of thermodynamics</vt:lpstr>
      <vt:lpstr>Concept 8.1: An organism’s metabolism transforms matter and energy, subject to the laws of thermodynamics</vt:lpstr>
      <vt:lpstr>PowerPoint Presentation</vt:lpstr>
      <vt:lpstr>PowerPoint Presentation</vt:lpstr>
      <vt:lpstr>PowerPoint Presentation</vt:lpstr>
      <vt:lpstr>Overview</vt:lpstr>
      <vt:lpstr>Concept 8.2: The free-energy change of a reaction tells us whether or not the reaction occurs spontaneously</vt:lpstr>
      <vt:lpstr>Concept 8.2: The free-energy change of a reaction tells us whether or not the reaction occurs spontaneously</vt:lpstr>
      <vt:lpstr>Concept 8.2: The free-energy change of a reaction tells us whether or not the reaction occurs spontaneously</vt:lpstr>
      <vt:lpstr>Concept 8.2: The free-energy change of a reaction tells us whether or not the reaction occurs spontaneously</vt:lpstr>
      <vt:lpstr>Figure 8.6a</vt:lpstr>
      <vt:lpstr>Concept 8.2: The free-energy change of a reaction tells us whether or not the reaction occurs spontaneously</vt:lpstr>
      <vt:lpstr>Figure 8.6b</vt:lpstr>
      <vt:lpstr>Concept 8.2: The free-energy change of a reaction tells us whether or not the reaction occurs spontaneously</vt:lpstr>
      <vt:lpstr>PowerPoint Presentation</vt:lpstr>
      <vt:lpstr>PowerPoint Presentation</vt:lpstr>
      <vt:lpstr>PowerPoint Presentation</vt:lpstr>
      <vt:lpstr>Overview</vt:lpstr>
      <vt:lpstr>Concept 8.3: ATP powers cellular work by coupling exergonic reactions to endergonic reactions</vt:lpstr>
      <vt:lpstr>Concept 8.3: ATP powers cellular work by coupling exergonic reactions to endergonic reactions</vt:lpstr>
      <vt:lpstr>Concept 8.3: ATP powers cellular work by coupling exergonic reactions to endergonic reactions</vt:lpstr>
      <vt:lpstr>The structure and hydrolysis of adenosine triphosphate (ATP)</vt:lpstr>
      <vt:lpstr>Concept 8.3: ATP powers cellular work by coupling exergonic reactions to endergonic reactions</vt:lpstr>
      <vt:lpstr>How ATP drives chemical work: energy coupling using ATP hydrolysis</vt:lpstr>
      <vt:lpstr>Concept 8.3: ATP powers cellular work by coupling exergonic reactions to endergonic reactions</vt:lpstr>
      <vt:lpstr>The ATP cycle</vt:lpstr>
      <vt:lpstr>PowerPoint Presentation</vt:lpstr>
      <vt:lpstr>PowerPoint Presentation</vt:lpstr>
      <vt:lpstr>PowerPoint Presentation</vt:lpstr>
      <vt:lpstr>Overview</vt:lpstr>
      <vt:lpstr>Concept 8.4: Enzymes speed up metabolic reactions by lowering energy barriers</vt:lpstr>
      <vt:lpstr>Sucrose Hydrolysis</vt:lpstr>
      <vt:lpstr>Concept 8.4: Enzymes speed up metabolic reactions by lowering energy barriers</vt:lpstr>
      <vt:lpstr>Animation: How Enzymes Work</vt:lpstr>
      <vt:lpstr>The effect of an enzyme on activation energy</vt:lpstr>
      <vt:lpstr>Concept 8.4: Enzymes speed up metabolic reactions by lowering energy barriers</vt:lpstr>
      <vt:lpstr>Induced fit between an enzyme and its substrate</vt:lpstr>
      <vt:lpstr>Concept 8.4: Enzymes speed up metabolic reactions by lowering energy barriers</vt:lpstr>
      <vt:lpstr>Figure 8.16-1</vt:lpstr>
      <vt:lpstr>Figure 8.16-2</vt:lpstr>
      <vt:lpstr>Figure 8.16-3</vt:lpstr>
      <vt:lpstr>Figure 8.16-4</vt:lpstr>
      <vt:lpstr>Concept 8.4: Enzymes speed up metabolic reactions by lowering energy barriers</vt:lpstr>
      <vt:lpstr>Environmental factors affecting enzyme activity</vt:lpstr>
      <vt:lpstr>Concept 8.4: Enzymes speed up metabolic reactions by lowering energy barriers</vt:lpstr>
      <vt:lpstr>Concept 8.4: Enzymes speed up metabolic reactions by lowering energy barriers</vt:lpstr>
      <vt:lpstr>Inhibition of enzyme activity</vt:lpstr>
      <vt:lpstr>PowerPoint Presentation</vt:lpstr>
      <vt:lpstr>PowerPoint Presentation</vt:lpstr>
      <vt:lpstr>PowerPoint Presentation</vt:lpstr>
      <vt:lpstr>Overview</vt:lpstr>
      <vt:lpstr>Concept 8.5: Regulation of enzyme activity helps control metabolism</vt:lpstr>
      <vt:lpstr>Concept 8.5: Regulation of enzyme activity helps control metabolism</vt:lpstr>
      <vt:lpstr>Concept 8.5: Regulation of enzyme activity helps control metabolism</vt:lpstr>
      <vt:lpstr>Figure 8.20</vt:lpstr>
      <vt:lpstr>PowerPoint Presentation</vt:lpstr>
      <vt:lpstr>Overview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HaiderAli Bhatti</cp:lastModifiedBy>
  <cp:revision>432</cp:revision>
  <cp:lastPrinted>2005-03-24T12:52:04Z</cp:lastPrinted>
  <dcterms:created xsi:type="dcterms:W3CDTF">2010-10-31T21:38:30Z</dcterms:created>
  <dcterms:modified xsi:type="dcterms:W3CDTF">2017-10-16T16:15:51Z</dcterms:modified>
</cp:coreProperties>
</file>