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mpg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theme/theme12.xml" ContentType="application/vnd.openxmlformats-officedocument.theme+xml"/>
  <Override PartName="/ppt/slideLayouts/slideLayout17.xml" ContentType="application/vnd.openxmlformats-officedocument.presentationml.slideLayout+xml"/>
  <Override PartName="/ppt/theme/theme13.xml" ContentType="application/vnd.openxmlformats-officedocument.theme+xml"/>
  <Override PartName="/ppt/slideLayouts/slideLayout1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  <p:sldMasterId id="2147483792" r:id="rId2"/>
    <p:sldMasterId id="2147483794" r:id="rId3"/>
    <p:sldMasterId id="2147483806" r:id="rId4"/>
    <p:sldMasterId id="2147483808" r:id="rId5"/>
    <p:sldMasterId id="2147483810" r:id="rId6"/>
    <p:sldMasterId id="2147483818" r:id="rId7"/>
    <p:sldMasterId id="2147483820" r:id="rId8"/>
    <p:sldMasterId id="2147483822" r:id="rId9"/>
    <p:sldMasterId id="2147483824" r:id="rId10"/>
    <p:sldMasterId id="2147483826" r:id="rId11"/>
    <p:sldMasterId id="2147483830" r:id="rId12"/>
    <p:sldMasterId id="2147483838" r:id="rId13"/>
    <p:sldMasterId id="2147483840" r:id="rId14"/>
  </p:sldMasterIdLst>
  <p:notesMasterIdLst>
    <p:notesMasterId r:id="rId89"/>
  </p:notesMasterIdLst>
  <p:handoutMasterIdLst>
    <p:handoutMasterId r:id="rId90"/>
  </p:handoutMasterIdLst>
  <p:sldIdLst>
    <p:sldId id="256" r:id="rId15"/>
    <p:sldId id="482" r:id="rId16"/>
    <p:sldId id="300" r:id="rId17"/>
    <p:sldId id="301" r:id="rId18"/>
    <p:sldId id="456" r:id="rId19"/>
    <p:sldId id="455" r:id="rId20"/>
    <p:sldId id="401" r:id="rId21"/>
    <p:sldId id="302" r:id="rId22"/>
    <p:sldId id="402" r:id="rId23"/>
    <p:sldId id="303" r:id="rId24"/>
    <p:sldId id="304" r:id="rId25"/>
    <p:sldId id="462" r:id="rId26"/>
    <p:sldId id="408" r:id="rId27"/>
    <p:sldId id="307" r:id="rId28"/>
    <p:sldId id="309" r:id="rId29"/>
    <p:sldId id="410" r:id="rId30"/>
    <p:sldId id="308" r:id="rId31"/>
    <p:sldId id="409" r:id="rId32"/>
    <p:sldId id="311" r:id="rId33"/>
    <p:sldId id="312" r:id="rId34"/>
    <p:sldId id="414" r:id="rId35"/>
    <p:sldId id="467" r:id="rId36"/>
    <p:sldId id="468" r:id="rId37"/>
    <p:sldId id="469" r:id="rId38"/>
    <p:sldId id="457" r:id="rId39"/>
    <p:sldId id="483" r:id="rId40"/>
    <p:sldId id="313" r:id="rId41"/>
    <p:sldId id="314" r:id="rId42"/>
    <p:sldId id="389" r:id="rId43"/>
    <p:sldId id="315" r:id="rId44"/>
    <p:sldId id="316" r:id="rId45"/>
    <p:sldId id="470" r:id="rId46"/>
    <p:sldId id="471" r:id="rId47"/>
    <p:sldId id="472" r:id="rId48"/>
    <p:sldId id="461" r:id="rId49"/>
    <p:sldId id="317" r:id="rId50"/>
    <p:sldId id="415" r:id="rId51"/>
    <p:sldId id="388" r:id="rId52"/>
    <p:sldId id="318" r:id="rId53"/>
    <p:sldId id="319" r:id="rId54"/>
    <p:sldId id="416" r:id="rId55"/>
    <p:sldId id="417" r:id="rId56"/>
    <p:sldId id="320" r:id="rId57"/>
    <p:sldId id="418" r:id="rId58"/>
    <p:sldId id="463" r:id="rId59"/>
    <p:sldId id="324" r:id="rId60"/>
    <p:sldId id="464" r:id="rId61"/>
    <p:sldId id="420" r:id="rId62"/>
    <p:sldId id="473" r:id="rId63"/>
    <p:sldId id="474" r:id="rId64"/>
    <p:sldId id="475" r:id="rId65"/>
    <p:sldId id="458" r:id="rId66"/>
    <p:sldId id="327" r:id="rId67"/>
    <p:sldId id="328" r:id="rId68"/>
    <p:sldId id="392" r:id="rId69"/>
    <p:sldId id="440" r:id="rId70"/>
    <p:sldId id="484" r:id="rId71"/>
    <p:sldId id="425" r:id="rId72"/>
    <p:sldId id="476" r:id="rId73"/>
    <p:sldId id="477" r:id="rId74"/>
    <p:sldId id="478" r:id="rId75"/>
    <p:sldId id="459" r:id="rId76"/>
    <p:sldId id="334" r:id="rId77"/>
    <p:sldId id="335" r:id="rId78"/>
    <p:sldId id="393" r:id="rId79"/>
    <p:sldId id="466" r:id="rId80"/>
    <p:sldId id="337" r:id="rId81"/>
    <p:sldId id="338" r:id="rId82"/>
    <p:sldId id="339" r:id="rId83"/>
    <p:sldId id="479" r:id="rId84"/>
    <p:sldId id="480" r:id="rId85"/>
    <p:sldId id="481" r:id="rId86"/>
    <p:sldId id="441" r:id="rId87"/>
    <p:sldId id="460" r:id="rId88"/>
  </p:sldIdLst>
  <p:sldSz cx="9144000" cy="6858000" type="screen4x3"/>
  <p:notesSz cx="6858000" cy="9144000"/>
  <p:custDataLst>
    <p:tags r:id="rId9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4" orient="horz" pos="2160" userDrawn="1">
          <p15:clr>
            <a:srgbClr val="A4A3A4"/>
          </p15:clr>
        </p15:guide>
        <p15:guide id="5" orient="horz" pos="1248" userDrawn="1">
          <p15:clr>
            <a:srgbClr val="A4A3A4"/>
          </p15:clr>
        </p15:guide>
        <p15:guide id="8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F8E"/>
    <a:srgbClr val="D2B239"/>
    <a:srgbClr val="EFC335"/>
    <a:srgbClr val="9D002D"/>
    <a:srgbClr val="D9CB27"/>
    <a:srgbClr val="C9C439"/>
    <a:srgbClr val="ADAE2B"/>
    <a:srgbClr val="B2B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5" autoAdjust="0"/>
    <p:restoredTop sz="94015" autoAdjust="0"/>
  </p:normalViewPr>
  <p:slideViewPr>
    <p:cSldViewPr snapToGrid="0" showGuides="1">
      <p:cViewPr>
        <p:scale>
          <a:sx n="100" d="100"/>
          <a:sy n="100" d="100"/>
        </p:scale>
        <p:origin x="-1056" y="-376"/>
      </p:cViewPr>
      <p:guideLst>
        <p:guide orient="horz" pos="2160"/>
        <p:guide orient="horz" pos="1248"/>
        <p:guide pos="2880"/>
      </p:guideLst>
    </p:cSldViewPr>
  </p:slideViewPr>
  <p:outlineViewPr>
    <p:cViewPr>
      <p:scale>
        <a:sx n="33" d="100"/>
        <a:sy n="33" d="100"/>
      </p:scale>
      <p:origin x="0" y="452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13" d="100"/>
          <a:sy n="113" d="100"/>
        </p:scale>
        <p:origin x="-32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73" Type="http://schemas.openxmlformats.org/officeDocument/2006/relationships/slide" Target="slides/slide59.xml"/><Relationship Id="rId74" Type="http://schemas.openxmlformats.org/officeDocument/2006/relationships/slide" Target="slides/slide60.xml"/><Relationship Id="rId75" Type="http://schemas.openxmlformats.org/officeDocument/2006/relationships/slide" Target="slides/slide61.xml"/><Relationship Id="rId76" Type="http://schemas.openxmlformats.org/officeDocument/2006/relationships/slide" Target="slides/slide62.xml"/><Relationship Id="rId77" Type="http://schemas.openxmlformats.org/officeDocument/2006/relationships/slide" Target="slides/slide63.xml"/><Relationship Id="rId78" Type="http://schemas.openxmlformats.org/officeDocument/2006/relationships/slide" Target="slides/slide64.xml"/><Relationship Id="rId79" Type="http://schemas.openxmlformats.org/officeDocument/2006/relationships/slide" Target="slides/slide65.xml"/><Relationship Id="rId90" Type="http://schemas.openxmlformats.org/officeDocument/2006/relationships/handoutMaster" Target="handoutMasters/handoutMaster1.xml"/><Relationship Id="rId91" Type="http://schemas.openxmlformats.org/officeDocument/2006/relationships/printerSettings" Target="printerSettings/printerSettings1.bin"/><Relationship Id="rId92" Type="http://schemas.openxmlformats.org/officeDocument/2006/relationships/tags" Target="tags/tag1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1" Type="http://schemas.openxmlformats.org/officeDocument/2006/relationships/slide" Target="slides/slide67.xml"/><Relationship Id="rId82" Type="http://schemas.openxmlformats.org/officeDocument/2006/relationships/slide" Target="slides/slide68.xml"/><Relationship Id="rId83" Type="http://schemas.openxmlformats.org/officeDocument/2006/relationships/slide" Target="slides/slide69.xml"/><Relationship Id="rId84" Type="http://schemas.openxmlformats.org/officeDocument/2006/relationships/slide" Target="slides/slide70.xml"/><Relationship Id="rId85" Type="http://schemas.openxmlformats.org/officeDocument/2006/relationships/slide" Target="slides/slide71.xml"/><Relationship Id="rId86" Type="http://schemas.openxmlformats.org/officeDocument/2006/relationships/slide" Target="slides/slide72.xml"/><Relationship Id="rId87" Type="http://schemas.openxmlformats.org/officeDocument/2006/relationships/slide" Target="slides/slide73.xml"/><Relationship Id="rId88" Type="http://schemas.openxmlformats.org/officeDocument/2006/relationships/slide" Target="slides/slide74.xml"/><Relationship Id="rId8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6.xml"/><Relationship Id="rId4" Type="http://schemas.openxmlformats.org/officeDocument/2006/relationships/slide" Target="slides/slide21.xml"/><Relationship Id="rId5" Type="http://schemas.openxmlformats.org/officeDocument/2006/relationships/slide" Target="slides/slide37.xml"/><Relationship Id="rId6" Type="http://schemas.openxmlformats.org/officeDocument/2006/relationships/slide" Target="slides/slide41.xml"/><Relationship Id="rId7" Type="http://schemas.openxmlformats.org/officeDocument/2006/relationships/slide" Target="slides/slide42.xml"/><Relationship Id="rId1" Type="http://schemas.openxmlformats.org/officeDocument/2006/relationships/slide" Target="slides/slide7.xml"/><Relationship Id="rId2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428B83D0-9A38-8449-8AD4-55F227EFF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2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51450E68-1DA1-7749-89F8-62C3E1ECF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B257163-1558-CA4A-AD2B-452869352182}" type="slidenum">
              <a:rPr lang="en-US" sz="1200">
                <a:latin typeface="Times New Roman" charset="0"/>
              </a:rPr>
              <a:pPr/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67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39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05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50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7.5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Factors that affect membrane fluidity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31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78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32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7.7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Some functions of membrane proteins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5421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32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7.6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structure of a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transmembrane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protein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6168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46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do you know about CELL MEMBRANES?</a:t>
            </a:r>
          </a:p>
          <a:p>
            <a:r>
              <a:rPr lang="en-US" smtClean="0"/>
              <a:t>https://www.polleverywhere.com/free_text_polls/75T1C2JhUKo6sSf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958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46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7.9 Synthesis of membrane components and their orientation in the membrane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307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For a protein to be an integral membrane protein, it would have to be _____.</a:t>
            </a:r>
          </a:p>
          <a:p>
            <a:r>
              <a:rPr lang="en-US" smtClean="0"/>
              <a:t>https://www.polleverywhere.com/multiple_choice_polls/IpQDWT2PLHrYT3K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87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According to the fluid mosaic model of cell membranes, phospholipids _____.</a:t>
            </a:r>
          </a:p>
          <a:p>
            <a:r>
              <a:rPr lang="en-US" smtClean="0"/>
              <a:t>https://www.polleverywhere.com/multiple_choice_polls/Bsaoz710UxSHem1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62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is a reasonable explanation for why unsaturated fatty acids help keep a membrane more fluid at lower temperatures?</a:t>
            </a:r>
          </a:p>
          <a:p>
            <a:r>
              <a:rPr lang="en-US" smtClean="0"/>
              <a:t>https://www.polleverywhere.com/multiple_choice_polls/kaBD4YL46JtHX1j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23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87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77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63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18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39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233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73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19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Consider the amino acids along the alpha helices of a membrane spanning protein. Click on a hydrophilic region of the protein, then click on a hydrophobic region of the protein.</a:t>
            </a:r>
          </a:p>
          <a:p>
            <a:r>
              <a:rPr lang="en-US" smtClean="0"/>
              <a:t>https://www.polleverywhere.com/clickable_images/O8vh7eIME7oqBS6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521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kinds of molecules pass through a cell membrane most easily?</a:t>
            </a:r>
          </a:p>
          <a:p>
            <a:r>
              <a:rPr lang="en-US" smtClean="0"/>
              <a:t>https://www.polleverywhere.com/multiple_choice_polls/11qS23wMcqkbUBx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518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most accurately describes selective permeability?</a:t>
            </a:r>
          </a:p>
          <a:p>
            <a:r>
              <a:rPr lang="en-US" smtClean="0"/>
              <a:t>https://www.polleverywhere.com/multiple_choice_polls/QRSI157B5Fi6mCP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28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32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05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7.10 The diffusion of solutes across a synthetic membrane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42916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42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59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772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130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7.11 Osmosis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95716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7.11a Osmosis (part 1: detail of membrane)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67663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615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7.12 The water balance of living cells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68364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615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207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070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7.14 Two types of transport proteins that carry out facilitated diffusion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52176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Diffusion _____.</a:t>
            </a:r>
          </a:p>
          <a:p>
            <a:r>
              <a:rPr lang="en-US" smtClean="0"/>
              <a:t>https://www.polleverywhere.com/multiple_choice_polls/Y96qL1A3d2yoM2W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58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403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is true of osmosis?</a:t>
            </a:r>
          </a:p>
          <a:p>
            <a:r>
              <a:rPr lang="en-US" smtClean="0"/>
              <a:t>https://www.polleverywhere.com/multiple_choice_polls/6aFdThN8D6Ibmx1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099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When a cell is in equilibrium with its environment, which of the following occurs for substances that can diffuse through the cell?</a:t>
            </a:r>
          </a:p>
          <a:p>
            <a:r>
              <a:rPr lang="en-US" smtClean="0"/>
              <a:t>https://www.polleverywhere.com/multiple_choice_polls/iM3P7hVnfGgaPjU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063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195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65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141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640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7.15 The sodium-potassium pump: a specific case of active transport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10577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630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7.16 Review: passive and active transport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2286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force driving simple diffusion is _____, while the energy source for active transport is _____.</a:t>
            </a:r>
          </a:p>
          <a:p>
            <a:r>
              <a:rPr lang="en-US" smtClean="0"/>
              <a:t>https://www.polleverywhere.com/multiple_choice_polls/NTEtwacE4sHOBPn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33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672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sodium-potassium pump _____.</a:t>
            </a:r>
          </a:p>
          <a:p>
            <a:r>
              <a:rPr lang="en-US" smtClean="0"/>
              <a:t>https://www.polleverywhere.com/multiple_choice_polls/uanNaUEKWqLvucC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04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membrane activities requires energy from ATP?</a:t>
            </a:r>
          </a:p>
          <a:p>
            <a:r>
              <a:rPr lang="en-US" smtClean="0"/>
              <a:t>https://www.polleverywhere.com/multiple_choice_polls/OVvl1YZLPYF9QOI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311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87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929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525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984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461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051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097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96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7.2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Phospholipid bilayer (cross section)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92962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White blood cells engulf bacteria using _____.</a:t>
            </a:r>
          </a:p>
          <a:p>
            <a:r>
              <a:rPr lang="en-US" smtClean="0"/>
              <a:t>https://www.polleverywhere.com/multiple_choice_polls/NmbckczpLDwZJWK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5847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difference between pinocytosis and receptor-mediated endocytosis is that _____.</a:t>
            </a:r>
          </a:p>
          <a:p>
            <a:r>
              <a:rPr lang="en-US" smtClean="0"/>
              <a:t>https://www.polleverywhere.com/multiple_choice_polls/TKOlWLvPkOiiJjv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15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bacterium engulfed by a white blood cell through phagocytosis will be digested by enzymes contained in _____.</a:t>
            </a:r>
          </a:p>
          <a:p>
            <a:r>
              <a:rPr lang="en-US" smtClean="0"/>
              <a:t>https://www.polleverywhere.com/multiple_choice_polls/G0FreW8tYGEnqcy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277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7.19 Exploring endocytosis in animal cells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5276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32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7.3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Updated model of an animal cell’s plasma membrane (cutaway view)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593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11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196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3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03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40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73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6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85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09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95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0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4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92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8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70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9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7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6729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4" r:id="rId3"/>
    <p:sldLayoutId id="2147483705" r:id="rId4"/>
    <p:sldLayoutId id="2147483863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6104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9670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2485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9985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5578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6814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4417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7303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6695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7316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6557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0328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0993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://www.mediaresource.org/instruct.htm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15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20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5.xml"/><Relationship Id="rId5" Type="http://schemas.openxmlformats.org/officeDocument/2006/relationships/image" Target="../media/image28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0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5.xml"/><Relationship Id="rId5" Type="http://schemas.openxmlformats.org/officeDocument/2006/relationships/image" Target="../media/image35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7.xml"/><Relationship Id="rId5" Type="http://schemas.openxmlformats.org/officeDocument/2006/relationships/image" Target="../media/image36.png"/><Relationship Id="rId1" Type="http://schemas.microsoft.com/office/2007/relationships/media" Target="../media/media5.wmv"/><Relationship Id="rId2" Type="http://schemas.openxmlformats.org/officeDocument/2006/relationships/video" Target="../media/media5.wm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8.xml"/><Relationship Id="rId5" Type="http://schemas.openxmlformats.org/officeDocument/2006/relationships/image" Target="../media/image37.png"/><Relationship Id="rId1" Type="http://schemas.microsoft.com/office/2007/relationships/media" Target="../media/media6.wmv"/><Relationship Id="rId2" Type="http://schemas.openxmlformats.org/officeDocument/2006/relationships/video" Target="../media/media6.wm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9.xml"/><Relationship Id="rId5" Type="http://schemas.openxmlformats.org/officeDocument/2006/relationships/image" Target="../media/image38.png"/><Relationship Id="rId1" Type="http://schemas.microsoft.com/office/2007/relationships/media" Target="../media/media7.wmv"/><Relationship Id="rId2" Type="http://schemas.openxmlformats.org/officeDocument/2006/relationships/video" Target="../media/media7.wm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73025" y="1633538"/>
            <a:ext cx="19478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 smtClean="0">
                <a:solidFill>
                  <a:srgbClr val="D2B239"/>
                </a:solidFill>
              </a:rPr>
              <a:t>7</a:t>
            </a:r>
            <a:endParaRPr lang="en-US" sz="9600" dirty="0">
              <a:solidFill>
                <a:srgbClr val="D2B239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036888"/>
            <a:ext cx="3357563" cy="2082800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marL="152400" indent="0" eaLnBrk="1" hangingPunct="1">
              <a:buClr>
                <a:schemeClr val="tx2"/>
              </a:buClr>
              <a:buFont typeface="Wingdings" charset="0"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Membrane Structure and Function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27000" y="3056481"/>
            <a:ext cx="70163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7.1: Cellular membranes are </a:t>
            </a:r>
            <a:r>
              <a:rPr lang="en-US" i="1" dirty="0"/>
              <a:t>fluid mosaics</a:t>
            </a:r>
            <a:r>
              <a:rPr lang="en-US" dirty="0"/>
              <a:t> of lipids and proteins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The Fluidity of Membranes</a:t>
            </a:r>
          </a:p>
          <a:p>
            <a:r>
              <a:rPr lang="en-US" dirty="0" smtClean="0"/>
              <a:t>Phospholipids in the plasma membrane </a:t>
            </a:r>
            <a:r>
              <a:rPr lang="en-US" b="1" u="sng" dirty="0" smtClean="0"/>
              <a:t>CAN MOVE </a:t>
            </a:r>
            <a:r>
              <a:rPr lang="en-US" dirty="0" smtClean="0"/>
              <a:t>within the bilayer</a:t>
            </a:r>
          </a:p>
          <a:p>
            <a:pPr lvl="1"/>
            <a:r>
              <a:rPr lang="en-US" dirty="0" smtClean="0"/>
              <a:t>Most of the lipids, and some proteins, drift </a:t>
            </a:r>
            <a:r>
              <a:rPr lang="en-US" b="1" u="sng" dirty="0" smtClean="0"/>
              <a:t>LATERALLY</a:t>
            </a:r>
          </a:p>
          <a:p>
            <a:pPr lvl="1"/>
            <a:r>
              <a:rPr lang="en-US" dirty="0" smtClean="0"/>
              <a:t>Rarely, a lipid may flip-flop transversely across</a:t>
            </a:r>
            <a:br>
              <a:rPr lang="en-US" dirty="0" smtClean="0"/>
            </a:br>
            <a:r>
              <a:rPr lang="en-US" dirty="0" smtClean="0"/>
              <a:t>the membrane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435100"/>
            <a:ext cx="8499249" cy="4911460"/>
          </a:xfrm>
        </p:spPr>
        <p:txBody>
          <a:bodyPr/>
          <a:lstStyle/>
          <a:p>
            <a:pPr marL="0" indent="0">
              <a:spcBef>
                <a:spcPts val="912"/>
              </a:spcBef>
              <a:spcAft>
                <a:spcPts val="72"/>
              </a:spcAft>
              <a:buNone/>
            </a:pPr>
            <a:r>
              <a:rPr lang="en-US" u="sng" dirty="0"/>
              <a:t>The Fluidity of </a:t>
            </a:r>
            <a:r>
              <a:rPr lang="en-US" u="sng" dirty="0" smtClean="0"/>
              <a:t>Membranes</a:t>
            </a:r>
          </a:p>
          <a:p>
            <a:pPr>
              <a:spcBef>
                <a:spcPts val="912"/>
              </a:spcBef>
              <a:spcAft>
                <a:spcPts val="72"/>
              </a:spcAft>
            </a:pPr>
            <a:r>
              <a:rPr lang="en-US" dirty="0" smtClean="0"/>
              <a:t>As temperatures cool, membranes switch from a fluid state to a solid state</a:t>
            </a:r>
          </a:p>
          <a:p>
            <a:pPr>
              <a:spcBef>
                <a:spcPts val="912"/>
              </a:spcBef>
              <a:spcAft>
                <a:spcPts val="72"/>
              </a:spcAft>
            </a:pPr>
            <a:r>
              <a:rPr lang="en-US" dirty="0" smtClean="0"/>
              <a:t>The temperature at which a membrane solidifies depends on the types of lipids</a:t>
            </a:r>
          </a:p>
          <a:p>
            <a:pPr>
              <a:spcBef>
                <a:spcPts val="912"/>
              </a:spcBef>
              <a:spcAft>
                <a:spcPts val="72"/>
              </a:spcAft>
            </a:pPr>
            <a:r>
              <a:rPr lang="en-US" dirty="0" smtClean="0"/>
              <a:t>Membranes rich in unsaturated fatty acids are </a:t>
            </a:r>
            <a:r>
              <a:rPr lang="en-US" b="1" u="sng" dirty="0" smtClean="0"/>
              <a:t>MORE FLUID </a:t>
            </a:r>
            <a:r>
              <a:rPr lang="en-US" dirty="0" smtClean="0"/>
              <a:t>than those rich in saturated fatty acids</a:t>
            </a:r>
          </a:p>
          <a:p>
            <a:pPr>
              <a:spcBef>
                <a:spcPts val="912"/>
              </a:spcBef>
              <a:spcAft>
                <a:spcPts val="72"/>
              </a:spcAft>
            </a:pPr>
            <a:r>
              <a:rPr lang="en-US" dirty="0" smtClean="0"/>
              <a:t>Membranes </a:t>
            </a:r>
            <a:r>
              <a:rPr lang="en-US" b="1" u="sng" dirty="0" smtClean="0"/>
              <a:t>MUST BE FLUID </a:t>
            </a:r>
            <a:r>
              <a:rPr lang="en-US" dirty="0" smtClean="0"/>
              <a:t>to work properly; they are usually about as fluid as salad oil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Concept 7.1: Cellular membranes are </a:t>
            </a:r>
            <a:r>
              <a:rPr lang="en-US" i="1" dirty="0"/>
              <a:t>fluid mosaics</a:t>
            </a:r>
            <a:r>
              <a:rPr lang="en-US" dirty="0"/>
              <a:t> of lipids and proteins</a:t>
            </a:r>
          </a:p>
        </p:txBody>
      </p:sp>
    </p:spTree>
    <p:extLst>
      <p:ext uri="{BB962C8B-B14F-4D97-AF65-F5344CB8AC3E}">
        <p14:creationId xmlns:p14="http://schemas.microsoft.com/office/powerpoint/2010/main" val="206429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435100"/>
            <a:ext cx="8499249" cy="4911460"/>
          </a:xfrm>
        </p:spPr>
        <p:txBody>
          <a:bodyPr/>
          <a:lstStyle/>
          <a:p>
            <a:pPr marL="0" indent="0">
              <a:spcBef>
                <a:spcPts val="912"/>
              </a:spcBef>
              <a:spcAft>
                <a:spcPts val="672"/>
              </a:spcAft>
              <a:buNone/>
            </a:pPr>
            <a:r>
              <a:rPr lang="en-US" u="sng" dirty="0" smtClean="0"/>
              <a:t>The Fluidity of Membranes</a:t>
            </a:r>
          </a:p>
          <a:p>
            <a:r>
              <a:rPr lang="en-US" dirty="0"/>
              <a:t>The steroid </a:t>
            </a:r>
            <a:r>
              <a:rPr lang="en-US" b="1" u="sng" dirty="0"/>
              <a:t>CHOLESTEROL</a:t>
            </a:r>
            <a:r>
              <a:rPr lang="en-US" dirty="0"/>
              <a:t> has different effects on membrane fluidity at different temperatures</a:t>
            </a:r>
          </a:p>
          <a:p>
            <a:r>
              <a:rPr lang="en-US" dirty="0"/>
              <a:t>At warm temperatures (such as 37°C), cholesterol restrains movement of phospholipids</a:t>
            </a:r>
          </a:p>
          <a:p>
            <a:r>
              <a:rPr lang="en-US" b="1" u="sng" dirty="0"/>
              <a:t>AT COOL TEMPERATURES, IT MAINTAINS FLUIDITY BY PREVENTING TIGHT PACKING</a:t>
            </a:r>
          </a:p>
          <a:p>
            <a:pPr marL="0" indent="0">
              <a:spcBef>
                <a:spcPts val="912"/>
              </a:spcBef>
              <a:spcAft>
                <a:spcPts val="672"/>
              </a:spcAft>
              <a:buNone/>
            </a:pPr>
            <a:endParaRPr lang="en-US" u="sng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Concept 7.1: Cellular membranes are </a:t>
            </a:r>
            <a:r>
              <a:rPr lang="en-US" i="1" dirty="0"/>
              <a:t>fluid mosaics</a:t>
            </a:r>
            <a:r>
              <a:rPr lang="en-US" dirty="0"/>
              <a:t> of lipids and proteins</a:t>
            </a:r>
          </a:p>
        </p:txBody>
      </p:sp>
    </p:spTree>
    <p:extLst>
      <p:ext uri="{BB962C8B-B14F-4D97-AF65-F5344CB8AC3E}">
        <p14:creationId xmlns:p14="http://schemas.microsoft.com/office/powerpoint/2010/main" val="144514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05MembraneFluidity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6" y="134112"/>
            <a:ext cx="6388608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1363662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8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Factors that affect membrane fluidity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690608" y="818742"/>
            <a:ext cx="577526" cy="2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Fluid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772479" y="818742"/>
            <a:ext cx="958522" cy="28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Viscous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13741" y="2723739"/>
            <a:ext cx="1872926" cy="4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Unsaturated tails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prevent packing.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824208" y="2715271"/>
            <a:ext cx="2160792" cy="4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Saturated tails</a:t>
            </a:r>
            <a:r>
              <a:rPr lang="en-US" sz="17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pack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together.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478941" y="6025736"/>
            <a:ext cx="1246392" cy="26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Cholesterol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612541" y="4095337"/>
            <a:ext cx="2711125" cy="130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Cholesterol reduces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membrane fluidity at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moderate temperatures,</a:t>
            </a:r>
            <a:r>
              <a:rPr lang="en-US" sz="17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700" dirty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but at low temperatures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hinders solidification.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581475" y="251472"/>
            <a:ext cx="5767592" cy="33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(a) Unsaturated versus saturated hydrocarbon tails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573011" y="3595806"/>
            <a:ext cx="5352725" cy="28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(b) Cholesterol within the animal cell membrane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2057400" y="1694814"/>
            <a:ext cx="334687" cy="10568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2065867" y="2092748"/>
            <a:ext cx="478620" cy="6589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5499353" y="2067348"/>
            <a:ext cx="274914" cy="6843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5765800" y="2084281"/>
            <a:ext cx="292355" cy="6589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endCxn id="10" idx="0"/>
          </p:cNvCxnSpPr>
          <p:nvPr/>
        </p:nvCxnSpPr>
        <p:spPr bwMode="auto">
          <a:xfrm>
            <a:off x="2993220" y="5521748"/>
            <a:ext cx="108917" cy="5039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5384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7.1: Cellular membranes are </a:t>
            </a:r>
            <a:r>
              <a:rPr lang="en-US" i="1" dirty="0"/>
              <a:t>fluid mosaics</a:t>
            </a:r>
            <a:r>
              <a:rPr lang="en-US" dirty="0"/>
              <a:t> of lipids and proteins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Membrane Proteins and Their Functions</a:t>
            </a:r>
          </a:p>
          <a:p>
            <a:r>
              <a:rPr lang="en-US" dirty="0" smtClean="0"/>
              <a:t>A membrane is a collage of different proteins, often grouped together, embedded in the fluid matrix of the lipid bilayer</a:t>
            </a:r>
          </a:p>
          <a:p>
            <a:r>
              <a:rPr lang="en-US" dirty="0" smtClean="0"/>
              <a:t>Proteins determine most of the membrane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specific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485900"/>
            <a:ext cx="8499249" cy="4860660"/>
          </a:xfrm>
        </p:spPr>
        <p:txBody>
          <a:bodyPr/>
          <a:lstStyle/>
          <a:p>
            <a:pPr marL="0" indent="0">
              <a:spcBef>
                <a:spcPts val="912"/>
              </a:spcBef>
              <a:spcAft>
                <a:spcPts val="72"/>
              </a:spcAft>
              <a:buNone/>
            </a:pPr>
            <a:r>
              <a:rPr lang="en-US" u="sng" dirty="0"/>
              <a:t>Membrane Proteins and Their </a:t>
            </a:r>
            <a:r>
              <a:rPr lang="en-US" u="sng" dirty="0" smtClean="0"/>
              <a:t>Functions</a:t>
            </a:r>
            <a:endParaRPr lang="en-US" dirty="0" smtClean="0"/>
          </a:p>
          <a:p>
            <a:pPr>
              <a:spcBef>
                <a:spcPts val="912"/>
              </a:spcBef>
              <a:spcAft>
                <a:spcPts val="72"/>
              </a:spcAft>
            </a:pPr>
            <a:r>
              <a:rPr lang="en-US" dirty="0" smtClean="0"/>
              <a:t>Six major functions of membrane proteins</a:t>
            </a:r>
          </a:p>
          <a:p>
            <a:pPr marL="971550" lvl="1" indent="-514350">
              <a:spcBef>
                <a:spcPts val="912"/>
              </a:spcBef>
              <a:spcAft>
                <a:spcPts val="72"/>
              </a:spcAft>
              <a:buFont typeface="+mj-lt"/>
              <a:buAutoNum type="arabicPeriod"/>
            </a:pPr>
            <a:r>
              <a:rPr lang="en-US" dirty="0" smtClean="0"/>
              <a:t>Transport</a:t>
            </a:r>
          </a:p>
          <a:p>
            <a:pPr marL="971550" lvl="1" indent="-514350">
              <a:spcBef>
                <a:spcPts val="912"/>
              </a:spcBef>
              <a:spcAft>
                <a:spcPts val="72"/>
              </a:spcAft>
              <a:buFont typeface="+mj-lt"/>
              <a:buAutoNum type="arabicPeriod"/>
            </a:pPr>
            <a:r>
              <a:rPr lang="en-US" dirty="0" smtClean="0"/>
              <a:t>Enzymatic activity</a:t>
            </a:r>
          </a:p>
          <a:p>
            <a:pPr marL="971550" lvl="1" indent="-514350">
              <a:spcBef>
                <a:spcPts val="912"/>
              </a:spcBef>
              <a:spcAft>
                <a:spcPts val="72"/>
              </a:spcAft>
              <a:buFont typeface="+mj-lt"/>
              <a:buAutoNum type="arabicPeriod"/>
            </a:pPr>
            <a:r>
              <a:rPr lang="en-US" dirty="0" smtClean="0"/>
              <a:t>Signal transduction</a:t>
            </a:r>
          </a:p>
          <a:p>
            <a:pPr marL="971550" lvl="1" indent="-514350">
              <a:spcBef>
                <a:spcPts val="912"/>
              </a:spcBef>
              <a:spcAft>
                <a:spcPts val="72"/>
              </a:spcAft>
              <a:buFont typeface="+mj-lt"/>
              <a:buAutoNum type="arabicPeriod"/>
            </a:pPr>
            <a:r>
              <a:rPr lang="en-US" dirty="0" smtClean="0"/>
              <a:t>Cell-cell recognition</a:t>
            </a:r>
          </a:p>
          <a:p>
            <a:pPr marL="971550" lvl="1" indent="-514350">
              <a:spcBef>
                <a:spcPts val="912"/>
              </a:spcBef>
              <a:spcAft>
                <a:spcPts val="72"/>
              </a:spcAft>
              <a:buFont typeface="+mj-lt"/>
              <a:buAutoNum type="arabicPeriod"/>
            </a:pPr>
            <a:r>
              <a:rPr lang="en-US" dirty="0" smtClean="0"/>
              <a:t>Intercellular joining</a:t>
            </a:r>
          </a:p>
          <a:p>
            <a:pPr marL="971550" lvl="1" indent="-514350">
              <a:spcBef>
                <a:spcPts val="912"/>
              </a:spcBef>
              <a:spcAft>
                <a:spcPts val="72"/>
              </a:spcAft>
              <a:buFont typeface="+mj-lt"/>
              <a:buAutoNum type="arabicPeriod"/>
            </a:pPr>
            <a:r>
              <a:rPr lang="en-US" dirty="0" smtClean="0"/>
              <a:t>Attachment to the cytoskeleton and extracellular matrix (ECM)</a:t>
            </a:r>
          </a:p>
          <a:p>
            <a:pPr>
              <a:spcBef>
                <a:spcPts val="912"/>
              </a:spcBef>
              <a:spcAft>
                <a:spcPts val="72"/>
              </a:spcAft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Concept 7.1: Cellular membranes are </a:t>
            </a:r>
            <a:r>
              <a:rPr lang="en-US" i="1" dirty="0"/>
              <a:t>fluid mosaics</a:t>
            </a:r>
            <a:r>
              <a:rPr lang="en-US" dirty="0"/>
              <a:t> of lipids and proteins</a:t>
            </a:r>
          </a:p>
        </p:txBody>
      </p:sp>
    </p:spTree>
    <p:extLst>
      <p:ext uri="{BB962C8B-B14F-4D97-AF65-F5344CB8AC3E}">
        <p14:creationId xmlns:p14="http://schemas.microsoft.com/office/powerpoint/2010/main" val="210639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07_MembProteinFx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12" y="134112"/>
            <a:ext cx="6284976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7.7</a:t>
            </a:r>
            <a:endParaRPr lang="en-US" sz="12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4343400" y="1017481"/>
            <a:ext cx="207688" cy="1678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1462937" y="2630607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tabLst>
                <a:tab pos="28575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(a) Transport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630404" y="2639073"/>
            <a:ext cx="1305663" cy="43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(b) Enzymatic 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activity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789403" y="2639073"/>
            <a:ext cx="1593529" cy="49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tabLst>
                <a:tab pos="287338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(c) 	Signal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transduction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496800" y="5619341"/>
            <a:ext cx="1593529" cy="49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defTabSz="228600"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(d)	 Cell-cell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 recognition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630402" y="5627807"/>
            <a:ext cx="1593529" cy="49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tabLst>
                <a:tab pos="287338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(e)	Intercellular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      joining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755537" y="5627805"/>
            <a:ext cx="1923730" cy="89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tabLst>
                <a:tab pos="287338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(f)	Attachment to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the cytoskeleton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and extracellular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matrix (ECM)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129938" y="725606"/>
            <a:ext cx="814597" cy="23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Enzymes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809139" y="2190339"/>
            <a:ext cx="442062" cy="2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ATP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678406" y="141398"/>
            <a:ext cx="958529" cy="44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Signaling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molecule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780003" y="632472"/>
            <a:ext cx="992395" cy="2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772472" y="2351206"/>
            <a:ext cx="2050729" cy="2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Signal transduction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2055605" y="4671070"/>
            <a:ext cx="797662" cy="49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500" dirty="0" err="1" smtClean="0">
                <a:solidFill>
                  <a:srgbClr val="FFFFFF"/>
                </a:solidFill>
                <a:latin typeface="Arial" charset="0"/>
              </a:rPr>
              <a:t>Glyco</a:t>
            </a: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-</a:t>
            </a:r>
            <a:br>
              <a:rPr lang="en-US" sz="15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protein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546600" y="1024467"/>
            <a:ext cx="211667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6392333" y="475614"/>
            <a:ext cx="207688" cy="1678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6604000" y="838200"/>
            <a:ext cx="186267" cy="1270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200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485900"/>
            <a:ext cx="8499249" cy="48606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Membrane Proteins and Their </a:t>
            </a:r>
            <a:r>
              <a:rPr lang="en-US" u="sng" dirty="0" smtClean="0"/>
              <a:t>Functions</a:t>
            </a:r>
            <a:endParaRPr lang="en-US" b="1" dirty="0" smtClean="0">
              <a:ea typeface="ヒラギノ角ゴ Pro W3" charset="0"/>
            </a:endParaRPr>
          </a:p>
          <a:p>
            <a:pPr eaLnBrk="1" hangingPunct="1"/>
            <a:r>
              <a:rPr lang="en-US" b="1" dirty="0" smtClean="0">
                <a:ea typeface="ヒラギノ角ゴ Pro W3" charset="0"/>
              </a:rPr>
              <a:t>Peripheral proteins </a:t>
            </a:r>
            <a:r>
              <a:rPr lang="en-US" dirty="0" smtClean="0">
                <a:ea typeface="ヒラギノ角ゴ Pro W3" charset="0"/>
              </a:rPr>
              <a:t>are bound to the surface of the membrane</a:t>
            </a:r>
            <a:endParaRPr lang="en-US" b="1" dirty="0" smtClean="0">
              <a:ea typeface="ヒラギノ角ゴ Pro W3" charset="0"/>
            </a:endParaRPr>
          </a:p>
          <a:p>
            <a:pPr eaLnBrk="1" hangingPunct="1"/>
            <a:r>
              <a:rPr lang="en-US" b="1" dirty="0" smtClean="0">
                <a:ea typeface="ヒラギノ角ゴ Pro W3" charset="0"/>
              </a:rPr>
              <a:t>Integral proteins </a:t>
            </a:r>
            <a:r>
              <a:rPr lang="en-US" dirty="0" smtClean="0">
                <a:ea typeface="ヒラギノ角ゴ Pro W3" charset="0"/>
              </a:rPr>
              <a:t>penetrate the hydrophobic core </a:t>
            </a:r>
          </a:p>
          <a:p>
            <a:pPr lvl="1"/>
            <a:r>
              <a:rPr lang="en-US" dirty="0" smtClean="0">
                <a:ea typeface="ヒラギノ角ゴ Pro W3" charset="0"/>
              </a:rPr>
              <a:t>Integral proteins that span the membrane are called </a:t>
            </a:r>
            <a:r>
              <a:rPr lang="en-US" b="1" dirty="0" err="1" smtClean="0">
                <a:ea typeface="ヒラギノ角ゴ Pro W3" charset="0"/>
              </a:rPr>
              <a:t>transmembrane</a:t>
            </a:r>
            <a:r>
              <a:rPr lang="en-US" b="1" dirty="0" smtClean="0">
                <a:ea typeface="ヒラギノ角ゴ Pro W3" charset="0"/>
              </a:rPr>
              <a:t> proteins</a:t>
            </a:r>
          </a:p>
          <a:p>
            <a:pPr lvl="2"/>
            <a:r>
              <a:rPr lang="en-US" dirty="0" smtClean="0">
                <a:ea typeface="ヒラギノ角ゴ Pro W3" charset="0"/>
              </a:rPr>
              <a:t>The hydrophobic regions of an integral protein consist of one or more stretches of </a:t>
            </a:r>
            <a:r>
              <a:rPr lang="en-US" b="1" u="sng" dirty="0" smtClean="0">
                <a:ea typeface="ヒラギノ角ゴ Pro W3" charset="0"/>
              </a:rPr>
              <a:t>NONPOLAR</a:t>
            </a:r>
            <a:br>
              <a:rPr lang="en-US" b="1" u="sng" dirty="0" smtClean="0">
                <a:ea typeface="ヒラギノ角ゴ Pro W3" charset="0"/>
              </a:rPr>
            </a:br>
            <a:r>
              <a:rPr lang="en-US" b="1" u="sng" dirty="0" smtClean="0">
                <a:ea typeface="ヒラギノ角ゴ Pro W3" charset="0"/>
              </a:rPr>
              <a:t>AMINO ACIDS</a:t>
            </a:r>
            <a:r>
              <a:rPr lang="en-US" dirty="0" smtClean="0">
                <a:ea typeface="ヒラギノ角ゴ Pro W3" charset="0"/>
              </a:rPr>
              <a:t>, often coiled into alpha helices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Concept 7.1: Cellular membranes are </a:t>
            </a:r>
            <a:r>
              <a:rPr lang="en-US" i="1" dirty="0"/>
              <a:t>fluid mosaics</a:t>
            </a:r>
            <a:r>
              <a:rPr lang="en-US" dirty="0"/>
              <a:t> of lipids and proteins</a:t>
            </a:r>
          </a:p>
        </p:txBody>
      </p:sp>
    </p:spTree>
    <p:extLst>
      <p:ext uri="{BB962C8B-B14F-4D97-AF65-F5344CB8AC3E}">
        <p14:creationId xmlns:p14="http://schemas.microsoft.com/office/powerpoint/2010/main" val="287567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06TransmembProtei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4" y="1185672"/>
            <a:ext cx="5437632" cy="433425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The structure of a transmembrane protein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70585"/>
            <a:ext cx="1485900" cy="279400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114872" y="1309809"/>
            <a:ext cx="1271795" cy="23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N-terminus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4690533" y="1559348"/>
            <a:ext cx="529421" cy="8621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030206" y="5153675"/>
            <a:ext cx="1271795" cy="23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C-terminus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021741" y="4586409"/>
            <a:ext cx="1271795" cy="23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Symbol" charset="2"/>
                <a:sym typeface="Symbol"/>
              </a:rPr>
              <a:t>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helix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264473" y="1301341"/>
            <a:ext cx="1796728" cy="49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EXTRACELLULAR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SIDE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264473" y="4925074"/>
            <a:ext cx="1796728" cy="49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CYTOPLASMIC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SIDE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2667000" y="1576281"/>
            <a:ext cx="63755" cy="3202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2438400" y="3946948"/>
            <a:ext cx="377021" cy="6504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3115733" y="4607348"/>
            <a:ext cx="258489" cy="5742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593422" y="4209415"/>
            <a:ext cx="638978" cy="7435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8994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7.1: Cellular membranes are </a:t>
            </a:r>
            <a:r>
              <a:rPr lang="en-US" i="1" dirty="0"/>
              <a:t>fluid mosaics</a:t>
            </a:r>
            <a:r>
              <a:rPr lang="en-US" dirty="0"/>
              <a:t> of lipids and proteins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358900"/>
            <a:ext cx="8499249" cy="49876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The Role of Membrane Carbohydrates in Cell-Cell Recognition</a:t>
            </a:r>
          </a:p>
          <a:p>
            <a:r>
              <a:rPr lang="en-US" dirty="0" smtClean="0"/>
              <a:t>Cells recognize each other by binding to molecules, often containing carbohydrates, on the extracellular surface of the plasma membrane</a:t>
            </a:r>
          </a:p>
          <a:p>
            <a:r>
              <a:rPr lang="en-US" dirty="0" smtClean="0"/>
              <a:t>Membrane carbohydrates may be covalently bonded to lipids (forming </a:t>
            </a:r>
            <a:r>
              <a:rPr lang="en-US" b="1" dirty="0" smtClean="0"/>
              <a:t>glycolipids</a:t>
            </a:r>
            <a:r>
              <a:rPr lang="en-US" dirty="0" smtClean="0"/>
              <a:t>) or more commonly to proteins (forming </a:t>
            </a:r>
            <a:r>
              <a:rPr lang="en-US" b="1" dirty="0" smtClean="0"/>
              <a:t>glycoproteins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259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9547C98-D9B7-4AB2-82E5-979031174A24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2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7.1: Cellular membranes are </a:t>
            </a:r>
            <a:r>
              <a:rPr lang="en-US" i="1" dirty="0"/>
              <a:t>fluid mosaics</a:t>
            </a:r>
            <a:r>
              <a:rPr lang="en-US" dirty="0"/>
              <a:t> of lipids and proteins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Synthesis and Sidedness of Membranes</a:t>
            </a:r>
          </a:p>
          <a:p>
            <a:r>
              <a:rPr lang="en-US" dirty="0" smtClean="0"/>
              <a:t>Membranes have distinct inside and outside faces</a:t>
            </a:r>
          </a:p>
          <a:p>
            <a:r>
              <a:rPr lang="en-US" dirty="0" smtClean="0"/>
              <a:t>The asymmetrical distribution of proteins, lipids, and associated carbohydrates in the plasma membrane is determined when the membrane is </a:t>
            </a:r>
            <a:r>
              <a:rPr lang="en-US" b="1" u="sng" dirty="0" smtClean="0"/>
              <a:t>BUILT BY THE ER AND GOLGI APPARATUS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60377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09MembraneSynthe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134112"/>
            <a:ext cx="7485888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3462867" y="702734"/>
            <a:ext cx="702733" cy="457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833606" y="158334"/>
            <a:ext cx="1788261" cy="5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Transmembrane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glycoproteins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1816100" cy="81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400" b="1" dirty="0">
                <a:latin typeface="Arial"/>
                <a:cs typeface="Arial"/>
              </a:rPr>
              <a:t>Synthesis of membrane components and their orientation in the membrane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670872" y="522401"/>
            <a:ext cx="1077061" cy="45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Secretory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protein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373605" y="1174334"/>
            <a:ext cx="1077061" cy="45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Golgi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apparatus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7152540" y="1894002"/>
            <a:ext cx="797661" cy="23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Vesicle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655806" y="2164933"/>
            <a:ext cx="1449595" cy="48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Attached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carbohydrate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996339" y="3612733"/>
            <a:ext cx="712995" cy="46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ER 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lumen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910739" y="3113201"/>
            <a:ext cx="1136329" cy="21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Glycolipid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587140" y="4383201"/>
            <a:ext cx="1720528" cy="45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Transmembrane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glycoprotein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420609" y="4171533"/>
            <a:ext cx="2025328" cy="73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Plasma membrane: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  Cytoplasmic face</a:t>
            </a:r>
          </a:p>
          <a:p>
            <a:pPr algn="r"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 Extracellular face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848672" y="5297600"/>
            <a:ext cx="1144795" cy="50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Membrane</a:t>
            </a: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glycolipid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6915473" y="4781133"/>
            <a:ext cx="1077061" cy="45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Secreted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protein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>
            <a:off x="3928533" y="694267"/>
            <a:ext cx="228601" cy="8212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5444067" y="1058334"/>
            <a:ext cx="262469" cy="529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6383867" y="1710267"/>
            <a:ext cx="186269" cy="3640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7145867" y="2167468"/>
            <a:ext cx="270934" cy="2455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3962400" y="1752601"/>
            <a:ext cx="110067" cy="3979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184400" y="2489201"/>
            <a:ext cx="135468" cy="1092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3479802" y="4656666"/>
            <a:ext cx="423331" cy="5672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H="1" flipV="1">
            <a:off x="3496735" y="4910667"/>
            <a:ext cx="279398" cy="381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H="1" flipV="1">
            <a:off x="3996268" y="3344333"/>
            <a:ext cx="313265" cy="279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H="1" flipV="1">
            <a:off x="5012268" y="4876801"/>
            <a:ext cx="165099" cy="2201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 flipH="1" flipV="1">
            <a:off x="5613401" y="5257799"/>
            <a:ext cx="177799" cy="67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 flipH="1">
            <a:off x="7586133" y="4597401"/>
            <a:ext cx="194735" cy="203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368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0A57F39-DADC-402D-8C38-56BA9C5917E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2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EF74594-CD93-4FF3-BC29-1AC9190D119E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3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D0A7DFA-6801-465C-A741-413FD98C4D7F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3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28700"/>
            <a:ext cx="8499249" cy="53178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7.1: Cellular membranes are </a:t>
            </a:r>
            <a:r>
              <a:rPr lang="en-US" sz="2600" i="1" strike="sngStrike" dirty="0"/>
              <a:t>fluid mosaics</a:t>
            </a:r>
            <a:r>
              <a:rPr lang="en-US" sz="2600" strike="sngStrike" dirty="0"/>
              <a:t> of lipids and </a:t>
            </a:r>
            <a:r>
              <a:rPr lang="en-US" sz="2600" strike="sngStrike" dirty="0" smtClean="0"/>
              <a:t>proteins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Concept 7.2: Membrane structure results in selective </a:t>
            </a:r>
            <a:r>
              <a:rPr lang="en-US" b="1" dirty="0" smtClean="0"/>
              <a:t>permeability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7.3: Passive transport is diffusion of a substance across a membrane with no energy </a:t>
            </a:r>
            <a:r>
              <a:rPr lang="en-US" sz="2600" dirty="0" smtClean="0"/>
              <a:t>investment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7.4: Active transport uses energy to move solutes against their </a:t>
            </a:r>
            <a:r>
              <a:rPr lang="en-US" sz="2600" dirty="0" smtClean="0"/>
              <a:t>gradients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7.5: Bulk transport across the</a:t>
            </a:r>
            <a:br>
              <a:rPr lang="en-US" sz="2600" dirty="0"/>
            </a:br>
            <a:r>
              <a:rPr lang="en-US" sz="2600" dirty="0"/>
              <a:t>plasma membrane occurs by exocytosis and </a:t>
            </a:r>
            <a:r>
              <a:rPr lang="en-US" sz="2600" dirty="0" smtClean="0"/>
              <a:t>endocytosis</a:t>
            </a:r>
          </a:p>
        </p:txBody>
      </p:sp>
    </p:spTree>
    <p:extLst>
      <p:ext uri="{BB962C8B-B14F-4D97-AF65-F5344CB8AC3E}">
        <p14:creationId xmlns:p14="http://schemas.microsoft.com/office/powerpoint/2010/main" val="38818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62MJTOIgAAs-f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825500"/>
            <a:ext cx="7620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23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7.2: Membrane structure results in selective permeability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cell must exchange materials with its surroundings, a process controlled by the</a:t>
            </a:r>
            <a:br>
              <a:rPr lang="en-US" dirty="0" smtClean="0"/>
            </a:br>
            <a:r>
              <a:rPr lang="en-US" dirty="0" smtClean="0"/>
              <a:t>plasma membrane</a:t>
            </a:r>
          </a:p>
          <a:p>
            <a:r>
              <a:rPr lang="en-US" dirty="0" smtClean="0"/>
              <a:t>Plasma membranes are </a:t>
            </a:r>
            <a:r>
              <a:rPr lang="en-US" b="1" dirty="0" smtClean="0"/>
              <a:t>selectively permeable</a:t>
            </a:r>
            <a:r>
              <a:rPr lang="en-US" dirty="0" smtClean="0"/>
              <a:t>, regulating the cell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molecular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9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7.2: Membrane structure results in selective permeability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The Permeability of the Lipid Bilayer</a:t>
            </a:r>
            <a:endParaRPr lang="en-US" u="sng" dirty="0" smtClean="0"/>
          </a:p>
          <a:p>
            <a:r>
              <a:rPr lang="en-US" u="sng" dirty="0" smtClean="0"/>
              <a:t>Small</a:t>
            </a:r>
            <a:r>
              <a:rPr lang="en-US" u="sng" dirty="0"/>
              <a:t>, uncharged polar molecules </a:t>
            </a:r>
            <a:r>
              <a:rPr lang="en-US" dirty="0"/>
              <a:t>and </a:t>
            </a:r>
            <a:r>
              <a:rPr lang="en-US" u="sng" dirty="0"/>
              <a:t>small nonpolar molecules</a:t>
            </a:r>
            <a:r>
              <a:rPr lang="en-US" dirty="0"/>
              <a:t>, such as N2, </a:t>
            </a:r>
            <a:r>
              <a:rPr lang="en-US" dirty="0" smtClean="0"/>
              <a:t>freely and rapidly </a:t>
            </a:r>
            <a:r>
              <a:rPr lang="en-US" dirty="0"/>
              <a:t>pass across </a:t>
            </a:r>
            <a:r>
              <a:rPr lang="en-US" dirty="0" smtClean="0"/>
              <a:t>the lipid bilayer </a:t>
            </a:r>
            <a:r>
              <a:rPr lang="en-US" dirty="0"/>
              <a:t>membrane.</a:t>
            </a:r>
            <a:endParaRPr lang="en-US" dirty="0" smtClean="0"/>
          </a:p>
          <a:p>
            <a:r>
              <a:rPr lang="en-US" dirty="0" smtClean="0"/>
              <a:t>Large, hydrophilic molecules including ions and polar molecules </a:t>
            </a:r>
            <a:r>
              <a:rPr lang="en-US" b="1" u="sng" dirty="0" smtClean="0"/>
              <a:t>DO NOT </a:t>
            </a:r>
            <a:r>
              <a:rPr lang="en-US" dirty="0" smtClean="0"/>
              <a:t>cross the membrane this easily…so how do they cross then?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6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Membrane Selectivity</a:t>
            </a:r>
          </a:p>
        </p:txBody>
      </p:sp>
      <p:pic>
        <p:nvPicPr>
          <p:cNvPr id="3" name="07_13MembraneSelectivity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5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9D002D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ea typeface="ヒラギノ角ゴ Pro W3" charset="0"/>
              </a:rPr>
              <a:t>Life at the Edge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33613" y="1095110"/>
            <a:ext cx="4265387" cy="5073650"/>
          </a:xfrm>
        </p:spPr>
        <p:txBody>
          <a:bodyPr rIns="0"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The plasma membrane is the boundary that </a:t>
            </a:r>
            <a:r>
              <a:rPr lang="en-US" sz="3200" b="1" u="sng" dirty="0" smtClean="0">
                <a:ea typeface="ヒラギノ角ゴ Pro W3" charset="0"/>
              </a:rPr>
              <a:t>SEPARATES</a:t>
            </a:r>
            <a:r>
              <a:rPr lang="en-US" sz="3200" dirty="0" smtClean="0">
                <a:ea typeface="ヒラギノ角ゴ Pro W3" charset="0"/>
              </a:rPr>
              <a:t> </a:t>
            </a:r>
            <a:r>
              <a:rPr lang="en-US" dirty="0" smtClean="0">
                <a:ea typeface="ヒラギノ角ゴ Pro W3" charset="0"/>
              </a:rPr>
              <a:t>the living cell from its surroundings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The plasma membrane exhibits </a:t>
            </a:r>
            <a:r>
              <a:rPr lang="en-US" b="1" dirty="0" smtClean="0">
                <a:ea typeface="ヒラギノ角ゴ Pro W3" charset="0"/>
              </a:rPr>
              <a:t>selective permeability</a:t>
            </a:r>
            <a:r>
              <a:rPr lang="en-US" dirty="0" smtClean="0">
                <a:ea typeface="ヒラギノ角ゴ Pro W3" charset="0"/>
              </a:rPr>
              <a:t>, allowing some substances to cross it more easily than others</a:t>
            </a:r>
            <a:endParaRPr lang="en-US" dirty="0">
              <a:ea typeface="ヒラギノ角ゴ Pro W3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1892300"/>
            <a:ext cx="4038600" cy="27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3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7.2: Membrane structure results in selective permeability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u="sng" dirty="0" smtClean="0">
                <a:ea typeface="ヒラギノ角ゴ Pro W3" charset="0"/>
              </a:rPr>
              <a:t>Transport Proteins</a:t>
            </a:r>
          </a:p>
          <a:p>
            <a:pPr eaLnBrk="1" hangingPunct="1"/>
            <a:r>
              <a:rPr lang="en-US" b="1" dirty="0" smtClean="0">
                <a:ea typeface="ヒラギノ角ゴ Pro W3" charset="0"/>
              </a:rPr>
              <a:t>Transport proteins </a:t>
            </a:r>
            <a:r>
              <a:rPr lang="en-US" dirty="0" smtClean="0">
                <a:ea typeface="ヒラギノ角ゴ Pro W3" charset="0"/>
              </a:rPr>
              <a:t>allow passage of hydrophilic substances across the membrane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Some transport proteins, called</a:t>
            </a:r>
            <a:r>
              <a:rPr lang="en-US" i="1" dirty="0" smtClean="0">
                <a:ea typeface="ヒラギノ角ゴ Pro W3" charset="0"/>
              </a:rPr>
              <a:t> </a:t>
            </a:r>
            <a:r>
              <a:rPr lang="en-US" dirty="0" smtClean="0">
                <a:ea typeface="ヒラギノ角ゴ Pro W3" charset="0"/>
              </a:rPr>
              <a:t>channel proteins, have a hydrophilic channel that certain molecules or ions can use as a tunnel</a:t>
            </a:r>
          </a:p>
          <a:p>
            <a:pPr lvl="1"/>
            <a:r>
              <a:rPr lang="en-US" dirty="0" smtClean="0">
                <a:ea typeface="ヒラギノ角ゴ Pro W3" charset="0"/>
              </a:rPr>
              <a:t>Channel proteins called </a:t>
            </a:r>
            <a:r>
              <a:rPr lang="en-US" b="1" dirty="0" err="1" smtClean="0">
                <a:ea typeface="ヒラギノ角ゴ Pro W3" charset="0"/>
              </a:rPr>
              <a:t>aquaporins</a:t>
            </a:r>
            <a:r>
              <a:rPr lang="en-US" b="1" dirty="0" smtClean="0">
                <a:ea typeface="ヒラギノ角ゴ Pro W3" charset="0"/>
              </a:rPr>
              <a:t> </a:t>
            </a:r>
            <a:r>
              <a:rPr lang="en-US" dirty="0" smtClean="0">
                <a:ea typeface="ヒラギノ角ゴ Pro W3" charset="0"/>
              </a:rPr>
              <a:t>facilitate the passage of water</a:t>
            </a:r>
            <a:endParaRPr lang="en-US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1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574800"/>
            <a:ext cx="8499249" cy="47717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Transport Proteins</a:t>
            </a:r>
          </a:p>
          <a:p>
            <a:r>
              <a:rPr lang="en-US" dirty="0" smtClean="0"/>
              <a:t>Other transport proteins, called </a:t>
            </a:r>
            <a:r>
              <a:rPr lang="en-US" b="1" dirty="0" smtClean="0"/>
              <a:t>carrier proteins</a:t>
            </a:r>
            <a:r>
              <a:rPr lang="en-US" dirty="0" smtClean="0"/>
              <a:t>, bind to molecules and </a:t>
            </a:r>
            <a:r>
              <a:rPr lang="en-US" b="1" u="sng" dirty="0" smtClean="0"/>
              <a:t>CHANGE SHAPE </a:t>
            </a:r>
            <a:r>
              <a:rPr lang="en-US" dirty="0" smtClean="0"/>
              <a:t>to shuttle them across the membrane</a:t>
            </a:r>
          </a:p>
          <a:p>
            <a:r>
              <a:rPr lang="en-US" dirty="0" smtClean="0"/>
              <a:t>A transport protein is </a:t>
            </a:r>
            <a:r>
              <a:rPr lang="en-US" b="1" u="sng" dirty="0" smtClean="0"/>
              <a:t>SPECIFIC</a:t>
            </a:r>
            <a:r>
              <a:rPr lang="en-US" dirty="0" smtClean="0"/>
              <a:t> for the substance</a:t>
            </a:r>
            <a:br>
              <a:rPr lang="en-US" dirty="0" smtClean="0"/>
            </a:br>
            <a:r>
              <a:rPr lang="en-US" dirty="0" smtClean="0"/>
              <a:t>it moves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34963" y="4510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2pPr>
            <a:lvl3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3pPr>
            <a:lvl4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4pPr>
            <a:lvl5pPr marL="4508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D002D"/>
                </a:solidFill>
                <a:latin typeface="Times New Roman" charset="0"/>
                <a:ea typeface="Geneva" charset="0"/>
                <a:cs typeface="Arial" charset="0"/>
              </a:defRPr>
            </a:lvl5pPr>
            <a:lvl6pPr marL="9080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13652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8224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2279650" indent="-4508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Concept 7.2: Membrane structure results in selective permeability</a:t>
            </a:r>
          </a:p>
        </p:txBody>
      </p:sp>
    </p:spTree>
    <p:extLst>
      <p:ext uri="{BB962C8B-B14F-4D97-AF65-F5344CB8AC3E}">
        <p14:creationId xmlns:p14="http://schemas.microsoft.com/office/powerpoint/2010/main" val="89112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2BCD0C8-9C09-43F9-95B6-DADA1228E86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1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96394DC-9DA4-4669-87C1-A9C7FFCD2AFE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0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F50A8F6-4D64-44E0-92B7-C06F5C06951F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7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28700"/>
            <a:ext cx="8499249" cy="53178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7.1: Cellular membranes are </a:t>
            </a:r>
            <a:r>
              <a:rPr lang="en-US" sz="2600" i="1" strike="sngStrike" dirty="0"/>
              <a:t>fluid mosaics</a:t>
            </a:r>
            <a:r>
              <a:rPr lang="en-US" sz="2600" strike="sngStrike" dirty="0"/>
              <a:t> of lipids and </a:t>
            </a:r>
            <a:r>
              <a:rPr lang="en-US" sz="2600" strike="sngStrike" dirty="0" smtClean="0"/>
              <a:t>proteins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7.2: Membrane structure results in selective </a:t>
            </a:r>
            <a:r>
              <a:rPr lang="en-US" sz="2600" strike="sngStrike" dirty="0" smtClean="0"/>
              <a:t>permeability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Concept 7.3: Passive transport is diffusion of a substance across a membrane with no energy </a:t>
            </a:r>
            <a:r>
              <a:rPr lang="en-US" b="1" dirty="0" smtClean="0"/>
              <a:t>investment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7.4: Active transport uses energy to move solutes against their </a:t>
            </a:r>
            <a:r>
              <a:rPr lang="en-US" sz="2600" dirty="0" smtClean="0"/>
              <a:t>gradients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7.5: Bulk transport across the</a:t>
            </a:r>
            <a:br>
              <a:rPr lang="en-US" sz="2600" dirty="0"/>
            </a:br>
            <a:r>
              <a:rPr lang="en-US" sz="2600" dirty="0"/>
              <a:t>plasma membrane occurs by exocytosis and </a:t>
            </a:r>
            <a:r>
              <a:rPr lang="en-US" sz="2600" dirty="0" smtClean="0"/>
              <a:t>endocytosis</a:t>
            </a:r>
          </a:p>
        </p:txBody>
      </p:sp>
    </p:spTree>
    <p:extLst>
      <p:ext uri="{BB962C8B-B14F-4D97-AF65-F5344CB8AC3E}">
        <p14:creationId xmlns:p14="http://schemas.microsoft.com/office/powerpoint/2010/main" val="38818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7.3: Passive transport is diffusion of a substance across a membrane with no energy investment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24024"/>
            <a:ext cx="8499249" cy="4622535"/>
          </a:xfrm>
        </p:spPr>
        <p:txBody>
          <a:bodyPr/>
          <a:lstStyle/>
          <a:p>
            <a:r>
              <a:rPr lang="en-US" b="1" dirty="0" smtClean="0"/>
              <a:t>Diffusion</a:t>
            </a:r>
            <a:r>
              <a:rPr lang="en-US" dirty="0" smtClean="0"/>
              <a:t> is the tendency for molecules to spread out </a:t>
            </a:r>
            <a:r>
              <a:rPr lang="en-US" b="1" u="sng" dirty="0" smtClean="0"/>
              <a:t>EVENLY</a:t>
            </a:r>
            <a:r>
              <a:rPr lang="en-US" dirty="0" smtClean="0"/>
              <a:t> into the available space</a:t>
            </a:r>
          </a:p>
          <a:p>
            <a:r>
              <a:rPr lang="en-US" dirty="0" smtClean="0"/>
              <a:t>Although each molecule moves randomly, diffusion of a population of molecules may be directional</a:t>
            </a:r>
          </a:p>
          <a:p>
            <a:r>
              <a:rPr lang="en-US" dirty="0" smtClean="0"/>
              <a:t>At dynamic equilibrium, as many molecules cross the membrane in one direction as in the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55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10DiffusionMembran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4112"/>
            <a:ext cx="6364224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9" y="0"/>
            <a:ext cx="1185862" cy="2654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500" b="1" dirty="0">
                <a:latin typeface="Arial"/>
                <a:cs typeface="Arial"/>
              </a:rPr>
              <a:t>The diffusion of solutes across a synthetic membrane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2345267" y="364067"/>
            <a:ext cx="1058334" cy="287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1420605" y="116008"/>
            <a:ext cx="1855996" cy="28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Molecules of dye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452604" y="124474"/>
            <a:ext cx="2922795" cy="26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Membrane (cross section)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394273" y="1318274"/>
            <a:ext cx="890795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WATER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420606" y="2774541"/>
            <a:ext cx="2990528" cy="30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(a) Diffusion of one solute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420606" y="6254340"/>
            <a:ext cx="2990528" cy="30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(b) Diffusion of two solutes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657672" y="2258074"/>
            <a:ext cx="1381861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Net diffusion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901338" y="2258074"/>
            <a:ext cx="1381861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Net diffusion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892871" y="5238340"/>
            <a:ext cx="1381861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Net diffusion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666139" y="5238340"/>
            <a:ext cx="1381861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Net diffusion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725406" y="5729406"/>
            <a:ext cx="1381861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Net diffusion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943672" y="5737873"/>
            <a:ext cx="1381861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Net diffusion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238140" y="2241139"/>
            <a:ext cx="1381861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Equilibrium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229674" y="5229871"/>
            <a:ext cx="1381861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Equilibrium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212742" y="5720938"/>
            <a:ext cx="1381861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Equilibrium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1591733" y="381000"/>
            <a:ext cx="76201" cy="1862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1672167" y="376767"/>
            <a:ext cx="139700" cy="3090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9956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</a:t>
            </a:r>
            <a:r>
              <a:rPr lang="en-US" dirty="0" smtClean="0"/>
              <a:t>: Diffusion</a:t>
            </a:r>
            <a:endParaRPr lang="en-US" dirty="0"/>
          </a:p>
        </p:txBody>
      </p:sp>
      <p:pic>
        <p:nvPicPr>
          <p:cNvPr id="3" name="07_13Diffusion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5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7.3: Passive transport is diffusion of a substance across a membrane with no energy 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01800"/>
            <a:ext cx="8499249" cy="464476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Substances diffuse “</a:t>
            </a:r>
            <a:r>
              <a:rPr lang="en-US" i="1" dirty="0" smtClean="0">
                <a:ea typeface="ヒラギノ角ゴ Pro W3" charset="0"/>
              </a:rPr>
              <a:t>DOWN”</a:t>
            </a:r>
            <a:r>
              <a:rPr lang="en-US" dirty="0" smtClean="0">
                <a:ea typeface="ヒラギノ角ゴ Pro W3" charset="0"/>
              </a:rPr>
              <a:t> their </a:t>
            </a:r>
            <a:r>
              <a:rPr lang="en-US" b="1" dirty="0" smtClean="0">
                <a:ea typeface="ヒラギノ角ゴ Pro W3" charset="0"/>
              </a:rPr>
              <a:t>concentration gradient</a:t>
            </a:r>
            <a:r>
              <a:rPr lang="en-US" dirty="0" smtClean="0">
                <a:ea typeface="ヒラギノ角ゴ Pro W3" charset="0"/>
              </a:rPr>
              <a:t>, from an area of HIGH concentration to an area of LOW concentration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No work must be done to move substances down the concentration gradient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The diffusion of a substance across a biological membrane is </a:t>
            </a:r>
            <a:r>
              <a:rPr lang="en-US" b="1" dirty="0" smtClean="0">
                <a:ea typeface="ヒラギノ角ゴ Pro W3" charset="0"/>
              </a:rPr>
              <a:t>passive transport </a:t>
            </a:r>
            <a:r>
              <a:rPr lang="en-US" dirty="0" smtClean="0">
                <a:ea typeface="ヒラギノ角ゴ Pro W3" charset="0"/>
              </a:rPr>
              <a:t>because </a:t>
            </a:r>
            <a:r>
              <a:rPr lang="en-US" b="1" u="sng" dirty="0" smtClean="0">
                <a:ea typeface="ヒラギノ角ゴ Pro W3" charset="0"/>
              </a:rPr>
              <a:t>NO ENERGY IS EXPENDED </a:t>
            </a:r>
            <a:r>
              <a:rPr lang="en-US" dirty="0" smtClean="0">
                <a:ea typeface="ヒラギノ角ゴ Pro W3" charset="0"/>
              </a:rPr>
              <a:t>by the cell to make it happen</a:t>
            </a:r>
            <a:endParaRPr lang="en-US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8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28700"/>
            <a:ext cx="8499249" cy="53178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7.1: Cellular membranes are </a:t>
            </a:r>
            <a:r>
              <a:rPr lang="en-US" sz="2600" i="1" dirty="0"/>
              <a:t>fluid mosaics</a:t>
            </a:r>
            <a:r>
              <a:rPr lang="en-US" sz="2600" dirty="0"/>
              <a:t> of lipids and </a:t>
            </a:r>
            <a:r>
              <a:rPr lang="en-US" sz="2600" dirty="0" smtClean="0"/>
              <a:t>proteins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7.2: Membrane structure results in selective </a:t>
            </a:r>
            <a:r>
              <a:rPr lang="en-US" sz="2600" dirty="0" smtClean="0"/>
              <a:t>permeability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7.3: Passive transport is diffusion of a substance across a membrane with no energy </a:t>
            </a:r>
            <a:r>
              <a:rPr lang="en-US" sz="2600" dirty="0" smtClean="0"/>
              <a:t>investment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7.4: Active transport uses energy to move solutes against their </a:t>
            </a:r>
            <a:r>
              <a:rPr lang="en-US" sz="2600" dirty="0" smtClean="0"/>
              <a:t>gradients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7.5: Bulk transport across the</a:t>
            </a:r>
            <a:br>
              <a:rPr lang="en-US" sz="2600" dirty="0"/>
            </a:br>
            <a:r>
              <a:rPr lang="en-US" sz="2600" dirty="0"/>
              <a:t>plasma membrane occurs by exocytosis and </a:t>
            </a:r>
            <a:r>
              <a:rPr lang="en-US" sz="2600" dirty="0" smtClean="0"/>
              <a:t>endocytosis</a:t>
            </a:r>
          </a:p>
        </p:txBody>
      </p:sp>
    </p:spTree>
    <p:extLst>
      <p:ext uri="{BB962C8B-B14F-4D97-AF65-F5344CB8AC3E}">
        <p14:creationId xmlns:p14="http://schemas.microsoft.com/office/powerpoint/2010/main" val="386446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7.3: Passive transport is diffusion of a substance across a membrane with no energy 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76400"/>
            <a:ext cx="8499249" cy="45304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ea typeface="ヒラギノ角ゴ Pro W3" charset="0"/>
              </a:rPr>
              <a:t>Effects of Osmosis on Water Balance</a:t>
            </a:r>
            <a:endParaRPr lang="en-US" b="1" u="sng" dirty="0" smtClean="0">
              <a:ea typeface="ヒラギノ角ゴ Pro W3" charset="0"/>
            </a:endParaRPr>
          </a:p>
          <a:p>
            <a:pPr eaLnBrk="1" hangingPunct="1"/>
            <a:r>
              <a:rPr lang="en-US" b="1" dirty="0" smtClean="0">
                <a:ea typeface="ヒラギノ角ゴ Pro W3" charset="0"/>
              </a:rPr>
              <a:t>Osmosis </a:t>
            </a:r>
            <a:r>
              <a:rPr lang="en-US" dirty="0" smtClean="0">
                <a:ea typeface="ヒラギノ角ゴ Pro W3" charset="0"/>
              </a:rPr>
              <a:t>is the diffusion of </a:t>
            </a:r>
            <a:r>
              <a:rPr lang="en-US" u="sng" dirty="0" smtClean="0">
                <a:ea typeface="ヒラギノ角ゴ Pro W3" charset="0"/>
              </a:rPr>
              <a:t>WATER</a:t>
            </a:r>
            <a:r>
              <a:rPr lang="en-US" dirty="0" smtClean="0">
                <a:ea typeface="ヒラギノ角ゴ Pro W3" charset="0"/>
              </a:rPr>
              <a:t> across a selectively permeable membrane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Water diffuses across a membrane from the region of LOWER SOLUTE CONCENTRATION to the region of HIGHER SOLUTE CONCENTRATION until the solute concentration is equal on both sides</a:t>
            </a:r>
            <a:endParaRPr lang="en-US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7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11_Osmosi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"/>
          <a:stretch/>
        </p:blipFill>
        <p:spPr>
          <a:xfrm>
            <a:off x="478536" y="235712"/>
            <a:ext cx="8186928" cy="63936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7915275" y="6477000"/>
            <a:ext cx="1368425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000" b="1" dirty="0" smtClean="0">
                <a:latin typeface="Arial" charset="0"/>
              </a:rPr>
              <a:t>Osmosis</a:t>
            </a:r>
            <a:endParaRPr lang="en-US" sz="2000" b="1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1786467" y="829737"/>
            <a:ext cx="186267" cy="10583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3666067" y="787404"/>
            <a:ext cx="93133" cy="10667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1303867" y="2040471"/>
            <a:ext cx="465667" cy="1608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4749801" y="3683003"/>
            <a:ext cx="8466" cy="2624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6146800" y="922870"/>
            <a:ext cx="8467" cy="13715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7857067" y="939804"/>
            <a:ext cx="8466" cy="47412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7010403" y="762003"/>
            <a:ext cx="4230" cy="1693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6146800" y="922870"/>
            <a:ext cx="1718733" cy="84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667072" y="209140"/>
            <a:ext cx="2279328" cy="54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Lower concentration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of solute (sugar)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224006" y="209139"/>
            <a:ext cx="2279328" cy="54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Higher concentration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of solute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950271" y="234540"/>
            <a:ext cx="2770395" cy="55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More similar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concentrations of solute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31605" y="2097206"/>
            <a:ext cx="1009328" cy="5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Sugar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molecule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2529740" y="2181874"/>
            <a:ext cx="569061" cy="31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7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4273872" y="2910006"/>
            <a:ext cx="1212528" cy="78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Selectively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permeable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membrane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4231540" y="6220472"/>
            <a:ext cx="1009328" cy="2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FFFFFF"/>
                </a:solidFill>
                <a:latin typeface="Arial" charset="0"/>
              </a:rPr>
              <a:t>Osmosis</a:t>
            </a:r>
            <a:endParaRPr lang="en-US" sz="17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4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11aOsm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32" y="1508760"/>
            <a:ext cx="6498336" cy="368808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7.11a</a:t>
            </a:r>
            <a:endParaRPr lang="en-US" sz="12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104539" y="1496071"/>
            <a:ext cx="1212528" cy="78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Selectively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permeable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membrane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155344" y="4764202"/>
            <a:ext cx="1009328" cy="2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FFFFFF"/>
                </a:solidFill>
                <a:latin typeface="Arial" charset="0"/>
              </a:rPr>
              <a:t>Osmosis</a:t>
            </a:r>
            <a:endParaRPr lang="en-US" sz="17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481667" y="1783934"/>
            <a:ext cx="1727200" cy="15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Water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molecules can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pass through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pores, but sugar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molecules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cannot.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907940" y="2571335"/>
            <a:ext cx="1906794" cy="81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Water molecules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cluster around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sugar molecules.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899473" y="3765134"/>
            <a:ext cx="1881394" cy="135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This side has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more solute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molecules,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fewer free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water molecules.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352872" y="3629670"/>
            <a:ext cx="1864461" cy="125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This side has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fewer solute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molecules,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more free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water molecules.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3276600" y="1871133"/>
            <a:ext cx="0" cy="1422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3276600" y="3691467"/>
            <a:ext cx="0" cy="1176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5842000" y="2624666"/>
            <a:ext cx="0" cy="6858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5833533" y="3835399"/>
            <a:ext cx="0" cy="11684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4563533" y="2277533"/>
            <a:ext cx="0" cy="194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3276600" y="2726267"/>
            <a:ext cx="897467" cy="931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V="1">
            <a:off x="3268133" y="3970867"/>
            <a:ext cx="762000" cy="2963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H="1" flipV="1">
            <a:off x="5410201" y="2633133"/>
            <a:ext cx="440266" cy="2963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H="1" flipV="1">
            <a:off x="5215468" y="3733801"/>
            <a:ext cx="618065" cy="5079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8026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7.3: Passive transport is diffusion of a substance across a membrane with no energy investment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01800"/>
            <a:ext cx="8499249" cy="464476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ea typeface="ヒラギノ角ゴ Pro W3" charset="0"/>
              </a:rPr>
              <a:t>Water Balance of Cells</a:t>
            </a:r>
            <a:endParaRPr lang="en-US" b="1" u="sng" dirty="0" smtClean="0">
              <a:ea typeface="ヒラギノ角ゴ Pro W3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600" b="1" dirty="0" smtClean="0">
                <a:ea typeface="ヒラギノ角ゴ Pro W3" charset="0"/>
              </a:rPr>
              <a:t>Tonicity </a:t>
            </a:r>
            <a:r>
              <a:rPr lang="en-US" sz="2600" dirty="0" smtClean="0">
                <a:ea typeface="ヒラギノ角ゴ Pro W3" charset="0"/>
              </a:rPr>
              <a:t>is the ability of a surrounding solution to cause a cell to gain or lose water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600" b="1" dirty="0" smtClean="0">
                <a:ea typeface="ヒラギノ角ゴ Pro W3" charset="0"/>
              </a:rPr>
              <a:t>Isotonic </a:t>
            </a:r>
            <a:r>
              <a:rPr lang="en-US" sz="2600" dirty="0" smtClean="0">
                <a:ea typeface="ヒラギノ角ゴ Pro W3" charset="0"/>
              </a:rPr>
              <a:t>solution: Solute concentration is the same as that inside the cell; </a:t>
            </a:r>
            <a:r>
              <a:rPr lang="en-US" sz="2600" b="1" u="sng" dirty="0" smtClean="0">
                <a:ea typeface="ヒラギノ角ゴ Pro W3" charset="0"/>
              </a:rPr>
              <a:t>NO </a:t>
            </a:r>
            <a:r>
              <a:rPr lang="en-US" sz="2600" b="1" i="1" u="sng" dirty="0" smtClean="0">
                <a:ea typeface="ヒラギノ角ゴ Pro W3" charset="0"/>
              </a:rPr>
              <a:t>NET</a:t>
            </a:r>
            <a:r>
              <a:rPr lang="en-US" sz="2600" b="1" u="sng" dirty="0" smtClean="0">
                <a:ea typeface="ヒラギノ角ゴ Pro W3" charset="0"/>
              </a:rPr>
              <a:t> WATER MOVEMENT </a:t>
            </a:r>
            <a:r>
              <a:rPr lang="en-US" sz="2600" dirty="0" smtClean="0">
                <a:ea typeface="ヒラギノ角ゴ Pro W3" charset="0"/>
              </a:rPr>
              <a:t>across the plasma membrane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600" b="1" dirty="0" smtClean="0">
                <a:ea typeface="ヒラギノ角ゴ Pro W3" charset="0"/>
              </a:rPr>
              <a:t>Hypertonic </a:t>
            </a:r>
            <a:r>
              <a:rPr lang="en-US" sz="2600" dirty="0" smtClean="0">
                <a:ea typeface="ヒラギノ角ゴ Pro W3" charset="0"/>
              </a:rPr>
              <a:t>solution: Solute concentration is greater than that inside the cell; </a:t>
            </a:r>
            <a:r>
              <a:rPr lang="en-US" sz="2600" b="1" u="sng" dirty="0" smtClean="0">
                <a:ea typeface="ヒラギノ角ゴ Pro W3" charset="0"/>
              </a:rPr>
              <a:t>CELL LOSES WATER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600" b="1" dirty="0" smtClean="0">
                <a:ea typeface="ヒラギノ角ゴ Pro W3" charset="0"/>
              </a:rPr>
              <a:t>Hypotonic </a:t>
            </a:r>
            <a:r>
              <a:rPr lang="en-US" sz="2600" dirty="0" smtClean="0">
                <a:ea typeface="ヒラギノ角ゴ Pro W3" charset="0"/>
              </a:rPr>
              <a:t>solution: Solute concentration is less than that inside the cell; </a:t>
            </a:r>
            <a:r>
              <a:rPr lang="en-US" sz="2600" b="1" u="sng" dirty="0" smtClean="0">
                <a:ea typeface="ヒラギノ角ゴ Pro W3" charset="0"/>
              </a:rPr>
              <a:t>CELL GAINS WATER</a:t>
            </a:r>
            <a:endParaRPr lang="en-US" sz="2600" b="1" u="sng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5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12WaterBalanc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554736"/>
            <a:ext cx="7101840" cy="559612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7.12</a:t>
            </a:r>
            <a:endParaRPr lang="en-US" sz="12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1954005" y="556275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Hypotonic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333139" y="556274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Isotonic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432871" y="556281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Hypertonic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7575873" y="1021942"/>
            <a:ext cx="450528" cy="2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7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233406" y="2639075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Lysed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375472" y="2639074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Normal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534472" y="2630608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Shriveled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539138" y="3121674"/>
            <a:ext cx="1178662" cy="48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Plasma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membrane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817606" y="2910006"/>
            <a:ext cx="475928" cy="52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Cell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wall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640737" y="5720941"/>
            <a:ext cx="1779795" cy="27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Turgid (normal)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392407" y="5729407"/>
            <a:ext cx="831528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Flaccid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6348207" y="5737875"/>
            <a:ext cx="1500395" cy="28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err="1" smtClean="0">
                <a:solidFill>
                  <a:srgbClr val="000000"/>
                </a:solidFill>
                <a:latin typeface="Arial" charset="0"/>
              </a:rPr>
              <a:t>Plasmolyzed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rot="16200000">
            <a:off x="378369" y="1826477"/>
            <a:ext cx="1617442" cy="30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(a) Animal cell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rot="16200000">
            <a:off x="455400" y="4434008"/>
            <a:ext cx="1466528" cy="26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(b) Plant cell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085737" y="3274072"/>
            <a:ext cx="1178662" cy="48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Plasma</a:t>
            </a:r>
            <a:br>
              <a:rPr lang="en-US" sz="17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membrane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5374539" y="1021941"/>
            <a:ext cx="450528" cy="2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7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825141" y="1005007"/>
            <a:ext cx="450528" cy="2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7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7558940" y="3291007"/>
            <a:ext cx="450528" cy="2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7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374539" y="3299474"/>
            <a:ext cx="450528" cy="2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7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3833607" y="3646606"/>
            <a:ext cx="450528" cy="2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7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1522207" y="3655074"/>
            <a:ext cx="450528" cy="2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7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105475" y="979605"/>
            <a:ext cx="450528" cy="2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7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H="1" flipV="1">
            <a:off x="3056467" y="3437467"/>
            <a:ext cx="8466" cy="6519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 flipV="1">
            <a:off x="2235200" y="3683001"/>
            <a:ext cx="127000" cy="3640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6578600" y="3801534"/>
            <a:ext cx="304800" cy="3725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2357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7.3: Passive transport is diffusion of a substance across a membrane with no energy investment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01800"/>
            <a:ext cx="8499249" cy="4644760"/>
          </a:xfrm>
        </p:spPr>
        <p:txBody>
          <a:bodyPr/>
          <a:lstStyle/>
          <a:p>
            <a:r>
              <a:rPr lang="en-US" dirty="0">
                <a:ea typeface="ヒラギノ角ゴ Pro W3" charset="0"/>
              </a:rPr>
              <a:t>Hypertonic or hypotonic environments create osmotic problems for organisms</a:t>
            </a:r>
          </a:p>
          <a:p>
            <a:pPr lvl="1"/>
            <a:r>
              <a:rPr lang="en-US" b="1" dirty="0">
                <a:ea typeface="ヒラギノ角ゴ Pro W3" charset="0"/>
              </a:rPr>
              <a:t>Osmoregulation</a:t>
            </a:r>
            <a:r>
              <a:rPr lang="en-US" dirty="0">
                <a:ea typeface="ヒラギノ角ゴ Pro W3" charset="0"/>
              </a:rPr>
              <a:t>, the control of solute concentrations and water balance, is a necessary adaptation for life in such environments</a:t>
            </a:r>
          </a:p>
          <a:p>
            <a:r>
              <a:rPr lang="en-US" dirty="0">
                <a:ea typeface="ヒラギノ角ゴ Pro W3" charset="0"/>
              </a:rPr>
              <a:t>In a hypertonic environment, plant cells lose water </a:t>
            </a:r>
          </a:p>
          <a:p>
            <a:pPr lvl="1"/>
            <a:r>
              <a:rPr lang="en-US" dirty="0">
                <a:ea typeface="ヒラギノ角ゴ Pro W3" charset="0"/>
              </a:rPr>
              <a:t>The membrane pulls away from the cell wall causing the plant to wilt, a usually lethal effect called </a:t>
            </a:r>
            <a:r>
              <a:rPr lang="en-US" b="1" dirty="0">
                <a:ea typeface="ヒラギノ角ゴ Pro W3" charset="0"/>
              </a:rPr>
              <a:t>plasmolysis</a:t>
            </a:r>
            <a:endParaRPr lang="en-US" dirty="0"/>
          </a:p>
          <a:p>
            <a:endParaRPr lang="en-US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1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7.3: Passive transport is diffusion of a substance across a membrane with no energy 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51000"/>
            <a:ext cx="8499249" cy="469556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u="sng" dirty="0"/>
              <a:t>Facilitated Diffusion: Passive Transport Aided by Proteins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/>
              <a:t>In </a:t>
            </a:r>
            <a:r>
              <a:rPr lang="en-US" sz="2600" b="1" dirty="0" smtClean="0"/>
              <a:t>facilitated diffusion</a:t>
            </a:r>
            <a:r>
              <a:rPr lang="en-US" sz="2600" dirty="0" smtClean="0"/>
              <a:t>, transport proteins speed the </a:t>
            </a:r>
            <a:r>
              <a:rPr lang="en-US" sz="2600" b="1" u="sng" dirty="0" smtClean="0"/>
              <a:t>PASSIVE</a:t>
            </a:r>
            <a:r>
              <a:rPr lang="en-US" sz="2600" dirty="0" smtClean="0"/>
              <a:t> movement of molecules across the plasma membrane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/>
              <a:t>Transport proteins include channel proteins and carrier proteins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Carrier proteins undergo a subtle change in shape that translocates the solute-binding site across the membrane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20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7.3: Passive transport is diffusion of a substance across a membrane with no energy 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51000"/>
            <a:ext cx="8499249" cy="469556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u="sng" dirty="0"/>
              <a:t>Facilitated Diffusion: Passive Transport Aided by Proteins</a:t>
            </a:r>
          </a:p>
          <a:p>
            <a:r>
              <a:rPr lang="en-US" dirty="0"/>
              <a:t>Channel proteins provide corridors that allow a specific molecule or ion to cross the membrane</a:t>
            </a:r>
          </a:p>
          <a:p>
            <a:r>
              <a:rPr lang="en-US" b="1" dirty="0"/>
              <a:t>Aquaporins</a:t>
            </a:r>
            <a:r>
              <a:rPr lang="en-US" dirty="0"/>
              <a:t> facilitate the diffusion of water</a:t>
            </a:r>
          </a:p>
          <a:p>
            <a:r>
              <a:rPr lang="en-US" b="1" dirty="0"/>
              <a:t>Ion channels</a:t>
            </a:r>
            <a:r>
              <a:rPr lang="en-US" dirty="0"/>
              <a:t> facilitate the diffusion of ions </a:t>
            </a:r>
          </a:p>
          <a:p>
            <a:pPr lvl="1"/>
            <a:r>
              <a:rPr lang="en-US" dirty="0"/>
              <a:t>Some ion channels, called </a:t>
            </a:r>
            <a:r>
              <a:rPr lang="en-US" b="1" dirty="0"/>
              <a:t>gated channels</a:t>
            </a:r>
            <a:r>
              <a:rPr lang="en-US" dirty="0"/>
              <a:t>, open or close in response to a stimulus</a:t>
            </a:r>
          </a:p>
        </p:txBody>
      </p:sp>
    </p:spTree>
    <p:extLst>
      <p:ext uri="{BB962C8B-B14F-4D97-AF65-F5344CB8AC3E}">
        <p14:creationId xmlns:p14="http://schemas.microsoft.com/office/powerpoint/2010/main" val="412332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14FacilitateDiffus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96" y="134112"/>
            <a:ext cx="6693408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1274761" cy="158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600" b="1" dirty="0">
                <a:latin typeface="Arial"/>
                <a:cs typeface="Arial"/>
              </a:rPr>
              <a:t>Two types of transport proteins that carry out facilitated diffusion</a:t>
            </a:r>
            <a:endParaRPr lang="en-US" sz="1600" b="1" i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5831738" y="1326741"/>
            <a:ext cx="1474996" cy="54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(a) A channel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    protein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242803" y="6262807"/>
            <a:ext cx="2355529" cy="31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(b) A carrier protein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462939" y="5585472"/>
            <a:ext cx="1779797" cy="29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Carrier protein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742342" y="2359671"/>
            <a:ext cx="1779797" cy="29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Channel protein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790339" y="2351206"/>
            <a:ext cx="721461" cy="2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Solute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145007" y="5534672"/>
            <a:ext cx="636794" cy="22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Solute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302070" y="183737"/>
            <a:ext cx="1974528" cy="40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EXTRACELLULAR</a:t>
            </a:r>
          </a:p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FLUID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352873" y="2681404"/>
            <a:ext cx="1779797" cy="29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3403600" y="2167467"/>
            <a:ext cx="465667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4292601" y="2548467"/>
            <a:ext cx="440266" cy="177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2937933" y="5274734"/>
            <a:ext cx="389468" cy="338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5630335" y="5706533"/>
            <a:ext cx="448732" cy="1693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472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CAF6EE5-1240-487E-8A99-1AC0394BB5BE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8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28700"/>
            <a:ext cx="8499249" cy="53178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Concept 7.1: Cellular membranes are </a:t>
            </a:r>
            <a:r>
              <a:rPr lang="en-US" b="1" i="1" dirty="0"/>
              <a:t>fluid mosaics</a:t>
            </a:r>
            <a:r>
              <a:rPr lang="en-US" b="1" dirty="0"/>
              <a:t> of lipids and </a:t>
            </a:r>
            <a:r>
              <a:rPr lang="en-US" b="1" dirty="0" smtClean="0"/>
              <a:t>proteins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7.2: Membrane structure results in selective </a:t>
            </a:r>
            <a:r>
              <a:rPr lang="en-US" sz="2600" dirty="0" smtClean="0"/>
              <a:t>permeability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7.3: Passive transport is diffusion of a substance across a membrane with no energy </a:t>
            </a:r>
            <a:r>
              <a:rPr lang="en-US" sz="2600" dirty="0" smtClean="0"/>
              <a:t>investment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7.4: Active transport uses energy to move solutes against their </a:t>
            </a:r>
            <a:r>
              <a:rPr lang="en-US" sz="2600" dirty="0" smtClean="0"/>
              <a:t>gradients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7.5: Bulk transport across the</a:t>
            </a:r>
            <a:br>
              <a:rPr lang="en-US" sz="2600" dirty="0"/>
            </a:br>
            <a:r>
              <a:rPr lang="en-US" sz="2600" dirty="0"/>
              <a:t>plasma membrane occurs by exocytosis and </a:t>
            </a:r>
            <a:r>
              <a:rPr lang="en-US" sz="2600" dirty="0" smtClean="0"/>
              <a:t>endocytosis</a:t>
            </a:r>
          </a:p>
        </p:txBody>
      </p:sp>
    </p:spTree>
    <p:extLst>
      <p:ext uri="{BB962C8B-B14F-4D97-AF65-F5344CB8AC3E}">
        <p14:creationId xmlns:p14="http://schemas.microsoft.com/office/powerpoint/2010/main" val="38818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BED6930-84A2-4A0A-B06D-043E9CDA0399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0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38D32CF-649A-47A8-970B-9718A252B5D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1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28700"/>
            <a:ext cx="8499249" cy="53178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7.1: Cellular membranes are </a:t>
            </a:r>
            <a:r>
              <a:rPr lang="en-US" sz="2600" i="1" strike="sngStrike" dirty="0"/>
              <a:t>fluid mosaics</a:t>
            </a:r>
            <a:r>
              <a:rPr lang="en-US" sz="2600" strike="sngStrike" dirty="0"/>
              <a:t> of lipids and </a:t>
            </a:r>
            <a:r>
              <a:rPr lang="en-US" sz="2600" strike="sngStrike" dirty="0" smtClean="0"/>
              <a:t>proteins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7.2: Membrane structure results in selective </a:t>
            </a:r>
            <a:r>
              <a:rPr lang="en-US" sz="2600" strike="sngStrike" dirty="0" smtClean="0"/>
              <a:t>permeability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7.3: Passive transport is diffusion of a substance across a membrane with no energy </a:t>
            </a:r>
            <a:r>
              <a:rPr lang="en-US" sz="2600" strike="sngStrike" dirty="0" smtClean="0"/>
              <a:t>investment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Concept 7.4: Active transport uses energy to move solutes against their </a:t>
            </a:r>
            <a:r>
              <a:rPr lang="en-US" b="1" dirty="0" smtClean="0"/>
              <a:t>gradients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Concept 7.5: Bulk transport across the</a:t>
            </a:r>
            <a:br>
              <a:rPr lang="en-US" sz="2600" dirty="0"/>
            </a:br>
            <a:r>
              <a:rPr lang="en-US" sz="2600" dirty="0"/>
              <a:t>plasma membrane occurs by exocytosis and </a:t>
            </a:r>
            <a:r>
              <a:rPr lang="en-US" sz="2600" dirty="0" smtClean="0"/>
              <a:t>endocytosis</a:t>
            </a:r>
          </a:p>
        </p:txBody>
      </p:sp>
    </p:spTree>
    <p:extLst>
      <p:ext uri="{BB962C8B-B14F-4D97-AF65-F5344CB8AC3E}">
        <p14:creationId xmlns:p14="http://schemas.microsoft.com/office/powerpoint/2010/main" val="38818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7.4: Active transport uses energy to move solutes against their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Facilitated diffusion is still passive because the solute moves down its concentration gradient, and the transport requires no energy</a:t>
            </a:r>
          </a:p>
          <a:p>
            <a:r>
              <a:rPr lang="en-US" dirty="0" smtClean="0"/>
              <a:t>Some transport proteins, however, can move solutes </a:t>
            </a:r>
            <a:r>
              <a:rPr lang="en-US" b="1" u="sng" dirty="0" smtClean="0"/>
              <a:t>AGAINST</a:t>
            </a:r>
            <a:r>
              <a:rPr lang="en-US" dirty="0" smtClean="0"/>
              <a:t> their concentration gradients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6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7.4: Active transport uses energy to move solutes against their 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u="sng" dirty="0">
                <a:ea typeface="ヒラギノ角ゴ Pro W3" charset="0"/>
              </a:rPr>
              <a:t>The Need for Energy in Active Transport</a:t>
            </a:r>
            <a:endParaRPr lang="en-US" sz="2400" b="1" u="sng" dirty="0" smtClean="0">
              <a:ea typeface="ヒラギノ角ゴ Pro W3" charset="0"/>
            </a:endParaRPr>
          </a:p>
          <a:p>
            <a:pPr eaLnBrk="1" hangingPunct="1"/>
            <a:r>
              <a:rPr lang="en-US" sz="2400" b="1" dirty="0" smtClean="0">
                <a:ea typeface="ヒラギノ角ゴ Pro W3" charset="0"/>
              </a:rPr>
              <a:t>Active transport </a:t>
            </a:r>
            <a:r>
              <a:rPr lang="en-US" sz="2400" dirty="0" smtClean="0">
                <a:ea typeface="ヒラギノ角ゴ Pro W3" charset="0"/>
              </a:rPr>
              <a:t>moves substances </a:t>
            </a:r>
            <a:r>
              <a:rPr lang="en-US" sz="2400" b="1" u="sng" dirty="0" smtClean="0">
                <a:ea typeface="ヒラギノ角ゴ Pro W3" charset="0"/>
              </a:rPr>
              <a:t>AGAINST</a:t>
            </a:r>
            <a:r>
              <a:rPr lang="en-US" sz="2400" dirty="0" smtClean="0">
                <a:ea typeface="ヒラギノ角ゴ Pro W3" charset="0"/>
              </a:rPr>
              <a:t> their concentration gradients</a:t>
            </a:r>
          </a:p>
          <a:p>
            <a:pPr lvl="1"/>
            <a:r>
              <a:rPr lang="en-US" sz="2000" dirty="0">
                <a:ea typeface="ヒラギノ角ゴ Pro W3" charset="0"/>
              </a:rPr>
              <a:t>Active transport allows cells to maintain concentration gradients that differ from their </a:t>
            </a:r>
            <a:r>
              <a:rPr lang="en-US" sz="2000" dirty="0" smtClean="0">
                <a:ea typeface="ヒラギノ角ゴ Pro W3" charset="0"/>
              </a:rPr>
              <a:t>surroundings</a:t>
            </a:r>
            <a:endParaRPr lang="en-US" sz="2200" dirty="0" smtClean="0">
              <a:ea typeface="ヒラギノ角ゴ Pro W3" charset="0"/>
            </a:endParaRPr>
          </a:p>
          <a:p>
            <a:pPr lvl="1"/>
            <a:r>
              <a:rPr lang="en-US" sz="2200" dirty="0" smtClean="0">
                <a:ea typeface="ヒラギノ角ゴ Pro W3" charset="0"/>
              </a:rPr>
              <a:t>Active transport requires energy, usually in the form of ATP</a:t>
            </a:r>
          </a:p>
          <a:p>
            <a:pPr eaLnBrk="1" hangingPunct="1"/>
            <a:r>
              <a:rPr lang="en-US" sz="2400" dirty="0" smtClean="0">
                <a:ea typeface="ヒラギノ角ゴ Pro W3" charset="0"/>
              </a:rPr>
              <a:t>Active transport is performed by specific proteins embedded in the membranes</a:t>
            </a:r>
          </a:p>
          <a:p>
            <a:pPr lvl="1"/>
            <a:r>
              <a:rPr lang="en-US" sz="2200" dirty="0" smtClean="0">
                <a:ea typeface="ヒラギノ角ゴ Pro W3" charset="0"/>
              </a:rPr>
              <a:t>The </a:t>
            </a:r>
            <a:r>
              <a:rPr lang="en-US" sz="2200" b="1" dirty="0">
                <a:ea typeface="ヒラギノ角ゴ Pro W3" charset="0"/>
              </a:rPr>
              <a:t>sodium-potassium pump </a:t>
            </a:r>
            <a:r>
              <a:rPr lang="en-US" sz="2200" dirty="0">
                <a:ea typeface="ヒラギノ角ゴ Pro W3" charset="0"/>
              </a:rPr>
              <a:t>is one type of active transport system</a:t>
            </a:r>
          </a:p>
          <a:p>
            <a:pPr eaLnBrk="1" hangingPunct="1"/>
            <a:endParaRPr lang="en-US" sz="2400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6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Active Transport</a:t>
            </a:r>
          </a:p>
        </p:txBody>
      </p:sp>
      <p:pic>
        <p:nvPicPr>
          <p:cNvPr id="4" name="07_18ActiveTransport_A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15_NaKPump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" y="384048"/>
            <a:ext cx="8570976" cy="593750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8399462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000" b="1" dirty="0">
                <a:latin typeface="Arial"/>
                <a:cs typeface="Arial"/>
              </a:rPr>
              <a:t>The sodium-potassium pump: a specific case of active transport</a:t>
            </a:r>
            <a:endParaRPr lang="en-US" sz="2000" b="1" i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876872" y="573212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EXTRACELLULAR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FLUID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876871" y="2232678"/>
            <a:ext cx="856927" cy="23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64476" y="2493704"/>
            <a:ext cx="224367" cy="233119"/>
            <a:chOff x="5427570" y="327780"/>
            <a:chExt cx="224367" cy="233119"/>
          </a:xfrm>
        </p:grpSpPr>
        <p:sp>
          <p:nvSpPr>
            <p:cNvPr id="9" name="Oval 8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09543" y="2476638"/>
            <a:ext cx="224367" cy="233119"/>
            <a:chOff x="5431803" y="323547"/>
            <a:chExt cx="224367" cy="233119"/>
          </a:xfrm>
        </p:grpSpPr>
        <p:sp>
          <p:nvSpPr>
            <p:cNvPr id="12" name="Oval 11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5431803" y="323547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24827" y="5906543"/>
            <a:ext cx="224367" cy="233119"/>
            <a:chOff x="5431803" y="327780"/>
            <a:chExt cx="224367" cy="233119"/>
          </a:xfrm>
        </p:grpSpPr>
        <p:sp>
          <p:nvSpPr>
            <p:cNvPr id="15" name="Oval 14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5431803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5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8422" y="3238770"/>
            <a:ext cx="224367" cy="233119"/>
            <a:chOff x="5427570" y="327780"/>
            <a:chExt cx="224367" cy="233119"/>
          </a:xfrm>
        </p:grpSpPr>
        <p:sp>
          <p:nvSpPr>
            <p:cNvPr id="18" name="Oval 17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9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6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69238" y="6051130"/>
            <a:ext cx="224367" cy="233119"/>
            <a:chOff x="5423337" y="327780"/>
            <a:chExt cx="224367" cy="233119"/>
          </a:xfrm>
        </p:grpSpPr>
        <p:sp>
          <p:nvSpPr>
            <p:cNvPr id="21" name="Oval 20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5423337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4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21736" y="5063205"/>
            <a:ext cx="224367" cy="233119"/>
            <a:chOff x="5431803" y="327780"/>
            <a:chExt cx="224367" cy="233119"/>
          </a:xfrm>
        </p:grpSpPr>
        <p:sp>
          <p:nvSpPr>
            <p:cNvPr id="24" name="Oval 23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5431803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hangingPunct="0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4180739" y="2029478"/>
            <a:ext cx="679128" cy="37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[Na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] low</a:t>
            </a:r>
            <a:br>
              <a:rPr lang="en-US" sz="1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[K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] high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189206" y="590146"/>
            <a:ext cx="696061" cy="32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[Na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] high</a:t>
            </a:r>
            <a:br>
              <a:rPr lang="en-US" sz="1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[K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] low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617702" y="1089680"/>
            <a:ext cx="272730" cy="18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1208940" y="2545946"/>
            <a:ext cx="179596" cy="19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716010" y="4662612"/>
            <a:ext cx="179596" cy="19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2800674" y="5043613"/>
            <a:ext cx="179596" cy="19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1153908" y="2910011"/>
            <a:ext cx="179596" cy="19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395704" y="4285846"/>
            <a:ext cx="179596" cy="19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429572" y="5107112"/>
            <a:ext cx="179596" cy="19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3579602" y="1411407"/>
            <a:ext cx="213464" cy="20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3782800" y="2122611"/>
            <a:ext cx="243099" cy="2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6161937" y="988079"/>
            <a:ext cx="323530" cy="2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6111137" y="1301346"/>
            <a:ext cx="323530" cy="2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6077270" y="1606141"/>
            <a:ext cx="323530" cy="2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8287071" y="3189412"/>
            <a:ext cx="323530" cy="2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7855269" y="3257145"/>
            <a:ext cx="323530" cy="2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7796005" y="3621212"/>
            <a:ext cx="323530" cy="2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7059401" y="1987146"/>
            <a:ext cx="264263" cy="18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ATP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6669915" y="2241150"/>
            <a:ext cx="264263" cy="18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ADP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6599767" y="2015068"/>
            <a:ext cx="173569" cy="14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6121399" y="5805612"/>
            <a:ext cx="160867" cy="19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5659967" y="5691313"/>
            <a:ext cx="156636" cy="19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6272001" y="5856409"/>
            <a:ext cx="128798" cy="19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err="1">
                <a:solidFill>
                  <a:srgbClr val="000000"/>
                </a:solidFill>
                <a:latin typeface="Arial" charset="0"/>
              </a:rPr>
              <a:t>i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8100803" y="4721879"/>
            <a:ext cx="128798" cy="19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P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2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bzi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796"/>
            <a:ext cx="9144000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8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16PassiveActiveTran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23088"/>
            <a:ext cx="8546592" cy="605942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7.16</a:t>
            </a:r>
            <a:endParaRPr lang="en-US" sz="12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6229676" y="5136744"/>
            <a:ext cx="518258" cy="31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ATP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70743" y="302277"/>
            <a:ext cx="2380923" cy="39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Passive transport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831744" y="302275"/>
            <a:ext cx="2380923" cy="39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Active transport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55410" y="5179074"/>
            <a:ext cx="1458057" cy="33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Diffusion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589010" y="5187544"/>
            <a:ext cx="2609524" cy="37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Facilitated diffusion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Left Brace 4"/>
          <p:cNvSpPr/>
          <p:nvPr/>
        </p:nvSpPr>
        <p:spPr bwMode="auto">
          <a:xfrm rot="16200000">
            <a:off x="3754968" y="3522130"/>
            <a:ext cx="317498" cy="2942167"/>
          </a:xfrm>
          <a:prstGeom prst="leftBrace">
            <a:avLst>
              <a:gd name="adj1" fmla="val 37878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1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0AFEFCF-43A9-479F-AB6D-2009E223B126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1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7.1: Cellular membranes are </a:t>
            </a:r>
            <a:r>
              <a:rPr lang="en-US" i="1" dirty="0" smtClean="0"/>
              <a:t>fluid mosaics</a:t>
            </a:r>
            <a:r>
              <a:rPr lang="en-US" dirty="0" smtClean="0"/>
              <a:t> of lipids and proteins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Phospholipids are the most abundant lipid in the plasma membrane</a:t>
            </a:r>
          </a:p>
          <a:p>
            <a:r>
              <a:rPr lang="en-US" dirty="0" smtClean="0"/>
              <a:t>Phospholipids are </a:t>
            </a:r>
            <a:r>
              <a:rPr lang="en-US" b="1" dirty="0" smtClean="0"/>
              <a:t>amphipathic</a:t>
            </a:r>
            <a:r>
              <a:rPr lang="en-US" dirty="0" smtClean="0"/>
              <a:t> molecules, containing hydrophobic (tails) and hydrophilic (heads) regions</a:t>
            </a:r>
          </a:p>
          <a:p>
            <a:r>
              <a:rPr lang="en-US" dirty="0" smtClean="0"/>
              <a:t>A phospholipid bilayer can exist as a stable </a:t>
            </a:r>
            <a:r>
              <a:rPr lang="en-US" b="1" u="sng" dirty="0" smtClean="0"/>
              <a:t>BOUNDARY</a:t>
            </a:r>
            <a:r>
              <a:rPr lang="en-US" dirty="0" smtClean="0"/>
              <a:t> between two aqueous compartments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7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4292ACC-F0EC-4DFC-AC94-4697F45708E9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0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847D321-68EB-45B8-AC75-BF6F90E1921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9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28700"/>
            <a:ext cx="8499249" cy="53178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7.1: Cellular membranes are </a:t>
            </a:r>
            <a:r>
              <a:rPr lang="en-US" sz="2600" i="1" strike="sngStrike" dirty="0"/>
              <a:t>fluid mosaics</a:t>
            </a:r>
            <a:r>
              <a:rPr lang="en-US" sz="2600" strike="sngStrike" dirty="0"/>
              <a:t> of lipids and </a:t>
            </a:r>
            <a:r>
              <a:rPr lang="en-US" sz="2600" strike="sngStrike" dirty="0" smtClean="0"/>
              <a:t>proteins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7.2: Membrane structure results in selective </a:t>
            </a:r>
            <a:r>
              <a:rPr lang="en-US" sz="2600" strike="sngStrike" dirty="0" smtClean="0"/>
              <a:t>permeability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7.3: Passive transport is diffusion of a substance across a membrane with no energy </a:t>
            </a:r>
            <a:r>
              <a:rPr lang="en-US" sz="2600" strike="sngStrike" dirty="0" smtClean="0"/>
              <a:t>investment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7.4: Active transport uses energy to move solutes against their </a:t>
            </a:r>
            <a:r>
              <a:rPr lang="en-US" sz="2600" strike="sngStrike" dirty="0" smtClean="0"/>
              <a:t>gradients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Concept 7.5: Bulk transport across the</a:t>
            </a:r>
            <a:br>
              <a:rPr lang="en-US" b="1" dirty="0"/>
            </a:br>
            <a:r>
              <a:rPr lang="en-US" b="1" dirty="0"/>
              <a:t>plasma membrane occurs by exocytosis and </a:t>
            </a:r>
            <a:r>
              <a:rPr lang="en-US" b="1" dirty="0" smtClean="0"/>
              <a:t>endocytosis</a:t>
            </a:r>
          </a:p>
        </p:txBody>
      </p:sp>
    </p:spTree>
    <p:extLst>
      <p:ext uri="{BB962C8B-B14F-4D97-AF65-F5344CB8AC3E}">
        <p14:creationId xmlns:p14="http://schemas.microsoft.com/office/powerpoint/2010/main" val="38818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7.5: Bulk transport across the</a:t>
            </a:r>
            <a:br>
              <a:rPr lang="en-US" dirty="0" smtClean="0"/>
            </a:br>
            <a:r>
              <a:rPr lang="en-US" dirty="0" smtClean="0"/>
              <a:t>plasma membrane occurs by exocytosis and endocytosis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14500"/>
            <a:ext cx="8499249" cy="4632060"/>
          </a:xfrm>
        </p:spPr>
        <p:txBody>
          <a:bodyPr/>
          <a:lstStyle/>
          <a:p>
            <a:r>
              <a:rPr lang="en-US" dirty="0" smtClean="0"/>
              <a:t>Small molecules and water enter or leave the cell through the lipid bilayer or via transport proteins</a:t>
            </a:r>
          </a:p>
          <a:p>
            <a:r>
              <a:rPr lang="en-US" b="1" u="sng" dirty="0" smtClean="0"/>
              <a:t>LARGE</a:t>
            </a:r>
            <a:r>
              <a:rPr lang="en-US" dirty="0" smtClean="0"/>
              <a:t> molecules, such as polysaccharides and proteins, cross the membrane </a:t>
            </a:r>
            <a:r>
              <a:rPr lang="en-US" b="1" u="sng" dirty="0" smtClean="0"/>
              <a:t>IN BULK VIA VESICLES</a:t>
            </a:r>
          </a:p>
          <a:p>
            <a:r>
              <a:rPr lang="en-US" dirty="0" smtClean="0"/>
              <a:t>Bulk transport requires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6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7.5: Bulk transport across the</a:t>
            </a:r>
            <a:br>
              <a:rPr lang="en-US" dirty="0"/>
            </a:br>
            <a:r>
              <a:rPr lang="en-US" dirty="0"/>
              <a:t>plasma membrane occurs by exocytosis and endocytosis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63700"/>
            <a:ext cx="8499249" cy="468286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u="sng" dirty="0" smtClean="0">
                <a:ea typeface="ヒラギノ角ゴ Pro W3" charset="0"/>
              </a:rPr>
              <a:t>Exocytosis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In </a:t>
            </a:r>
            <a:r>
              <a:rPr lang="en-US" b="1" dirty="0" smtClean="0">
                <a:ea typeface="ヒラギノ角ゴ Pro W3" charset="0"/>
              </a:rPr>
              <a:t>exocytosis</a:t>
            </a:r>
            <a:r>
              <a:rPr lang="en-US" dirty="0" smtClean="0">
                <a:ea typeface="ヒラギノ角ゴ Pro W3" charset="0"/>
              </a:rPr>
              <a:t>, transport vesicles migrate to the membrane, fuse with it, and release their contents </a:t>
            </a:r>
            <a:r>
              <a:rPr lang="en-US" b="1" u="sng" dirty="0" smtClean="0">
                <a:ea typeface="ヒラギノ角ゴ Pro W3" charset="0"/>
              </a:rPr>
              <a:t>OUTSIDE</a:t>
            </a:r>
            <a:r>
              <a:rPr lang="en-US" dirty="0" smtClean="0">
                <a:ea typeface="ヒラギノ角ゴ Pro W3" charset="0"/>
              </a:rPr>
              <a:t> the cell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Many secretory cells use exocytosis to export</a:t>
            </a:r>
            <a:br>
              <a:rPr lang="en-US" dirty="0" smtClean="0">
                <a:ea typeface="ヒラギノ角ゴ Pro W3" charset="0"/>
              </a:rPr>
            </a:br>
            <a:r>
              <a:rPr lang="en-US" dirty="0" smtClean="0">
                <a:ea typeface="ヒラギノ角ゴ Pro W3" charset="0"/>
              </a:rPr>
              <a:t>their products</a:t>
            </a:r>
            <a:endParaRPr lang="en-US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1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Exocytosis</a:t>
            </a:r>
          </a:p>
        </p:txBody>
      </p:sp>
      <p:pic>
        <p:nvPicPr>
          <p:cNvPr id="3" name="07_22Exocytosi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9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7.5: Bulk transport across the</a:t>
            </a:r>
            <a:br>
              <a:rPr lang="en-US" dirty="0"/>
            </a:br>
            <a:r>
              <a:rPr lang="en-US" dirty="0"/>
              <a:t>plasma membrane occurs by exocytosis and endocytosis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63700"/>
            <a:ext cx="8499249" cy="468286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u="sng" dirty="0" smtClean="0"/>
              <a:t>Endocytosis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In </a:t>
            </a:r>
            <a:r>
              <a:rPr lang="en-US" b="1" dirty="0"/>
              <a:t>endocytosis</a:t>
            </a:r>
            <a:r>
              <a:rPr lang="en-US" dirty="0"/>
              <a:t>, the cell </a:t>
            </a:r>
            <a:r>
              <a:rPr lang="en-US" b="1" u="sng" dirty="0"/>
              <a:t>TAKES IN </a:t>
            </a:r>
            <a:r>
              <a:rPr lang="en-US" dirty="0"/>
              <a:t>macromolecules by forming vesicles from the plasma membrane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Endocytosis is a reversal of exocytosis, involving different proteins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There are three types of endocytosis</a:t>
            </a:r>
          </a:p>
          <a:p>
            <a:pPr marL="971550" lvl="1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Phagocytosis (</a:t>
            </a:r>
            <a:r>
              <a:rPr lang="ja-JP" altLang="en-US" dirty="0"/>
              <a:t>“</a:t>
            </a:r>
            <a:r>
              <a:rPr lang="en-US" altLang="ja-JP" dirty="0"/>
              <a:t>cellular eating</a:t>
            </a:r>
            <a:r>
              <a:rPr lang="ja-JP" altLang="en-US" dirty="0"/>
              <a:t>”</a:t>
            </a:r>
            <a:r>
              <a:rPr lang="en-US" altLang="ja-JP" dirty="0"/>
              <a:t>)</a:t>
            </a:r>
          </a:p>
          <a:p>
            <a:pPr marL="971550" lvl="1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Pinocytosis (</a:t>
            </a:r>
            <a:r>
              <a:rPr lang="ja-JP" altLang="en-US" dirty="0"/>
              <a:t>“</a:t>
            </a:r>
            <a:r>
              <a:rPr lang="en-US" altLang="ja-JP" dirty="0"/>
              <a:t>cellular drinking</a:t>
            </a:r>
            <a:r>
              <a:rPr lang="ja-JP" altLang="en-US" dirty="0"/>
              <a:t>”</a:t>
            </a:r>
            <a:r>
              <a:rPr lang="en-US" altLang="ja-JP" dirty="0"/>
              <a:t>)</a:t>
            </a:r>
          </a:p>
          <a:p>
            <a:pPr marL="971550" lvl="1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Receptor-mediated endocytosis</a:t>
            </a:r>
          </a:p>
        </p:txBody>
      </p:sp>
    </p:spTree>
    <p:extLst>
      <p:ext uri="{BB962C8B-B14F-4D97-AF65-F5344CB8AC3E}">
        <p14:creationId xmlns:p14="http://schemas.microsoft.com/office/powerpoint/2010/main" val="49756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7.5: Bulk transport across the</a:t>
            </a:r>
            <a:br>
              <a:rPr lang="en-US" dirty="0"/>
            </a:br>
            <a:r>
              <a:rPr lang="en-US" dirty="0"/>
              <a:t>plasma membrane occurs by exocytosis and endocytosis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25600"/>
            <a:ext cx="8499249" cy="472096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In </a:t>
            </a:r>
            <a:r>
              <a:rPr lang="en-US" b="1" dirty="0" smtClean="0">
                <a:ea typeface="ヒラギノ角ゴ Pro W3" charset="0"/>
              </a:rPr>
              <a:t>phagocytosis </a:t>
            </a:r>
            <a:r>
              <a:rPr lang="en-US" dirty="0" smtClean="0">
                <a:ea typeface="ヒラギノ角ゴ Pro W3" charset="0"/>
              </a:rPr>
              <a:t>a cell engulfs a particle in a vacuole</a:t>
            </a:r>
          </a:p>
          <a:p>
            <a:pPr lvl="1"/>
            <a:r>
              <a:rPr lang="en-US" dirty="0" smtClean="0">
                <a:ea typeface="ヒラギノ角ゴ Pro W3" charset="0"/>
              </a:rPr>
              <a:t>The vacuole fuses with a lysosome to digest the particle</a:t>
            </a:r>
            <a:endParaRPr lang="en-US" dirty="0">
              <a:ea typeface="ヒラギノ角ゴ Pro W3" charset="0"/>
            </a:endParaRPr>
          </a:p>
        </p:txBody>
      </p:sp>
      <p:pic>
        <p:nvPicPr>
          <p:cNvPr id="5" name="07_22aPhagocytosi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9063" y="3476625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5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7.5: Bulk transport across the</a:t>
            </a:r>
            <a:br>
              <a:rPr lang="en-US" dirty="0"/>
            </a:br>
            <a:r>
              <a:rPr lang="en-US" dirty="0"/>
              <a:t>plasma membrane occurs by exocytosis and endocytosis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38300"/>
            <a:ext cx="8499249" cy="4708260"/>
          </a:xfrm>
        </p:spPr>
        <p:txBody>
          <a:bodyPr/>
          <a:lstStyle/>
          <a:p>
            <a:r>
              <a:rPr lang="en-US" dirty="0" smtClean="0">
                <a:ea typeface="ヒラギノ角ゴ Pro W3" charset="0"/>
              </a:rPr>
              <a:t>In </a:t>
            </a:r>
            <a:r>
              <a:rPr lang="en-US" b="1" dirty="0" smtClean="0">
                <a:ea typeface="ヒラギノ角ゴ Pro W3" charset="0"/>
              </a:rPr>
              <a:t>pinocytosis</a:t>
            </a:r>
            <a:r>
              <a:rPr lang="en-US" dirty="0" smtClean="0">
                <a:ea typeface="ヒラギノ角ゴ Pro W3" charset="0"/>
              </a:rPr>
              <a:t>, molecules dissolved in droplets are taken up when extracellular fluid is </a:t>
            </a:r>
            <a:r>
              <a:rPr lang="ja-JP" altLang="en-US" dirty="0" smtClean="0">
                <a:ea typeface="ヒラギノ角ゴ Pro W3" charset="0"/>
              </a:rPr>
              <a:t>“</a:t>
            </a:r>
            <a:r>
              <a:rPr lang="en-US" altLang="ja-JP" dirty="0" smtClean="0">
                <a:ea typeface="ヒラギノ角ゴ Pro W3" charset="0"/>
              </a:rPr>
              <a:t>gulped</a:t>
            </a:r>
            <a:r>
              <a:rPr lang="ja-JP" altLang="en-US" dirty="0" smtClean="0">
                <a:ea typeface="ヒラギノ角ゴ Pro W3" charset="0"/>
              </a:rPr>
              <a:t>”</a:t>
            </a:r>
            <a:r>
              <a:rPr lang="en-US" altLang="ja-JP" dirty="0" smtClean="0">
                <a:ea typeface="ヒラギノ角ゴ Pro W3" charset="0"/>
              </a:rPr>
              <a:t> into tiny vesicles</a:t>
            </a:r>
            <a:endParaRPr lang="en-US" dirty="0">
              <a:ea typeface="ヒラギノ角ゴ Pro W3" charset="0"/>
            </a:endParaRPr>
          </a:p>
        </p:txBody>
      </p:sp>
      <p:pic>
        <p:nvPicPr>
          <p:cNvPr id="6" name="07_22bPinocytosi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307975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8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7.5: Bulk transport across the</a:t>
            </a:r>
            <a:br>
              <a:rPr lang="en-US" dirty="0"/>
            </a:br>
            <a:r>
              <a:rPr lang="en-US" dirty="0"/>
              <a:t>plasma membrane occurs by exocytosis and endocytosis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574800"/>
            <a:ext cx="8499249" cy="477176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In </a:t>
            </a:r>
            <a:r>
              <a:rPr lang="en-US" b="1" dirty="0" smtClean="0">
                <a:ea typeface="ヒラギノ角ゴ Pro W3" charset="0"/>
              </a:rPr>
              <a:t>receptor-mediated endocytosis</a:t>
            </a:r>
            <a:r>
              <a:rPr lang="en-US" dirty="0" smtClean="0">
                <a:ea typeface="ヒラギノ角ゴ Pro W3" charset="0"/>
              </a:rPr>
              <a:t>, binding of ligands to receptors triggers vesicle formation</a:t>
            </a:r>
          </a:p>
          <a:p>
            <a:pPr eaLnBrk="1" hangingPunct="1"/>
            <a:r>
              <a:rPr lang="en-US" dirty="0" smtClean="0">
                <a:ea typeface="ヒラギノ角ゴ Pro W3" charset="0"/>
              </a:rPr>
              <a:t>A </a:t>
            </a:r>
            <a:r>
              <a:rPr lang="en-US" b="1" dirty="0" smtClean="0">
                <a:ea typeface="ヒラギノ角ゴ Pro W3" charset="0"/>
              </a:rPr>
              <a:t>ligand </a:t>
            </a:r>
            <a:r>
              <a:rPr lang="en-US" dirty="0" smtClean="0">
                <a:ea typeface="ヒラギノ角ゴ Pro W3" charset="0"/>
              </a:rPr>
              <a:t>is any molecule that binds specifically</a:t>
            </a:r>
            <a:br>
              <a:rPr lang="en-US" dirty="0" smtClean="0">
                <a:ea typeface="ヒラギノ角ゴ Pro W3" charset="0"/>
              </a:rPr>
            </a:br>
            <a:r>
              <a:rPr lang="en-US" dirty="0" smtClean="0">
                <a:ea typeface="ヒラギノ角ゴ Pro W3" charset="0"/>
              </a:rPr>
              <a:t>to a receptor site of another molecule</a:t>
            </a:r>
            <a:endParaRPr lang="en-US" dirty="0"/>
          </a:p>
        </p:txBody>
      </p:sp>
      <p:pic>
        <p:nvPicPr>
          <p:cNvPr id="5" name="07_22cReceptMedEndocyt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1900" y="3584575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7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02PhospholipidBilayer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12" y="573024"/>
            <a:ext cx="5218176" cy="55595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Phospholipid bilayer (cross section)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274850" y="1168421"/>
            <a:ext cx="1913020" cy="20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Hydrophilic head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281838" y="4287491"/>
            <a:ext cx="1913020" cy="20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Hydrophobic tail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970123" y="1718316"/>
            <a:ext cx="956006" cy="25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WATER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977110" y="3712766"/>
            <a:ext cx="956006" cy="25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WATER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510783" y="1463945"/>
            <a:ext cx="0" cy="8046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307206" y="3141180"/>
            <a:ext cx="213271" cy="11440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2115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D7A9771-6F54-488B-A385-F3E26F0142F0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5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A59A53B-A398-453B-A878-0568B6BA9A81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73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287169F-06A4-4359-AA73-5E1ED00A68F4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19_Endocyt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4" y="387096"/>
            <a:ext cx="8546592" cy="593140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000" b="1" dirty="0">
                <a:latin typeface="Arial"/>
                <a:cs typeface="Arial"/>
              </a:rPr>
              <a:t>Exploring endocytosis in animal cells</a:t>
            </a:r>
            <a:endParaRPr lang="en-US" sz="2000" b="1" i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1022670" y="598611"/>
            <a:ext cx="1432662" cy="28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Phagocytosis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986005" y="607079"/>
            <a:ext cx="1432662" cy="28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Pinocytosis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534468" y="361543"/>
            <a:ext cx="1906797" cy="47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Receptor-Mediated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Endocytosis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568725" y="1326741"/>
            <a:ext cx="924708" cy="29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Solutes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870273" y="1800878"/>
            <a:ext cx="1610460" cy="28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Pseudopodium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157206" y="3341813"/>
            <a:ext cx="882327" cy="95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Food”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or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other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particle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82407" y="5323012"/>
            <a:ext cx="806126" cy="53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Food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vacuole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87673" y="6000345"/>
            <a:ext cx="823060" cy="2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CYTOPLASM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04607" y="996544"/>
            <a:ext cx="1788260" cy="49358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EXTRACELLULAR</a:t>
            </a:r>
            <a:br>
              <a:rPr lang="en-US" sz="16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FLUID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781871" y="2198810"/>
            <a:ext cx="1060126" cy="4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Plasma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membrane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435673" y="3468811"/>
            <a:ext cx="704527" cy="45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Coated 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pit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511872" y="4882746"/>
            <a:ext cx="755327" cy="46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Coated 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vesicle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103606" y="2783010"/>
            <a:ext cx="797661" cy="49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Coat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protein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7846808" y="1995612"/>
            <a:ext cx="1000860" cy="26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Receptor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353733" y="1481667"/>
            <a:ext cx="139700" cy="2328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2357966" y="1380067"/>
            <a:ext cx="186267" cy="1045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1540933" y="2064606"/>
            <a:ext cx="59267" cy="4203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1642533" y="3177972"/>
            <a:ext cx="486834" cy="2340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endCxn id="13" idx="0"/>
          </p:cNvCxnSpPr>
          <p:nvPr/>
        </p:nvCxnSpPr>
        <p:spPr bwMode="auto">
          <a:xfrm flipH="1">
            <a:off x="985470" y="5176105"/>
            <a:ext cx="348030" cy="14690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>
            <a:off x="4931833" y="1984172"/>
            <a:ext cx="127000" cy="2383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 flipH="1">
            <a:off x="3687233" y="3144106"/>
            <a:ext cx="211666" cy="3822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4855633" y="2898572"/>
            <a:ext cx="228600" cy="97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H="1">
            <a:off x="4233333" y="4744305"/>
            <a:ext cx="321733" cy="2002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7797800" y="1676400"/>
            <a:ext cx="321733" cy="3259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1717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28700"/>
            <a:ext cx="8499249" cy="53178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7.1: Cellular membranes are </a:t>
            </a:r>
            <a:r>
              <a:rPr lang="en-US" sz="2600" i="1" strike="sngStrike" dirty="0"/>
              <a:t>fluid mosaics</a:t>
            </a:r>
            <a:r>
              <a:rPr lang="en-US" sz="2600" strike="sngStrike" dirty="0"/>
              <a:t> of lipids and </a:t>
            </a:r>
            <a:r>
              <a:rPr lang="en-US" sz="2600" strike="sngStrike" dirty="0" smtClean="0"/>
              <a:t>proteins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7.2: Membrane structure results in selective </a:t>
            </a:r>
            <a:r>
              <a:rPr lang="en-US" sz="2600" strike="sngStrike" dirty="0" smtClean="0"/>
              <a:t>permeability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7.3: Passive transport is diffusion of a substance across a membrane with no energy </a:t>
            </a:r>
            <a:r>
              <a:rPr lang="en-US" sz="2600" strike="sngStrike" dirty="0" smtClean="0"/>
              <a:t>investment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7.4: Active transport uses energy to move solutes against their </a:t>
            </a:r>
            <a:r>
              <a:rPr lang="en-US" sz="2600" strike="sngStrike" dirty="0" smtClean="0"/>
              <a:t>gradients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strike="sngStrike" dirty="0"/>
              <a:t>Concept 7.5: Bulk transport across the</a:t>
            </a:r>
            <a:br>
              <a:rPr lang="en-US" sz="2600" strike="sngStrike" dirty="0"/>
            </a:br>
            <a:r>
              <a:rPr lang="en-US" sz="2600" strike="sngStrike" dirty="0"/>
              <a:t>plasma membrane occurs by exocytosis and </a:t>
            </a:r>
            <a:r>
              <a:rPr lang="en-US" sz="2600" strike="sngStrike" dirty="0" smtClean="0"/>
              <a:t>endocytosis</a:t>
            </a:r>
          </a:p>
        </p:txBody>
      </p:sp>
    </p:spTree>
    <p:extLst>
      <p:ext uri="{BB962C8B-B14F-4D97-AF65-F5344CB8AC3E}">
        <p14:creationId xmlns:p14="http://schemas.microsoft.com/office/powerpoint/2010/main" val="38818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7.1: Cellular membranes are </a:t>
            </a:r>
            <a:r>
              <a:rPr lang="en-US" i="1" dirty="0"/>
              <a:t>fluid mosaics</a:t>
            </a:r>
            <a:r>
              <a:rPr lang="en-US" dirty="0"/>
              <a:t> of lipids and proteins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ヒラギノ角ゴ Pro W3" charset="0"/>
              </a:rPr>
              <a:t>The </a:t>
            </a:r>
            <a:r>
              <a:rPr lang="en-US" b="1" dirty="0" smtClean="0">
                <a:ea typeface="ヒラギノ角ゴ Pro W3" charset="0"/>
              </a:rPr>
              <a:t>fluid mosaic model </a:t>
            </a:r>
            <a:r>
              <a:rPr lang="en-US" dirty="0" smtClean="0">
                <a:ea typeface="ヒラギノ角ゴ Pro W3" charset="0"/>
              </a:rPr>
              <a:t>states that a membrane is a fluid structure with a </a:t>
            </a:r>
            <a:r>
              <a:rPr lang="ja-JP" altLang="en-US" dirty="0" smtClean="0">
                <a:ea typeface="ヒラギノ角ゴ Pro W3" charset="0"/>
              </a:rPr>
              <a:t>“</a:t>
            </a:r>
            <a:r>
              <a:rPr lang="en-US" altLang="ja-JP" dirty="0" smtClean="0">
                <a:ea typeface="ヒラギノ角ゴ Pro W3" charset="0"/>
              </a:rPr>
              <a:t>mosaic</a:t>
            </a:r>
            <a:r>
              <a:rPr lang="ja-JP" altLang="en-US" dirty="0" smtClean="0">
                <a:ea typeface="ヒラギノ角ゴ Pro W3" charset="0"/>
              </a:rPr>
              <a:t>”</a:t>
            </a:r>
            <a:r>
              <a:rPr lang="en-US" altLang="ja-JP" dirty="0" smtClean="0">
                <a:ea typeface="ヒラギノ角ゴ Pro W3" charset="0"/>
              </a:rPr>
              <a:t> of various proteins embedded in it</a:t>
            </a:r>
          </a:p>
        </p:txBody>
      </p:sp>
    </p:spTree>
    <p:extLst>
      <p:ext uri="{BB962C8B-B14F-4D97-AF65-F5344CB8AC3E}">
        <p14:creationId xmlns:p14="http://schemas.microsoft.com/office/powerpoint/2010/main" val="400590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9225" descr="07_03_FluidMosaicModel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7"/>
          <a:stretch/>
        </p:blipFill>
        <p:spPr>
          <a:xfrm>
            <a:off x="298704" y="673608"/>
            <a:ext cx="8546592" cy="5346192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 bwMode="auto">
          <a:xfrm flipH="1">
            <a:off x="6349994" y="4344876"/>
            <a:ext cx="4485" cy="38163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7410444" y="4668726"/>
            <a:ext cx="201336" cy="35623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8551862" cy="292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Updated model of an animal cell’s plasma membrane (cutaway view)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1979404" y="2063341"/>
            <a:ext cx="704529" cy="52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Glyco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-</a:t>
            </a:r>
            <a:br>
              <a:rPr lang="en-US" sz="16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protein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1696475" y="1231265"/>
            <a:ext cx="562260" cy="127004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2044700" y="1231265"/>
            <a:ext cx="214035" cy="2228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260601" y="1225550"/>
            <a:ext cx="25399" cy="666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2302933" y="4000500"/>
            <a:ext cx="497418" cy="4233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76450" y="4222750"/>
            <a:ext cx="235975" cy="196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4335185" y="4291965"/>
            <a:ext cx="59015" cy="1784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5131826" y="4425950"/>
            <a:ext cx="240274" cy="819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6889750" y="2414482"/>
            <a:ext cx="4485" cy="5340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7296150" y="3208232"/>
            <a:ext cx="125135" cy="2165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6350000" y="4344882"/>
            <a:ext cx="4485" cy="3816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7410450" y="4668732"/>
            <a:ext cx="201336" cy="3562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Process 42"/>
          <p:cNvSpPr/>
          <p:nvPr/>
        </p:nvSpPr>
        <p:spPr bwMode="auto">
          <a:xfrm>
            <a:off x="6797888" y="2958253"/>
            <a:ext cx="208645" cy="94488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929 w 10000"/>
              <a:gd name="connsiteY3" fmla="*/ 9955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1106 w 11106"/>
              <a:gd name="connsiteY0" fmla="*/ 0 h 10000"/>
              <a:gd name="connsiteX1" fmla="*/ 11106 w 11106"/>
              <a:gd name="connsiteY1" fmla="*/ 0 h 10000"/>
              <a:gd name="connsiteX2" fmla="*/ 11106 w 11106"/>
              <a:gd name="connsiteY2" fmla="*/ 10000 h 10000"/>
              <a:gd name="connsiteX3" fmla="*/ 0 w 11106"/>
              <a:gd name="connsiteY3" fmla="*/ 9866 h 10000"/>
              <a:gd name="connsiteX4" fmla="*/ 1106 w 11106"/>
              <a:gd name="connsiteY4" fmla="*/ 0 h 10000"/>
              <a:gd name="connsiteX0" fmla="*/ 1106 w 11106"/>
              <a:gd name="connsiteY0" fmla="*/ 0 h 10000"/>
              <a:gd name="connsiteX1" fmla="*/ 11106 w 11106"/>
              <a:gd name="connsiteY1" fmla="*/ 0 h 10000"/>
              <a:gd name="connsiteX2" fmla="*/ 6681 w 11106"/>
              <a:gd name="connsiteY2" fmla="*/ 10000 h 10000"/>
              <a:gd name="connsiteX3" fmla="*/ 0 w 11106"/>
              <a:gd name="connsiteY3" fmla="*/ 9866 h 10000"/>
              <a:gd name="connsiteX4" fmla="*/ 1106 w 11106"/>
              <a:gd name="connsiteY4" fmla="*/ 0 h 10000"/>
              <a:gd name="connsiteX0" fmla="*/ 1106 w 11106"/>
              <a:gd name="connsiteY0" fmla="*/ 0 h 10000"/>
              <a:gd name="connsiteX1" fmla="*/ 11106 w 11106"/>
              <a:gd name="connsiteY1" fmla="*/ 0 h 10000"/>
              <a:gd name="connsiteX2" fmla="*/ 6681 w 11106"/>
              <a:gd name="connsiteY2" fmla="*/ 10000 h 10000"/>
              <a:gd name="connsiteX3" fmla="*/ 0 w 11106"/>
              <a:gd name="connsiteY3" fmla="*/ 9866 h 10000"/>
              <a:gd name="connsiteX4" fmla="*/ 1106 w 11106"/>
              <a:gd name="connsiteY4" fmla="*/ 0 h 10000"/>
              <a:gd name="connsiteX0" fmla="*/ 1106 w 11866"/>
              <a:gd name="connsiteY0" fmla="*/ 0 h 10000"/>
              <a:gd name="connsiteX1" fmla="*/ 11106 w 11866"/>
              <a:gd name="connsiteY1" fmla="*/ 0 h 10000"/>
              <a:gd name="connsiteX2" fmla="*/ 10885 w 11866"/>
              <a:gd name="connsiteY2" fmla="*/ 3952 h 10000"/>
              <a:gd name="connsiteX3" fmla="*/ 6681 w 11866"/>
              <a:gd name="connsiteY3" fmla="*/ 10000 h 10000"/>
              <a:gd name="connsiteX4" fmla="*/ 0 w 11866"/>
              <a:gd name="connsiteY4" fmla="*/ 9866 h 10000"/>
              <a:gd name="connsiteX5" fmla="*/ 1106 w 11866"/>
              <a:gd name="connsiteY5" fmla="*/ 0 h 10000"/>
              <a:gd name="connsiteX0" fmla="*/ 1106 w 11099"/>
              <a:gd name="connsiteY0" fmla="*/ 0 h 10000"/>
              <a:gd name="connsiteX1" fmla="*/ 8894 w 11099"/>
              <a:gd name="connsiteY1" fmla="*/ 0 h 10000"/>
              <a:gd name="connsiteX2" fmla="*/ 10885 w 11099"/>
              <a:gd name="connsiteY2" fmla="*/ 3952 h 10000"/>
              <a:gd name="connsiteX3" fmla="*/ 6681 w 11099"/>
              <a:gd name="connsiteY3" fmla="*/ 10000 h 10000"/>
              <a:gd name="connsiteX4" fmla="*/ 0 w 11099"/>
              <a:gd name="connsiteY4" fmla="*/ 9866 h 10000"/>
              <a:gd name="connsiteX5" fmla="*/ 1106 w 11099"/>
              <a:gd name="connsiteY5" fmla="*/ 0 h 10000"/>
              <a:gd name="connsiteX0" fmla="*/ 1106 w 11099"/>
              <a:gd name="connsiteY0" fmla="*/ 0 h 10000"/>
              <a:gd name="connsiteX1" fmla="*/ 8894 w 11099"/>
              <a:gd name="connsiteY1" fmla="*/ 0 h 10000"/>
              <a:gd name="connsiteX2" fmla="*/ 10885 w 11099"/>
              <a:gd name="connsiteY2" fmla="*/ 3952 h 10000"/>
              <a:gd name="connsiteX3" fmla="*/ 6681 w 11099"/>
              <a:gd name="connsiteY3" fmla="*/ 10000 h 10000"/>
              <a:gd name="connsiteX4" fmla="*/ 0 w 11099"/>
              <a:gd name="connsiteY4" fmla="*/ 9866 h 10000"/>
              <a:gd name="connsiteX5" fmla="*/ 265 w 11099"/>
              <a:gd name="connsiteY5" fmla="*/ 4534 h 10000"/>
              <a:gd name="connsiteX6" fmla="*/ 1106 w 11099"/>
              <a:gd name="connsiteY6" fmla="*/ 0 h 10000"/>
              <a:gd name="connsiteX0" fmla="*/ 1106 w 11099"/>
              <a:gd name="connsiteY0" fmla="*/ 0 h 10000"/>
              <a:gd name="connsiteX1" fmla="*/ 8894 w 11099"/>
              <a:gd name="connsiteY1" fmla="*/ 0 h 10000"/>
              <a:gd name="connsiteX2" fmla="*/ 10885 w 11099"/>
              <a:gd name="connsiteY2" fmla="*/ 3952 h 10000"/>
              <a:gd name="connsiteX3" fmla="*/ 6681 w 11099"/>
              <a:gd name="connsiteY3" fmla="*/ 10000 h 10000"/>
              <a:gd name="connsiteX4" fmla="*/ 0 w 11099"/>
              <a:gd name="connsiteY4" fmla="*/ 9866 h 10000"/>
              <a:gd name="connsiteX5" fmla="*/ 2035 w 11099"/>
              <a:gd name="connsiteY5" fmla="*/ 4444 h 10000"/>
              <a:gd name="connsiteX6" fmla="*/ 1106 w 11099"/>
              <a:gd name="connsiteY6" fmla="*/ 0 h 10000"/>
              <a:gd name="connsiteX0" fmla="*/ 1106 w 11918"/>
              <a:gd name="connsiteY0" fmla="*/ 0 h 10000"/>
              <a:gd name="connsiteX1" fmla="*/ 8894 w 11918"/>
              <a:gd name="connsiteY1" fmla="*/ 0 h 10000"/>
              <a:gd name="connsiteX2" fmla="*/ 11770 w 11918"/>
              <a:gd name="connsiteY2" fmla="*/ 4579 h 10000"/>
              <a:gd name="connsiteX3" fmla="*/ 6681 w 11918"/>
              <a:gd name="connsiteY3" fmla="*/ 10000 h 10000"/>
              <a:gd name="connsiteX4" fmla="*/ 0 w 11918"/>
              <a:gd name="connsiteY4" fmla="*/ 9866 h 10000"/>
              <a:gd name="connsiteX5" fmla="*/ 2035 w 11918"/>
              <a:gd name="connsiteY5" fmla="*/ 4444 h 10000"/>
              <a:gd name="connsiteX6" fmla="*/ 1106 w 11918"/>
              <a:gd name="connsiteY6" fmla="*/ 0 h 10000"/>
              <a:gd name="connsiteX0" fmla="*/ 1106 w 10904"/>
              <a:gd name="connsiteY0" fmla="*/ 0 h 10000"/>
              <a:gd name="connsiteX1" fmla="*/ 8894 w 10904"/>
              <a:gd name="connsiteY1" fmla="*/ 0 h 10000"/>
              <a:gd name="connsiteX2" fmla="*/ 10664 w 10904"/>
              <a:gd name="connsiteY2" fmla="*/ 4579 h 10000"/>
              <a:gd name="connsiteX3" fmla="*/ 6681 w 10904"/>
              <a:gd name="connsiteY3" fmla="*/ 10000 h 10000"/>
              <a:gd name="connsiteX4" fmla="*/ 0 w 10904"/>
              <a:gd name="connsiteY4" fmla="*/ 9866 h 10000"/>
              <a:gd name="connsiteX5" fmla="*/ 2035 w 10904"/>
              <a:gd name="connsiteY5" fmla="*/ 4444 h 10000"/>
              <a:gd name="connsiteX6" fmla="*/ 1106 w 10904"/>
              <a:gd name="connsiteY6" fmla="*/ 0 h 10000"/>
              <a:gd name="connsiteX0" fmla="*/ 1106 w 10904"/>
              <a:gd name="connsiteY0" fmla="*/ 0 h 10000"/>
              <a:gd name="connsiteX1" fmla="*/ 8894 w 10904"/>
              <a:gd name="connsiteY1" fmla="*/ 0 h 10000"/>
              <a:gd name="connsiteX2" fmla="*/ 10664 w 10904"/>
              <a:gd name="connsiteY2" fmla="*/ 4579 h 10000"/>
              <a:gd name="connsiteX3" fmla="*/ 8894 w 10904"/>
              <a:gd name="connsiteY3" fmla="*/ 7222 h 10000"/>
              <a:gd name="connsiteX4" fmla="*/ 6681 w 10904"/>
              <a:gd name="connsiteY4" fmla="*/ 10000 h 10000"/>
              <a:gd name="connsiteX5" fmla="*/ 0 w 10904"/>
              <a:gd name="connsiteY5" fmla="*/ 9866 h 10000"/>
              <a:gd name="connsiteX6" fmla="*/ 2035 w 10904"/>
              <a:gd name="connsiteY6" fmla="*/ 4444 h 10000"/>
              <a:gd name="connsiteX7" fmla="*/ 1106 w 10904"/>
              <a:gd name="connsiteY7" fmla="*/ 0 h 10000"/>
              <a:gd name="connsiteX0" fmla="*/ 1106 w 10904"/>
              <a:gd name="connsiteY0" fmla="*/ 0 h 10000"/>
              <a:gd name="connsiteX1" fmla="*/ 8894 w 10904"/>
              <a:gd name="connsiteY1" fmla="*/ 0 h 10000"/>
              <a:gd name="connsiteX2" fmla="*/ 10664 w 10904"/>
              <a:gd name="connsiteY2" fmla="*/ 4579 h 10000"/>
              <a:gd name="connsiteX3" fmla="*/ 9779 w 10904"/>
              <a:gd name="connsiteY3" fmla="*/ 7132 h 10000"/>
              <a:gd name="connsiteX4" fmla="*/ 6681 w 10904"/>
              <a:gd name="connsiteY4" fmla="*/ 10000 h 10000"/>
              <a:gd name="connsiteX5" fmla="*/ 0 w 10904"/>
              <a:gd name="connsiteY5" fmla="*/ 9866 h 10000"/>
              <a:gd name="connsiteX6" fmla="*/ 2035 w 10904"/>
              <a:gd name="connsiteY6" fmla="*/ 4444 h 10000"/>
              <a:gd name="connsiteX7" fmla="*/ 1106 w 10904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04" h="10000">
                <a:moveTo>
                  <a:pt x="1106" y="0"/>
                </a:moveTo>
                <a:lnTo>
                  <a:pt x="8894" y="0"/>
                </a:lnTo>
                <a:cubicBezTo>
                  <a:pt x="10340" y="659"/>
                  <a:pt x="11401" y="2912"/>
                  <a:pt x="10664" y="4579"/>
                </a:cubicBezTo>
                <a:cubicBezTo>
                  <a:pt x="10664" y="5783"/>
                  <a:pt x="10443" y="6229"/>
                  <a:pt x="9779" y="7132"/>
                </a:cubicBezTo>
                <a:cubicBezTo>
                  <a:pt x="9115" y="8035"/>
                  <a:pt x="8163" y="9559"/>
                  <a:pt x="6681" y="10000"/>
                </a:cubicBezTo>
                <a:lnTo>
                  <a:pt x="0" y="9866"/>
                </a:lnTo>
                <a:cubicBezTo>
                  <a:pt x="88" y="8089"/>
                  <a:pt x="1947" y="6221"/>
                  <a:pt x="2035" y="4444"/>
                </a:cubicBezTo>
                <a:lnTo>
                  <a:pt x="1106" y="0"/>
                </a:lnTo>
                <a:close/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9225" name="Right Brace 9224"/>
          <p:cNvSpPr/>
          <p:nvPr/>
        </p:nvSpPr>
        <p:spPr bwMode="auto">
          <a:xfrm>
            <a:off x="3289300" y="2238375"/>
            <a:ext cx="141224" cy="271992"/>
          </a:xfrm>
          <a:prstGeom prst="rightBrace">
            <a:avLst>
              <a:gd name="adj1" fmla="val 29317"/>
              <a:gd name="adj2" fmla="val 50000"/>
            </a:avLst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5" name="Right Brace 44"/>
          <p:cNvSpPr/>
          <p:nvPr/>
        </p:nvSpPr>
        <p:spPr bwMode="auto">
          <a:xfrm rot="11973290">
            <a:off x="2745508" y="2174862"/>
            <a:ext cx="105299" cy="457338"/>
          </a:xfrm>
          <a:prstGeom prst="rightBrace">
            <a:avLst>
              <a:gd name="adj1" fmla="val 29317"/>
              <a:gd name="adj2" fmla="val 50000"/>
            </a:avLst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chemeClr val="bg1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3452604" y="2249608"/>
            <a:ext cx="1500397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Carbohydrate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6407472" y="2173408"/>
            <a:ext cx="1500397" cy="24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Glycolipid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7034004" y="2486673"/>
            <a:ext cx="1779796" cy="67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EXTRACELLULAR</a:t>
            </a:r>
            <a:br>
              <a:rPr lang="en-US" sz="16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SIDE OF</a:t>
            </a:r>
            <a:br>
              <a:rPr lang="en-US" sz="16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MEMBRANE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1962468" y="4400142"/>
            <a:ext cx="1610463" cy="48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Microfilaments</a:t>
            </a:r>
            <a:br>
              <a:rPr lang="en-US" sz="16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of cytoskeleton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1750806" y="751007"/>
            <a:ext cx="2211596" cy="51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Fibers of extra-</a:t>
            </a:r>
            <a:br>
              <a:rPr lang="en-US" sz="16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cellular matrix (ECM)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2826072" y="4036073"/>
            <a:ext cx="1195594" cy="24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Cholesterol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4036802" y="4467871"/>
            <a:ext cx="1110928" cy="51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Peripheral</a:t>
            </a: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proteins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6111140" y="4704939"/>
            <a:ext cx="882328" cy="51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Integral</a:t>
            </a: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protein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6974737" y="5035140"/>
            <a:ext cx="1601995" cy="73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CYTOPLASMIC</a:t>
            </a: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SIDE OF</a:t>
            </a: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MEMBRANE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3430524" y="3609975"/>
            <a:ext cx="3090" cy="46325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0349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Campbell_10e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Campbell_10e_Lecture_Template" id="{B7CA0FD3-0B5A-470C-99F9-94A1C46060BB}" vid="{188D9A04-B586-4946-AF2D-BBC11ACBD6BB}"/>
    </a:ext>
  </a:extLst>
</a:theme>
</file>

<file path=ppt/theme/theme10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Campbell_10e_Lecture_Template</Template>
  <TotalTime>4043</TotalTime>
  <Words>2979</Words>
  <Application>Microsoft Macintosh PowerPoint</Application>
  <PresentationFormat>On-screen Show (4:3)</PresentationFormat>
  <Paragraphs>490</Paragraphs>
  <Slides>74</Slides>
  <Notes>74</Notes>
  <HiddenSlides>0</HiddenSlides>
  <MMClips>7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74</vt:i4>
      </vt:variant>
    </vt:vector>
  </HeadingPairs>
  <TitlesOfParts>
    <vt:vector size="88" baseType="lpstr">
      <vt:lpstr>Campbell_10e_Lecture_Template</vt:lpstr>
      <vt:lpstr>3_Blank</vt:lpstr>
      <vt:lpstr>4_Blank</vt:lpstr>
      <vt:lpstr>10_Blank</vt:lpstr>
      <vt:lpstr>11_Blank</vt:lpstr>
      <vt:lpstr>12_Blank</vt:lpstr>
      <vt:lpstr>16_Blank</vt:lpstr>
      <vt:lpstr>17_Blank</vt:lpstr>
      <vt:lpstr>18_Blank</vt:lpstr>
      <vt:lpstr>19_Blank</vt:lpstr>
      <vt:lpstr>20_Blank</vt:lpstr>
      <vt:lpstr>22_Blank</vt:lpstr>
      <vt:lpstr>26_Blank</vt:lpstr>
      <vt:lpstr>27_Blank</vt:lpstr>
      <vt:lpstr>PowerPoint Presentation</vt:lpstr>
      <vt:lpstr>PowerPoint Presentation</vt:lpstr>
      <vt:lpstr>Life at the Edge</vt:lpstr>
      <vt:lpstr>Overview</vt:lpstr>
      <vt:lpstr>Overview</vt:lpstr>
      <vt:lpstr>Concept 7.1: Cellular membranes are fluid mosaics of lipids and proteins</vt:lpstr>
      <vt:lpstr>Phospholipid bilayer (cross section)</vt:lpstr>
      <vt:lpstr>Concept 7.1: Cellular membranes are fluid mosaics of lipids and proteins</vt:lpstr>
      <vt:lpstr>Updated model of an animal cell’s plasma membrane (cutaway view)</vt:lpstr>
      <vt:lpstr>Concept 7.1: Cellular membranes are fluid mosaics of lipids and proteins</vt:lpstr>
      <vt:lpstr> </vt:lpstr>
      <vt:lpstr> </vt:lpstr>
      <vt:lpstr>Factors that affect membrane fluidity</vt:lpstr>
      <vt:lpstr>Concept 7.1: Cellular membranes are fluid mosaics of lipids and proteins</vt:lpstr>
      <vt:lpstr> </vt:lpstr>
      <vt:lpstr>Figure 7.7</vt:lpstr>
      <vt:lpstr> </vt:lpstr>
      <vt:lpstr>The structure of a transmembrane protein</vt:lpstr>
      <vt:lpstr>Concept 7.1: Cellular membranes are fluid mosaics of lipids and proteins</vt:lpstr>
      <vt:lpstr>Concept 7.1: Cellular membranes are fluid mosaics of lipids and proteins</vt:lpstr>
      <vt:lpstr>Synthesis of membrane components and their orientation in the membrane</vt:lpstr>
      <vt:lpstr>PowerPoint Presentation</vt:lpstr>
      <vt:lpstr>PowerPoint Presentation</vt:lpstr>
      <vt:lpstr>PowerPoint Presentation</vt:lpstr>
      <vt:lpstr>Overview</vt:lpstr>
      <vt:lpstr>PowerPoint Presentation</vt:lpstr>
      <vt:lpstr>Concept 7.2: Membrane structure results in selective permeability</vt:lpstr>
      <vt:lpstr>Concept 7.2: Membrane structure results in selective permeability</vt:lpstr>
      <vt:lpstr>Animation: Membrane Selectivity</vt:lpstr>
      <vt:lpstr>Concept 7.2: Membrane structure results in selective permeability</vt:lpstr>
      <vt:lpstr> </vt:lpstr>
      <vt:lpstr>PowerPoint Presentation</vt:lpstr>
      <vt:lpstr>PowerPoint Presentation</vt:lpstr>
      <vt:lpstr>PowerPoint Presentation</vt:lpstr>
      <vt:lpstr>Overview</vt:lpstr>
      <vt:lpstr>Concept 7.3: Passive transport is diffusion of a substance across a membrane with no energy investment</vt:lpstr>
      <vt:lpstr>The diffusion of solutes across a synthetic membrane</vt:lpstr>
      <vt:lpstr>Animation: Diffusion</vt:lpstr>
      <vt:lpstr>Concept 7.3: Passive transport is diffusion of a substance across a membrane with no energy investment</vt:lpstr>
      <vt:lpstr>Concept 7.3: Passive transport is diffusion of a substance across a membrane with no energy investment</vt:lpstr>
      <vt:lpstr>Osmosis</vt:lpstr>
      <vt:lpstr>Figure 7.11a</vt:lpstr>
      <vt:lpstr>Concept 7.3: Passive transport is diffusion of a substance across a membrane with no energy investment</vt:lpstr>
      <vt:lpstr>Figure 7.12</vt:lpstr>
      <vt:lpstr>Concept 7.3: Passive transport is diffusion of a substance across a membrane with no energy investment</vt:lpstr>
      <vt:lpstr>Concept 7.3: Passive transport is diffusion of a substance across a membrane with no energy investment</vt:lpstr>
      <vt:lpstr>Concept 7.3: Passive transport is diffusion of a substance across a membrane with no energy investment</vt:lpstr>
      <vt:lpstr>Two types of transport proteins that carry out facilitated diffusion</vt:lpstr>
      <vt:lpstr>PowerPoint Presentation</vt:lpstr>
      <vt:lpstr>PowerPoint Presentation</vt:lpstr>
      <vt:lpstr>PowerPoint Presentation</vt:lpstr>
      <vt:lpstr>Overview</vt:lpstr>
      <vt:lpstr>Concept 7.4: Active transport uses energy to move solutes against their gradients</vt:lpstr>
      <vt:lpstr>Concept 7.4: Active transport uses energy to move solutes against their gradients</vt:lpstr>
      <vt:lpstr>Animation: Active Transport</vt:lpstr>
      <vt:lpstr>The sodium-potassium pump: a specific case of active transport</vt:lpstr>
      <vt:lpstr>PowerPoint Presentation</vt:lpstr>
      <vt:lpstr>Figure 7.16</vt:lpstr>
      <vt:lpstr>PowerPoint Presentation</vt:lpstr>
      <vt:lpstr>PowerPoint Presentation</vt:lpstr>
      <vt:lpstr>PowerPoint Presentation</vt:lpstr>
      <vt:lpstr>Overview</vt:lpstr>
      <vt:lpstr>Concept 7.5: Bulk transport across the plasma membrane occurs by exocytosis and endocytosis</vt:lpstr>
      <vt:lpstr>Concept 7.5: Bulk transport across the plasma membrane occurs by exocytosis and endocytosis</vt:lpstr>
      <vt:lpstr>Animation: Exocytosis</vt:lpstr>
      <vt:lpstr>Concept 7.5: Bulk transport across the plasma membrane occurs by exocytosis and endocytosis</vt:lpstr>
      <vt:lpstr>Concept 7.5: Bulk transport across the plasma membrane occurs by exocytosis and endocytosis</vt:lpstr>
      <vt:lpstr>Concept 7.5: Bulk transport across the plasma membrane occurs by exocytosis and endocytosis</vt:lpstr>
      <vt:lpstr>Concept 7.5: Bulk transport across the plasma membrane occurs by exocytosis and endocytosis</vt:lpstr>
      <vt:lpstr>PowerPoint Presentation</vt:lpstr>
      <vt:lpstr>PowerPoint Presentation</vt:lpstr>
      <vt:lpstr>PowerPoint Presentation</vt:lpstr>
      <vt:lpstr>Exploring endocytosis in animal cells</vt:lpstr>
      <vt:lpstr>Overview</vt:lpstr>
    </vt:vector>
  </TitlesOfParts>
  <Company>Pearson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HaiderAli Bhatti</cp:lastModifiedBy>
  <cp:revision>459</cp:revision>
  <cp:lastPrinted>2005-03-24T12:52:04Z</cp:lastPrinted>
  <dcterms:created xsi:type="dcterms:W3CDTF">2010-10-31T21:38:30Z</dcterms:created>
  <dcterms:modified xsi:type="dcterms:W3CDTF">2017-10-23T16:00:27Z</dcterms:modified>
</cp:coreProperties>
</file>