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slideLayouts/slideLayout22.xml" ContentType="application/vnd.openxmlformats-officedocument.presentationml.slideLayout+xml"/>
  <Override PartName="/ppt/theme/theme11.xml" ContentType="application/vnd.openxmlformats-officedocument.theme+xml"/>
  <Override PartName="/ppt/slideLayouts/slideLayout23.xml" ContentType="application/vnd.openxmlformats-officedocument.presentationml.slideLayout+xml"/>
  <Override PartName="/ppt/theme/theme12.xml" ContentType="application/vnd.openxmlformats-officedocument.theme+xml"/>
  <Override PartName="/ppt/slideLayouts/slideLayout24.xml" ContentType="application/vnd.openxmlformats-officedocument.presentationml.slideLayout+xml"/>
  <Override PartName="/ppt/theme/theme13.xml" ContentType="application/vnd.openxmlformats-officedocument.theme+xml"/>
  <Override PartName="/ppt/slideLayouts/slideLayout25.xml" ContentType="application/vnd.openxmlformats-officedocument.presentationml.slideLayout+xml"/>
  <Override PartName="/ppt/theme/theme14.xml" ContentType="application/vnd.openxmlformats-officedocument.theme+xml"/>
  <Override PartName="/ppt/slideLayouts/slideLayout26.xml" ContentType="application/vnd.openxmlformats-officedocument.presentationml.slideLayout+xml"/>
  <Override PartName="/ppt/theme/theme15.xml" ContentType="application/vnd.openxmlformats-officedocument.theme+xml"/>
  <Override PartName="/ppt/slideLayouts/slideLayout27.xml" ContentType="application/vnd.openxmlformats-officedocument.presentationml.slideLayout+xml"/>
  <Override PartName="/ppt/theme/theme16.xml" ContentType="application/vnd.openxmlformats-officedocument.theme+xml"/>
  <Override PartName="/ppt/slideLayouts/slideLayout28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2" r:id="rId1"/>
    <p:sldMasterId id="2147483736" r:id="rId2"/>
    <p:sldMasterId id="2147483740" r:id="rId3"/>
    <p:sldMasterId id="2147483742" r:id="rId4"/>
    <p:sldMasterId id="2147483746" r:id="rId5"/>
    <p:sldMasterId id="2147483756" r:id="rId6"/>
    <p:sldMasterId id="2147483760" r:id="rId7"/>
    <p:sldMasterId id="2147483770" r:id="rId8"/>
    <p:sldMasterId id="2147483772" r:id="rId9"/>
    <p:sldMasterId id="2147483776" r:id="rId10"/>
    <p:sldMasterId id="2147483778" r:id="rId11"/>
    <p:sldMasterId id="2147483780" r:id="rId12"/>
    <p:sldMasterId id="2147483782" r:id="rId13"/>
    <p:sldMasterId id="2147483786" r:id="rId14"/>
    <p:sldMasterId id="2147483788" r:id="rId15"/>
    <p:sldMasterId id="2147483790" r:id="rId16"/>
    <p:sldMasterId id="2147483792" r:id="rId17"/>
  </p:sldMasterIdLst>
  <p:notesMasterIdLst>
    <p:notesMasterId r:id="rId58"/>
  </p:notesMasterIdLst>
  <p:handoutMasterIdLst>
    <p:handoutMasterId r:id="rId59"/>
  </p:handoutMasterIdLst>
  <p:sldIdLst>
    <p:sldId id="256" r:id="rId18"/>
    <p:sldId id="440" r:id="rId19"/>
    <p:sldId id="436" r:id="rId20"/>
    <p:sldId id="301" r:id="rId21"/>
    <p:sldId id="401" r:id="rId22"/>
    <p:sldId id="302" r:id="rId23"/>
    <p:sldId id="437" r:id="rId24"/>
    <p:sldId id="306" r:id="rId25"/>
    <p:sldId id="307" r:id="rId26"/>
    <p:sldId id="403" r:id="rId27"/>
    <p:sldId id="308" r:id="rId28"/>
    <p:sldId id="404" r:id="rId29"/>
    <p:sldId id="309" r:id="rId30"/>
    <p:sldId id="310" r:id="rId31"/>
    <p:sldId id="406" r:id="rId32"/>
    <p:sldId id="311" r:id="rId33"/>
    <p:sldId id="411" r:id="rId34"/>
    <p:sldId id="441" r:id="rId35"/>
    <p:sldId id="312" r:id="rId36"/>
    <p:sldId id="413" r:id="rId37"/>
    <p:sldId id="442" r:id="rId38"/>
    <p:sldId id="438" r:id="rId39"/>
    <p:sldId id="314" r:id="rId40"/>
    <p:sldId id="315" r:id="rId41"/>
    <p:sldId id="418" r:id="rId42"/>
    <p:sldId id="316" r:id="rId43"/>
    <p:sldId id="317" r:id="rId44"/>
    <p:sldId id="421" r:id="rId45"/>
    <p:sldId id="422" r:id="rId46"/>
    <p:sldId id="423" r:id="rId47"/>
    <p:sldId id="424" r:id="rId48"/>
    <p:sldId id="426" r:id="rId49"/>
    <p:sldId id="427" r:id="rId50"/>
    <p:sldId id="428" r:id="rId51"/>
    <p:sldId id="419" r:id="rId52"/>
    <p:sldId id="443" r:id="rId53"/>
    <p:sldId id="318" r:id="rId54"/>
    <p:sldId id="429" r:id="rId55"/>
    <p:sldId id="439" r:id="rId56"/>
    <p:sldId id="319" r:id="rId57"/>
  </p:sldIdLst>
  <p:sldSz cx="9144000" cy="6858000" type="screen4x3"/>
  <p:notesSz cx="6858000" cy="9144000"/>
  <p:custDataLst>
    <p:tags r:id="rId6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4" orient="horz" pos="2160" userDrawn="1">
          <p15:clr>
            <a:srgbClr val="A4A3A4"/>
          </p15:clr>
        </p15:guide>
        <p15:guide id="5" orient="horz" pos="1296" userDrawn="1">
          <p15:clr>
            <a:srgbClr val="A4A3A4"/>
          </p15:clr>
        </p15:guide>
        <p15:guide id="8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AF8E"/>
    <a:srgbClr val="D2B239"/>
    <a:srgbClr val="EFC335"/>
    <a:srgbClr val="9D002D"/>
    <a:srgbClr val="D9CB27"/>
    <a:srgbClr val="C9C439"/>
    <a:srgbClr val="ADAE2B"/>
    <a:srgbClr val="B2B3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7810" autoAdjust="0"/>
  </p:normalViewPr>
  <p:slideViewPr>
    <p:cSldViewPr snapToGrid="0" showGuides="1">
      <p:cViewPr>
        <p:scale>
          <a:sx n="100" d="100"/>
          <a:sy n="100" d="100"/>
        </p:scale>
        <p:origin x="-1848" y="-520"/>
      </p:cViewPr>
      <p:guideLst>
        <p:guide orient="horz" pos="2160"/>
        <p:guide orient="horz" pos="1296"/>
        <p:guide pos="2879"/>
      </p:guideLst>
    </p:cSldViewPr>
  </p:slideViewPr>
  <p:outlineViewPr>
    <p:cViewPr>
      <p:scale>
        <a:sx n="33" d="100"/>
        <a:sy n="33" d="100"/>
      </p:scale>
      <p:origin x="0" y="181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13" d="100"/>
          <a:sy n="113" d="100"/>
        </p:scale>
        <p:origin x="-322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" Target="slides/slide1.xml"/><Relationship Id="rId19" Type="http://schemas.openxmlformats.org/officeDocument/2006/relationships/slide" Target="slides/slide2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33.xml"/><Relationship Id="rId51" Type="http://schemas.openxmlformats.org/officeDocument/2006/relationships/slide" Target="slides/slide34.xml"/><Relationship Id="rId52" Type="http://schemas.openxmlformats.org/officeDocument/2006/relationships/slide" Target="slides/slide35.xml"/><Relationship Id="rId53" Type="http://schemas.openxmlformats.org/officeDocument/2006/relationships/slide" Target="slides/slide36.xml"/><Relationship Id="rId54" Type="http://schemas.openxmlformats.org/officeDocument/2006/relationships/slide" Target="slides/slide37.xml"/><Relationship Id="rId55" Type="http://schemas.openxmlformats.org/officeDocument/2006/relationships/slide" Target="slides/slide38.xml"/><Relationship Id="rId56" Type="http://schemas.openxmlformats.org/officeDocument/2006/relationships/slide" Target="slides/slide39.xml"/><Relationship Id="rId57" Type="http://schemas.openxmlformats.org/officeDocument/2006/relationships/slide" Target="slides/slide40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23.xml"/><Relationship Id="rId41" Type="http://schemas.openxmlformats.org/officeDocument/2006/relationships/slide" Target="slides/slide24.xml"/><Relationship Id="rId42" Type="http://schemas.openxmlformats.org/officeDocument/2006/relationships/slide" Target="slides/slide25.xml"/><Relationship Id="rId43" Type="http://schemas.openxmlformats.org/officeDocument/2006/relationships/slide" Target="slides/slide26.xml"/><Relationship Id="rId44" Type="http://schemas.openxmlformats.org/officeDocument/2006/relationships/slide" Target="slides/slide27.xml"/><Relationship Id="rId45" Type="http://schemas.openxmlformats.org/officeDocument/2006/relationships/slide" Target="slides/slide28.xml"/><Relationship Id="rId46" Type="http://schemas.openxmlformats.org/officeDocument/2006/relationships/slide" Target="slides/slide29.xml"/><Relationship Id="rId47" Type="http://schemas.openxmlformats.org/officeDocument/2006/relationships/slide" Target="slides/slide30.xml"/><Relationship Id="rId48" Type="http://schemas.openxmlformats.org/officeDocument/2006/relationships/slide" Target="slides/slide31.xml"/><Relationship Id="rId49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3.xml"/><Relationship Id="rId31" Type="http://schemas.openxmlformats.org/officeDocument/2006/relationships/slide" Target="slides/slide14.xml"/><Relationship Id="rId32" Type="http://schemas.openxmlformats.org/officeDocument/2006/relationships/slide" Target="slides/slide15.xml"/><Relationship Id="rId33" Type="http://schemas.openxmlformats.org/officeDocument/2006/relationships/slide" Target="slides/slide16.xml"/><Relationship Id="rId34" Type="http://schemas.openxmlformats.org/officeDocument/2006/relationships/slide" Target="slides/slide17.xml"/><Relationship Id="rId35" Type="http://schemas.openxmlformats.org/officeDocument/2006/relationships/slide" Target="slides/slide18.xml"/><Relationship Id="rId36" Type="http://schemas.openxmlformats.org/officeDocument/2006/relationships/slide" Target="slides/slide19.xml"/><Relationship Id="rId37" Type="http://schemas.openxmlformats.org/officeDocument/2006/relationships/slide" Target="slides/slide20.xml"/><Relationship Id="rId38" Type="http://schemas.openxmlformats.org/officeDocument/2006/relationships/slide" Target="slides/slide21.xml"/><Relationship Id="rId39" Type="http://schemas.openxmlformats.org/officeDocument/2006/relationships/slide" Target="slides/slide22.xml"/><Relationship Id="rId20" Type="http://schemas.openxmlformats.org/officeDocument/2006/relationships/slide" Target="slides/slide3.xml"/><Relationship Id="rId21" Type="http://schemas.openxmlformats.org/officeDocument/2006/relationships/slide" Target="slides/slide4.xml"/><Relationship Id="rId22" Type="http://schemas.openxmlformats.org/officeDocument/2006/relationships/slide" Target="slides/slide5.xml"/><Relationship Id="rId23" Type="http://schemas.openxmlformats.org/officeDocument/2006/relationships/slide" Target="slides/slide6.xml"/><Relationship Id="rId24" Type="http://schemas.openxmlformats.org/officeDocument/2006/relationships/slide" Target="slides/slide7.xml"/><Relationship Id="rId25" Type="http://schemas.openxmlformats.org/officeDocument/2006/relationships/slide" Target="slides/slide8.xml"/><Relationship Id="rId26" Type="http://schemas.openxmlformats.org/officeDocument/2006/relationships/slide" Target="slides/slide9.xml"/><Relationship Id="rId27" Type="http://schemas.openxmlformats.org/officeDocument/2006/relationships/slide" Target="slides/slide10.xml"/><Relationship Id="rId28" Type="http://schemas.openxmlformats.org/officeDocument/2006/relationships/slide" Target="slides/slide11.xml"/><Relationship Id="rId29" Type="http://schemas.openxmlformats.org/officeDocument/2006/relationships/slide" Target="slides/slide12.xml"/><Relationship Id="rId60" Type="http://schemas.openxmlformats.org/officeDocument/2006/relationships/printerSettings" Target="printerSettings/printerSettings1.bin"/><Relationship Id="rId61" Type="http://schemas.openxmlformats.org/officeDocument/2006/relationships/tags" Target="tags/tag1.xml"/><Relationship Id="rId62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428B83D0-9A38-8449-8AD4-55F227EFFF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7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51450E68-1DA1-7749-89F8-62C3E1ECFD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20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B257163-1558-CA4A-AD2B-452869352182}" type="slidenum">
              <a:rPr lang="en-US" sz="1200">
                <a:latin typeface="Times New Roman" charset="0"/>
              </a:rPr>
              <a:pPr/>
              <a:t>1</a:t>
            </a:fld>
            <a:endParaRPr lang="en-US" sz="1200">
              <a:latin typeface="Times New Roman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895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4.9ab Some </a:t>
            </a:r>
            <a:r>
              <a:rPr lang="en-US" dirty="0"/>
              <a:t>biologically important chemical groups (part 1b: carbonyl)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4.9ac Some </a:t>
            </a:r>
            <a:r>
              <a:rPr lang="en-US" dirty="0"/>
              <a:t>biologically important chemical groups (part 1c: carboxyl)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4.9ad Some </a:t>
            </a:r>
            <a:r>
              <a:rPr lang="en-US" dirty="0"/>
              <a:t>biologically important chemical groups (part 1d: amino)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4.9ba Some </a:t>
            </a:r>
            <a:r>
              <a:rPr lang="en-US" dirty="0"/>
              <a:t>biologically important chemical groups (part 2a: sulfhydryl)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4.9bb Some </a:t>
            </a:r>
            <a:r>
              <a:rPr lang="en-US" dirty="0"/>
              <a:t>biologically important chemical groups (part 2b: phosphate)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4.9bc Some </a:t>
            </a:r>
            <a:r>
              <a:rPr lang="en-US" dirty="0"/>
              <a:t>biologically important chemical groups (part 2c: methyl)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4.9 Some </a:t>
            </a:r>
            <a:r>
              <a:rPr lang="en-US" dirty="0"/>
              <a:t>biologically important chemical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4.UN04 In-text </a:t>
            </a:r>
            <a:r>
              <a:rPr lang="en-US" dirty="0"/>
              <a:t>figure, ATP phosphate chain, p. 64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4.1a What </a:t>
            </a:r>
            <a:r>
              <a:rPr lang="en-US" dirty="0"/>
              <a:t>properties make carbon the basis of all life? (part 1: carbon atom)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4.3 The </a:t>
            </a:r>
            <a:r>
              <a:rPr lang="en-US" dirty="0"/>
              <a:t>shapes of three simple organic molecules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4.4 Valences </a:t>
            </a:r>
            <a:r>
              <a:rPr lang="en-US" dirty="0"/>
              <a:t>of the major elements of organic molecules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4.5 Four </a:t>
            </a:r>
            <a:r>
              <a:rPr lang="en-US" dirty="0"/>
              <a:t>ways that carbon skeletons can vary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4.6 The </a:t>
            </a:r>
            <a:r>
              <a:rPr lang="en-US" dirty="0"/>
              <a:t>role of hydrocarbons in fats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4.7 Three </a:t>
            </a:r>
            <a:r>
              <a:rPr lang="en-US" dirty="0"/>
              <a:t>types of isomers, compounds with the same molecular formula but different structures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4.UN03</a:t>
            </a:r>
            <a:r>
              <a:rPr lang="en-US" baseline="0" dirty="0" smtClean="0"/>
              <a:t> </a:t>
            </a:r>
            <a:r>
              <a:rPr lang="en-US" dirty="0" smtClean="0"/>
              <a:t>In-text </a:t>
            </a:r>
            <a:r>
              <a:rPr lang="en-US" dirty="0"/>
              <a:t>figure, sex hormones, p. 62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4.9aa Some </a:t>
            </a:r>
            <a:r>
              <a:rPr lang="en-US" dirty="0"/>
              <a:t>biologically important chemical groups (part 1a: hydroxyl)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38" y="162990"/>
            <a:ext cx="9144000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 smtClean="0">
                <a:solidFill>
                  <a:srgbClr val="FFFFFF"/>
                </a:solidFill>
                <a:latin typeface="+mj-lt"/>
                <a:ea typeface="+mn-ea"/>
                <a:cs typeface="Times New Roman" pitchFamily="84" charset="0"/>
              </a:rPr>
              <a:t>CAMPBELL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4800" dirty="0" smtClean="0">
                <a:solidFill>
                  <a:srgbClr val="D2B239"/>
                </a:solidFill>
                <a:latin typeface="+mj-lt"/>
                <a:ea typeface="+mn-ea"/>
                <a:cs typeface="Times New Roman" pitchFamily="84" charset="0"/>
              </a:rPr>
              <a:t>BIOLOGY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0" y="1131066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Reece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Urry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Cain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Wasserman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Minorsky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Jackson</a:t>
            </a:r>
            <a:endParaRPr lang="en-US" sz="1600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592888"/>
            <a:ext cx="68802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CAA3C"/>
                    </a:gs>
                    <a:gs pos="100000">
                      <a:srgbClr val="5EBDBE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dirty="0">
                <a:solidFill>
                  <a:srgbClr val="FFFFFF"/>
                </a:solidFill>
              </a:rPr>
              <a:t>     © 2014 Pearson Education, Inc.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6023428" y="715674"/>
            <a:ext cx="86961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TENTH</a:t>
            </a:r>
          </a:p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EDITION</a:t>
            </a:r>
            <a:endParaRPr lang="en-US" sz="1000" b="1" i="0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0894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82563" y="190500"/>
            <a:ext cx="3089275" cy="1096963"/>
          </a:xfrm>
        </p:spPr>
        <p:txBody>
          <a:bodyPr anchor="ctr"/>
          <a:lstStyle>
            <a:lvl1pPr marL="0" indent="0">
              <a:defRPr sz="5000">
                <a:solidFill>
                  <a:srgbClr val="FFFFFF"/>
                </a:solidFill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7938" y="162990"/>
            <a:ext cx="9144000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 smtClean="0">
                <a:solidFill>
                  <a:srgbClr val="FFFFFF"/>
                </a:solidFill>
                <a:latin typeface="+mj-lt"/>
                <a:ea typeface="+mn-ea"/>
                <a:cs typeface="Times New Roman" pitchFamily="84" charset="0"/>
              </a:rPr>
              <a:t>CAMPBELL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4800" dirty="0" smtClean="0">
                <a:solidFill>
                  <a:srgbClr val="D2B239"/>
                </a:solidFill>
                <a:latin typeface="+mj-lt"/>
                <a:ea typeface="+mn-ea"/>
                <a:cs typeface="Times New Roman" pitchFamily="84" charset="0"/>
              </a:rPr>
              <a:t>BIOLOGY</a:t>
            </a:r>
          </a:p>
        </p:txBody>
      </p:sp>
      <p:sp>
        <p:nvSpPr>
          <p:cNvPr id="10" name="Text Box 31"/>
          <p:cNvSpPr txBox="1">
            <a:spLocks noChangeArrowheads="1"/>
          </p:cNvSpPr>
          <p:nvPr userDrawn="1"/>
        </p:nvSpPr>
        <p:spPr bwMode="auto">
          <a:xfrm>
            <a:off x="0" y="1131066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Reece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Urry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Cain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Wasserman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Minorsky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Jackson</a:t>
            </a:r>
            <a:endParaRPr lang="en-US" sz="1600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2" name="Text Box 50"/>
          <p:cNvSpPr txBox="1">
            <a:spLocks noChangeArrowheads="1"/>
          </p:cNvSpPr>
          <p:nvPr userDrawn="1"/>
        </p:nvSpPr>
        <p:spPr bwMode="auto">
          <a:xfrm>
            <a:off x="6023428" y="715674"/>
            <a:ext cx="86961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TENTH</a:t>
            </a:r>
          </a:p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EDITION</a:t>
            </a:r>
            <a:endParaRPr lang="en-US" sz="1000" b="1" i="0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420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76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182563"/>
            <a:ext cx="2203450" cy="6170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3" y="182563"/>
            <a:ext cx="6457950" cy="6170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71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7938" y="162990"/>
            <a:ext cx="9144000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 smtClean="0">
                <a:solidFill>
                  <a:srgbClr val="FFFFFF"/>
                </a:solidFill>
                <a:latin typeface="+mj-lt"/>
                <a:ea typeface="+mn-ea"/>
                <a:cs typeface="Times New Roman" pitchFamily="84" charset="0"/>
              </a:rPr>
              <a:t>CAMPBELL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4800" dirty="0" smtClean="0">
                <a:solidFill>
                  <a:srgbClr val="D2B239"/>
                </a:solidFill>
                <a:latin typeface="+mj-lt"/>
                <a:ea typeface="+mn-ea"/>
                <a:cs typeface="Times New Roman" pitchFamily="84" charset="0"/>
              </a:rPr>
              <a:t>BIOLOGY</a:t>
            </a:r>
          </a:p>
        </p:txBody>
      </p:sp>
      <p:sp>
        <p:nvSpPr>
          <p:cNvPr id="5" name="Text Box 31"/>
          <p:cNvSpPr txBox="1">
            <a:spLocks noChangeArrowheads="1"/>
          </p:cNvSpPr>
          <p:nvPr userDrawn="1"/>
        </p:nvSpPr>
        <p:spPr bwMode="auto">
          <a:xfrm>
            <a:off x="0" y="1131066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Reece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Urry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Cain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Wasserman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Minorsky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Jackson</a:t>
            </a:r>
            <a:endParaRPr lang="en-US" sz="1600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0" y="6592888"/>
            <a:ext cx="68802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CAA3C"/>
                    </a:gs>
                    <a:gs pos="100000">
                      <a:srgbClr val="5EBDBE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dirty="0">
                <a:solidFill>
                  <a:srgbClr val="FFFFFF"/>
                </a:solidFill>
              </a:rPr>
              <a:t>     © 2014 Pearson Education, Inc.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Box 50"/>
          <p:cNvSpPr txBox="1">
            <a:spLocks noChangeArrowheads="1"/>
          </p:cNvSpPr>
          <p:nvPr userDrawn="1"/>
        </p:nvSpPr>
        <p:spPr bwMode="auto">
          <a:xfrm>
            <a:off x="6023428" y="715674"/>
            <a:ext cx="86961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TENTH</a:t>
            </a:r>
          </a:p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EDITION</a:t>
            </a:r>
            <a:endParaRPr lang="en-US" sz="1000" b="1" i="0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0894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82563" y="190500"/>
            <a:ext cx="3089275" cy="1096963"/>
          </a:xfrm>
        </p:spPr>
        <p:txBody>
          <a:bodyPr anchor="ctr"/>
          <a:lstStyle>
            <a:lvl1pPr marL="0" indent="0">
              <a:defRPr sz="5000">
                <a:solidFill>
                  <a:srgbClr val="FFFFFF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3206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5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932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491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933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902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82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641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buClr>
                <a:srgbClr val="FF6600"/>
              </a:buClr>
              <a:defRPr/>
            </a:lvl1pPr>
            <a:lvl2pPr marL="740664" indent="-283464">
              <a:buClr>
                <a:srgbClr val="FF6600"/>
              </a:buClr>
              <a:defRPr/>
            </a:lvl2pPr>
            <a:lvl3pPr marL="1143000" indent="-228600">
              <a:buClr>
                <a:srgbClr val="FF6600"/>
              </a:buClr>
              <a:defRPr/>
            </a:lvl3pPr>
            <a:lvl4pPr marL="1600200" indent="-228600">
              <a:buClr>
                <a:srgbClr val="FF6600"/>
              </a:buClr>
              <a:defRPr/>
            </a:lvl4pPr>
            <a:lvl5pPr marL="2057400" indent="-228600">
              <a:buClr>
                <a:srgbClr val="FF66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61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852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11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170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548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0169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730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724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19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9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315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46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3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5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8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39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4743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663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theme" Target="../theme/theme17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0913" y="1272910"/>
            <a:ext cx="8499249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0" y="1"/>
            <a:ext cx="9144000" cy="290286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  <a:gs pos="25000">
                <a:srgbClr val="FF6600">
                  <a:alpha val="75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2986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"/>
            <a:ext cx="9144000" cy="290286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  <a:gs pos="25000">
                <a:srgbClr val="FF6600">
                  <a:alpha val="75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b="0" dirty="0">
                <a:solidFill>
                  <a:srgbClr val="000000"/>
                </a:solidFill>
                <a:latin typeface="Arial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5141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697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/>
          <a:ea typeface="Geneva" charset="0"/>
          <a:cs typeface="Arial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47472" indent="-347472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800">
          <a:solidFill>
            <a:schemeClr val="tx1"/>
          </a:solidFill>
          <a:latin typeface="Arial" charset="0"/>
          <a:ea typeface="Geneva" charset="0"/>
          <a:cs typeface="+mn-cs"/>
        </a:defRPr>
      </a:lvl1pPr>
      <a:lvl2pPr marL="740664" indent="-283464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26794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1468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3813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4359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1005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96038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9508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5135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6725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3289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0217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872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2026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226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7212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24948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hyperlink" Target="http://www.mediaresource.org/instruct.htm" TargetMode="External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>
                <a:latin typeface="Tahoma" charset="0"/>
              </a:rPr>
              <a:t>0</a:t>
            </a:r>
          </a:p>
        </p:txBody>
      </p:sp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73025" y="1633538"/>
            <a:ext cx="19478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D00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FC33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600" dirty="0" smtClean="0">
                <a:solidFill>
                  <a:srgbClr val="D2B239"/>
                </a:solidFill>
              </a:rPr>
              <a:t>4</a:t>
            </a:r>
            <a:endParaRPr lang="en-US" sz="9600" dirty="0">
              <a:solidFill>
                <a:srgbClr val="D2B239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036888"/>
            <a:ext cx="3462338" cy="2489200"/>
          </a:xfrm>
          <a:extLst>
            <a:ext uri="{909E8E84-426E-40dd-AFC4-6F175D3DCCD1}">
              <a14:hiddenFill xmlns:a14="http://schemas.microsoft.com/office/drawing/2010/main">
                <a:solidFill>
                  <a:srgbClr val="9D0016">
                    <a:alpha val="2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AF8E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/>
          <a:lstStyle/>
          <a:p>
            <a:pPr marL="152400" indent="0" eaLnBrk="1" hangingPunct="1">
              <a:buClr>
                <a:schemeClr val="tx2"/>
              </a:buClr>
              <a:buFont typeface="Wingdings" charset="0"/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Carbon and the Molecular Diversity of Life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27000" y="3056481"/>
            <a:ext cx="70163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2B2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4_03MolecularShape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3"/>
          <a:stretch/>
        </p:blipFill>
        <p:spPr>
          <a:xfrm>
            <a:off x="286004" y="280924"/>
            <a:ext cx="8546592" cy="6297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4.3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0045" y="502316"/>
            <a:ext cx="11040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Molecule</a:t>
            </a:r>
            <a:endParaRPr lang="en-US" sz="15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862" y="1121747"/>
            <a:ext cx="13367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(a) Methane</a:t>
            </a:r>
            <a:endParaRPr lang="en-US" sz="15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003" y="2970760"/>
            <a:ext cx="13367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(b) Ethane</a:t>
            </a:r>
            <a:endParaRPr lang="en-US" sz="15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663" y="5009317"/>
            <a:ext cx="15006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(c) </a:t>
            </a:r>
            <a:r>
              <a:rPr lang="en-US" sz="15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Ethene</a:t>
            </a:r>
            <a:endParaRPr lang="en-US" sz="1500" b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eaLnBrk="0" hangingPunct="0"/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    (ethylene)</a:t>
            </a:r>
            <a:endParaRPr lang="en-US" sz="15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8365" y="395799"/>
            <a:ext cx="11860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Molecular</a:t>
            </a:r>
          </a:p>
          <a:p>
            <a:pPr algn="ctr" eaLnBrk="0" hangingPunct="0"/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Formula</a:t>
            </a:r>
            <a:endParaRPr lang="en-US" sz="15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2235" y="395799"/>
            <a:ext cx="11860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Structural</a:t>
            </a:r>
          </a:p>
          <a:p>
            <a:pPr algn="ctr" eaLnBrk="0" hangingPunct="0"/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Formula</a:t>
            </a:r>
            <a:endParaRPr lang="en-US" sz="15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9843" y="510510"/>
            <a:ext cx="23167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Ball-and-Stick Model</a:t>
            </a:r>
            <a:endParaRPr lang="en-US" sz="15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4171" y="395799"/>
            <a:ext cx="1554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Space-Filling</a:t>
            </a:r>
          </a:p>
          <a:p>
            <a:pPr algn="ctr" eaLnBrk="0" hangingPunct="0"/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Model</a:t>
            </a:r>
            <a:endParaRPr lang="en-US" sz="15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70052" y="1777227"/>
            <a:ext cx="6403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CH</a:t>
            </a:r>
            <a:r>
              <a:rPr lang="en-US" sz="15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4</a:t>
            </a:r>
            <a:endParaRPr lang="en-US" sz="15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04499" y="3661741"/>
            <a:ext cx="7960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</a:t>
            </a:r>
            <a:r>
              <a:rPr lang="en-US" sz="15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r>
              <a:rPr lang="en-US" sz="15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6</a:t>
            </a:r>
            <a:endParaRPr lang="en-US" sz="15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4499" y="5600070"/>
            <a:ext cx="7960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</a:t>
            </a:r>
            <a:r>
              <a:rPr lang="en-US" sz="15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r>
              <a:rPr lang="en-US" sz="15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4</a:t>
            </a:r>
            <a:endParaRPr lang="en-US" sz="15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2449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electron configuration of carbon gives it covalent compatibility with many different elements</a:t>
            </a:r>
          </a:p>
          <a:p>
            <a:r>
              <a:rPr lang="en-US" dirty="0" smtClean="0"/>
              <a:t>The valences of carbon and its most frequent partners (hydrogen, oxygen, and nitrogen)</a:t>
            </a:r>
            <a:br>
              <a:rPr lang="en-US" dirty="0" smtClean="0"/>
            </a:br>
            <a:r>
              <a:rPr lang="en-US" dirty="0" smtClean="0"/>
              <a:t>are the </a:t>
            </a:r>
            <a:r>
              <a:rPr lang="en-US" altLang="ja-JP" dirty="0" smtClean="0"/>
              <a:t>building code for the architecture of</a:t>
            </a:r>
            <a:br>
              <a:rPr lang="en-US" altLang="ja-JP" dirty="0" smtClean="0"/>
            </a:br>
            <a:r>
              <a:rPr lang="en-US" altLang="ja-JP" dirty="0" smtClean="0"/>
              <a:t>living molecules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82563" y="2986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Concept 4.2: Carbon atoms can form diverse molecules by bonding to four other atoms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630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_04OrganicValences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7"/>
          <a:stretch/>
        </p:blipFill>
        <p:spPr>
          <a:xfrm>
            <a:off x="286004" y="1980692"/>
            <a:ext cx="8546592" cy="2705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4.4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5914" y="1941871"/>
            <a:ext cx="1964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Hydrogen</a:t>
            </a:r>
          </a:p>
          <a:p>
            <a:pPr algn="ctr" eaLnBrk="0" hangingPunct="0"/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(valence = 1)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7242" y="1941871"/>
            <a:ext cx="1964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Oxygen</a:t>
            </a:r>
          </a:p>
          <a:p>
            <a:pPr algn="ctr" eaLnBrk="0" hangingPunct="0"/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(valence = 2)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8660" y="1941871"/>
            <a:ext cx="1964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Nitrogen</a:t>
            </a:r>
          </a:p>
          <a:p>
            <a:pPr algn="ctr" eaLnBrk="0" hangingPunct="0"/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(valence = 3)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2206" y="1941871"/>
            <a:ext cx="1964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Carbon</a:t>
            </a:r>
          </a:p>
          <a:p>
            <a:pPr algn="ctr" eaLnBrk="0" hangingPunct="0"/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(valence = 4)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2590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524000"/>
            <a:ext cx="8499249" cy="4822560"/>
          </a:xfrm>
        </p:spPr>
        <p:txBody>
          <a:bodyPr/>
          <a:lstStyle/>
          <a:p>
            <a:r>
              <a:rPr lang="en-US" dirty="0" smtClean="0"/>
              <a:t>Carbon atoms can partner with atoms other than hydrogen; for example:</a:t>
            </a:r>
          </a:p>
          <a:p>
            <a:pPr lvl="1"/>
            <a:r>
              <a:rPr lang="en-US" dirty="0" smtClean="0"/>
              <a:t>Carbon dioxide: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Urea: CO(NH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pic>
        <p:nvPicPr>
          <p:cNvPr id="4" name="Picture 8" descr="C:\Users\dking\Desktop\chap004_chm_e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2439658"/>
            <a:ext cx="208597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34963" y="4510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Concept 4.2: Carbon atoms can form diverse molecules by bonding to four other atoms</a:t>
            </a:r>
            <a:endParaRPr lang="en-US" dirty="0"/>
          </a:p>
        </p:txBody>
      </p:sp>
      <p:pic>
        <p:nvPicPr>
          <p:cNvPr id="6" name="Picture 5" descr="04_UN02Urea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88" y="3766312"/>
            <a:ext cx="2401824" cy="262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00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Molecular Diversity Arising from Variation in Carbon Skeletons</a:t>
            </a:r>
          </a:p>
          <a:p>
            <a:r>
              <a:rPr lang="en-US" dirty="0" smtClean="0"/>
              <a:t>Carbon </a:t>
            </a:r>
            <a:r>
              <a:rPr lang="en-US" dirty="0" smtClean="0"/>
              <a:t>chains form the skeletons of most organic molecules</a:t>
            </a:r>
          </a:p>
          <a:p>
            <a:r>
              <a:rPr lang="en-US" dirty="0" smtClean="0"/>
              <a:t>Carbon chains vary in length and shape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4.2: Carbon atoms can form diverse molecules by bonding to four other atoms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334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_05_CarbonSkeletons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7"/>
          <a:stretch/>
        </p:blipFill>
        <p:spPr>
          <a:xfrm>
            <a:off x="286004" y="1267460"/>
            <a:ext cx="8546592" cy="40919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4.5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7849" y="1244868"/>
            <a:ext cx="1252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(a) Length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849" y="2925095"/>
            <a:ext cx="1599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(b) Branching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0171" y="2925095"/>
            <a:ext cx="2377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(d) Presence of rings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0171" y="1239683"/>
            <a:ext cx="2803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(c) Double bond position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5009" y="2506673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Ethane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8296" y="2506673"/>
            <a:ext cx="1046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Propane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41600" y="2506673"/>
            <a:ext cx="1173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1-Butene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5608" y="2506673"/>
            <a:ext cx="1173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2-Butene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6816" y="4826819"/>
            <a:ext cx="907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Butane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7896" y="4826819"/>
            <a:ext cx="20606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2-Methylpropane</a:t>
            </a:r>
          </a:p>
          <a:p>
            <a:pPr algn="ctr"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isobutane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)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6013" y="4843207"/>
            <a:ext cx="1672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Cyclohexane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7304" y="4826819"/>
            <a:ext cx="1065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Benzene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3172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4.2: Carbon atoms can form diverse molecules by bonding to four other atoms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Hydrocarbons</a:t>
            </a:r>
            <a:r>
              <a:rPr lang="en-US" dirty="0" smtClean="0"/>
              <a:t> are organic molecules consisting of only carbon and hydrogen</a:t>
            </a:r>
          </a:p>
          <a:p>
            <a:r>
              <a:rPr lang="en-US" dirty="0" smtClean="0"/>
              <a:t>Many organic molecules, such as fats, have hydrocarbon components</a:t>
            </a:r>
          </a:p>
          <a:p>
            <a:r>
              <a:rPr lang="en-US" dirty="0" smtClean="0"/>
              <a:t>Hydrocarbons can undergo reactions that release a large amount of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439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_06_FatMolecule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4"/>
          <a:stretch/>
        </p:blipFill>
        <p:spPr>
          <a:xfrm>
            <a:off x="464312" y="941832"/>
            <a:ext cx="8418576" cy="47731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4.6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82918" y="1758606"/>
            <a:ext cx="107649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Nucleus </a:t>
            </a:r>
            <a:endParaRPr lang="en-US" sz="17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9743" y="2191667"/>
            <a:ext cx="153572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Fat droplets </a:t>
            </a:r>
            <a:endParaRPr lang="en-US" sz="17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1364" y="5408554"/>
            <a:ext cx="220599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(b) A fat molecule</a:t>
            </a:r>
            <a:endParaRPr lang="en-US" sz="17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754" y="5408554"/>
            <a:ext cx="40279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(a) Part of a human adipose cell</a:t>
            </a:r>
            <a:endParaRPr lang="en-US" sz="17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9713" y="4916939"/>
            <a:ext cx="914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10 </a:t>
            </a:r>
            <a:r>
              <a:rPr lang="el-GR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μ</a:t>
            </a:r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</a:t>
            </a:r>
            <a:endParaRPr lang="en-US" sz="17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124998" y="4858774"/>
            <a:ext cx="614105" cy="142157"/>
            <a:chOff x="2124998" y="4858774"/>
            <a:chExt cx="614105" cy="142157"/>
          </a:xfrm>
        </p:grpSpPr>
        <p:cxnSp>
          <p:nvCxnSpPr>
            <p:cNvPr id="10" name="Straight Connector 9"/>
            <p:cNvCxnSpPr/>
            <p:nvPr/>
          </p:nvCxnSpPr>
          <p:spPr bwMode="auto">
            <a:xfrm>
              <a:off x="2126226" y="4932516"/>
              <a:ext cx="61041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2124998" y="4858774"/>
              <a:ext cx="0" cy="14215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2739103" y="4858774"/>
              <a:ext cx="0" cy="14215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1" name="Group 30"/>
          <p:cNvGrpSpPr/>
          <p:nvPr/>
        </p:nvGrpSpPr>
        <p:grpSpPr>
          <a:xfrm>
            <a:off x="3222165" y="2397125"/>
            <a:ext cx="2105485" cy="923925"/>
            <a:chOff x="3222165" y="2397125"/>
            <a:chExt cx="2105485" cy="923925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222165" y="2397125"/>
              <a:ext cx="2105485" cy="88369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4206875" y="2397125"/>
              <a:ext cx="1120775" cy="9239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8" name="Straight Connector 17"/>
          <p:cNvCxnSpPr/>
          <p:nvPr/>
        </p:nvCxnSpPr>
        <p:spPr bwMode="auto">
          <a:xfrm>
            <a:off x="3364302" y="1974491"/>
            <a:ext cx="162333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" name="Group 12"/>
          <p:cNvGrpSpPr/>
          <p:nvPr/>
        </p:nvGrpSpPr>
        <p:grpSpPr>
          <a:xfrm>
            <a:off x="3364302" y="1974491"/>
            <a:ext cx="1944298" cy="0"/>
            <a:chOff x="3364302" y="1974491"/>
            <a:chExt cx="1944298" cy="0"/>
          </a:xfrm>
        </p:grpSpPr>
        <p:cxnSp>
          <p:nvCxnSpPr>
            <p:cNvPr id="14" name="Straight Connector 13"/>
            <p:cNvCxnSpPr/>
            <p:nvPr/>
          </p:nvCxnSpPr>
          <p:spPr bwMode="auto">
            <a:xfrm>
              <a:off x="4968586" y="1974491"/>
              <a:ext cx="34001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3364302" y="1974491"/>
              <a:ext cx="159821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28532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make a hydrocarbon!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CH4 = Methane gas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328863"/>
            <a:ext cx="262890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601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4.2: Carbon atoms can form diverse molecules by bonding to four other atoms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Isomers</a:t>
            </a:r>
            <a:r>
              <a:rPr lang="en-US" dirty="0" smtClean="0"/>
              <a:t> are compounds with the same molecular formula but different structures and properties</a:t>
            </a:r>
          </a:p>
          <a:p>
            <a:pPr lvl="1"/>
            <a:r>
              <a:rPr lang="en-US" b="1" dirty="0" smtClean="0"/>
              <a:t>Structural isomers</a:t>
            </a:r>
            <a:r>
              <a:rPr lang="en-US" dirty="0" smtClean="0"/>
              <a:t> have different covalent arrangements of their atoms</a:t>
            </a:r>
          </a:p>
          <a:p>
            <a:pPr lvl="1"/>
            <a:r>
              <a:rPr lang="en-US" b="1" i="1" dirty="0" err="1" smtClean="0"/>
              <a:t>Cis</a:t>
            </a:r>
            <a:r>
              <a:rPr lang="en-US" b="1" i="1" dirty="0" smtClean="0"/>
              <a:t>-trans</a:t>
            </a:r>
            <a:r>
              <a:rPr lang="en-US" b="1" dirty="0" smtClean="0"/>
              <a:t> isomers</a:t>
            </a:r>
            <a:r>
              <a:rPr lang="en-US" dirty="0" smtClean="0"/>
              <a:t> have the same covalent bonds but differ in spatial arrangements</a:t>
            </a:r>
          </a:p>
          <a:p>
            <a:pPr lvl="1"/>
            <a:r>
              <a:rPr lang="en-US" b="1" dirty="0" smtClean="0"/>
              <a:t>Enantiomers</a:t>
            </a:r>
            <a:r>
              <a:rPr lang="en-US" dirty="0" smtClean="0"/>
              <a:t> are isomers that are mirror images</a:t>
            </a:r>
            <a:br>
              <a:rPr lang="en-US" dirty="0" smtClean="0"/>
            </a:br>
            <a:r>
              <a:rPr lang="en-US" dirty="0" smtClean="0"/>
              <a:t>of each 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560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CARBON behave </a:t>
            </a:r>
            <a:r>
              <a:rPr lang="en-US" dirty="0"/>
              <a:t>as a </a:t>
            </a:r>
            <a:r>
              <a:rPr lang="en-US" i="1" dirty="0"/>
              <a:t>polar or non-polar </a:t>
            </a:r>
            <a:r>
              <a:rPr lang="en-US" dirty="0"/>
              <a:t>atom? Explain using the term “electronegativity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C </a:t>
            </a:r>
            <a:r>
              <a:rPr lang="en-US" dirty="0">
                <a:sym typeface="Wingdings" pitchFamily="2" charset="2"/>
              </a:rPr>
              <a:t>=</a:t>
            </a:r>
            <a:r>
              <a:rPr lang="en-US" dirty="0" smtClean="0"/>
              <a:t> 4 valence electrons </a:t>
            </a:r>
          </a:p>
          <a:p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NOT electronegative</a:t>
            </a:r>
          </a:p>
          <a:p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sharing of electrons (covalent bond)</a:t>
            </a:r>
          </a:p>
          <a:p>
            <a:r>
              <a:rPr lang="en-US" dirty="0" smtClean="0">
                <a:sym typeface="Wingdings" pitchFamily="2" charset="2"/>
              </a:rPr>
              <a:t>C makes </a:t>
            </a:r>
            <a:r>
              <a:rPr lang="en-US" b="1" u="sng" dirty="0" smtClean="0">
                <a:sym typeface="Wingdings" pitchFamily="2" charset="2"/>
              </a:rPr>
              <a:t>NON-POLAR</a:t>
            </a:r>
            <a:r>
              <a:rPr lang="en-US" dirty="0" smtClean="0">
                <a:sym typeface="Wingdings" pitchFamily="2" charset="2"/>
              </a:rPr>
              <a:t> covalent </a:t>
            </a:r>
            <a:r>
              <a:rPr lang="en-US" dirty="0" smtClean="0"/>
              <a:t>bonds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759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_07_Isomer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0500"/>
            <a:ext cx="5474208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4.7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18075" y="139144"/>
            <a:ext cx="26872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(a) Structural isomers</a:t>
            </a:r>
            <a:endParaRPr lang="en-US" sz="15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4900" y="2149636"/>
            <a:ext cx="26872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(b) </a:t>
            </a:r>
            <a:r>
              <a:rPr lang="en-US" sz="15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Cis</a:t>
            </a:r>
            <a:r>
              <a:rPr lang="en-US" sz="15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-trans </a:t>
            </a: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isomers</a:t>
            </a:r>
            <a:endParaRPr lang="en-US" sz="15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4545" y="1658146"/>
            <a:ext cx="1042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Pentane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1899" y="3489486"/>
            <a:ext cx="24586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300" b="1" i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</a:t>
            </a:r>
            <a:r>
              <a:rPr lang="en-US" sz="13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is</a:t>
            </a: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isomer: The two </a:t>
            </a:r>
            <a:r>
              <a:rPr lang="en-US" sz="13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Xs</a:t>
            </a: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are</a:t>
            </a:r>
          </a:p>
          <a:p>
            <a:pPr eaLnBrk="0" hangingPunct="0"/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on the same side.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6540" y="1658146"/>
            <a:ext cx="1905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2-methyl butane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1050" y="3489486"/>
            <a:ext cx="2832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3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trans </a:t>
            </a: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isomer: The two </a:t>
            </a:r>
            <a:r>
              <a:rPr lang="en-US" sz="13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Xs</a:t>
            </a: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are</a:t>
            </a:r>
          </a:p>
          <a:p>
            <a:pPr eaLnBrk="0" hangingPunct="0"/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on opposite sides.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14900" y="4194336"/>
            <a:ext cx="17474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(c) Enantiomers</a:t>
            </a:r>
            <a:endParaRPr lang="en-US" sz="15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13499" y="6366036"/>
            <a:ext cx="9981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 isomer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8900" y="6366036"/>
            <a:ext cx="9981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 isomer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02579" y="4599618"/>
            <a:ext cx="674857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</a:t>
            </a:r>
            <a:r>
              <a:rPr lang="en-US" sz="15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54135" y="4599618"/>
            <a:ext cx="674857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</a:t>
            </a:r>
            <a:r>
              <a:rPr lang="en-US" sz="15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5802" y="5621275"/>
            <a:ext cx="25472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87294" y="6031849"/>
            <a:ext cx="5602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CH</a:t>
            </a:r>
            <a:r>
              <a:rPr lang="en-US" sz="15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3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24212" y="6031849"/>
            <a:ext cx="5602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CH</a:t>
            </a:r>
            <a:r>
              <a:rPr lang="en-US" sz="15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3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56915" y="5659468"/>
            <a:ext cx="25472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95972" y="5621275"/>
            <a:ext cx="54118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NH</a:t>
            </a:r>
            <a:r>
              <a:rPr lang="en-US" sz="14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3503" y="5669015"/>
            <a:ext cx="54118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NH</a:t>
            </a:r>
            <a:r>
              <a:rPr lang="en-US" sz="14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82385" y="5394532"/>
            <a:ext cx="3463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3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</a:t>
            </a:r>
            <a:endParaRPr lang="en-US" sz="1300" b="1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15999" y="5397526"/>
            <a:ext cx="3463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3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</a:t>
            </a:r>
            <a:endParaRPr lang="en-US" sz="1300" b="1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8743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Examine each of the molecules </a:t>
            </a:r>
            <a:r>
              <a:rPr lang="en-US" dirty="0" smtClean="0"/>
              <a:t>you’ve been given in your groups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What atoms are present?</a:t>
            </a:r>
          </a:p>
          <a:p>
            <a:pPr lvl="1"/>
            <a:r>
              <a:rPr lang="en-US" dirty="0" smtClean="0"/>
              <a:t>How many atoms are there?</a:t>
            </a:r>
          </a:p>
          <a:p>
            <a:pPr lvl="1"/>
            <a:r>
              <a:rPr lang="en-US" dirty="0" smtClean="0"/>
              <a:t>Are these two molecules isomers? How do you know?</a:t>
            </a:r>
          </a:p>
          <a:p>
            <a:pPr lvl="1"/>
            <a:r>
              <a:rPr lang="en-US" dirty="0"/>
              <a:t>Write your </a:t>
            </a:r>
            <a:r>
              <a:rPr lang="en-US" dirty="0" smtClean="0"/>
              <a:t>answers </a:t>
            </a:r>
            <a:r>
              <a:rPr lang="en-US" dirty="0"/>
              <a:t>in your notes.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261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Objective: </a:t>
            </a:r>
            <a:r>
              <a:rPr lang="en-US" i="1" dirty="0"/>
              <a:t>SWBAT describe why carbon is unparalleled in its ability to form large, complex, and varied molecules due to its chemical properties. </a:t>
            </a:r>
            <a:endParaRPr lang="en-US" dirty="0" smtClean="0"/>
          </a:p>
          <a:p>
            <a:r>
              <a:rPr lang="en-US" strike="sngStrike" dirty="0" smtClean="0"/>
              <a:t>Concept </a:t>
            </a:r>
            <a:r>
              <a:rPr lang="en-US" strike="sngStrike" dirty="0"/>
              <a:t>4.1: Organic chemistry is the study of carbon </a:t>
            </a:r>
            <a:r>
              <a:rPr lang="en-US" strike="sngStrike" dirty="0" smtClean="0"/>
              <a:t>compounds</a:t>
            </a:r>
          </a:p>
          <a:p>
            <a:r>
              <a:rPr lang="en-US" strike="sngStrike" dirty="0"/>
              <a:t>Concept 4.2: Carbon atoms can form diverse molecules by bonding to four other atoms</a:t>
            </a:r>
          </a:p>
          <a:p>
            <a:r>
              <a:rPr lang="en-US" b="1" dirty="0"/>
              <a:t>Concept 4.3: A few chemical groups are key to molecular function</a:t>
            </a:r>
          </a:p>
        </p:txBody>
      </p:sp>
    </p:spTree>
    <p:extLst>
      <p:ext uri="{BB962C8B-B14F-4D97-AF65-F5344CB8AC3E}">
        <p14:creationId xmlns:p14="http://schemas.microsoft.com/office/powerpoint/2010/main" val="1724671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4.3: A few chemical groups are key to molecular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Distinctive properties of organic molecules depend on the carbon skeleton and on the chemical groups attached to it</a:t>
            </a:r>
          </a:p>
          <a:p>
            <a:r>
              <a:rPr lang="en-US" dirty="0" smtClean="0"/>
              <a:t>A number of characteristic groups can replace</a:t>
            </a:r>
            <a:br>
              <a:rPr lang="en-US" dirty="0" smtClean="0"/>
            </a:br>
            <a:r>
              <a:rPr lang="en-US" dirty="0" smtClean="0"/>
              <a:t>the hydrogens attached to skeletons of organic molecules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933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4.3: A few chemical groups are key to molecular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The Chemical Groups Most Important in the Processes of Life</a:t>
            </a:r>
          </a:p>
          <a:p>
            <a:r>
              <a:rPr lang="en-US" dirty="0" smtClean="0"/>
              <a:t>Estradiol </a:t>
            </a:r>
            <a:r>
              <a:rPr lang="en-US" dirty="0" smtClean="0"/>
              <a:t>and testosterone are both steroids with</a:t>
            </a:r>
            <a:br>
              <a:rPr lang="en-US" dirty="0" smtClean="0"/>
            </a:br>
            <a:r>
              <a:rPr lang="en-US" dirty="0" smtClean="0"/>
              <a:t>a common carbon skeleton, in the form of four fused rings</a:t>
            </a:r>
          </a:p>
          <a:p>
            <a:r>
              <a:rPr lang="en-US" dirty="0" smtClean="0"/>
              <a:t>These sex hormones differ only in the chemical groups attached to the rings of the carbon skeleton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034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4_UN03SexHormone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792224"/>
            <a:ext cx="8546592" cy="3121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4.UN03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61331" y="1946647"/>
            <a:ext cx="15569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Estradiol</a:t>
            </a:r>
            <a:endParaRPr lang="en-US" sz="2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6344" y="1946647"/>
            <a:ext cx="21046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Testosterone</a:t>
            </a:r>
            <a:endParaRPr lang="en-US" sz="2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2252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4.3: A few chemical groups are key to molecular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The Chemical Groups Most Important in the Processes of Life</a:t>
            </a:r>
            <a:endParaRPr lang="en-US" b="1" u="sng" dirty="0" smtClean="0"/>
          </a:p>
          <a:p>
            <a:r>
              <a:rPr lang="en-US" b="1" dirty="0" smtClean="0"/>
              <a:t>Functional </a:t>
            </a:r>
            <a:r>
              <a:rPr lang="en-US" b="1" dirty="0" smtClean="0"/>
              <a:t>groups</a:t>
            </a:r>
            <a:r>
              <a:rPr lang="en-US" dirty="0" smtClean="0"/>
              <a:t> are the components of organic molecules that are most commonly involved in chemical reactions</a:t>
            </a:r>
          </a:p>
          <a:p>
            <a:r>
              <a:rPr lang="en-US" dirty="0" smtClean="0"/>
              <a:t>The number and arrangement of functional groups give each molecule its unique properties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707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4.3: A few chemical groups are key to molecular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seven functional groups that are most important in the chemistry of life</a:t>
            </a:r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Hydroxyl group</a:t>
            </a:r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Carbonyl group</a:t>
            </a:r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Carboxyl group</a:t>
            </a:r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Amino group</a:t>
            </a:r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Sulfhydryl group</a:t>
            </a:r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Phosphate group</a:t>
            </a:r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Methyl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10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_09aaChemicalGroup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282952"/>
            <a:ext cx="8546592" cy="21396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4.9aa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72755" y="2523275"/>
            <a:ext cx="22459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Ethanol, the alcohol</a:t>
            </a:r>
          </a:p>
          <a:p>
            <a:pPr eaLnBrk="0" hangingPunct="0"/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resent</a:t>
            </a:r>
          </a:p>
          <a:p>
            <a:pPr eaLnBrk="0" hangingPunct="0"/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 alcoholic</a:t>
            </a:r>
          </a:p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beverages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8436" y="3733805"/>
            <a:ext cx="83373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Polar due to electronegative oxygen. Forms hydrogen bonds with water.</a:t>
            </a:r>
          </a:p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Compound name: Alcohol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2024" y="2370109"/>
            <a:ext cx="2920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Hydroxyl group (—OH)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33815" y="3289303"/>
            <a:ext cx="2558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(may be written HO—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60324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_09abChemicalGroup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795272"/>
            <a:ext cx="8546592" cy="3115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4.9ab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90138" y="3189380"/>
            <a:ext cx="16642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Propanal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,</a:t>
            </a:r>
          </a:p>
          <a:p>
            <a:pPr eaLnBrk="0" hangingPunct="0"/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 aldehyde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2748" y="3199132"/>
            <a:ext cx="237282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Acetone,</a:t>
            </a:r>
          </a:p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the simplest ketone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138" y="3896952"/>
            <a:ext cx="7415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Sugars with ketone groups are called ketoses; those with aldehydes</a:t>
            </a:r>
          </a:p>
          <a:p>
            <a:pPr eaLnBrk="0" hangingPunct="0"/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 called aldoses.</a:t>
            </a:r>
          </a:p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Compound name: Ketone or aldehyde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5733" y="1806610"/>
            <a:ext cx="3948483" cy="585500"/>
            <a:chOff x="385733" y="1806610"/>
            <a:chExt cx="3948483" cy="585500"/>
          </a:xfrm>
        </p:grpSpPr>
        <p:sp>
          <p:nvSpPr>
            <p:cNvPr id="8" name="TextBox 7"/>
            <p:cNvSpPr txBox="1"/>
            <p:nvPr/>
          </p:nvSpPr>
          <p:spPr>
            <a:xfrm>
              <a:off x="385733" y="1931480"/>
              <a:ext cx="18095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sz="1600" b="1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Carbonyl group</a:t>
              </a:r>
              <a:endPara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84883" y="1955230"/>
              <a:ext cx="22493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sz="1600" b="1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(     </a:t>
              </a:r>
              <a:r>
                <a:rPr lang="en-US" sz="1600" b="1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C＝O</a:t>
              </a:r>
              <a:r>
                <a:rPr lang="en-US" sz="1600" b="1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)</a:t>
              </a:r>
              <a:endPara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2248601">
              <a:off x="2204113" y="1806610"/>
              <a:ext cx="3149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—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8595485">
              <a:off x="2279771" y="2022778"/>
              <a:ext cx="3149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2350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Objective: </a:t>
            </a:r>
            <a:r>
              <a:rPr lang="en-US" i="1" dirty="0"/>
              <a:t>SWBAT describe why carbon is unparalleled in its ability to form large, complex, and varied molecules due to its chemical properties. </a:t>
            </a:r>
            <a:endParaRPr lang="en-US" dirty="0" smtClean="0"/>
          </a:p>
          <a:p>
            <a:r>
              <a:rPr lang="en-US" b="1" dirty="0" smtClean="0"/>
              <a:t>Concept </a:t>
            </a:r>
            <a:r>
              <a:rPr lang="en-US" b="1" dirty="0"/>
              <a:t>4.1: Organic chemistry is the study of carbon </a:t>
            </a:r>
            <a:r>
              <a:rPr lang="en-US" b="1" dirty="0" smtClean="0"/>
              <a:t>compounds</a:t>
            </a:r>
          </a:p>
          <a:p>
            <a:r>
              <a:rPr lang="en-US" dirty="0"/>
              <a:t>Concept 4.2: Carbon atoms can form diverse molecules by bonding to four other </a:t>
            </a:r>
            <a:r>
              <a:rPr lang="en-US" dirty="0" smtClean="0"/>
              <a:t>atoms</a:t>
            </a:r>
          </a:p>
          <a:p>
            <a:r>
              <a:rPr lang="en-US" dirty="0"/>
              <a:t>Concept 4.3: A few chemical groups are key to molecular function</a:t>
            </a:r>
          </a:p>
        </p:txBody>
      </p:sp>
    </p:spTree>
    <p:extLst>
      <p:ext uri="{BB962C8B-B14F-4D97-AF65-F5344CB8AC3E}">
        <p14:creationId xmlns:p14="http://schemas.microsoft.com/office/powerpoint/2010/main" val="135261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_09acChemicalGroup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795272"/>
            <a:ext cx="8546592" cy="3115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4.9ac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98819" y="3173241"/>
            <a:ext cx="2388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Acetic acid, which</a:t>
            </a:r>
          </a:p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gives vinegar its</a:t>
            </a:r>
          </a:p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sour taste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544" y="4147769"/>
            <a:ext cx="58925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Acts as an acid.</a:t>
            </a:r>
          </a:p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Compound name: Carboxylic acid, or organic acid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6" y="1888267"/>
            <a:ext cx="3214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Carboxyl group (—COOH)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0571" y="3173241"/>
            <a:ext cx="2842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Ionized form of —COOH</a:t>
            </a:r>
          </a:p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(carboxylate ion),</a:t>
            </a:r>
          </a:p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found in cells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1497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_09adChemicalGroup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807464"/>
            <a:ext cx="8546592" cy="3090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4.9ad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84409" y="3202925"/>
            <a:ext cx="28996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Glycine, an amino acid</a:t>
            </a:r>
          </a:p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(note its carboxyl group)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61" y="4179222"/>
            <a:ext cx="33342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Acts as a base.</a:t>
            </a:r>
          </a:p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Compound name: Amine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971" y="1903499"/>
            <a:ext cx="2964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Amino group (—NH</a:t>
            </a:r>
            <a:r>
              <a:rPr lang="en-US" sz="16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)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3727" y="3202925"/>
            <a:ext cx="170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Ionized form</a:t>
            </a:r>
          </a:p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of —NH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,</a:t>
            </a:r>
          </a:p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found in cells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545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_09baChemicalGroup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828800"/>
            <a:ext cx="8546592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4.9ba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9656" y="2689957"/>
            <a:ext cx="28211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Cysteine, a sulfur-</a:t>
            </a:r>
          </a:p>
          <a:p>
            <a:pPr eaLnBrk="0" hangingPunct="0"/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containing amino acid</a:t>
            </a:r>
            <a:endParaRPr lang="en-US" sz="17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592" y="3899306"/>
            <a:ext cx="846298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Two —SH groups can react, forming a “cross-link” that helps stabilize</a:t>
            </a:r>
          </a:p>
          <a:p>
            <a:pPr eaLnBrk="0" hangingPunct="0"/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protein structure.</a:t>
            </a:r>
          </a:p>
          <a:p>
            <a:pPr eaLnBrk="0" hangingPunct="0"/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Compound name: </a:t>
            </a:r>
            <a:r>
              <a:rPr lang="en-US" sz="17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Thiol</a:t>
            </a:r>
            <a:endParaRPr lang="en-US" sz="17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9583" y="1902963"/>
            <a:ext cx="304792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Sulfhydryl group (—SH)</a:t>
            </a:r>
            <a:endParaRPr lang="en-US" sz="17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3088" y="3144231"/>
            <a:ext cx="26659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(may be written HS—)</a:t>
            </a:r>
            <a:endParaRPr lang="en-US" sz="17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3755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_09bbChemicalGroup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892808"/>
            <a:ext cx="8546592" cy="29199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4.9bb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80577" y="2250817"/>
            <a:ext cx="2604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Glycerol phosphate,</a:t>
            </a:r>
          </a:p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which takes part in</a:t>
            </a:r>
          </a:p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many important</a:t>
            </a:r>
          </a:p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chemical reactions in</a:t>
            </a:r>
          </a:p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cells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393" y="3826867"/>
            <a:ext cx="8425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Contributes negative charge. When attached, confers on a molecule the ability</a:t>
            </a:r>
          </a:p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to react with water, releasing energy.</a:t>
            </a:r>
          </a:p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Compound name: Organic phosphate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321" y="1978513"/>
            <a:ext cx="3314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Phosphate group (—OPO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3</a:t>
            </a:r>
            <a:r>
              <a:rPr lang="en-US" sz="1800" b="1" baseline="30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2−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)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900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_09bcChemicalGroup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825244"/>
            <a:ext cx="8546592" cy="3029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4.9bc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5096" y="1927449"/>
            <a:ext cx="3069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Methyl group (—CH</a:t>
            </a:r>
            <a:r>
              <a:rPr lang="en-US" sz="16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3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)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987" y="3904166"/>
            <a:ext cx="802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Affects the expression of genes. Affects the shape and function of</a:t>
            </a:r>
          </a:p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sex hormones.</a:t>
            </a:r>
          </a:p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Compound name: Methylated compound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4583" y="2251158"/>
            <a:ext cx="2705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5-Methyl cytosine, a</a:t>
            </a:r>
          </a:p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component of DNA</a:t>
            </a:r>
          </a:p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that has been modified</a:t>
            </a:r>
          </a:p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by addition of a methyl</a:t>
            </a:r>
          </a:p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group</a:t>
            </a:r>
          </a:p>
          <a:p>
            <a:pPr eaLnBrk="0" hangingPunct="0"/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3398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_09_ChemicalGroup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92" y="134112"/>
            <a:ext cx="6071616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4.9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39689" y="161710"/>
            <a:ext cx="12340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Chemical Group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8563" y="161710"/>
            <a:ext cx="13182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Compound Name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5399" y="167431"/>
            <a:ext cx="81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Examples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48190" y="625109"/>
            <a:ext cx="762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Ethanol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8553" y="1580509"/>
            <a:ext cx="762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0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Propanal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1601" y="1586230"/>
            <a:ext cx="762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Acetone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4345" y="2364280"/>
            <a:ext cx="979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Acetic acid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67409" y="3354006"/>
            <a:ext cx="7220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Glycine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8229" y="4023358"/>
            <a:ext cx="7907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Cysteine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8638" y="5007363"/>
            <a:ext cx="15744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Glycerol phosphate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5668" y="4578290"/>
            <a:ext cx="88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Organic</a:t>
            </a:r>
          </a:p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phosphate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45667" y="3628610"/>
            <a:ext cx="5389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0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Thiol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45667" y="2743398"/>
            <a:ext cx="6248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Amine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5666" y="1813662"/>
            <a:ext cx="148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Carboxylic acid, or</a:t>
            </a:r>
          </a:p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organic acid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45667" y="1038392"/>
            <a:ext cx="91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Ketone</a:t>
            </a:r>
          </a:p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Aldehyde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57109" y="373650"/>
            <a:ext cx="7964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Alcohol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43384" y="373649"/>
            <a:ext cx="17861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Hydroxyl group (—OH)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43384" y="1804762"/>
            <a:ext cx="18891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Carboxyl group (—COOH)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54826" y="2742046"/>
            <a:ext cx="16545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Amino group (—NH</a:t>
            </a:r>
            <a:r>
              <a:rPr lang="en-US" sz="12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)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60547" y="3627841"/>
            <a:ext cx="1814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Sulfhydryl group (—SH)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43384" y="4582289"/>
            <a:ext cx="2140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Phosphate group (—OPO</a:t>
            </a:r>
            <a:r>
              <a:rPr lang="en-US" sz="10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3</a:t>
            </a:r>
            <a:r>
              <a:rPr lang="en-US" sz="1000" b="1" baseline="30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2−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)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43384" y="5519572"/>
            <a:ext cx="17861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Methyl group (—CH</a:t>
            </a:r>
            <a:r>
              <a:rPr lang="en-US" sz="10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3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)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51389" y="5519811"/>
            <a:ext cx="1002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Methylated</a:t>
            </a:r>
          </a:p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compound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36965" y="5900572"/>
            <a:ext cx="15744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5-Methyl cytosine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543379" y="1016001"/>
            <a:ext cx="1800513" cy="341472"/>
            <a:chOff x="1543379" y="1016001"/>
            <a:chExt cx="1800513" cy="341472"/>
          </a:xfrm>
        </p:grpSpPr>
        <p:sp>
          <p:nvSpPr>
            <p:cNvPr id="21" name="TextBox 20"/>
            <p:cNvSpPr txBox="1"/>
            <p:nvPr/>
          </p:nvSpPr>
          <p:spPr>
            <a:xfrm>
              <a:off x="1543379" y="1044728"/>
              <a:ext cx="12406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sz="1000" b="1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Carbonyl group</a:t>
              </a:r>
              <a:endParaRPr lang="en-US"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74293" y="1051544"/>
              <a:ext cx="769599" cy="24622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eaLnBrk="0" hangingPunct="0"/>
              <a:r>
                <a:rPr lang="en-US" sz="1000" b="1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(    C＝O)</a:t>
              </a:r>
              <a:endParaRPr lang="en-US"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13080000">
              <a:off x="2644145" y="1016001"/>
              <a:ext cx="2800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sz="1000" b="1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—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 rot="8520000">
              <a:off x="2660021" y="1111252"/>
              <a:ext cx="2800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sz="1000" b="1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7139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Examine each of the molecules from the previous activity in groups.</a:t>
            </a:r>
          </a:p>
          <a:p>
            <a:pPr lvl="1"/>
            <a:r>
              <a:rPr lang="en-US" dirty="0" smtClean="0"/>
              <a:t>What functional group(s) is/are present? Write your answer in your notes.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705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ATP: An Important Source of Energy for Cellular Processes</a:t>
            </a:r>
          </a:p>
          <a:p>
            <a:r>
              <a:rPr lang="en-US" dirty="0" smtClean="0"/>
              <a:t>An </a:t>
            </a:r>
            <a:r>
              <a:rPr lang="en-US" dirty="0" smtClean="0"/>
              <a:t>important organic phosphate is </a:t>
            </a:r>
            <a:r>
              <a:rPr lang="en-US" b="1" dirty="0" smtClean="0"/>
              <a:t>adenosine triphosphate</a:t>
            </a:r>
            <a:r>
              <a:rPr lang="en-US" dirty="0" smtClean="0"/>
              <a:t> (</a:t>
            </a:r>
            <a:r>
              <a:rPr lang="en-US" b="1" dirty="0" smtClean="0"/>
              <a:t>ATP</a:t>
            </a:r>
            <a:r>
              <a:rPr lang="en-US" dirty="0" smtClean="0"/>
              <a:t>)</a:t>
            </a:r>
          </a:p>
          <a:p>
            <a:r>
              <a:rPr lang="en-US" dirty="0" smtClean="0"/>
              <a:t>ATP consists of an organic molecule called adenosine attached to a string of three phosphate groups</a:t>
            </a:r>
          </a:p>
          <a:p>
            <a:r>
              <a:rPr lang="en-US" dirty="0" smtClean="0"/>
              <a:t>ATP stores the potential to react with water,</a:t>
            </a:r>
            <a:br>
              <a:rPr lang="en-US" dirty="0" smtClean="0"/>
            </a:br>
            <a:r>
              <a:rPr lang="en-US" dirty="0" smtClean="0"/>
              <a:t>a reaction that releases energy to be used by</a:t>
            </a:r>
            <a:br>
              <a:rPr lang="en-US" dirty="0" smtClean="0"/>
            </a:br>
            <a:r>
              <a:rPr lang="en-US" dirty="0" smtClean="0"/>
              <a:t>the cell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4.3: A few chemical groups are key to molecular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99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4_UN04ATP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435352"/>
            <a:ext cx="6236208" cy="1834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4.UN04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92446" y="3125165"/>
            <a:ext cx="17842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Adenosine</a:t>
            </a:r>
            <a:endParaRPr lang="en-US" sz="2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833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Objective: </a:t>
            </a:r>
            <a:r>
              <a:rPr lang="en-US" i="1" dirty="0"/>
              <a:t>SWBAT describe why carbon is unparalleled in its ability to form large, complex, and varied molecules due to its chemical properties. </a:t>
            </a:r>
            <a:endParaRPr lang="en-US" dirty="0" smtClean="0"/>
          </a:p>
          <a:p>
            <a:r>
              <a:rPr lang="en-US" strike="sngStrike" dirty="0" smtClean="0"/>
              <a:t>Concept </a:t>
            </a:r>
            <a:r>
              <a:rPr lang="en-US" strike="sngStrike" dirty="0"/>
              <a:t>4.1: Organic chemistry is the study of carbon </a:t>
            </a:r>
            <a:r>
              <a:rPr lang="en-US" strike="sngStrike" dirty="0" smtClean="0"/>
              <a:t>compounds</a:t>
            </a:r>
          </a:p>
          <a:p>
            <a:r>
              <a:rPr lang="en-US" strike="sngStrike" dirty="0"/>
              <a:t>Concept 4.2: Carbon atoms can form diverse molecules by bonding to four other atoms</a:t>
            </a:r>
          </a:p>
          <a:p>
            <a:r>
              <a:rPr lang="en-US" strike="sngStrike" dirty="0"/>
              <a:t>Concept 4.3: A few chemical groups are key to molecular function</a:t>
            </a:r>
          </a:p>
        </p:txBody>
      </p:sp>
    </p:spTree>
    <p:extLst>
      <p:ext uri="{BB962C8B-B14F-4D97-AF65-F5344CB8AC3E}">
        <p14:creationId xmlns:p14="http://schemas.microsoft.com/office/powerpoint/2010/main" val="44451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Carbon: The Backbone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Living organisms consist mostly of carbon-based compounds</a:t>
            </a:r>
          </a:p>
          <a:p>
            <a:r>
              <a:rPr lang="en-US" dirty="0" smtClean="0"/>
              <a:t>Proteins, DNA, carbohydrates, and other molecules that distinguish living matter are all composed of carbon compounds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43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Chemical Elements of Life: A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versatility of carbon makes possible the great diversity of organic molecules</a:t>
            </a:r>
          </a:p>
          <a:p>
            <a:r>
              <a:rPr lang="en-US" dirty="0" smtClean="0"/>
              <a:t>Variation at the molecular level lies at the foundation of all biological </a:t>
            </a:r>
            <a:r>
              <a:rPr lang="en-US" dirty="0" smtClean="0"/>
              <a:t>diversity</a:t>
            </a:r>
          </a:p>
          <a:p>
            <a:r>
              <a:rPr lang="en-US" b="1" dirty="0" smtClean="0"/>
              <a:t>Exit Ticket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Create </a:t>
            </a:r>
            <a:r>
              <a:rPr lang="en-US" dirty="0"/>
              <a:t>a HYDROCARBON with ONE of the functional groups we discussed.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016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_01aCarbonProperties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3"/>
          <a:stretch/>
        </p:blipFill>
        <p:spPr>
          <a:xfrm>
            <a:off x="2231136" y="1197864"/>
            <a:ext cx="4681728" cy="4263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4.1a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81859" y="4616024"/>
            <a:ext cx="527558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Carbon can bond to four other atoms or</a:t>
            </a:r>
          </a:p>
          <a:p>
            <a:pPr eaLnBrk="0" hangingPunct="0"/>
            <a:r>
              <a:rPr lang="en-US" sz="17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</a:t>
            </a:r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roups of atoms, making a large </a:t>
            </a:r>
            <a:r>
              <a:rPr lang="en-US" sz="17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</a:t>
            </a:r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ariety of</a:t>
            </a:r>
          </a:p>
          <a:p>
            <a:pPr eaLnBrk="0" hangingPunct="0"/>
            <a:r>
              <a:rPr lang="en-US" sz="17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</a:t>
            </a:r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olecules possible.</a:t>
            </a:r>
            <a:endParaRPr lang="en-US" sz="17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7251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4.1: Organic chemistry is the study of carbon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Organic chemistry</a:t>
            </a:r>
            <a:r>
              <a:rPr lang="en-US" dirty="0" smtClean="0"/>
              <a:t> is the study of compounds that contain carbon</a:t>
            </a:r>
          </a:p>
          <a:p>
            <a:r>
              <a:rPr lang="en-US" dirty="0" smtClean="0"/>
              <a:t>Organic compounds range from simple molecules to colossal ones</a:t>
            </a:r>
          </a:p>
          <a:p>
            <a:r>
              <a:rPr lang="en-US" dirty="0" smtClean="0"/>
              <a:t>Most organic compounds contain hydrogen atoms in addition to carbon atoms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068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Objective: </a:t>
            </a:r>
            <a:r>
              <a:rPr lang="en-US" i="1" dirty="0"/>
              <a:t>SWBAT describe why carbon is unparalleled in its ability to form large, complex, and varied molecules due to its chemical properties. </a:t>
            </a:r>
            <a:endParaRPr lang="en-US" dirty="0" smtClean="0"/>
          </a:p>
          <a:p>
            <a:r>
              <a:rPr lang="en-US" strike="sngStrike" dirty="0" smtClean="0"/>
              <a:t>Concept </a:t>
            </a:r>
            <a:r>
              <a:rPr lang="en-US" strike="sngStrike" dirty="0"/>
              <a:t>4.1: Organic chemistry is the study of carbon </a:t>
            </a:r>
            <a:r>
              <a:rPr lang="en-US" strike="sngStrike" dirty="0" smtClean="0"/>
              <a:t>compounds</a:t>
            </a:r>
          </a:p>
          <a:p>
            <a:r>
              <a:rPr lang="en-US" b="1" dirty="0"/>
              <a:t>Concept 4.2: Carbon atoms can form diverse molecules by bonding to four other atoms</a:t>
            </a:r>
          </a:p>
          <a:p>
            <a:r>
              <a:rPr lang="en-US" dirty="0"/>
              <a:t>Concept 4.3: A few chemical groups are key to molecular function</a:t>
            </a:r>
          </a:p>
        </p:txBody>
      </p:sp>
    </p:spTree>
    <p:extLst>
      <p:ext uri="{BB962C8B-B14F-4D97-AF65-F5344CB8AC3E}">
        <p14:creationId xmlns:p14="http://schemas.microsoft.com/office/powerpoint/2010/main" val="1609134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4.2: Carbon atoms can form diverse molecules by bonding to four other atoms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 configuration is the key to an atom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characteristics</a:t>
            </a:r>
          </a:p>
          <a:p>
            <a:r>
              <a:rPr lang="en-US" dirty="0" smtClean="0"/>
              <a:t>Electron configuration determines the kinds and number of bonds an atom will form with other atoms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43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The Formation of Bonds with Carbon</a:t>
            </a:r>
            <a:endParaRPr lang="en-US" u="sng" dirty="0" smtClean="0"/>
          </a:p>
          <a:p>
            <a:r>
              <a:rPr lang="en-US" dirty="0" smtClean="0"/>
              <a:t>With </a:t>
            </a:r>
            <a:r>
              <a:rPr lang="en-US" dirty="0" smtClean="0"/>
              <a:t>four valence electrons, carbon can form four covalent bonds with a variety of atoms</a:t>
            </a:r>
          </a:p>
          <a:p>
            <a:r>
              <a:rPr lang="en-US" dirty="0" smtClean="0"/>
              <a:t>This ability makes large, complex molecules possible</a:t>
            </a:r>
          </a:p>
          <a:p>
            <a:r>
              <a:rPr lang="en-US" dirty="0" smtClean="0"/>
              <a:t>In molecules with multiple carbons, each carbon bonded to four other atoms has a tetrahedral shape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82563" y="2986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Concept 4.2: Carbon atoms can form diverse molecules by bonding to four other atoms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57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Campbell_10e_Lecture_Template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Campbell_10e_Lecture_Template" id="{B7CA0FD3-0B5A-470C-99F9-94A1C46060BB}" vid="{188D9A04-B586-4946-AF2D-BBC11ACBD6BB}"/>
    </a:ext>
  </a:extLst>
</a:theme>
</file>

<file path=ppt/theme/theme10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3573</TotalTime>
  <Words>1883</Words>
  <Application>Microsoft Macintosh PowerPoint</Application>
  <PresentationFormat>On-screen Show (4:3)</PresentationFormat>
  <Paragraphs>316</Paragraphs>
  <Slides>40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40</vt:i4>
      </vt:variant>
    </vt:vector>
  </HeadingPairs>
  <TitlesOfParts>
    <vt:vector size="57" baseType="lpstr">
      <vt:lpstr>Campbell_10e_Lecture_Template</vt:lpstr>
      <vt:lpstr>2_Blank</vt:lpstr>
      <vt:lpstr>4_Blank</vt:lpstr>
      <vt:lpstr>5_Blank</vt:lpstr>
      <vt:lpstr>7_Blank</vt:lpstr>
      <vt:lpstr>12_Blank</vt:lpstr>
      <vt:lpstr>14_Blank</vt:lpstr>
      <vt:lpstr>19_Blank</vt:lpstr>
      <vt:lpstr>20_Blank</vt:lpstr>
      <vt:lpstr>22_Blank</vt:lpstr>
      <vt:lpstr>23_Blank</vt:lpstr>
      <vt:lpstr>24_Blank</vt:lpstr>
      <vt:lpstr>25_Blank</vt:lpstr>
      <vt:lpstr>27_Blank</vt:lpstr>
      <vt:lpstr>28_Blank</vt:lpstr>
      <vt:lpstr>29_Blank</vt:lpstr>
      <vt:lpstr>30_Blank</vt:lpstr>
      <vt:lpstr>PowerPoint Presentation</vt:lpstr>
      <vt:lpstr>Do Now</vt:lpstr>
      <vt:lpstr>Overview</vt:lpstr>
      <vt:lpstr>Carbon: The Backbone of Life</vt:lpstr>
      <vt:lpstr>Figure 4.1a</vt:lpstr>
      <vt:lpstr>Concept 4.1: Organic chemistry is the study of carbon compounds</vt:lpstr>
      <vt:lpstr>Overview</vt:lpstr>
      <vt:lpstr>Concept 4.2: Carbon atoms can form diverse molecules by bonding to four other atoms</vt:lpstr>
      <vt:lpstr>PowerPoint Presentation</vt:lpstr>
      <vt:lpstr>Figure 4.3</vt:lpstr>
      <vt:lpstr>PowerPoint Presentation</vt:lpstr>
      <vt:lpstr>Figure 4.4</vt:lpstr>
      <vt:lpstr> </vt:lpstr>
      <vt:lpstr>Concept 4.2: Carbon atoms can form diverse molecules by bonding to four other atoms </vt:lpstr>
      <vt:lpstr>Figure 4.5</vt:lpstr>
      <vt:lpstr>Concept 4.2: Carbon atoms can form diverse molecules by bonding to four other atoms</vt:lpstr>
      <vt:lpstr>Figure 4.6</vt:lpstr>
      <vt:lpstr>Let’s make a hydrocarbon! </vt:lpstr>
      <vt:lpstr>Concept 4.2: Carbon atoms can form diverse molecules by bonding to four other atoms</vt:lpstr>
      <vt:lpstr>Figure 4.7</vt:lpstr>
      <vt:lpstr>Group Activity</vt:lpstr>
      <vt:lpstr>Overview</vt:lpstr>
      <vt:lpstr>Concept 4.3: A few chemical groups are key to molecular function</vt:lpstr>
      <vt:lpstr>Concept 4.3: A few chemical groups are key to molecular function</vt:lpstr>
      <vt:lpstr>Figure 4.UN03</vt:lpstr>
      <vt:lpstr>Concept 4.3: A few chemical groups are key to molecular function</vt:lpstr>
      <vt:lpstr>Concept 4.3: A few chemical groups are key to molecular function</vt:lpstr>
      <vt:lpstr>Figure 4.9aa</vt:lpstr>
      <vt:lpstr>Figure 4.9ab</vt:lpstr>
      <vt:lpstr>Figure 4.9ac</vt:lpstr>
      <vt:lpstr>Figure 4.9ad</vt:lpstr>
      <vt:lpstr>Figure 4.9ba</vt:lpstr>
      <vt:lpstr>Figure 4.9bb</vt:lpstr>
      <vt:lpstr>Figure 4.9bc</vt:lpstr>
      <vt:lpstr>Figure 4.9</vt:lpstr>
      <vt:lpstr>Group Activity</vt:lpstr>
      <vt:lpstr>Concept 4.3: A few chemical groups are key to molecular function</vt:lpstr>
      <vt:lpstr>Figure 4.UN04</vt:lpstr>
      <vt:lpstr>Overview</vt:lpstr>
      <vt:lpstr>The Chemical Elements of Life: A Review</vt:lpstr>
    </vt:vector>
  </TitlesOfParts>
  <Company>Pearson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HaiderAli Bhatti</cp:lastModifiedBy>
  <cp:revision>429</cp:revision>
  <cp:lastPrinted>2005-03-24T12:52:04Z</cp:lastPrinted>
  <dcterms:created xsi:type="dcterms:W3CDTF">2010-10-31T21:38:30Z</dcterms:created>
  <dcterms:modified xsi:type="dcterms:W3CDTF">2017-08-28T19:58:29Z</dcterms:modified>
</cp:coreProperties>
</file>