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  <p:sldMasterId id="2147483738" r:id="rId2"/>
    <p:sldMasterId id="2147483740" r:id="rId3"/>
    <p:sldMasterId id="2147483746" r:id="rId4"/>
    <p:sldMasterId id="2147483748" r:id="rId5"/>
    <p:sldMasterId id="2147483752" r:id="rId6"/>
    <p:sldMasterId id="2147483758" r:id="rId7"/>
    <p:sldMasterId id="2147483760" r:id="rId8"/>
    <p:sldMasterId id="2147483762" r:id="rId9"/>
    <p:sldMasterId id="2147483772" r:id="rId10"/>
  </p:sldMasterIdLst>
  <p:notesMasterIdLst>
    <p:notesMasterId r:id="rId52"/>
  </p:notesMasterIdLst>
  <p:handoutMasterIdLst>
    <p:handoutMasterId r:id="rId53"/>
  </p:handoutMasterIdLst>
  <p:sldIdLst>
    <p:sldId id="256" r:id="rId11"/>
    <p:sldId id="406" r:id="rId12"/>
    <p:sldId id="300" r:id="rId13"/>
    <p:sldId id="301" r:id="rId14"/>
    <p:sldId id="397" r:id="rId15"/>
    <p:sldId id="396" r:id="rId16"/>
    <p:sldId id="377" r:id="rId17"/>
    <p:sldId id="374" r:id="rId18"/>
    <p:sldId id="409" r:id="rId19"/>
    <p:sldId id="410" r:id="rId20"/>
    <p:sldId id="399" r:id="rId21"/>
    <p:sldId id="302" r:id="rId22"/>
    <p:sldId id="400" r:id="rId23"/>
    <p:sldId id="303" r:id="rId24"/>
    <p:sldId id="378" r:id="rId25"/>
    <p:sldId id="401" r:id="rId26"/>
    <p:sldId id="308" r:id="rId27"/>
    <p:sldId id="381" r:id="rId28"/>
    <p:sldId id="310" r:id="rId29"/>
    <p:sldId id="402" r:id="rId30"/>
    <p:sldId id="311" r:id="rId31"/>
    <p:sldId id="382" r:id="rId32"/>
    <p:sldId id="403" r:id="rId33"/>
    <p:sldId id="313" r:id="rId34"/>
    <p:sldId id="384" r:id="rId35"/>
    <p:sldId id="316" r:id="rId36"/>
    <p:sldId id="404" r:id="rId37"/>
    <p:sldId id="412" r:id="rId38"/>
    <p:sldId id="413" r:id="rId39"/>
    <p:sldId id="414" r:id="rId40"/>
    <p:sldId id="415" r:id="rId41"/>
    <p:sldId id="398" r:id="rId42"/>
    <p:sldId id="320" r:id="rId43"/>
    <p:sldId id="387" r:id="rId44"/>
    <p:sldId id="324" r:id="rId45"/>
    <p:sldId id="389" r:id="rId46"/>
    <p:sldId id="417" r:id="rId47"/>
    <p:sldId id="394" r:id="rId48"/>
    <p:sldId id="388" r:id="rId49"/>
    <p:sldId id="416" r:id="rId50"/>
    <p:sldId id="405" r:id="rId51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2160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4514" autoAdjust="0"/>
  </p:normalViewPr>
  <p:slideViewPr>
    <p:cSldViewPr snapToGrid="0" showGuides="1">
      <p:cViewPr>
        <p:scale>
          <a:sx n="100" d="100"/>
          <a:sy n="100" d="100"/>
        </p:scale>
        <p:origin x="-1792" y="-424"/>
      </p:cViewPr>
      <p:guideLst>
        <p:guide orient="horz" pos="2160"/>
        <p:guide orient="horz" pos="1296"/>
        <p:guide pos="2880"/>
      </p:guideLst>
    </p:cSldViewPr>
  </p:slideViewPr>
  <p:outlineViewPr>
    <p:cViewPr>
      <p:scale>
        <a:sx n="33" d="100"/>
        <a:sy n="33" d="100"/>
      </p:scale>
      <p:origin x="0" y="45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4" Type="http://schemas.openxmlformats.org/officeDocument/2006/relationships/slide" Target="slides/slide22.xml"/><Relationship Id="rId5" Type="http://schemas.openxmlformats.org/officeDocument/2006/relationships/slide" Target="slides/slide25.xml"/><Relationship Id="rId6" Type="http://schemas.openxmlformats.org/officeDocument/2006/relationships/slide" Target="slides/slide34.xml"/><Relationship Id="rId7" Type="http://schemas.openxmlformats.org/officeDocument/2006/relationships/slide" Target="slides/slide36.xml"/><Relationship Id="rId8" Type="http://schemas.openxmlformats.org/officeDocument/2006/relationships/slide" Target="slides/slide37.xml"/><Relationship Id="rId9" Type="http://schemas.openxmlformats.org/officeDocument/2006/relationships/slide" Target="slides/slide38.xml"/><Relationship Id="rId10" Type="http://schemas.openxmlformats.org/officeDocument/2006/relationships/slide" Target="slides/slide39.xml"/><Relationship Id="rId1" Type="http://schemas.openxmlformats.org/officeDocument/2006/relationships/slide" Target="slides/slide7.xml"/><Relationship Id="rId2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7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partial negative charge at one end of a water molecule is attracted to the partial positive charge of another water molecule. What is this attraction called?</a:t>
            </a:r>
          </a:p>
          <a:p>
            <a:r>
              <a:rPr lang="en-US" smtClean="0"/>
              <a:t>https://www.polleverywhere.com/multiple_choice_polls/iJxibHjsbr1ZAVk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Water transport in plants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080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6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3.5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Temperatures for the Pacific Ocean and Southern California on an August day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17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many glasses of water should you drink in a day?</a:t>
            </a:r>
          </a:p>
          <a:p>
            <a:r>
              <a:rPr lang="en-US" smtClean="0"/>
              <a:t>https://www.polleverywhere.com/multiple_choice_polls/L5O4GcLCLmVUYxN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3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3.6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Ice: crystalline structure and floating barrier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85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7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3.7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Table salt dissolving in water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456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9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a property of liquid water? Liquid water _____.</a:t>
            </a:r>
          </a:p>
          <a:p>
            <a:r>
              <a:rPr lang="en-US" smtClean="0"/>
              <a:t>https://www.polleverywhere.com/multiple_choice_polls/lrpjqcr0jZSHxL8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1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cities of Portland, Oregon, and Minneapolis, Minnesota, are at about the same latitude, but Minneapolis has much hotter summers and much colder winters than Portland. Why?</a:t>
            </a:r>
          </a:p>
          <a:p>
            <a:r>
              <a:rPr lang="en-US" smtClean="0"/>
              <a:t>https://www.polleverywhere.com/multiple_choice_polls/YpqOZw1UwngyyBm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7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act as an effective coolant in a car's radiator, a substance has to have the capacity to absorb a great deal of heat. You have a reference book with tables listing the physical properties of many liquids. In choosing a coolant for your car, which table would you check first?</a:t>
            </a:r>
          </a:p>
          <a:p>
            <a:r>
              <a:rPr lang="en-US" smtClean="0"/>
              <a:t>https://www.polleverywhere.com/multiple_choice_polls/fHON6PAPEOrU4Gn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0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Water has many exceptional and useful properties. Which is the rarest property among compounds?</a:t>
            </a:r>
          </a:p>
          <a:p>
            <a:r>
              <a:rPr lang="en-US" smtClean="0"/>
              <a:t>https://www.polleverywhere.com/multiple_choice_polls/vLqxrAhJI8NbKDx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0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6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3.UN01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In-text figure, dissociation of water, p. 51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987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0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3.10a </a:t>
            </a:r>
            <a:r>
              <a:rPr lang="en-US" dirty="0">
                <a:latin typeface="Times New Roman"/>
                <a:cs typeface="Times New Roman"/>
              </a:rPr>
              <a:t>The pH scale and pH values of some aqueous </a:t>
            </a:r>
            <a:r>
              <a:rPr lang="en-US" dirty="0" smtClean="0">
                <a:latin typeface="Times New Roman"/>
                <a:cs typeface="Times New Roman"/>
              </a:rPr>
              <a:t>solutions (part 1: ions)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33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3.10a </a:t>
            </a:r>
            <a:r>
              <a:rPr lang="en-US" dirty="0">
                <a:latin typeface="Times New Roman"/>
                <a:cs typeface="Times New Roman"/>
              </a:rPr>
              <a:t>The pH scale and pH values of some aqueous </a:t>
            </a:r>
            <a:r>
              <a:rPr lang="en-US" dirty="0" smtClean="0">
                <a:latin typeface="Times New Roman"/>
                <a:cs typeface="Times New Roman"/>
              </a:rPr>
              <a:t>solutions (part 1: ions)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338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3.</a:t>
            </a:r>
            <a:r>
              <a:rPr lang="en-US" dirty="0" smtClean="0">
                <a:latin typeface="Times New Roman"/>
                <a:cs typeface="Times New Roman"/>
              </a:rPr>
              <a:t>UN04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 scale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0069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3.10 The pH scale and pH values of some aqueous solutions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399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solutions would require the addition of the greatest amount of base to bring the solution to neutral pH?</a:t>
            </a:r>
          </a:p>
          <a:p>
            <a:r>
              <a:rPr lang="en-US" smtClean="0"/>
              <a:t>https://www.polleverywhere.com/multiple_choice_polls/HbNd1jc489xoD5B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3.2 Hydrogen bonds between water molecules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44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single molecule of water, two hydrogen atoms are bonded to a single oxygen atom by _____.</a:t>
            </a:r>
          </a:p>
          <a:p>
            <a:r>
              <a:rPr lang="en-US" smtClean="0"/>
              <a:t>https://www.polleverywhere.com/multiple_choice_polls/xUm8quVRFxA80tV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3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8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16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5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7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10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0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81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/>
              <a:t>     © 2014 Pearson Education, Inc.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97" r:id="rId12"/>
    <p:sldLayoutId id="214748377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98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959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04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27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9694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85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209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9179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963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3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36888"/>
            <a:ext cx="2100263" cy="1519237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Water and Life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A58A25B-AE00-4B8F-B847-E1ED51CB850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trike="sngStrike" dirty="0"/>
              <a:t>Concept 3.1: Polar covalent bonds in water molecules result in hydrogen </a:t>
            </a:r>
            <a:r>
              <a:rPr lang="en-US" strike="sngStrike" dirty="0" smtClean="0"/>
              <a:t>bonding</a:t>
            </a:r>
          </a:p>
          <a:p>
            <a:r>
              <a:rPr lang="en-US" sz="3000" b="1" dirty="0"/>
              <a:t>Concept 3.2: Four emergent properties of water contribute to Earth</a:t>
            </a:r>
            <a:r>
              <a:rPr lang="ja-JP" altLang="en-US" sz="3000" b="1" dirty="0"/>
              <a:t>’</a:t>
            </a:r>
            <a:r>
              <a:rPr lang="en-US" altLang="ja-JP" sz="3000" b="1" dirty="0"/>
              <a:t>s suitability for </a:t>
            </a:r>
            <a:r>
              <a:rPr lang="en-US" altLang="ja-JP" sz="3000" b="1" dirty="0" smtClean="0"/>
              <a:t>life</a:t>
            </a:r>
          </a:p>
          <a:p>
            <a:r>
              <a:rPr lang="en-US" dirty="0"/>
              <a:t>Concept 3.3: Acidic and basic conditions affect living </a:t>
            </a:r>
            <a:r>
              <a:rPr lang="en-US" dirty="0" smtClean="0"/>
              <a:t>organisms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Versatility as a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Versatility as a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1</a:t>
            </a:r>
            <a:r>
              <a:rPr lang="en-US" u="sng" dirty="0"/>
              <a:t>. Cohesive/adhesive behavior</a:t>
            </a:r>
          </a:p>
          <a:p>
            <a:r>
              <a:rPr lang="en-US" dirty="0" smtClean="0"/>
              <a:t>Collectively, hydrogen bonds hold water molecules together, a phenomenon called </a:t>
            </a:r>
            <a:r>
              <a:rPr lang="en-US" b="1" dirty="0" smtClean="0"/>
              <a:t>cohesion</a:t>
            </a:r>
          </a:p>
          <a:p>
            <a:pPr lvl="1"/>
            <a:r>
              <a:rPr lang="en-US" dirty="0" smtClean="0"/>
              <a:t>Cohesion helps the transport of water AGAINST GRAVITY in plants</a:t>
            </a:r>
          </a:p>
          <a:p>
            <a:r>
              <a:rPr lang="en-US" b="1" dirty="0" smtClean="0"/>
              <a:t>Adhesion</a:t>
            </a:r>
            <a:r>
              <a:rPr lang="en-US" dirty="0" smtClean="0"/>
              <a:t> is an attraction between DIFFERENT substances</a:t>
            </a:r>
          </a:p>
          <a:p>
            <a:pPr lvl="1"/>
            <a:r>
              <a:rPr lang="en-US" dirty="0" smtClean="0"/>
              <a:t>E.g. between water and plant cell walls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3_WaterTranspor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06" y="222798"/>
            <a:ext cx="641908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3.3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427601" y="4921735"/>
            <a:ext cx="652513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300 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053332" y="887229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441481" y="4855424"/>
            <a:ext cx="718019" cy="44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444983" y="4803036"/>
            <a:ext cx="0" cy="100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158331" y="4805152"/>
            <a:ext cx="0" cy="100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129531" y="4595627"/>
            <a:ext cx="1248668" cy="81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Direction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of water</a:t>
            </a:r>
            <a:r>
              <a:rPr lang="en-US" sz="17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movement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081867" y="4969933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256867" y="1752600"/>
            <a:ext cx="1041400" cy="8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553201" y="4546600"/>
            <a:ext cx="1100666" cy="8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828367" y="1765300"/>
            <a:ext cx="605366" cy="800100"/>
          </a:xfrm>
          <a:prstGeom prst="line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7086601" y="3014133"/>
            <a:ext cx="8466" cy="1524003"/>
          </a:xfrm>
          <a:prstGeom prst="line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503334" y="2743201"/>
            <a:ext cx="152399" cy="5079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5147733" y="2743201"/>
            <a:ext cx="355601" cy="575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63399" y="6085760"/>
            <a:ext cx="52900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96066" y="5865628"/>
            <a:ext cx="512068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915065" y="1691559"/>
            <a:ext cx="1248668" cy="104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Two types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of water-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conducting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235865" y="1462961"/>
            <a:ext cx="1062402" cy="2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Adhesion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574532" y="4578694"/>
            <a:ext cx="1062402" cy="2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Cohesion</a:t>
            </a:r>
          </a:p>
        </p:txBody>
      </p:sp>
    </p:spTree>
    <p:extLst>
      <p:ext uri="{BB962C8B-B14F-4D97-AF65-F5344CB8AC3E}">
        <p14:creationId xmlns:p14="http://schemas.microsoft.com/office/powerpoint/2010/main" val="184461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Versatility as a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3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2. Ability to moderate </a:t>
            </a:r>
            <a:r>
              <a:rPr lang="en-US" u="sng" dirty="0" smtClean="0"/>
              <a:t>temperature</a:t>
            </a:r>
          </a:p>
          <a:p>
            <a:r>
              <a:rPr lang="en-US" dirty="0" smtClean="0"/>
              <a:t>Water </a:t>
            </a:r>
            <a:r>
              <a:rPr lang="en-US" b="1" dirty="0" smtClean="0"/>
              <a:t>resists changing</a:t>
            </a:r>
            <a:r>
              <a:rPr lang="en-US" dirty="0" smtClean="0"/>
              <a:t> its temperature because of its HIGH SPECIFIC HEAT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is absorbed when </a:t>
            </a:r>
            <a:r>
              <a:rPr lang="en-US" b="1" dirty="0"/>
              <a:t>hydrogen bonds </a:t>
            </a:r>
            <a:r>
              <a:rPr lang="en-US" dirty="0"/>
              <a:t>break</a:t>
            </a:r>
          </a:p>
          <a:p>
            <a:pPr lvl="1"/>
            <a:r>
              <a:rPr lang="en-US" dirty="0"/>
              <a:t>Heat is released when </a:t>
            </a:r>
            <a:r>
              <a:rPr lang="en-US" b="1" dirty="0"/>
              <a:t>hydrogen bonds </a:t>
            </a:r>
            <a:r>
              <a:rPr lang="en-US" dirty="0"/>
              <a:t>form</a:t>
            </a:r>
          </a:p>
          <a:p>
            <a:r>
              <a:rPr lang="en-US" dirty="0"/>
              <a:t>The high specific heat of water minimizes temperature fluctuations to within limits that</a:t>
            </a:r>
            <a:br>
              <a:rPr lang="en-US" dirty="0"/>
            </a:br>
            <a:r>
              <a:rPr lang="en-US" dirty="0"/>
              <a:t>permit life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3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5EffectWaterClimat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7" y="1624894"/>
            <a:ext cx="8546592" cy="34564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646238" y="53721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Temperatures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 the Pacific Ocean and Southern California on an August day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333781" y="4595076"/>
            <a:ext cx="13191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335166" y="4494003"/>
            <a:ext cx="0" cy="1965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8641211" y="4494003"/>
            <a:ext cx="0" cy="1965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417264" y="4650796"/>
            <a:ext cx="1142536" cy="2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40 miles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85395" y="1928631"/>
            <a:ext cx="2332405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Santa Barbara 73</a:t>
            </a:r>
            <a:r>
              <a:rPr lang="en-US" sz="21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485134" y="2529764"/>
            <a:ext cx="2332405" cy="6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Los Angeles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(Airport) 75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474795" y="1835496"/>
            <a:ext cx="1223272" cy="6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Burbank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90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990329" y="1750830"/>
            <a:ext cx="2137672" cy="5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San Bernardino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100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795595" y="2445097"/>
            <a:ext cx="2332405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Riverside 96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160598" y="2809164"/>
            <a:ext cx="1401072" cy="6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Santa Ana </a:t>
            </a:r>
          </a:p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84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891530" y="3816696"/>
            <a:ext cx="2332405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Pacific Ocean 68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873663" y="4637964"/>
            <a:ext cx="2332405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San Diego 72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709998" y="3003896"/>
            <a:ext cx="1883672" cy="6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Palm Springs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106</a:t>
            </a:r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°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071197" y="3134299"/>
            <a:ext cx="1053938" cy="17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14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70s (</a:t>
            </a:r>
            <a:r>
              <a:rPr lang="en-US" sz="2100" dirty="0" smtClean="0">
                <a:solidFill>
                  <a:srgbClr val="000000"/>
                </a:solidFill>
                <a:latin typeface="Symbol" charset="2"/>
                <a:sym typeface="Symbol"/>
              </a:rPr>
              <a:t>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F)</a:t>
            </a:r>
          </a:p>
          <a:p>
            <a:pPr eaLnBrk="0" hangingPunct="0">
              <a:lnSpc>
                <a:spcPct val="14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80s</a:t>
            </a:r>
          </a:p>
          <a:p>
            <a:pPr eaLnBrk="0" hangingPunct="0">
              <a:lnSpc>
                <a:spcPct val="14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90s</a:t>
            </a:r>
          </a:p>
          <a:p>
            <a:pPr eaLnBrk="0" hangingPunct="0">
              <a:lnSpc>
                <a:spcPct val="14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100s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5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2. Ability to moderate temperature</a:t>
            </a:r>
          </a:p>
          <a:p>
            <a:r>
              <a:rPr lang="en-US" dirty="0" smtClean="0"/>
              <a:t>Evaporation = transformation from liquid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gas</a:t>
            </a:r>
          </a:p>
          <a:p>
            <a:pPr lvl="1"/>
            <a:r>
              <a:rPr lang="en-US" dirty="0" smtClean="0"/>
              <a:t>Water = </a:t>
            </a:r>
            <a:r>
              <a:rPr lang="en-US" b="1" dirty="0" smtClean="0"/>
              <a:t>HIGH heat of vaporization</a:t>
            </a:r>
            <a:r>
              <a:rPr lang="en-US" dirty="0" smtClean="0"/>
              <a:t> = heat a liquid must absorb for 1 g to be converted to gas</a:t>
            </a:r>
          </a:p>
          <a:p>
            <a:r>
              <a:rPr lang="en-US" dirty="0" smtClean="0"/>
              <a:t>As a liquid evaporates, its remaining surface cools </a:t>
            </a:r>
            <a:r>
              <a:rPr lang="en-US" dirty="0" smtClean="0">
                <a:sym typeface="Wingdings"/>
              </a:rPr>
              <a:t> “</a:t>
            </a:r>
            <a:r>
              <a:rPr lang="en-US" b="1" dirty="0" smtClean="0"/>
              <a:t>evaporative cooling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elps STABILIZE temperatures in organisms and bodies of water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7036C3C-F144-46E0-92F9-9976B79694A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Versatility as a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800" u="sng" dirty="0" smtClean="0"/>
              <a:t>3. </a:t>
            </a:r>
            <a:r>
              <a:rPr lang="en-US" sz="2800" u="sng" dirty="0"/>
              <a:t>Expansion upon </a:t>
            </a:r>
            <a:r>
              <a:rPr lang="en-US" sz="2800" u="sng" dirty="0" smtClean="0"/>
              <a:t>freezing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i</a:t>
            </a:r>
            <a:r>
              <a:rPr lang="en-US" sz="2800" dirty="0" smtClean="0"/>
              <a:t>ce floats in </a:t>
            </a:r>
            <a:r>
              <a:rPr lang="en-US" sz="2800" dirty="0"/>
              <a:t>w</a:t>
            </a:r>
            <a:r>
              <a:rPr lang="en-US" sz="2800" dirty="0" smtClean="0"/>
              <a:t>ater</a:t>
            </a:r>
            <a:endParaRPr lang="en-US" sz="2800" u="sng" dirty="0" smtClean="0"/>
          </a:p>
          <a:p>
            <a:r>
              <a:rPr lang="en-US" dirty="0" smtClean="0"/>
              <a:t>Ice floats in liquid water because </a:t>
            </a:r>
            <a:r>
              <a:rPr lang="en-US" b="1" dirty="0" smtClean="0"/>
              <a:t>hydrogen bonds </a:t>
            </a:r>
            <a:r>
              <a:rPr lang="en-US" dirty="0" smtClean="0"/>
              <a:t>in ice are more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ordered,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making </a:t>
            </a:r>
            <a:r>
              <a:rPr lang="en-US" altLang="ja-JP" sz="3600" b="1" dirty="0" smtClean="0"/>
              <a:t>ICE LESS DENSE THAN WATER</a:t>
            </a:r>
          </a:p>
          <a:p>
            <a:r>
              <a:rPr lang="en-US" dirty="0" smtClean="0"/>
              <a:t>If ice sank, all bodies of water would eventually freeze solid, making life impossible on Earth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6_Ice_Structu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6" y="634975"/>
            <a:ext cx="8546592" cy="55778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3.6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590029" y="1727548"/>
            <a:ext cx="1851922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Hydrogen bond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3219450" y="1898650"/>
            <a:ext cx="342900" cy="69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221468" y="2296508"/>
            <a:ext cx="2119891" cy="7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Liquid water: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Hydrogen bonds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break and re-form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45228" y="3759548"/>
            <a:ext cx="2119891" cy="7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Ice: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Hydrogen bonds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are stable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3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Versatility as a solvent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331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u="sng" dirty="0" smtClean="0"/>
              <a:t>4. Versatility </a:t>
            </a:r>
            <a:r>
              <a:rPr lang="en-US" u="sng" dirty="0"/>
              <a:t>as a </a:t>
            </a:r>
            <a:r>
              <a:rPr lang="en-US" u="sng" dirty="0" smtClean="0"/>
              <a:t>solvent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the </a:t>
            </a:r>
            <a:r>
              <a:rPr lang="en-US" dirty="0"/>
              <a:t>s</a:t>
            </a:r>
            <a:r>
              <a:rPr lang="en-US" dirty="0" smtClean="0"/>
              <a:t>olvent of life</a:t>
            </a:r>
            <a:endParaRPr lang="en-US" u="sng" dirty="0" smtClean="0"/>
          </a:p>
          <a:p>
            <a:r>
              <a:rPr lang="en-US" sz="2600" b="1" dirty="0"/>
              <a:t>S</a:t>
            </a:r>
            <a:r>
              <a:rPr lang="en-US" sz="2600" b="1" dirty="0" smtClean="0"/>
              <a:t>olution</a:t>
            </a:r>
            <a:r>
              <a:rPr lang="en-US" sz="2600" dirty="0" smtClean="0"/>
              <a:t> = completely homogeneous liquid mixture of substances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olvent</a:t>
            </a:r>
            <a:r>
              <a:rPr lang="en-US" sz="2400" dirty="0" smtClean="0"/>
              <a:t> = DISSOLVING agent of a solution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olute</a:t>
            </a:r>
            <a:r>
              <a:rPr lang="en-US" sz="2400" dirty="0" smtClean="0"/>
              <a:t> = substance </a:t>
            </a:r>
            <a:r>
              <a:rPr lang="en-US" sz="2400" i="1" dirty="0" smtClean="0"/>
              <a:t>that is dissolved</a:t>
            </a:r>
          </a:p>
          <a:p>
            <a:r>
              <a:rPr lang="en-US" sz="2600" b="1" dirty="0"/>
              <a:t>A</a:t>
            </a:r>
            <a:r>
              <a:rPr lang="en-US" sz="2600" b="1" dirty="0" smtClean="0"/>
              <a:t>queous solution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water = solvent</a:t>
            </a:r>
          </a:p>
          <a:p>
            <a:pPr lvl="1"/>
            <a:r>
              <a:rPr lang="en-US" sz="2400" dirty="0"/>
              <a:t>Water is a versatile solvent due to its </a:t>
            </a:r>
            <a:r>
              <a:rPr lang="en-US" sz="2400" dirty="0" smtClean="0"/>
              <a:t>polarity</a:t>
            </a:r>
          </a:p>
          <a:p>
            <a:pPr lvl="1"/>
            <a:r>
              <a:rPr lang="en-US" sz="2400" dirty="0"/>
              <a:t>Most chemical reactions in organisms involve solutes dissolved in water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7DissolvingSal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90" y="222798"/>
            <a:ext cx="674827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495675" y="54737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When an ionic compound is dissolved in water, each ion is surrounded by a sphere of water molecules called a </a:t>
            </a:r>
            <a:r>
              <a:rPr lang="en-US" sz="1800" b="1" dirty="0">
                <a:latin typeface="Arial"/>
                <a:cs typeface="Arial"/>
              </a:rPr>
              <a:t>hydration shell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16189" y="1117948"/>
            <a:ext cx="545092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7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292589" y="2266028"/>
            <a:ext cx="545092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7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158989" y="2956908"/>
            <a:ext cx="545092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sz="17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292589" y="2936588"/>
            <a:ext cx="545092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sz="17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804909" y="14430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892029" y="128050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881869" y="173770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794749" y="26622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389869" y="264194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861549" y="30686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333229" y="350554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04909" y="391194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434829" y="96554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373869" y="160562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115549" y="146338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784589" y="20018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318749" y="20526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892029" y="246922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algn="ctr" eaLnBrk="0" hangingPunct="0"/>
            <a:endParaRPr lang="en-US" sz="17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825229" y="335314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algn="ctr" eaLnBrk="0" hangingPunct="0"/>
            <a:endParaRPr lang="en-US" sz="17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288269" y="317026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algn="ctr" eaLnBrk="0" hangingPunct="0"/>
            <a:endParaRPr lang="en-US" sz="17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841229" y="373922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algn="ctr" eaLnBrk="0" hangingPunct="0"/>
            <a:endParaRPr lang="en-US" sz="17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292589" y="419642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algn="ctr" eaLnBrk="0" hangingPunct="0"/>
            <a:endParaRPr lang="en-US" sz="17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43949" y="4480908"/>
            <a:ext cx="453651" cy="2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</p:spTree>
    <p:extLst>
      <p:ext uri="{BB962C8B-B14F-4D97-AF65-F5344CB8AC3E}">
        <p14:creationId xmlns:p14="http://schemas.microsoft.com/office/powerpoint/2010/main" val="162032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u="sng" dirty="0"/>
              <a:t>4. Versatility as a solvent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solvent of </a:t>
            </a:r>
            <a:r>
              <a:rPr lang="en-US" dirty="0" smtClean="0"/>
              <a:t>life</a:t>
            </a:r>
          </a:p>
          <a:p>
            <a:r>
              <a:rPr lang="en-US" b="1" dirty="0"/>
              <a:t>H</a:t>
            </a:r>
            <a:r>
              <a:rPr lang="en-US" b="1" dirty="0" smtClean="0"/>
              <a:t>ydrophilic</a:t>
            </a:r>
            <a:r>
              <a:rPr lang="en-US" dirty="0" smtClean="0"/>
              <a:t> substance = affinity for water</a:t>
            </a:r>
          </a:p>
          <a:p>
            <a:r>
              <a:rPr lang="en-US" b="1" dirty="0"/>
              <a:t>H</a:t>
            </a:r>
            <a:r>
              <a:rPr lang="en-US" b="1" dirty="0" smtClean="0"/>
              <a:t>ydrophobic</a:t>
            </a:r>
            <a:r>
              <a:rPr lang="en-US" dirty="0" smtClean="0"/>
              <a:t> substance = does NOT have an affinity for water</a:t>
            </a:r>
          </a:p>
          <a:p>
            <a:pPr lvl="1"/>
            <a:r>
              <a:rPr lang="en-US" dirty="0" smtClean="0"/>
              <a:t>Oil molecules are hydrophobic because they</a:t>
            </a:r>
            <a:br>
              <a:rPr lang="en-US" dirty="0" smtClean="0"/>
            </a:br>
            <a:r>
              <a:rPr lang="en-US" dirty="0" smtClean="0"/>
              <a:t>have relatively nonpolar bonds</a:t>
            </a:r>
          </a:p>
          <a:p>
            <a:pPr lvl="1"/>
            <a:r>
              <a:rPr lang="en-US" dirty="0" smtClean="0"/>
              <a:t>Hydrophobic molecules related to oils are the major ingredients of cell membranes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3.2: Four emergent properties of water contribute to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suitability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of 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properties that facilitate an environment for life are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Cohesive/adhesive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Ability to moderate 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Expansion upon freezing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Versatility as a solvent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09130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F6EBDE6-A53F-4F35-9D5D-F54396A9401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7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F2F590B-4B13-4BF3-8ADB-0713FF88FA4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Universal Elixir of Life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44310"/>
            <a:ext cx="8499249" cy="3133990"/>
          </a:xfrm>
        </p:spPr>
        <p:txBody>
          <a:bodyPr/>
          <a:lstStyle/>
          <a:p>
            <a:r>
              <a:rPr lang="en-US" sz="2400" dirty="0" smtClean="0"/>
              <a:t>Water is the </a:t>
            </a:r>
            <a:r>
              <a:rPr lang="en-US" sz="2400" b="1" dirty="0" smtClean="0"/>
              <a:t>biological medium </a:t>
            </a:r>
            <a:r>
              <a:rPr lang="en-US" sz="2400" dirty="0" smtClean="0"/>
              <a:t>on Earth</a:t>
            </a:r>
          </a:p>
          <a:p>
            <a:r>
              <a:rPr lang="en-US" sz="2400" dirty="0" smtClean="0"/>
              <a:t>Water is the only common substance to exist in the natural environment in all three physical states of matter</a:t>
            </a:r>
          </a:p>
          <a:p>
            <a:r>
              <a:rPr lang="en-US" sz="2400" dirty="0" smtClean="0"/>
              <a:t>The STRUCTURE of the water molecule allows it to interact with other molecules</a:t>
            </a:r>
          </a:p>
          <a:p>
            <a:r>
              <a:rPr lang="en-US" sz="2400" dirty="0" smtClean="0"/>
              <a:t>Water’s unique </a:t>
            </a:r>
            <a:r>
              <a:rPr lang="en-US" sz="2400" b="1" dirty="0" smtClean="0"/>
              <a:t>emergent properties </a:t>
            </a:r>
            <a:r>
              <a:rPr lang="en-US" sz="2400" dirty="0" smtClean="0"/>
              <a:t>help make Earth suitable for life</a:t>
            </a:r>
            <a:endParaRPr 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pic>
        <p:nvPicPr>
          <p:cNvPr id="2" name="Picture 1" descr="636291846364777277-946918387_7b6316eb05f47e368c04db2d31458300_spongebob-dont-need-it-spongebob-i-dont-need-it-animated-gif_320-24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8" y="4445001"/>
            <a:ext cx="2722032" cy="20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D57451B-6ECB-42C5-A157-4BA9F548B0E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CE15486-74AC-4707-8B74-E6019A70F55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4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trike="sngStrike" dirty="0"/>
              <a:t>Concept 3.1: Polar covalent bonds in water molecules result in hydrogen </a:t>
            </a:r>
            <a:r>
              <a:rPr lang="en-US" strike="sngStrike" dirty="0" smtClean="0"/>
              <a:t>bonding</a:t>
            </a:r>
          </a:p>
          <a:p>
            <a:r>
              <a:rPr lang="en-US" strike="sngStrike" dirty="0"/>
              <a:t>Concept 3.2: Four emergent properties of water contribute to Earth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suitability for </a:t>
            </a:r>
            <a:r>
              <a:rPr lang="en-US" altLang="ja-JP" strike="sngStrike" dirty="0" smtClean="0"/>
              <a:t>life</a:t>
            </a:r>
          </a:p>
          <a:p>
            <a:r>
              <a:rPr lang="en-US" sz="3000" b="1" dirty="0"/>
              <a:t>Concept 3.3: Acidic and basic conditions affect living </a:t>
            </a:r>
            <a:r>
              <a:rPr lang="en-US" sz="3000" b="1" dirty="0" smtClean="0"/>
              <a:t>organisms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3.3: Acidic and basic conditions affect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hydrogen atom in a hydrogen bond between two water molecules can shift from one to the other</a:t>
            </a:r>
          </a:p>
          <a:p>
            <a:pPr lvl="1"/>
            <a:r>
              <a:rPr lang="en-US" dirty="0" smtClean="0"/>
              <a:t>The hydrogen atom leaves its electron behind and is transferred as a proton, or </a:t>
            </a:r>
            <a:r>
              <a:rPr lang="en-US" b="1" dirty="0" smtClean="0"/>
              <a:t>hydrogen ion</a:t>
            </a:r>
            <a:r>
              <a:rPr lang="en-US" dirty="0" smtClean="0"/>
              <a:t> (H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molecule that lost the proton is now a </a:t>
            </a:r>
            <a:r>
              <a:rPr lang="en-US" b="1" dirty="0" smtClean="0"/>
              <a:t>hydroxide ion</a:t>
            </a:r>
            <a:r>
              <a:rPr lang="en-US" dirty="0" smtClean="0"/>
              <a:t> (OH</a:t>
            </a:r>
            <a:r>
              <a:rPr lang="en-US" baseline="30000" dirty="0">
                <a:latin typeface="Symbol Std"/>
                <a:ea typeface="ヒラギノ角ゴ Pro W3" charset="0"/>
                <a:cs typeface="Symbol Std"/>
              </a:rPr>
              <a:t>−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molecule with the extra proton is now a </a:t>
            </a:r>
            <a:r>
              <a:rPr lang="en-US" b="1" dirty="0" smtClean="0"/>
              <a:t>hydronium ion</a:t>
            </a:r>
            <a:r>
              <a:rPr lang="en-US" dirty="0" smtClean="0"/>
              <a:t> (H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), though it is often represented as H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endParaRPr lang="en-US" baseline="30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168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UN01DissociationWate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36" y="2464039"/>
            <a:ext cx="6601968" cy="19568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3.UN01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161695" y="3737180"/>
            <a:ext cx="750838" cy="28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 H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30297" y="3813379"/>
            <a:ext cx="1360438" cy="58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Hydronium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ion (H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8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708292" y="3821845"/>
            <a:ext cx="1241905" cy="5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Hydroxide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ion (OH</a:t>
            </a:r>
            <a:r>
              <a:rPr lang="en-US" sz="18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497561" y="2374046"/>
            <a:ext cx="251306" cy="2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123163" y="2390978"/>
            <a:ext cx="251306" cy="2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</p:spTree>
    <p:extLst>
      <p:ext uri="{BB962C8B-B14F-4D97-AF65-F5344CB8AC3E}">
        <p14:creationId xmlns:p14="http://schemas.microsoft.com/office/powerpoint/2010/main" val="25038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cid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any substance that INCREASES the H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 concentration of a solution</a:t>
            </a:r>
          </a:p>
          <a:p>
            <a:pPr lvl="1"/>
            <a:r>
              <a:rPr lang="en-US" dirty="0"/>
              <a:t>Acidic solutions have pH values </a:t>
            </a:r>
            <a:r>
              <a:rPr lang="en-US" dirty="0" smtClean="0"/>
              <a:t>LESS THAN 7</a:t>
            </a:r>
          </a:p>
          <a:p>
            <a:r>
              <a:rPr lang="en-US" b="1" dirty="0" smtClean="0"/>
              <a:t>Base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any substance that REDUCES the H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 concentration of a solution</a:t>
            </a:r>
          </a:p>
          <a:p>
            <a:pPr lvl="1"/>
            <a:r>
              <a:rPr lang="en-US" dirty="0"/>
              <a:t>Basic solutions have pH values </a:t>
            </a:r>
            <a:r>
              <a:rPr lang="en-US" dirty="0" smtClean="0"/>
              <a:t>GREATER THAN 7</a:t>
            </a:r>
          </a:p>
          <a:p>
            <a:r>
              <a:rPr lang="en-US" dirty="0" smtClean="0"/>
              <a:t>Most </a:t>
            </a:r>
            <a:r>
              <a:rPr lang="en-US" dirty="0"/>
              <a:t>biological fluids have pH values in the range of </a:t>
            </a:r>
            <a:r>
              <a:rPr lang="en-US" b="1" dirty="0"/>
              <a:t>6 to 8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3.3: Acidic and basic conditions affect living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10apHSca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8" y="1520197"/>
            <a:ext cx="8546592" cy="38282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3.10a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749695" y="2610888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202661" y="3169688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686194" y="3677685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093525" y="2784451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8308495" y="3720019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677731" y="4168754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114693" y="4134886"/>
            <a:ext cx="331737" cy="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411028" y="3310467"/>
            <a:ext cx="441211" cy="2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852228" y="3738031"/>
            <a:ext cx="441211" cy="2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852225" y="4638701"/>
            <a:ext cx="1627185" cy="7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Acidic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574695" y="2687320"/>
            <a:ext cx="327560" cy="2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952394" y="2882051"/>
            <a:ext cx="327560" cy="2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129262" y="3296919"/>
            <a:ext cx="327560" cy="2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663595" y="3694851"/>
            <a:ext cx="327560" cy="2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922761" y="3732953"/>
            <a:ext cx="327560" cy="2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795761" y="3326552"/>
            <a:ext cx="246285" cy="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456159" y="3339251"/>
            <a:ext cx="246285" cy="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846559" y="4084320"/>
            <a:ext cx="246285" cy="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209693" y="3986953"/>
            <a:ext cx="246285" cy="3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578926" y="4194383"/>
            <a:ext cx="246285" cy="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998960" y="4651582"/>
            <a:ext cx="1208040" cy="6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Neutral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29327" y="3377343"/>
            <a:ext cx="285122" cy="2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63094" y="3847243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66862" y="4168988"/>
            <a:ext cx="285122" cy="2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20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40994" y="2898978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933094" y="4054678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013527" y="3402744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8063" y="3305378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471660" y="3787976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925560" y="2687312"/>
            <a:ext cx="379214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20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94325" y="4634645"/>
            <a:ext cx="1398539" cy="7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Basic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8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33030_1124872554314867_83592384855857579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48" y="1003300"/>
            <a:ext cx="5573486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UN04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09" y="673778"/>
            <a:ext cx="5876544" cy="5553456"/>
          </a:xfrm>
          <a:prstGeom prst="rect">
            <a:avLst/>
          </a:prstGeom>
        </p:spPr>
      </p:pic>
      <p:pic>
        <p:nvPicPr>
          <p:cNvPr id="16" name="Picture 15" descr="03_UN04Summary_C3-U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"/>
          <a:stretch/>
        </p:blipFill>
        <p:spPr>
          <a:xfrm>
            <a:off x="1633728" y="670560"/>
            <a:ext cx="5876544" cy="55168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3.UN04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66956" y="1049014"/>
            <a:ext cx="2003900" cy="8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Acidic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Symbol Std"/>
                <a:cs typeface="Symbol Std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09292" y="2954017"/>
            <a:ext cx="2003900" cy="8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Neutral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baseline="300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Symbol Std"/>
                <a:cs typeface="Symbol Std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baseline="30000" dirty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026222" y="4926772"/>
            <a:ext cx="2003900" cy="8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Basic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baseline="300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Symbol Std"/>
                <a:cs typeface="Symbol Std"/>
              </a:rPr>
              <a:t>&lt;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684755" y="1700946"/>
            <a:ext cx="3248511" cy="7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Acids donate H</a:t>
            </a:r>
            <a:r>
              <a:rPr lang="en-US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aqueous solutions.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693222" y="4224011"/>
            <a:ext cx="3248511" cy="133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Bases donate OH</a:t>
            </a:r>
            <a:r>
              <a:rPr lang="en-US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or accept H</a:t>
            </a:r>
            <a:r>
              <a:rPr lang="en-US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aqueous solutions.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667822" y="625677"/>
            <a:ext cx="242845" cy="3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676287" y="3267273"/>
            <a:ext cx="242845" cy="3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7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667821" y="5866543"/>
            <a:ext cx="454511" cy="33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14</a:t>
            </a:r>
            <a:endParaRPr lang="en-US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9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10_pHSca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43" y="209550"/>
            <a:ext cx="604723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3.10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97629" y="1561253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 smtClean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Symbol Std"/>
              <a:cs typeface="Symbol Std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021996" y="1485053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91329" y="1679788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16728" y="1874519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691794" y="1751753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000829" y="1857587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96595" y="2026921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806095" y="2018453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962728" y="5307745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679095" y="5286577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907696" y="1722120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  <a:endParaRPr lang="en-US" sz="8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12963" y="1878753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992361" y="3279986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776461" y="3347719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174395" y="3483186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  <a:p>
            <a:pPr eaLnBrk="0" hangingPunct="0"/>
            <a:endParaRPr lang="en-US" sz="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021996" y="3627119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763761" y="3639819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  <a:p>
            <a:pPr eaLnBrk="0" hangingPunct="0"/>
            <a:endParaRPr lang="en-US" sz="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712962" y="3495887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950028" y="3508586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38360" y="3762586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992360" y="3809153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208261" y="3728719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8063" y="5574456"/>
            <a:ext cx="153938" cy="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B80E1F"/>
                </a:solidFill>
                <a:latin typeface="Arial" charset="0"/>
              </a:rPr>
              <a:t>H</a:t>
            </a:r>
            <a:r>
              <a:rPr lang="en-US" sz="800" baseline="30000" dirty="0">
                <a:solidFill>
                  <a:srgbClr val="B80E1F"/>
                </a:solidFill>
                <a:latin typeface="Symbol Std"/>
                <a:cs typeface="Symbol Std"/>
              </a:rPr>
              <a:t>+</a:t>
            </a:r>
            <a:endParaRPr lang="en-US" sz="800" baseline="30000" dirty="0">
              <a:solidFill>
                <a:srgbClr val="B80E1F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038928" y="5142645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178628" y="5316211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  <a:p>
            <a:pPr eaLnBrk="0" hangingPunct="0"/>
            <a:endParaRPr lang="en-US" sz="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988128" y="5451677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  <a:p>
            <a:pPr eaLnBrk="0" hangingPunct="0"/>
            <a:endParaRPr lang="en-US" sz="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00262" y="5472844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48994" y="5549044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797628" y="5066444"/>
            <a:ext cx="204738" cy="1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sz="800" baseline="30000" dirty="0">
                <a:solidFill>
                  <a:srgbClr val="000000"/>
                </a:solidFill>
                <a:latin typeface="Symbol Std"/>
                <a:cs typeface="Symbol Std"/>
              </a:rPr>
              <a:t>–</a:t>
            </a:r>
          </a:p>
          <a:p>
            <a:pPr eaLnBrk="0" hangingPunct="0"/>
            <a:endParaRPr lang="en-US" sz="8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615594" y="5735313"/>
            <a:ext cx="755073" cy="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Basic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645227" y="3957315"/>
            <a:ext cx="755073" cy="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Neutral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611360" y="2200482"/>
            <a:ext cx="755073" cy="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Acidic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16200000">
            <a:off x="2345262" y="1836415"/>
            <a:ext cx="1769533" cy="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Increasingly Acidic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16" name="Straight Arrow Connector 9215"/>
          <p:cNvCxnSpPr/>
          <p:nvPr/>
        </p:nvCxnSpPr>
        <p:spPr bwMode="auto">
          <a:xfrm flipH="1" flipV="1">
            <a:off x="3513667" y="639234"/>
            <a:ext cx="12700" cy="2565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99265" y="3335016"/>
            <a:ext cx="1028700" cy="4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Neutral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867728" y="219281"/>
            <a:ext cx="755073" cy="1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pH Scale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 rot="16200000">
            <a:off x="2357964" y="4871719"/>
            <a:ext cx="1769533" cy="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Increasingly Basic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[H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&lt;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[OH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220" name="Straight Arrow Connector 9219"/>
          <p:cNvCxnSpPr/>
          <p:nvPr/>
        </p:nvCxnSpPr>
        <p:spPr bwMode="auto">
          <a:xfrm flipH="1">
            <a:off x="3513667" y="3920067"/>
            <a:ext cx="4233" cy="2544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291062" y="913547"/>
            <a:ext cx="1178405" cy="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Battery acid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291062" y="1260681"/>
            <a:ext cx="2287538" cy="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Gastric juice, lemon juice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282597" y="1675547"/>
            <a:ext cx="1263070" cy="4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Vinegar, wine,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cola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307996" y="2166614"/>
            <a:ext cx="1178405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Tomato juice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Beer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307996" y="2567954"/>
            <a:ext cx="1178405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Black coffee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Rainwater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299529" y="3433206"/>
            <a:ext cx="1804938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Pure water</a:t>
            </a:r>
          </a:p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Human blood, tears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91062" y="3868413"/>
            <a:ext cx="2262138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Seawater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Inside of small intestine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299530" y="3009873"/>
            <a:ext cx="611138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Urine </a:t>
            </a:r>
          </a:p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Saliva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274128" y="4926748"/>
            <a:ext cx="1601739" cy="2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Milk of magnesia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282595" y="5375482"/>
            <a:ext cx="1881138" cy="2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Household ammonia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291061" y="5900414"/>
            <a:ext cx="1178405" cy="4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Household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bleach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282596" y="6306813"/>
            <a:ext cx="1178405" cy="2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Oven cleaner</a:t>
            </a:r>
            <a:endParaRPr lang="en-US" sz="14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740728" y="464815"/>
            <a:ext cx="484138" cy="62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0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9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10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11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12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13</a:t>
            </a:r>
          </a:p>
          <a:p>
            <a:pPr algn="r" eaLnBrk="0" hangingPunct="0">
              <a:lnSpc>
                <a:spcPct val="60000"/>
              </a:lnSpc>
              <a:spcAft>
                <a:spcPts val="2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6367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dirty="0"/>
              <a:t>Concept 3.1: Polar covalent bonds in water molecules result in hydrogen </a:t>
            </a:r>
            <a:r>
              <a:rPr lang="en-US" dirty="0" smtClean="0"/>
              <a:t>bonding</a:t>
            </a:r>
          </a:p>
          <a:p>
            <a:r>
              <a:rPr lang="en-US" dirty="0"/>
              <a:t>Concept 3.2: Four emergent properties of water contribute to Earth</a:t>
            </a:r>
            <a:r>
              <a:rPr lang="ja-JP" altLang="en-US" dirty="0"/>
              <a:t>’</a:t>
            </a:r>
            <a:r>
              <a:rPr lang="en-US" altLang="ja-JP" dirty="0"/>
              <a:t>s suitability for </a:t>
            </a:r>
            <a:r>
              <a:rPr lang="en-US" altLang="ja-JP" dirty="0" smtClean="0"/>
              <a:t>life</a:t>
            </a:r>
          </a:p>
          <a:p>
            <a:r>
              <a:rPr lang="en-US" dirty="0"/>
              <a:t>Concept 3.3: Acidic and basic conditions affect living </a:t>
            </a:r>
            <a:r>
              <a:rPr lang="en-US" dirty="0" smtClean="0"/>
              <a:t>organisms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8533EF0-E4FC-45B0-B942-BC42AE967F9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50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trike="sngStrike" dirty="0"/>
              <a:t>Concept 3.1: Polar covalent bonds in water molecules result in hydrogen </a:t>
            </a:r>
            <a:r>
              <a:rPr lang="en-US" strike="sngStrike" dirty="0" smtClean="0"/>
              <a:t>bonding</a:t>
            </a:r>
          </a:p>
          <a:p>
            <a:r>
              <a:rPr lang="en-US" strike="sngStrike" dirty="0"/>
              <a:t>Concept 3.2: Four emergent properties of water contribute to Earth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suitability for </a:t>
            </a:r>
            <a:r>
              <a:rPr lang="en-US" altLang="ja-JP" strike="sngStrike" dirty="0" smtClean="0"/>
              <a:t>life</a:t>
            </a:r>
          </a:p>
          <a:p>
            <a:r>
              <a:rPr lang="en-US" strike="sngStrike" dirty="0"/>
              <a:t>Concept 3.3: Acidic and basic conditions affect living </a:t>
            </a:r>
            <a:r>
              <a:rPr lang="en-US" strike="sngStrike" dirty="0" smtClean="0"/>
              <a:t>organisms</a:t>
            </a:r>
          </a:p>
          <a:p>
            <a:endParaRPr lang="en-US" strike="sngStrike" dirty="0" smtClean="0"/>
          </a:p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293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3000" b="1" dirty="0"/>
              <a:t>Concept 3.1: Polar covalent bonds in water molecules result in hydrogen </a:t>
            </a:r>
            <a:r>
              <a:rPr lang="en-US" sz="3000" b="1" dirty="0" smtClean="0"/>
              <a:t>bonding</a:t>
            </a:r>
          </a:p>
          <a:p>
            <a:r>
              <a:rPr lang="en-US" dirty="0"/>
              <a:t>Concept 3.2: Four emergent properties of water contribute to Earth</a:t>
            </a:r>
            <a:r>
              <a:rPr lang="ja-JP" altLang="en-US" dirty="0"/>
              <a:t>’</a:t>
            </a:r>
            <a:r>
              <a:rPr lang="en-US" altLang="ja-JP" dirty="0"/>
              <a:t>s suitability for </a:t>
            </a:r>
            <a:r>
              <a:rPr lang="en-US" altLang="ja-JP" dirty="0" smtClean="0"/>
              <a:t>life</a:t>
            </a:r>
          </a:p>
          <a:p>
            <a:r>
              <a:rPr lang="en-US" dirty="0"/>
              <a:t>Concept 3.3: Acidic and basic conditions affect living </a:t>
            </a:r>
            <a:r>
              <a:rPr lang="en-US" dirty="0" smtClean="0"/>
              <a:t>organisms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3.1: Polar covalent bonds in water molecules result in hydrogen bonding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water molecule, the electrons of the </a:t>
            </a:r>
            <a:r>
              <a:rPr lang="en-US" b="1" dirty="0" smtClean="0"/>
              <a:t>polar covalent bonds</a:t>
            </a:r>
            <a:r>
              <a:rPr lang="en-US" dirty="0" smtClean="0"/>
              <a:t> spend more time near the oxygen than the hydrogen (why?)</a:t>
            </a:r>
          </a:p>
          <a:p>
            <a:r>
              <a:rPr lang="en-US" dirty="0" smtClean="0"/>
              <a:t>The water molecule is thus a </a:t>
            </a:r>
            <a:r>
              <a:rPr lang="en-US" b="1" dirty="0" smtClean="0"/>
              <a:t>polar molecule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overall charge is UNEVENLY distributed</a:t>
            </a:r>
          </a:p>
          <a:p>
            <a:pPr lvl="1"/>
            <a:r>
              <a:rPr lang="en-US" b="1" dirty="0" smtClean="0"/>
              <a:t>Polarity</a:t>
            </a:r>
            <a:r>
              <a:rPr lang="en-US" dirty="0" smtClean="0"/>
              <a:t> allows water molecules to form </a:t>
            </a:r>
            <a:r>
              <a:rPr lang="en-US" b="1" dirty="0" smtClean="0"/>
              <a:t>hydrogen bonds</a:t>
            </a:r>
            <a:r>
              <a:rPr lang="en-US" dirty="0" smtClean="0"/>
              <a:t> with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2HBondWate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26" y="1136270"/>
            <a:ext cx="5096256" cy="45841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3.2</a:t>
            </a:r>
            <a:endParaRPr lang="en-US" sz="1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8" y="3060890"/>
            <a:ext cx="1485900" cy="279400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14" idx="1"/>
          </p:cNvCxnSpPr>
          <p:nvPr/>
        </p:nvCxnSpPr>
        <p:spPr bwMode="auto">
          <a:xfrm>
            <a:off x="4491568" y="2516717"/>
            <a:ext cx="969432" cy="105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304916" y="3341069"/>
            <a:ext cx="11353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459373" y="3337832"/>
            <a:ext cx="989486" cy="363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ight Brace 13"/>
          <p:cNvSpPr/>
          <p:nvPr/>
        </p:nvSpPr>
        <p:spPr bwMode="auto">
          <a:xfrm>
            <a:off x="4347633" y="2328334"/>
            <a:ext cx="143935" cy="376766"/>
          </a:xfrm>
          <a:prstGeom prst="rightBrace">
            <a:avLst>
              <a:gd name="adj1" fmla="val 5695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148824" y="2137759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−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522290" y="3558466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−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869424" y="3909831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−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38391" y="4206166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−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  <a:p>
            <a:pPr eaLnBrk="0" hangingPunct="0"/>
            <a:endParaRPr lang="en-US" sz="16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144589" y="2683862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870354" y="3660068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674688" y="4333170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834621" y="3909836"/>
            <a:ext cx="262305" cy="28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  <a:sym typeface="Symbol"/>
              </a:rPr>
              <a:t>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511954" y="2394304"/>
            <a:ext cx="1418010" cy="4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Hydrogen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bond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528886" y="3207102"/>
            <a:ext cx="1532313" cy="4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Polar covalent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bonds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Water Structure</a:t>
            </a:r>
          </a:p>
        </p:txBody>
      </p:sp>
      <p:pic>
        <p:nvPicPr>
          <p:cNvPr id="3" name="03_02WaterStructure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9050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B12C0BD-DC26-43ED-8530-34EC63AD953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1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1879</Words>
  <Application>Microsoft Macintosh PowerPoint</Application>
  <PresentationFormat>On-screen Show (4:3)</PresentationFormat>
  <Paragraphs>363</Paragraphs>
  <Slides>41</Slides>
  <Notes>41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Campbell_10e_Lecture_Template</vt:lpstr>
      <vt:lpstr>3_Blank</vt:lpstr>
      <vt:lpstr>4_Blank</vt:lpstr>
      <vt:lpstr>7_Blank</vt:lpstr>
      <vt:lpstr>8_Blank</vt:lpstr>
      <vt:lpstr>10_Blank</vt:lpstr>
      <vt:lpstr>13_Blank</vt:lpstr>
      <vt:lpstr>14_Blank</vt:lpstr>
      <vt:lpstr>15_Blank</vt:lpstr>
      <vt:lpstr>19_Blank</vt:lpstr>
      <vt:lpstr>PowerPoint Presentation</vt:lpstr>
      <vt:lpstr>PowerPoint Presentation</vt:lpstr>
      <vt:lpstr>The Universal Elixir of Life</vt:lpstr>
      <vt:lpstr>Overview</vt:lpstr>
      <vt:lpstr>Overview</vt:lpstr>
      <vt:lpstr>Concept 3.1: Polar covalent bonds in water molecules result in hydrogen bonding</vt:lpstr>
      <vt:lpstr>Figure 3.2</vt:lpstr>
      <vt:lpstr>Animation: Water Structure</vt:lpstr>
      <vt:lpstr>PowerPoint Presentation</vt:lpstr>
      <vt:lpstr>PowerPoint Presentation</vt:lpstr>
      <vt:lpstr>Overview</vt:lpstr>
      <vt:lpstr>Concept 3.2: Four emergent properties of water contribute to Earth’s suitability for life</vt:lpstr>
      <vt:lpstr>Concept 3.2: Four emergent properties of water contribute to Earth’s suitability for life</vt:lpstr>
      <vt:lpstr>Concept 3.2: Four emergent properties of water contribute to Earth’s suitability for life</vt:lpstr>
      <vt:lpstr>Figure 3.3</vt:lpstr>
      <vt:lpstr>Concept 3.2: Four emergent properties of water contribute to Earth’s suitability for life</vt:lpstr>
      <vt:lpstr>Concept 3.2: Four emergent properties of water contribute to Earth’s suitability for life</vt:lpstr>
      <vt:lpstr>Temperatures for the Pacific Ocean and Southern California on an August day</vt:lpstr>
      <vt:lpstr>Concept 3.2: Four emergent properties of water contribute to Earth’s suitability for life</vt:lpstr>
      <vt:lpstr>Concept 3.2: Four emergent properties of water contribute to Earth’s suitability for life</vt:lpstr>
      <vt:lpstr>Concept 3.2: Four emergent properties of water contribute to Earth’s suitability for life</vt:lpstr>
      <vt:lpstr>Figure 3.6</vt:lpstr>
      <vt:lpstr>Concept 3.2: Four emergent properties of water contribute to Earth’s suitability for life</vt:lpstr>
      <vt:lpstr>Concept 3.2: Four emergent properties of water contribute to Earth’s suitability for life</vt:lpstr>
      <vt:lpstr>When an ionic compound is dissolved in water, each ion is surrounded by a sphere of water molecules called a hydration shell</vt:lpstr>
      <vt:lpstr>Concept 3.2: Four emergent properties of water contribute to Earth’s suitability for life</vt:lpstr>
      <vt:lpstr>Concept 3.2: Four emergent properties of water contribute to Earth’s suitability for life</vt:lpstr>
      <vt:lpstr>PowerPoint Presentation</vt:lpstr>
      <vt:lpstr>PowerPoint Presentation</vt:lpstr>
      <vt:lpstr>PowerPoint Presentation</vt:lpstr>
      <vt:lpstr>PowerPoint Presentation</vt:lpstr>
      <vt:lpstr>Overview</vt:lpstr>
      <vt:lpstr>Concept 3.3: Acidic and basic conditions affect living organisms</vt:lpstr>
      <vt:lpstr>Figure 3.UN01</vt:lpstr>
      <vt:lpstr>Concept 3.3: Acidic and basic conditions affect living organisms</vt:lpstr>
      <vt:lpstr>Figure 3.10a</vt:lpstr>
      <vt:lpstr>PowerPoint Presentation</vt:lpstr>
      <vt:lpstr>Figure 3.UN04</vt:lpstr>
      <vt:lpstr>Figure 3.10</vt:lpstr>
      <vt:lpstr>PowerPoint Presentation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423</cp:revision>
  <cp:lastPrinted>2005-03-24T12:52:04Z</cp:lastPrinted>
  <dcterms:created xsi:type="dcterms:W3CDTF">2010-10-31T21:38:30Z</dcterms:created>
  <dcterms:modified xsi:type="dcterms:W3CDTF">2017-09-12T23:15:25Z</dcterms:modified>
</cp:coreProperties>
</file>