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theme/theme13.xml" ContentType="application/vnd.openxmlformats-officedocument.theme+xml"/>
  <Override PartName="/ppt/slideLayouts/slideLayout26.xml" ContentType="application/vnd.openxmlformats-officedocument.presentationml.slideLayout+xml"/>
  <Override PartName="/ppt/theme/theme14.xml" ContentType="application/vnd.openxmlformats-officedocument.theme+xml"/>
  <Override PartName="/ppt/slideLayouts/slideLayout2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2" r:id="rId1"/>
    <p:sldMasterId id="2147483734" r:id="rId2"/>
    <p:sldMasterId id="2147483738" r:id="rId3"/>
    <p:sldMasterId id="2147483746" r:id="rId4"/>
    <p:sldMasterId id="2147483780" r:id="rId5"/>
    <p:sldMasterId id="2147483782" r:id="rId6"/>
    <p:sldMasterId id="2147483784" r:id="rId7"/>
    <p:sldMasterId id="2147483786" r:id="rId8"/>
    <p:sldMasterId id="2147483796" r:id="rId9"/>
    <p:sldMasterId id="2147483798" r:id="rId10"/>
    <p:sldMasterId id="2147483800" r:id="rId11"/>
    <p:sldMasterId id="2147483806" r:id="rId12"/>
    <p:sldMasterId id="2147483818" r:id="rId13"/>
    <p:sldMasterId id="2147483826" r:id="rId14"/>
    <p:sldMasterId id="2147483828" r:id="rId15"/>
  </p:sldMasterIdLst>
  <p:notesMasterIdLst>
    <p:notesMasterId r:id="rId60"/>
  </p:notesMasterIdLst>
  <p:handoutMasterIdLst>
    <p:handoutMasterId r:id="rId61"/>
  </p:handoutMasterIdLst>
  <p:sldIdLst>
    <p:sldId id="256" r:id="rId16"/>
    <p:sldId id="443" r:id="rId17"/>
    <p:sldId id="300" r:id="rId18"/>
    <p:sldId id="522" r:id="rId19"/>
    <p:sldId id="498" r:id="rId20"/>
    <p:sldId id="496" r:id="rId21"/>
    <p:sldId id="495" r:id="rId22"/>
    <p:sldId id="524" r:id="rId23"/>
    <p:sldId id="445" r:id="rId24"/>
    <p:sldId id="523" r:id="rId25"/>
    <p:sldId id="304" r:id="rId26"/>
    <p:sldId id="449" r:id="rId27"/>
    <p:sldId id="520" r:id="rId28"/>
    <p:sldId id="499" r:id="rId29"/>
    <p:sldId id="307" r:id="rId30"/>
    <p:sldId id="489" r:id="rId31"/>
    <p:sldId id="525" r:id="rId32"/>
    <p:sldId id="500" r:id="rId33"/>
    <p:sldId id="497" r:id="rId34"/>
    <p:sldId id="319" r:id="rId35"/>
    <p:sldId id="466" r:id="rId36"/>
    <p:sldId id="467" r:id="rId37"/>
    <p:sldId id="468" r:id="rId38"/>
    <p:sldId id="469" r:id="rId39"/>
    <p:sldId id="325" r:id="rId40"/>
    <p:sldId id="516" r:id="rId41"/>
    <p:sldId id="490" r:id="rId42"/>
    <p:sldId id="501" r:id="rId43"/>
    <p:sldId id="474" r:id="rId44"/>
    <p:sldId id="527" r:id="rId45"/>
    <p:sldId id="329" r:id="rId46"/>
    <p:sldId id="326" r:id="rId47"/>
    <p:sldId id="475" r:id="rId48"/>
    <p:sldId id="476" r:id="rId49"/>
    <p:sldId id="528" r:id="rId50"/>
    <p:sldId id="330" r:id="rId51"/>
    <p:sldId id="479" r:id="rId52"/>
    <p:sldId id="518" r:id="rId53"/>
    <p:sldId id="526" r:id="rId54"/>
    <p:sldId id="301" r:id="rId55"/>
    <p:sldId id="335" r:id="rId56"/>
    <p:sldId id="485" r:id="rId57"/>
    <p:sldId id="529" r:id="rId58"/>
    <p:sldId id="502" r:id="rId59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4" orient="horz" pos="2160" userDrawn="1">
          <p15:clr>
            <a:srgbClr val="A4A3A4"/>
          </p15:clr>
        </p15:guide>
        <p15:guide id="5" orient="horz" pos="1296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orient="horz" pos="399">
          <p15:clr>
            <a:srgbClr val="A4A3A4"/>
          </p15:clr>
        </p15:guide>
        <p15:guide id="10" pos="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F8E"/>
    <a:srgbClr val="D2B239"/>
    <a:srgbClr val="EFC335"/>
    <a:srgbClr val="9D002D"/>
    <a:srgbClr val="D9CB27"/>
    <a:srgbClr val="C9C439"/>
    <a:srgbClr val="ADAE2B"/>
    <a:srgbClr val="B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2" autoAdjust="0"/>
    <p:restoredTop sz="95179" autoAdjust="0"/>
  </p:normalViewPr>
  <p:slideViewPr>
    <p:cSldViewPr snapToGrid="0" showGuides="1">
      <p:cViewPr>
        <p:scale>
          <a:sx n="100" d="100"/>
          <a:sy n="100" d="100"/>
        </p:scale>
        <p:origin x="-1872" y="-448"/>
      </p:cViewPr>
      <p:guideLst>
        <p:guide orient="horz" pos="2160"/>
        <p:guide orient="horz" pos="1296"/>
        <p:guide orient="horz" pos="399"/>
        <p:guide pos="2880"/>
        <p:guide pos="114"/>
      </p:guideLst>
    </p:cSldViewPr>
  </p:slideViewPr>
  <p:outlineViewPr>
    <p:cViewPr>
      <p:scale>
        <a:sx n="33" d="100"/>
        <a:sy n="33" d="100"/>
      </p:scale>
      <p:origin x="0" y="18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13" d="100"/>
          <a:sy n="113" d="100"/>
        </p:scale>
        <p:origin x="-322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63" Type="http://schemas.openxmlformats.org/officeDocument/2006/relationships/tags" Target="tags/tag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428B83D0-9A38-8449-8AD4-55F227EFF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7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51450E68-1DA1-7749-89F8-62C3E1ECF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B257163-1558-CA4A-AD2B-452869352182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06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Sodium is a _____. Chlorine is a _____. Sodium chloride is a _____.</a:t>
            </a:r>
          </a:p>
          <a:p>
            <a:r>
              <a:rPr lang="en-US" smtClean="0"/>
              <a:t>https://www.polleverywhere.com/multiple_choice_polls/f13J8BJhJ1F2lGd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87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49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2.1 Elements in the human 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are compounds?</a:t>
            </a:r>
          </a:p>
          <a:p>
            <a:r>
              <a:rPr lang="en-US" smtClean="0"/>
              <a:t>https://www.polleverywhere.com/multiple_choice_polls/klujJg0uJDPb1IF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89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18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8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2.UN04 Summary of key concepts: atom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is the best description of an atom's physical structure?</a:t>
            </a:r>
          </a:p>
          <a:p>
            <a:r>
              <a:rPr lang="en-US" smtClean="0"/>
              <a:t>https://www.polleverywhere.com/multiple_choice_polls/5E7DIqDAIJlLkZJ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01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57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19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1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2.1 What weapon are these wood ants shooting into the air?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28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2.9-1 Formation of a covalent bond (step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2.9-2</a:t>
            </a:r>
            <a:r>
              <a:rPr lang="en-US" baseline="0" dirty="0" smtClean="0"/>
              <a:t> </a:t>
            </a:r>
            <a:r>
              <a:rPr lang="en-US" dirty="0" smtClean="0"/>
              <a:t>Formation of a covalent bond (step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2.9-3</a:t>
            </a:r>
            <a:r>
              <a:rPr lang="en-US" baseline="0" dirty="0" smtClean="0"/>
              <a:t> </a:t>
            </a:r>
            <a:r>
              <a:rPr lang="en-US" dirty="0" smtClean="0"/>
              <a:t>Formation of a covalent bond (step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2.10 Covalent bonding in four molecules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74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74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2.UN05 Summary of key concepts: covalent bonds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50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2.11</a:t>
            </a:r>
            <a:r>
              <a:rPr lang="en-US" baseline="0" dirty="0" smtClean="0"/>
              <a:t> </a:t>
            </a:r>
            <a:r>
              <a:rPr lang="en-US" dirty="0" smtClean="0"/>
              <a:t>Polar covalent bonds in a water molecule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29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results from an unequal sharing of electrons between atoms?</a:t>
            </a:r>
          </a:p>
          <a:p>
            <a:r>
              <a:rPr lang="en-US" smtClean="0"/>
              <a:t>https://www.polleverywhere.com/multiple_choice_polls/kPl4EX7Nkpm9poO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33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26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796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2.12-1</a:t>
            </a:r>
            <a:r>
              <a:rPr lang="en-US" baseline="0" dirty="0" smtClean="0"/>
              <a:t> </a:t>
            </a:r>
            <a:r>
              <a:rPr lang="en-US" dirty="0" smtClean="0"/>
              <a:t>Electron transfer and ionic bonding (step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2.12-2</a:t>
            </a:r>
            <a:r>
              <a:rPr lang="en-US" baseline="0" dirty="0" smtClean="0"/>
              <a:t> </a:t>
            </a:r>
            <a:r>
              <a:rPr lang="en-US" dirty="0" smtClean="0"/>
              <a:t>Electron transfer and ionic bonding (step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the difference between covalent bonds and ionic bonds?</a:t>
            </a:r>
          </a:p>
          <a:p>
            <a:r>
              <a:rPr lang="en-US" smtClean="0"/>
              <a:t>https://www.polleverywhere.com/multiple_choice_polls/XXJnR6KZGBFL5qT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852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619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2.14</a:t>
            </a:r>
            <a:r>
              <a:rPr lang="en-US" baseline="0" dirty="0" smtClean="0"/>
              <a:t> </a:t>
            </a:r>
            <a:r>
              <a:rPr lang="en-US" dirty="0" smtClean="0"/>
              <a:t>A hydrogen bond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partial negative charge at one end of a water molecule is attracted to the partial positive charge of another water molecule. What is this attraction called?</a:t>
            </a:r>
          </a:p>
          <a:p>
            <a:r>
              <a:rPr lang="en-US" smtClean="0"/>
              <a:t>https://www.polleverywhere.com/multiple_choice_polls/DlusRHjT4JlSSAG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14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Nitrogen (N) is more electronegative than hydrogen (H). Which of the following is a correct statement about the atoms in ammonia (NH3)?</a:t>
            </a:r>
          </a:p>
          <a:p>
            <a:r>
              <a:rPr lang="en-US" smtClean="0"/>
              <a:t>https://www.polleverywhere.com/multiple_choice_polls/qOdJN6q1N4Ba4Zj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2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best describes your experience in your last chemistry class?</a:t>
            </a:r>
          </a:p>
          <a:p>
            <a:r>
              <a:rPr lang="en-US" smtClean="0"/>
              <a:t>https://www.polleverywhere.com/multiple_choice_polls/WYUMKjBGUqT8Rwo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743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40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187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850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2.UN03 In-text figure, water formation, p.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correctly describes a reaction that has reached chemical equilibrium?</a:t>
            </a:r>
          </a:p>
          <a:p>
            <a:r>
              <a:rPr lang="en-US" smtClean="0"/>
              <a:t>https://www.polleverywhere.com/multiple_choice_polls/cFkSskT2jIL9JuZ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314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44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18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18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6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1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18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matter?</a:t>
            </a:r>
          </a:p>
          <a:p>
            <a:r>
              <a:rPr lang="en-US" smtClean="0"/>
              <a:t>https://www.polleverywhere.com/multiple_choice_polls/wkm2KzcAgVVA0fq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73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2.2</a:t>
            </a:r>
            <a:r>
              <a:rPr lang="en-US" baseline="0" dirty="0" smtClean="0"/>
              <a:t> </a:t>
            </a:r>
            <a:r>
              <a:rPr lang="en-US" dirty="0" smtClean="0"/>
              <a:t>The emergent properties of a compound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 userDrawn="1"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453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5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 userDrawn="1"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 userDrawn="1"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20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20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4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6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69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08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78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6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46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27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49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19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52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28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81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73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6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37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1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4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07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0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259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0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697" r:id="rId12"/>
    <p:sldLayoutId id="2147483830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5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6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6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4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6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2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5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0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7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www.mediaresource.org/instruct.htm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73025" y="1633538"/>
            <a:ext cx="19478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2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036888"/>
            <a:ext cx="4157663" cy="1519237"/>
          </a:xfrm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152400" indent="0" eaLnBrk="1" hangingPunct="1">
              <a:buClr>
                <a:schemeClr val="tx2"/>
              </a:buClr>
              <a:buFont typeface="Wingdings" charset="0"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The Chemical Context of Life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7000" y="3056481"/>
            <a:ext cx="70163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7AEEA24-ED12-423F-91FD-F52BD1BD13B8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14500"/>
            <a:ext cx="8499249" cy="463206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The Elements of Life</a:t>
            </a:r>
          </a:p>
          <a:p>
            <a:r>
              <a:rPr lang="en-US" dirty="0" smtClean="0"/>
              <a:t>Carbon, hydrogen, oxygen, and nitrogen (</a:t>
            </a:r>
            <a:r>
              <a:rPr lang="en-US" b="1" dirty="0" smtClean="0"/>
              <a:t>CHON</a:t>
            </a:r>
            <a:r>
              <a:rPr lang="en-US" dirty="0" smtClean="0"/>
              <a:t>) = 96% of living matter!</a:t>
            </a:r>
          </a:p>
          <a:p>
            <a:pPr lvl="1"/>
            <a:r>
              <a:rPr lang="en-US" dirty="0" smtClean="0"/>
              <a:t>Most of the remaining 4% consists of calcium, phosphorus, potassium, and sulfur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2.1: Matter consists of chemical elements in pure form and in combinations called compounds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2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T01ElementsInBody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98374"/>
            <a:ext cx="665073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C748AF5-2303-4407-BE25-506BD38BA58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7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65200"/>
            <a:ext cx="8499249" cy="5381360"/>
          </a:xfrm>
        </p:spPr>
        <p:txBody>
          <a:bodyPr/>
          <a:lstStyle/>
          <a:p>
            <a:r>
              <a:rPr lang="en-US" strike="sngStrike" dirty="0"/>
              <a:t>Concept 2.1: Matter consists of chemical elements in pure form and in combinations called </a:t>
            </a:r>
            <a:r>
              <a:rPr lang="en-US" strike="sngStrike" dirty="0" smtClean="0"/>
              <a:t>compounds</a:t>
            </a:r>
          </a:p>
          <a:p>
            <a:r>
              <a:rPr lang="en-US" sz="3000" b="1" dirty="0"/>
              <a:t>Concept 2.2: An element</a:t>
            </a:r>
            <a:r>
              <a:rPr lang="ja-JP" altLang="en-US" sz="3000" b="1" dirty="0"/>
              <a:t>’</a:t>
            </a:r>
            <a:r>
              <a:rPr lang="en-US" altLang="ja-JP" sz="3000" b="1" dirty="0"/>
              <a:t>s properties depend on the structure of its </a:t>
            </a:r>
            <a:r>
              <a:rPr lang="en-US" altLang="ja-JP" sz="3000" b="1" dirty="0" smtClean="0"/>
              <a:t>atoms</a:t>
            </a:r>
          </a:p>
          <a:p>
            <a:r>
              <a:rPr lang="en-US" dirty="0"/>
              <a:t>Concept 2.3: The formation and function of molecules depend on chemical bonding between </a:t>
            </a:r>
            <a:r>
              <a:rPr lang="en-US" dirty="0" smtClean="0"/>
              <a:t>atoms</a:t>
            </a:r>
          </a:p>
          <a:p>
            <a:r>
              <a:rPr lang="en-US" dirty="0"/>
              <a:t>Concept 2.4: Chemical reactions make and break chemical bonds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6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2.2: An element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properties depend on the structure of its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element consists of unique atoms</a:t>
            </a:r>
          </a:p>
          <a:p>
            <a:r>
              <a:rPr lang="en-US" b="1" dirty="0"/>
              <a:t>A</a:t>
            </a:r>
            <a:r>
              <a:rPr lang="en-US" b="1" dirty="0" smtClean="0"/>
              <a:t>tom</a:t>
            </a:r>
            <a:r>
              <a:rPr lang="en-US" dirty="0" smtClean="0"/>
              <a:t> = the smallest unit of matter that still retains the properties of an element</a:t>
            </a:r>
          </a:p>
          <a:p>
            <a:pPr lvl="1"/>
            <a:r>
              <a:rPr lang="en-US" dirty="0"/>
              <a:t>Atoms are composed of </a:t>
            </a:r>
            <a:r>
              <a:rPr lang="en-US" b="1" dirty="0"/>
              <a:t>subatomic particles</a:t>
            </a:r>
          </a:p>
          <a:p>
            <a:pPr lvl="2"/>
            <a:r>
              <a:rPr lang="en-US" b="1" dirty="0" smtClean="0"/>
              <a:t>Neutrons</a:t>
            </a:r>
            <a:r>
              <a:rPr lang="en-US" dirty="0" smtClean="0"/>
              <a:t> (neutral, no </a:t>
            </a:r>
            <a:r>
              <a:rPr lang="en-US" dirty="0"/>
              <a:t>electrical charge)</a:t>
            </a:r>
          </a:p>
          <a:p>
            <a:pPr lvl="2"/>
            <a:r>
              <a:rPr lang="en-US" b="1" dirty="0"/>
              <a:t>Protons</a:t>
            </a:r>
            <a:r>
              <a:rPr lang="en-US" dirty="0"/>
              <a:t> (</a:t>
            </a:r>
            <a:r>
              <a:rPr lang="en-US" dirty="0" smtClean="0"/>
              <a:t>positive [+] </a:t>
            </a:r>
            <a:r>
              <a:rPr lang="en-US" dirty="0"/>
              <a:t>charge)</a:t>
            </a:r>
          </a:p>
          <a:p>
            <a:pPr lvl="2"/>
            <a:r>
              <a:rPr lang="en-US" b="1" dirty="0"/>
              <a:t>Electrons</a:t>
            </a:r>
            <a:r>
              <a:rPr lang="en-US" dirty="0"/>
              <a:t> (</a:t>
            </a:r>
            <a:r>
              <a:rPr lang="en-US" dirty="0" smtClean="0"/>
              <a:t>negative [-] </a:t>
            </a:r>
            <a:r>
              <a:rPr lang="en-US" dirty="0"/>
              <a:t>charge)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7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UN04Summary_C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4" y="2118360"/>
            <a:ext cx="8546592" cy="2468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2.UN04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6776" y="2106908"/>
            <a:ext cx="120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Nucleus</a:t>
            </a:r>
            <a:endParaRPr lang="en-US" sz="1800" b="1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384400" y="2341617"/>
            <a:ext cx="3096785" cy="3317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Left Brace 8"/>
          <p:cNvSpPr/>
          <p:nvPr/>
        </p:nvSpPr>
        <p:spPr bwMode="auto">
          <a:xfrm rot="5400000">
            <a:off x="4372487" y="2423609"/>
            <a:ext cx="232641" cy="694100"/>
          </a:xfrm>
          <a:prstGeom prst="leftBrace">
            <a:avLst>
              <a:gd name="adj1" fmla="val 4603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593366" y="3009015"/>
            <a:ext cx="17123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2883213" y="3302671"/>
            <a:ext cx="1258546" cy="5987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69936" y="2433146"/>
            <a:ext cx="94963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246266" y="2809144"/>
            <a:ext cx="249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Protons (+ charge)</a:t>
            </a:r>
          </a:p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determine element</a:t>
            </a:r>
            <a:endParaRPr lang="en-US" sz="1800" b="1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6265" y="3787559"/>
            <a:ext cx="2785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Neutrons (no charge)</a:t>
            </a:r>
          </a:p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determine isotope</a:t>
            </a:r>
            <a:endParaRPr lang="en-US" sz="1800" b="1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79105" y="4265464"/>
            <a:ext cx="89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Atom</a:t>
            </a:r>
            <a:endParaRPr lang="en-US" sz="1800" b="1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541414" y="2955624"/>
            <a:ext cx="823775" cy="3508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6325415" y="3102278"/>
            <a:ext cx="2682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Electrons (− charge</a:t>
            </a:r>
          </a:p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form negative cloud</a:t>
            </a:r>
          </a:p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 determine</a:t>
            </a:r>
          </a:p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chemical behavior</a:t>
            </a:r>
            <a:endParaRPr lang="en-US" sz="1800" b="1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98533" y="3176450"/>
            <a:ext cx="380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800" b="1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94719" y="2827028"/>
            <a:ext cx="380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800" b="1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63416" y="2750755"/>
            <a:ext cx="380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−</a:t>
            </a:r>
            <a:endParaRPr lang="en-US" sz="1800" b="1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74858" y="3288042"/>
            <a:ext cx="380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−</a:t>
            </a:r>
            <a:endParaRPr lang="en-US" sz="1800" b="1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3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F8EF5FD-A98A-4F42-8A29-7B7585F323D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2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Electron Distribution and Chemical Properties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chemical behavior </a:t>
            </a:r>
            <a:r>
              <a:rPr lang="en-US" dirty="0" smtClean="0"/>
              <a:t>of an atom is determined by the distribution of electrons in electron shells</a:t>
            </a:r>
          </a:p>
          <a:p>
            <a:pPr lvl="1"/>
            <a:r>
              <a:rPr lang="en-US" b="1" dirty="0"/>
              <a:t>Valence electrons</a:t>
            </a:r>
            <a:r>
              <a:rPr lang="en-US" dirty="0"/>
              <a:t> are those in the outermost shell, or </a:t>
            </a:r>
            <a:r>
              <a:rPr lang="en-US" b="1" dirty="0"/>
              <a:t>valence shell</a:t>
            </a:r>
          </a:p>
          <a:p>
            <a:pPr lvl="2"/>
            <a:r>
              <a:rPr lang="en-US" dirty="0"/>
              <a:t>The chemical behavior of an atom is </a:t>
            </a:r>
            <a:r>
              <a:rPr lang="en-US" dirty="0" smtClean="0"/>
              <a:t>mostly determined </a:t>
            </a:r>
            <a:r>
              <a:rPr lang="en-US" dirty="0"/>
              <a:t>by the valence electrons</a:t>
            </a:r>
          </a:p>
          <a:p>
            <a:pPr lvl="2"/>
            <a:r>
              <a:rPr lang="en-US" dirty="0"/>
              <a:t>Elements with a </a:t>
            </a:r>
            <a:r>
              <a:rPr lang="en-US" dirty="0" smtClean="0"/>
              <a:t>FULL </a:t>
            </a:r>
            <a:r>
              <a:rPr lang="en-US" dirty="0"/>
              <a:t>valence shell </a:t>
            </a:r>
            <a:r>
              <a:rPr lang="en-US" dirty="0" smtClean="0"/>
              <a:t>= “chemically inert”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2.2: An element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properties depend on the structure of its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9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65200"/>
            <a:ext cx="8499249" cy="5381360"/>
          </a:xfrm>
        </p:spPr>
        <p:txBody>
          <a:bodyPr/>
          <a:lstStyle/>
          <a:p>
            <a:r>
              <a:rPr lang="en-US" strike="sngStrike" dirty="0"/>
              <a:t>Concept 2.1: Matter consists of chemical elements in pure form and in combinations called </a:t>
            </a:r>
            <a:r>
              <a:rPr lang="en-US" strike="sngStrike" dirty="0" smtClean="0"/>
              <a:t>compounds</a:t>
            </a:r>
          </a:p>
          <a:p>
            <a:r>
              <a:rPr lang="en-US" strike="sngStrike" dirty="0"/>
              <a:t>Concept 2.2: An element</a:t>
            </a:r>
            <a:r>
              <a:rPr lang="ja-JP" altLang="en-US" strike="sngStrike" dirty="0"/>
              <a:t>’</a:t>
            </a:r>
            <a:r>
              <a:rPr lang="en-US" altLang="ja-JP" strike="sngStrike" dirty="0"/>
              <a:t>s properties depend on the structure of its </a:t>
            </a:r>
            <a:r>
              <a:rPr lang="en-US" altLang="ja-JP" strike="sngStrike" dirty="0" smtClean="0"/>
              <a:t>atoms</a:t>
            </a:r>
          </a:p>
          <a:p>
            <a:r>
              <a:rPr lang="en-US" sz="3000" b="1" dirty="0"/>
              <a:t>Concept 2.3: The formation and function of molecules depend on chemical bonding between </a:t>
            </a:r>
            <a:r>
              <a:rPr lang="en-US" sz="3000" b="1" dirty="0" smtClean="0"/>
              <a:t>atoms</a:t>
            </a:r>
          </a:p>
          <a:p>
            <a:r>
              <a:rPr lang="en-US" dirty="0"/>
              <a:t>Concept 2.4: Chemical reactions make and break chemical bonds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6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01_WoodAnt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28472"/>
            <a:ext cx="8546592" cy="5401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65100"/>
            <a:ext cx="3612316" cy="343551"/>
          </a:xfrm>
        </p:spPr>
        <p:txBody>
          <a:bodyPr/>
          <a:lstStyle/>
          <a:p>
            <a:r>
              <a:rPr lang="en-US" sz="2000" dirty="0" smtClean="0"/>
              <a:t>What are these ants doing</a:t>
            </a:r>
            <a:r>
              <a:rPr lang="mr-IN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019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2.3: The formation and function of molecules depend on chemical bonding between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14500"/>
            <a:ext cx="8499249" cy="4632060"/>
          </a:xfrm>
        </p:spPr>
        <p:txBody>
          <a:bodyPr/>
          <a:lstStyle/>
          <a:p>
            <a:r>
              <a:rPr lang="en-US" sz="2600" dirty="0" smtClean="0"/>
              <a:t>Atoms with INCOMPLETE valence shells can </a:t>
            </a:r>
            <a:r>
              <a:rPr lang="en-US" sz="2600" b="1" dirty="0" smtClean="0"/>
              <a:t>share or transfer </a:t>
            </a:r>
            <a:r>
              <a:rPr lang="en-US" sz="2600" dirty="0" smtClean="0"/>
              <a:t>valence electrons with certain other atoms</a:t>
            </a:r>
          </a:p>
          <a:p>
            <a:r>
              <a:rPr lang="en-US" sz="2600" dirty="0" smtClean="0"/>
              <a:t>These interactions usually result in atoms staying close together, held by attractions called</a:t>
            </a:r>
            <a:br>
              <a:rPr lang="en-US" sz="2600" dirty="0" smtClean="0"/>
            </a:br>
            <a:r>
              <a:rPr lang="en-US" sz="2600" b="1" dirty="0" smtClean="0"/>
              <a:t>chemical bonds</a:t>
            </a:r>
          </a:p>
          <a:p>
            <a:pPr lvl="1"/>
            <a:r>
              <a:rPr lang="en-US" sz="2400" dirty="0" smtClean="0"/>
              <a:t>E.g. </a:t>
            </a:r>
            <a:r>
              <a:rPr lang="en-US" sz="2400" b="1" dirty="0" smtClean="0"/>
              <a:t>covalent </a:t>
            </a:r>
            <a:r>
              <a:rPr lang="en-US" sz="2400" b="1" dirty="0"/>
              <a:t>bond</a:t>
            </a:r>
            <a:r>
              <a:rPr lang="en-US" sz="2400" dirty="0"/>
              <a:t> </a:t>
            </a:r>
            <a:r>
              <a:rPr lang="en-US" sz="2400" dirty="0" smtClean="0"/>
              <a:t>= SHARING of </a:t>
            </a:r>
            <a:r>
              <a:rPr lang="en-US" sz="2400" dirty="0"/>
              <a:t>a pair of valence electrons by two </a:t>
            </a:r>
            <a:r>
              <a:rPr lang="en-US" sz="2400" dirty="0" smtClean="0"/>
              <a:t>atoms = STRONG bond</a:t>
            </a:r>
          </a:p>
          <a:p>
            <a:r>
              <a:rPr lang="en-US" sz="2600" b="1" dirty="0"/>
              <a:t>Molecule</a:t>
            </a:r>
            <a:r>
              <a:rPr lang="en-US" sz="2600" dirty="0"/>
              <a:t> = two or more atoms held together by covalent bonds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368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09CovalentBondForm_1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88" y="209550"/>
            <a:ext cx="3773424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2.9-1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8577" y="177800"/>
            <a:ext cx="258304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Hydrogen atoms (2 H)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60800" y="463550"/>
            <a:ext cx="1346200" cy="488950"/>
          </a:xfrm>
          <a:custGeom>
            <a:avLst/>
            <a:gdLst>
              <a:gd name="connsiteX0" fmla="*/ 0 w 1346200"/>
              <a:gd name="connsiteY0" fmla="*/ 488950 h 488950"/>
              <a:gd name="connsiteX1" fmla="*/ 666750 w 1346200"/>
              <a:gd name="connsiteY1" fmla="*/ 0 h 488950"/>
              <a:gd name="connsiteX2" fmla="*/ 1346200 w 1346200"/>
              <a:gd name="connsiteY2" fmla="*/ 48895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6200" h="488950">
                <a:moveTo>
                  <a:pt x="0" y="488950"/>
                </a:moveTo>
                <a:lnTo>
                  <a:pt x="666750" y="0"/>
                </a:lnTo>
                <a:lnTo>
                  <a:pt x="1346200" y="4889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5727" y="1143000"/>
            <a:ext cx="31290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9627" y="1143000"/>
            <a:ext cx="31290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757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09CovalentBondForm_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38" y="209550"/>
            <a:ext cx="3773424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2.9-2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18577" y="177800"/>
            <a:ext cx="258304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Hydrogen atoms (2 H)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60800" y="463550"/>
            <a:ext cx="1346200" cy="488950"/>
          </a:xfrm>
          <a:custGeom>
            <a:avLst/>
            <a:gdLst>
              <a:gd name="connsiteX0" fmla="*/ 0 w 1346200"/>
              <a:gd name="connsiteY0" fmla="*/ 488950 h 488950"/>
              <a:gd name="connsiteX1" fmla="*/ 666750 w 1346200"/>
              <a:gd name="connsiteY1" fmla="*/ 0 h 488950"/>
              <a:gd name="connsiteX2" fmla="*/ 1346200 w 1346200"/>
              <a:gd name="connsiteY2" fmla="*/ 48895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6200" h="488950">
                <a:moveTo>
                  <a:pt x="0" y="488950"/>
                </a:moveTo>
                <a:lnTo>
                  <a:pt x="666750" y="0"/>
                </a:lnTo>
                <a:lnTo>
                  <a:pt x="1346200" y="4889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5727" y="1143000"/>
            <a:ext cx="31290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9627" y="1143000"/>
            <a:ext cx="31290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4627" y="3220708"/>
            <a:ext cx="31290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5327" y="3220708"/>
            <a:ext cx="31290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979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09CovalentBondForm_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38" y="203200"/>
            <a:ext cx="3773424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2.9-3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18577" y="177800"/>
            <a:ext cx="258304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Hydrogen atoms (2 H)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6590" y="6070600"/>
            <a:ext cx="1654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Hydrogen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molecule (H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60800" y="463550"/>
            <a:ext cx="1346200" cy="488950"/>
          </a:xfrm>
          <a:custGeom>
            <a:avLst/>
            <a:gdLst>
              <a:gd name="connsiteX0" fmla="*/ 0 w 1346200"/>
              <a:gd name="connsiteY0" fmla="*/ 488950 h 488950"/>
              <a:gd name="connsiteX1" fmla="*/ 666750 w 1346200"/>
              <a:gd name="connsiteY1" fmla="*/ 0 h 488950"/>
              <a:gd name="connsiteX2" fmla="*/ 1346200 w 1346200"/>
              <a:gd name="connsiteY2" fmla="*/ 48895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6200" h="488950">
                <a:moveTo>
                  <a:pt x="0" y="488950"/>
                </a:moveTo>
                <a:lnTo>
                  <a:pt x="666750" y="0"/>
                </a:lnTo>
                <a:lnTo>
                  <a:pt x="1346200" y="4889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5727" y="1143000"/>
            <a:ext cx="31290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9627" y="1143000"/>
            <a:ext cx="31290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4627" y="3220708"/>
            <a:ext cx="31290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5327" y="3220708"/>
            <a:ext cx="31290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4527" y="5379708"/>
            <a:ext cx="31290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8777" y="5379708"/>
            <a:ext cx="31290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460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10_FourCovalentBond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34" y="209550"/>
            <a:ext cx="6047232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01857" y="254000"/>
            <a:ext cx="1104790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Name and</a:t>
            </a:r>
            <a:b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Molecular</a:t>
            </a:r>
            <a:b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Formula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7109" y="254000"/>
            <a:ext cx="1263875" cy="748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Electron</a:t>
            </a:r>
          </a:p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Distribution</a:t>
            </a:r>
          </a:p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Diagram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5805" y="254000"/>
            <a:ext cx="1435196" cy="966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Lewis Dot</a:t>
            </a:r>
          </a:p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Structure and</a:t>
            </a:r>
          </a:p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Structural</a:t>
            </a:r>
          </a:p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Formula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2666" y="254000"/>
            <a:ext cx="815473" cy="748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Space-</a:t>
            </a:r>
          </a:p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Filling</a:t>
            </a:r>
          </a:p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Model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2673" y="4889500"/>
            <a:ext cx="17940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(d) Methane (CH</a:t>
            </a:r>
            <a:r>
              <a:rPr lang="en-US" sz="15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2673" y="3398838"/>
            <a:ext cx="15417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(c) Water (H</a:t>
            </a:r>
            <a:r>
              <a:rPr lang="en-US" sz="15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O)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2673" y="2260600"/>
            <a:ext cx="15888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 Oxygen (O</a:t>
            </a:r>
            <a:r>
              <a:rPr lang="en-US" sz="15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2673" y="1225550"/>
            <a:ext cx="17972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 Hydrogen (H</a:t>
            </a:r>
            <a:r>
              <a:rPr lang="en-US" sz="15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4523" y="1641475"/>
            <a:ext cx="286538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9173" y="1641475"/>
            <a:ext cx="286538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3573" y="2644775"/>
            <a:ext cx="294390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073" y="2644775"/>
            <a:ext cx="294390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6273" y="3794125"/>
            <a:ext cx="294390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8873" y="3787775"/>
            <a:ext cx="286538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8973" y="4264025"/>
            <a:ext cx="286538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0731" y="5518150"/>
            <a:ext cx="287258" cy="297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11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9681" y="5518150"/>
            <a:ext cx="286538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7081" y="6000750"/>
            <a:ext cx="286538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0831" y="5518150"/>
            <a:ext cx="286538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7081" y="5041900"/>
            <a:ext cx="286538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65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866900"/>
            <a:ext cx="8499249" cy="4479660"/>
          </a:xfrm>
        </p:spPr>
        <p:txBody>
          <a:bodyPr/>
          <a:lstStyle/>
          <a:p>
            <a:pPr marL="57150" indent="0">
              <a:buNone/>
            </a:pPr>
            <a:r>
              <a:rPr lang="en-US" u="sng" dirty="0"/>
              <a:t>Electronegativity</a:t>
            </a:r>
          </a:p>
          <a:p>
            <a:r>
              <a:rPr lang="en-US" dirty="0"/>
              <a:t>Atoms in a molecule attract electrons to varying degrees</a:t>
            </a:r>
          </a:p>
          <a:p>
            <a:r>
              <a:rPr lang="en-US" b="1" dirty="0"/>
              <a:t>Electronegativity</a:t>
            </a:r>
            <a:r>
              <a:rPr lang="en-US" dirty="0"/>
              <a:t> = atom</a:t>
            </a:r>
            <a:r>
              <a:rPr lang="en-CA" altLang="en-CA" dirty="0"/>
              <a:t>’</a:t>
            </a:r>
            <a:r>
              <a:rPr lang="en-US" altLang="ja-JP" dirty="0"/>
              <a:t>s attraction for the electrons of a covalent bond</a:t>
            </a:r>
          </a:p>
          <a:p>
            <a:r>
              <a:rPr lang="en-US" dirty="0"/>
              <a:t>The more electronegative an atom, the more STRONGLY it pulls shared electrons toward itself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Concept 2.3: The formation and function of molecules depend on chemical bonding between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6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866900"/>
            <a:ext cx="8499249" cy="447966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Types of Covalent Bonding (Strong)</a:t>
            </a:r>
          </a:p>
          <a:p>
            <a:r>
              <a:rPr lang="en-US" dirty="0" smtClean="0"/>
              <a:t>Single </a:t>
            </a:r>
            <a:r>
              <a:rPr lang="en-US" dirty="0"/>
              <a:t>covalent bond = </a:t>
            </a:r>
            <a:r>
              <a:rPr lang="en-US" b="1" dirty="0"/>
              <a:t>single bond</a:t>
            </a:r>
            <a:r>
              <a:rPr lang="en-US" dirty="0"/>
              <a:t> = sharing of ONE PAIR of valence electrons</a:t>
            </a:r>
          </a:p>
          <a:p>
            <a:r>
              <a:rPr lang="en-US" dirty="0"/>
              <a:t>Double covalent bond = </a:t>
            </a:r>
            <a:r>
              <a:rPr lang="en-US" b="1" dirty="0"/>
              <a:t>double bond</a:t>
            </a:r>
            <a:r>
              <a:rPr lang="en-US" dirty="0"/>
              <a:t> = sharing of TWO PAIRS of valence </a:t>
            </a:r>
            <a:r>
              <a:rPr lang="en-US" dirty="0" smtClean="0"/>
              <a:t>electrons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Concept 2.3: The formation and function of molecules depend on chemical bonding between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3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UN05Summary_C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740152"/>
            <a:ext cx="8546592" cy="1225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2.UN05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0176" y="3335471"/>
            <a:ext cx="20243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Single</a:t>
            </a:r>
          </a:p>
          <a:p>
            <a:pPr algn="ctr" eaLnBrk="0" hangingPunct="0"/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covalent bond</a:t>
            </a:r>
            <a:endParaRPr lang="en-US" sz="1900" b="1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3892" y="3335471"/>
            <a:ext cx="20243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Double</a:t>
            </a:r>
          </a:p>
          <a:p>
            <a:pPr algn="ctr" eaLnBrk="0" hangingPunct="0"/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covalent bond</a:t>
            </a:r>
            <a:endParaRPr lang="en-US" sz="1900" b="1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866900"/>
            <a:ext cx="8499249" cy="447966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Types of Covalent Bonding (Strong)</a:t>
            </a:r>
          </a:p>
          <a:p>
            <a:r>
              <a:rPr lang="en-US" b="1" dirty="0"/>
              <a:t>N</a:t>
            </a:r>
            <a:r>
              <a:rPr lang="en-US" b="1" dirty="0" smtClean="0"/>
              <a:t>onpolar covalent bond</a:t>
            </a:r>
            <a:r>
              <a:rPr lang="en-US" dirty="0"/>
              <a:t> </a:t>
            </a:r>
            <a:r>
              <a:rPr lang="en-US" dirty="0" smtClean="0"/>
              <a:t>= atoms share the electron EQUALLY</a:t>
            </a:r>
          </a:p>
          <a:p>
            <a:r>
              <a:rPr lang="en-US" b="1" dirty="0"/>
              <a:t>P</a:t>
            </a:r>
            <a:r>
              <a:rPr lang="en-US" b="1" dirty="0" smtClean="0"/>
              <a:t>olar covalent bond</a:t>
            </a:r>
            <a:r>
              <a:rPr lang="en-US" dirty="0"/>
              <a:t> </a:t>
            </a:r>
            <a:r>
              <a:rPr lang="en-US" dirty="0" smtClean="0"/>
              <a:t>= one atom is more </a:t>
            </a:r>
            <a:r>
              <a:rPr lang="en-US" i="1" dirty="0" smtClean="0"/>
              <a:t>electronegative</a:t>
            </a:r>
            <a:r>
              <a:rPr lang="en-US" dirty="0" smtClean="0"/>
              <a:t>, atoms DO NOT share</a:t>
            </a:r>
            <a:br>
              <a:rPr lang="en-US" dirty="0" smtClean="0"/>
            </a:br>
            <a:r>
              <a:rPr lang="en-US" dirty="0" smtClean="0"/>
              <a:t>the electron equally</a:t>
            </a:r>
          </a:p>
          <a:p>
            <a:pPr lvl="1"/>
            <a:r>
              <a:rPr lang="en-US" dirty="0" smtClean="0"/>
              <a:t>Unequal sharing of electrons = </a:t>
            </a:r>
            <a:r>
              <a:rPr lang="en-US" b="1" dirty="0" smtClean="0"/>
              <a:t>partial positive or</a:t>
            </a:r>
            <a:r>
              <a:rPr lang="en-US" dirty="0" smtClean="0"/>
              <a:t> </a:t>
            </a:r>
            <a:r>
              <a:rPr lang="en-US" b="1" dirty="0" smtClean="0"/>
              <a:t>negative</a:t>
            </a:r>
            <a:r>
              <a:rPr lang="en-US" dirty="0" smtClean="0"/>
              <a:t> charge for each atom or molecule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Concept 2.3: The formation and function of molecules depend on chemical bonding between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1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11PolarCovalentBond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76" y="1554480"/>
            <a:ext cx="3279648" cy="2682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5123" y="3523020"/>
            <a:ext cx="342105" cy="328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0189" y="3523020"/>
            <a:ext cx="342105" cy="328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1812" y="2745739"/>
            <a:ext cx="354240" cy="328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9425" y="3891323"/>
            <a:ext cx="5918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7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256" y="3683886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d+</a:t>
            </a:r>
            <a:endParaRPr lang="en-US" sz="17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2725" y="3683886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d+</a:t>
            </a:r>
            <a:endParaRPr lang="en-US" sz="17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0741" y="1524886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d-</a:t>
            </a:r>
            <a:endParaRPr lang="en-US" sz="17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496620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Polar covalent bond</a:t>
            </a:r>
            <a:r>
              <a:rPr lang="en-US" sz="1400" dirty="0"/>
              <a:t> = one atom is more </a:t>
            </a:r>
            <a:r>
              <a:rPr lang="en-US" sz="1400" i="1" dirty="0"/>
              <a:t>electronegative</a:t>
            </a:r>
            <a:r>
              <a:rPr lang="en-US" sz="1400" dirty="0"/>
              <a:t>, atoms DO NOT share</a:t>
            </a:r>
            <a:br>
              <a:rPr lang="en-US" sz="1400" dirty="0"/>
            </a:br>
            <a:r>
              <a:rPr lang="en-US" sz="1400" dirty="0"/>
              <a:t>the electron </a:t>
            </a:r>
            <a:r>
              <a:rPr lang="en-US" sz="1400" dirty="0" smtClean="0"/>
              <a:t>equally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Unequal </a:t>
            </a:r>
            <a:r>
              <a:rPr lang="en-US" sz="1400" dirty="0"/>
              <a:t>sharing of electrons = </a:t>
            </a:r>
            <a:r>
              <a:rPr lang="en-US" sz="1400" b="1" dirty="0"/>
              <a:t>partial positive or</a:t>
            </a:r>
            <a:r>
              <a:rPr lang="en-US" sz="1400" dirty="0"/>
              <a:t> </a:t>
            </a:r>
            <a:r>
              <a:rPr lang="en-US" sz="1400" b="1" dirty="0"/>
              <a:t>negative</a:t>
            </a:r>
            <a:r>
              <a:rPr lang="en-US" sz="1400" dirty="0"/>
              <a:t> charge for each atom or molecule</a:t>
            </a:r>
          </a:p>
        </p:txBody>
      </p:sp>
    </p:spTree>
    <p:extLst>
      <p:ext uri="{BB962C8B-B14F-4D97-AF65-F5344CB8AC3E}">
        <p14:creationId xmlns:p14="http://schemas.microsoft.com/office/powerpoint/2010/main" val="319199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Chemical Connection to Biology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079500"/>
            <a:ext cx="8499249" cy="5267060"/>
          </a:xfrm>
        </p:spPr>
        <p:txBody>
          <a:bodyPr/>
          <a:lstStyle/>
          <a:p>
            <a:r>
              <a:rPr lang="en-US" dirty="0" smtClean="0"/>
              <a:t>Biology = study of life</a:t>
            </a:r>
          </a:p>
          <a:p>
            <a:r>
              <a:rPr lang="en-US" dirty="0" smtClean="0"/>
              <a:t>Living organisms and their environments are subject to basic laws of </a:t>
            </a:r>
            <a:r>
              <a:rPr lang="en-US" b="1" dirty="0" smtClean="0"/>
              <a:t>PHYSICS</a:t>
            </a:r>
            <a:r>
              <a:rPr lang="en-US" dirty="0" smtClean="0"/>
              <a:t> and </a:t>
            </a:r>
            <a:r>
              <a:rPr lang="en-US" b="1" dirty="0" smtClean="0"/>
              <a:t>CHEMISTRY</a:t>
            </a:r>
          </a:p>
          <a:p>
            <a:r>
              <a:rPr lang="en-US" dirty="0" smtClean="0"/>
              <a:t>One awesome example is the use of formic acid by ants to </a:t>
            </a:r>
            <a:r>
              <a:rPr lang="en-CA" dirty="0" smtClean="0"/>
              <a:t>protect themselves against predators and microbial parasites</a:t>
            </a:r>
            <a:endParaRPr lang="en-US" altLang="ja-JP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5803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194230E-3C49-444F-B526-223DCE9DA0F7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6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905000"/>
            <a:ext cx="8499249" cy="444156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Weak Chemical Bonds</a:t>
            </a:r>
          </a:p>
          <a:p>
            <a:r>
              <a:rPr lang="en-US" dirty="0" smtClean="0"/>
              <a:t>Most of the STRONGEST bonds in organisms are </a:t>
            </a:r>
            <a:r>
              <a:rPr lang="en-US" b="1" dirty="0" smtClean="0"/>
              <a:t>covalent bonds </a:t>
            </a:r>
            <a:r>
              <a:rPr lang="en-US" dirty="0" smtClean="0"/>
              <a:t>that form a cell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molecules</a:t>
            </a:r>
          </a:p>
          <a:p>
            <a:r>
              <a:rPr lang="en-US" dirty="0" smtClean="0"/>
              <a:t>WEAK chemical bonds are also indispensable</a:t>
            </a:r>
          </a:p>
          <a:p>
            <a:pPr lvl="1"/>
            <a:r>
              <a:rPr lang="en-US" b="1" dirty="0" smtClean="0"/>
              <a:t>Ionic bonds</a:t>
            </a:r>
          </a:p>
          <a:p>
            <a:pPr lvl="1"/>
            <a:r>
              <a:rPr lang="en-US" b="1" dirty="0" smtClean="0"/>
              <a:t>Hydrogen bonds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Concept 2.3: The formation and function of molecules depend on chemical bonding between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3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816100"/>
            <a:ext cx="8499249" cy="453046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Ionic Bonds (“Weak”)</a:t>
            </a:r>
          </a:p>
          <a:p>
            <a:r>
              <a:rPr lang="en-US" sz="2600" dirty="0" smtClean="0"/>
              <a:t>A charged atom (or molecule) = </a:t>
            </a:r>
            <a:r>
              <a:rPr lang="en-US" sz="2600" b="1" dirty="0" smtClean="0"/>
              <a:t>ion</a:t>
            </a:r>
          </a:p>
          <a:p>
            <a:pPr lvl="1"/>
            <a:r>
              <a:rPr lang="en-US" sz="2400" b="1" dirty="0" smtClean="0"/>
              <a:t>Cation</a:t>
            </a:r>
            <a:r>
              <a:rPr lang="en-US" sz="2400" dirty="0" smtClean="0"/>
              <a:t> </a:t>
            </a:r>
            <a:r>
              <a:rPr lang="en-US" sz="2400" dirty="0"/>
              <a:t>= positively charged ion</a:t>
            </a:r>
          </a:p>
          <a:p>
            <a:pPr lvl="1"/>
            <a:r>
              <a:rPr lang="en-US" sz="2400" b="1" dirty="0"/>
              <a:t>Anion</a:t>
            </a:r>
            <a:r>
              <a:rPr lang="en-US" sz="2400" dirty="0"/>
              <a:t> = negatively charged ion</a:t>
            </a:r>
          </a:p>
          <a:p>
            <a:r>
              <a:rPr lang="en-US" sz="2600" b="1" dirty="0"/>
              <a:t>Ionic bond</a:t>
            </a:r>
            <a:r>
              <a:rPr lang="en-US" sz="2600" dirty="0"/>
              <a:t> = attraction between cation + anion</a:t>
            </a:r>
          </a:p>
          <a:p>
            <a:r>
              <a:rPr lang="en-US" sz="2600" dirty="0" smtClean="0"/>
              <a:t>Atoms sometimes strip electrons from their bonding partners (e.g. Na + Cl)</a:t>
            </a:r>
            <a:r>
              <a:rPr lang="en-US" sz="2600" dirty="0"/>
              <a:t> </a:t>
            </a:r>
            <a:r>
              <a:rPr lang="en-US" sz="2600" dirty="0" smtClean="0">
                <a:sym typeface="Wingdings"/>
              </a:rPr>
              <a:t> </a:t>
            </a:r>
            <a:r>
              <a:rPr lang="en-US" sz="2600" dirty="0" smtClean="0"/>
              <a:t>both atoms now have charges (e.g. </a:t>
            </a:r>
            <a:r>
              <a:rPr lang="en-US" sz="2600" dirty="0" err="1" smtClean="0"/>
              <a:t>Na</a:t>
            </a:r>
            <a:r>
              <a:rPr lang="en-US" sz="2600" baseline="30000" dirty="0" err="1" smtClean="0"/>
              <a:t>+</a:t>
            </a:r>
            <a:r>
              <a:rPr lang="en-US" sz="2600" dirty="0" err="1" smtClean="0"/>
              <a:t>Cl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)</a:t>
            </a:r>
          </a:p>
          <a:p>
            <a:pPr lvl="1"/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Concept 2.3: The formation and function of molecules depend on chemical bonding between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8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12IonicBond_1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749298"/>
            <a:ext cx="8546592" cy="3346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2.12-1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0894" y="2727153"/>
            <a:ext cx="479744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6976" y="2727153"/>
            <a:ext cx="415498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err="1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Cl</a:t>
            </a:r>
            <a:endParaRPr lang="en-US" sz="18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458" y="3806654"/>
            <a:ext cx="164664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Sodium atom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6693" y="3806654"/>
            <a:ext cx="1736473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Cl</a:t>
            </a:r>
            <a:endParaRPr lang="en-US" sz="18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Chlorine atom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00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12IonicBond_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752473"/>
            <a:ext cx="8546592" cy="3346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2.12-2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60959" y="1681521"/>
            <a:ext cx="304315" cy="328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7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7791" y="1698455"/>
            <a:ext cx="304315" cy="328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-</a:t>
            </a:r>
            <a:endParaRPr lang="en-US" sz="17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6294" y="2727153"/>
            <a:ext cx="479744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5826" y="2727153"/>
            <a:ext cx="415498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err="1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Cl</a:t>
            </a:r>
            <a:endParaRPr lang="en-US" sz="18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6887" y="3806654"/>
            <a:ext cx="1441283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Sodium ion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cation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6103" y="3806654"/>
            <a:ext cx="1531113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Cl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-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Chloride ion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(an anion)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5124" y="4771848"/>
            <a:ext cx="2736784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Sodium chloride (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NaCl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Left Brace 10"/>
          <p:cNvSpPr/>
          <p:nvPr/>
        </p:nvSpPr>
        <p:spPr bwMode="auto">
          <a:xfrm rot="16200000">
            <a:off x="7020322" y="3069299"/>
            <a:ext cx="211667" cy="3180555"/>
          </a:xfrm>
          <a:prstGeom prst="leftBrace">
            <a:avLst>
              <a:gd name="adj1" fmla="val 5433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0894" y="2727153"/>
            <a:ext cx="479744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6976" y="2727153"/>
            <a:ext cx="415498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err="1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Cl</a:t>
            </a:r>
            <a:endParaRPr lang="en-US" sz="18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458" y="3806654"/>
            <a:ext cx="164664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Sodium atom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6693" y="3806654"/>
            <a:ext cx="1736473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Cl</a:t>
            </a:r>
            <a:endParaRPr lang="en-US" sz="18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Chlorine atom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195613" y="5502010"/>
            <a:ext cx="6729187" cy="47969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400" dirty="0" smtClean="0"/>
              <a:t>Compounds formed by ionic bonds are called </a:t>
            </a:r>
            <a:r>
              <a:rPr lang="en-US" sz="1400" b="1" dirty="0" smtClean="0"/>
              <a:t>ionic compounds</a:t>
            </a:r>
            <a:r>
              <a:rPr lang="en-US" sz="1400" dirty="0" smtClean="0"/>
              <a:t>, or </a:t>
            </a:r>
            <a:r>
              <a:rPr lang="en-US" sz="1400" b="1" dirty="0" smtClean="0"/>
              <a:t>salts</a:t>
            </a:r>
          </a:p>
          <a:p>
            <a:pPr algn="ctr"/>
            <a:r>
              <a:rPr lang="en-US" sz="1400" dirty="0" smtClean="0"/>
              <a:t>Salts, such as sodium chloride (table salt), are often found in nature as crystals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893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32E6867-4B9F-4A47-B268-A32EC93EFA1F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5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841500"/>
            <a:ext cx="8499249" cy="450506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Hydrogen Bonds </a:t>
            </a:r>
            <a:r>
              <a:rPr lang="mr-IN" u="sng" dirty="0"/>
              <a:t>–</a:t>
            </a:r>
            <a:r>
              <a:rPr lang="en-US" u="sng" dirty="0"/>
              <a:t> </a:t>
            </a:r>
            <a:r>
              <a:rPr lang="en-US" u="sng" dirty="0" smtClean="0"/>
              <a:t>Weak </a:t>
            </a:r>
            <a:r>
              <a:rPr lang="en-US" u="sng" dirty="0"/>
              <a:t>Chemical </a:t>
            </a:r>
            <a:r>
              <a:rPr lang="en-US" u="sng" dirty="0" smtClean="0"/>
              <a:t>Bonds</a:t>
            </a:r>
            <a:endParaRPr lang="en-US" dirty="0" smtClean="0"/>
          </a:p>
          <a:p>
            <a:r>
              <a:rPr lang="en-US" b="1" dirty="0"/>
              <a:t>H</a:t>
            </a:r>
            <a:r>
              <a:rPr lang="en-US" b="1" dirty="0" smtClean="0"/>
              <a:t>ydrogen bond</a:t>
            </a:r>
            <a:r>
              <a:rPr lang="en-US" dirty="0" smtClean="0"/>
              <a:t> = hydrogen atom covalently bonded to one </a:t>
            </a:r>
            <a:r>
              <a:rPr lang="en-US" i="1" dirty="0" smtClean="0"/>
              <a:t>electronegative</a:t>
            </a:r>
            <a:r>
              <a:rPr lang="en-US" dirty="0" smtClean="0"/>
              <a:t> atom is </a:t>
            </a:r>
            <a:r>
              <a:rPr lang="en-US" i="1" dirty="0" smtClean="0"/>
              <a:t>also</a:t>
            </a:r>
            <a:r>
              <a:rPr lang="en-US" dirty="0" smtClean="0"/>
              <a:t> attracted to another </a:t>
            </a:r>
            <a:r>
              <a:rPr lang="en-US" i="1" dirty="0" smtClean="0"/>
              <a:t>electronegative</a:t>
            </a:r>
            <a:r>
              <a:rPr lang="en-US" dirty="0" smtClean="0"/>
              <a:t> atom</a:t>
            </a:r>
          </a:p>
          <a:p>
            <a:pPr lvl="1"/>
            <a:r>
              <a:rPr lang="en-US" dirty="0" smtClean="0"/>
              <a:t>In living cells, the electronegative partners are usually oxygen or nitrogen atoms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Concept 2.3: The formation and function of molecules depend on chemical bonding between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8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14HydrogenBond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211074"/>
            <a:ext cx="7516368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5765" y="1131187"/>
            <a:ext cx="1878051" cy="343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Water (H</a:t>
            </a:r>
            <a:r>
              <a:rPr lang="en-US" sz="30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O)</a:t>
            </a:r>
            <a:endParaRPr lang="en-US" sz="23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065" y="4407787"/>
            <a:ext cx="2375558" cy="343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Ammonia (NH</a:t>
            </a:r>
            <a:r>
              <a:rPr lang="en-US" sz="30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23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9001" y="3125004"/>
            <a:ext cx="2363830" cy="343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Hydrogen bond</a:t>
            </a:r>
            <a:endParaRPr lang="en-US" sz="23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4830233" y="3263900"/>
            <a:ext cx="11895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964528" y="2718687"/>
            <a:ext cx="492443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d+</a:t>
            </a:r>
            <a:endParaRPr lang="en-US" sz="23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4528" y="3422121"/>
            <a:ext cx="492443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d-</a:t>
            </a:r>
            <a:endParaRPr lang="en-US" sz="23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1192" y="5487288"/>
            <a:ext cx="492443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d+</a:t>
            </a:r>
            <a:endParaRPr lang="en-US" sz="23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7329" y="5487288"/>
            <a:ext cx="492443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d+</a:t>
            </a:r>
            <a:endParaRPr lang="en-US" sz="23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1928" y="6359355"/>
            <a:ext cx="492443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d+</a:t>
            </a:r>
            <a:endParaRPr lang="en-US" sz="23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2428" y="247121"/>
            <a:ext cx="492443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d+</a:t>
            </a:r>
            <a:endParaRPr lang="en-US" sz="23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2128" y="247121"/>
            <a:ext cx="492443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d-</a:t>
            </a:r>
            <a:endParaRPr lang="en-US" sz="23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111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689D403-58B4-40DC-87C4-EEC054F5DDF7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3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ED6C477-D180-4636-941B-FFF4D3BC91C8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7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BD8EF57-0E4B-4CF1-9DA6-083EED61FA9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0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65200"/>
            <a:ext cx="8499249" cy="5381360"/>
          </a:xfrm>
        </p:spPr>
        <p:txBody>
          <a:bodyPr/>
          <a:lstStyle/>
          <a:p>
            <a:r>
              <a:rPr lang="en-US" strike="sngStrike" dirty="0"/>
              <a:t>Concept 2.1: Matter consists of chemical elements in pure form and in combinations called </a:t>
            </a:r>
            <a:r>
              <a:rPr lang="en-US" strike="sngStrike" dirty="0" smtClean="0"/>
              <a:t>compounds</a:t>
            </a:r>
          </a:p>
          <a:p>
            <a:r>
              <a:rPr lang="en-US" strike="sngStrike" dirty="0"/>
              <a:t>Concept 2.2: An element</a:t>
            </a:r>
            <a:r>
              <a:rPr lang="ja-JP" altLang="en-US" strike="sngStrike" dirty="0"/>
              <a:t>’</a:t>
            </a:r>
            <a:r>
              <a:rPr lang="en-US" altLang="ja-JP" strike="sngStrike" dirty="0"/>
              <a:t>s properties depend on the structure of its </a:t>
            </a:r>
            <a:r>
              <a:rPr lang="en-US" altLang="ja-JP" strike="sngStrike" dirty="0" smtClean="0"/>
              <a:t>atoms</a:t>
            </a:r>
          </a:p>
          <a:p>
            <a:r>
              <a:rPr lang="en-US" strike="sngStrike" dirty="0"/>
              <a:t>Concept 2.3: The formation and function of molecules depend on chemical bonding between </a:t>
            </a:r>
            <a:r>
              <a:rPr lang="en-US" strike="sngStrike" dirty="0" smtClean="0"/>
              <a:t>atoms</a:t>
            </a:r>
          </a:p>
          <a:p>
            <a:r>
              <a:rPr lang="en-US" sz="3000" b="1" dirty="0"/>
              <a:t>Concept 2.4: Chemical reactions make and break chemical bonds</a:t>
            </a:r>
            <a:endParaRPr lang="en-US" sz="3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5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2.4: Chemical reactions make and break 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Chemical reactions</a:t>
            </a:r>
            <a:r>
              <a:rPr lang="en-US" dirty="0" smtClean="0"/>
              <a:t> = making + breaking of chemical bonds</a:t>
            </a:r>
          </a:p>
          <a:p>
            <a:pPr lvl="1"/>
            <a:r>
              <a:rPr lang="en-US" b="1" dirty="0" smtClean="0"/>
              <a:t>Reactants = </a:t>
            </a:r>
            <a:r>
              <a:rPr lang="en-US" dirty="0" smtClean="0"/>
              <a:t>starting </a:t>
            </a:r>
            <a:r>
              <a:rPr lang="en-US" dirty="0"/>
              <a:t>molecules of a chemical </a:t>
            </a:r>
            <a:r>
              <a:rPr lang="en-US" dirty="0" smtClean="0"/>
              <a:t>reaction</a:t>
            </a:r>
          </a:p>
          <a:p>
            <a:pPr lvl="1"/>
            <a:r>
              <a:rPr lang="en-US" b="1" dirty="0" smtClean="0"/>
              <a:t>Products = </a:t>
            </a:r>
            <a:r>
              <a:rPr lang="en-US" dirty="0" smtClean="0"/>
              <a:t>final </a:t>
            </a:r>
            <a:r>
              <a:rPr lang="en-US" dirty="0"/>
              <a:t>molecules of a chemical </a:t>
            </a:r>
            <a:r>
              <a:rPr lang="en-US" dirty="0" smtClean="0"/>
              <a:t>reaction</a:t>
            </a:r>
          </a:p>
          <a:p>
            <a:r>
              <a:rPr lang="en-US" dirty="0"/>
              <a:t>C</a:t>
            </a:r>
            <a:r>
              <a:rPr lang="en-US" dirty="0" smtClean="0"/>
              <a:t>hemical </a:t>
            </a:r>
            <a:r>
              <a:rPr lang="en-US" dirty="0"/>
              <a:t>reactions </a:t>
            </a:r>
            <a:r>
              <a:rPr lang="en-US" dirty="0" smtClean="0"/>
              <a:t>= </a:t>
            </a:r>
            <a:r>
              <a:rPr lang="en-US" b="1" dirty="0" smtClean="0"/>
              <a:t>reversible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roducts </a:t>
            </a:r>
            <a:r>
              <a:rPr lang="en-US" dirty="0"/>
              <a:t>of the forward reaction become reactants </a:t>
            </a:r>
            <a:endParaRPr lang="en-US" dirty="0" smtClean="0"/>
          </a:p>
          <a:p>
            <a:r>
              <a:rPr lang="en-US" b="1" dirty="0" smtClean="0"/>
              <a:t>Chemical </a:t>
            </a:r>
            <a:r>
              <a:rPr lang="en-US" b="1" dirty="0"/>
              <a:t>equilibrium</a:t>
            </a:r>
            <a:r>
              <a:rPr lang="en-US" dirty="0"/>
              <a:t> </a:t>
            </a:r>
            <a:r>
              <a:rPr lang="en-US" dirty="0" smtClean="0"/>
              <a:t>= forward </a:t>
            </a:r>
            <a:r>
              <a:rPr lang="en-US" dirty="0"/>
              <a:t>and reverse reactions occur at the same rate </a:t>
            </a:r>
          </a:p>
        </p:txBody>
      </p:sp>
    </p:spTree>
    <p:extLst>
      <p:ext uri="{BB962C8B-B14F-4D97-AF65-F5344CB8AC3E}">
        <p14:creationId xmlns:p14="http://schemas.microsoft.com/office/powerpoint/2010/main" val="419921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UN03FormationWater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780032"/>
            <a:ext cx="8546592" cy="3145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2.UN03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4844" y="4630304"/>
            <a:ext cx="1651972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Reactants</a:t>
            </a:r>
            <a:endParaRPr lang="en-US" sz="23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0179" y="4630304"/>
            <a:ext cx="1651972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Reaction</a:t>
            </a:r>
            <a:endParaRPr lang="en-US" sz="23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2660" y="4630304"/>
            <a:ext cx="1555044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Products</a:t>
            </a:r>
            <a:endParaRPr lang="en-US" sz="23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624" y="3952968"/>
            <a:ext cx="887118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H</a:t>
            </a:r>
            <a:r>
              <a:rPr lang="en-US" sz="23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2300" b="1" baseline="-25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9283" y="3952968"/>
            <a:ext cx="603015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23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2300" b="1" baseline="-25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7284" y="3952968"/>
            <a:ext cx="1192859" cy="33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H</a:t>
            </a:r>
            <a:r>
              <a:rPr lang="en-US" sz="23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23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8225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4EB9794-33C8-4805-944C-E71ECB86FE0A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5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65200"/>
            <a:ext cx="8499249" cy="5381360"/>
          </a:xfrm>
        </p:spPr>
        <p:txBody>
          <a:bodyPr/>
          <a:lstStyle/>
          <a:p>
            <a:r>
              <a:rPr lang="en-US" strike="sngStrike" dirty="0"/>
              <a:t>Concept 2.1: Matter consists of chemical elements in pure form and in combinations called </a:t>
            </a:r>
            <a:r>
              <a:rPr lang="en-US" strike="sngStrike" dirty="0" smtClean="0"/>
              <a:t>compounds</a:t>
            </a:r>
          </a:p>
          <a:p>
            <a:r>
              <a:rPr lang="en-US" strike="sngStrike" dirty="0"/>
              <a:t>Concept 2.2: An element</a:t>
            </a:r>
            <a:r>
              <a:rPr lang="ja-JP" altLang="en-US" strike="sngStrike" dirty="0"/>
              <a:t>’</a:t>
            </a:r>
            <a:r>
              <a:rPr lang="en-US" altLang="ja-JP" strike="sngStrike" dirty="0"/>
              <a:t>s properties depend on the structure of its </a:t>
            </a:r>
            <a:r>
              <a:rPr lang="en-US" altLang="ja-JP" strike="sngStrike" dirty="0" smtClean="0"/>
              <a:t>atoms</a:t>
            </a:r>
          </a:p>
          <a:p>
            <a:r>
              <a:rPr lang="en-US" strike="sngStrike" dirty="0"/>
              <a:t>Concept 2.3: The formation and function of molecules depend on chemical bonding between </a:t>
            </a:r>
            <a:r>
              <a:rPr lang="en-US" strike="sngStrike" dirty="0" smtClean="0"/>
              <a:t>atoms</a:t>
            </a:r>
          </a:p>
          <a:p>
            <a:r>
              <a:rPr lang="en-US" strike="sngStrike" dirty="0"/>
              <a:t>Concept 2.4: Chemical reactions make and break chemical bonds</a:t>
            </a:r>
            <a:endParaRPr lang="en-US" strike="sngStrike" dirty="0" smtClean="0"/>
          </a:p>
          <a:p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172733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65200"/>
            <a:ext cx="8499249" cy="5381360"/>
          </a:xfrm>
        </p:spPr>
        <p:txBody>
          <a:bodyPr/>
          <a:lstStyle/>
          <a:p>
            <a:r>
              <a:rPr lang="en-US" dirty="0"/>
              <a:t>Concept 2.1: Matter consists of chemical elements in pure form and in combinations called </a:t>
            </a:r>
            <a:r>
              <a:rPr lang="en-US" dirty="0" smtClean="0"/>
              <a:t>compounds</a:t>
            </a:r>
          </a:p>
          <a:p>
            <a:r>
              <a:rPr lang="en-US" dirty="0"/>
              <a:t>Concept 2.2: An element</a:t>
            </a:r>
            <a:r>
              <a:rPr lang="ja-JP" altLang="en-US" dirty="0"/>
              <a:t>’</a:t>
            </a:r>
            <a:r>
              <a:rPr lang="en-US" altLang="ja-JP" dirty="0"/>
              <a:t>s properties depend on the structure of its </a:t>
            </a:r>
            <a:r>
              <a:rPr lang="en-US" altLang="ja-JP" dirty="0" smtClean="0"/>
              <a:t>atoms</a:t>
            </a:r>
          </a:p>
          <a:p>
            <a:r>
              <a:rPr lang="en-US" dirty="0"/>
              <a:t>Concept 2.3: The formation and function of molecules depend on chemical bonding between </a:t>
            </a:r>
            <a:r>
              <a:rPr lang="en-US" dirty="0" smtClean="0"/>
              <a:t>atoms</a:t>
            </a:r>
          </a:p>
          <a:p>
            <a:r>
              <a:rPr lang="en-US" dirty="0"/>
              <a:t>Concept 2.4: Chemical reactions make and break chemical bonds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6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65200"/>
            <a:ext cx="8499249" cy="5381360"/>
          </a:xfrm>
        </p:spPr>
        <p:txBody>
          <a:bodyPr/>
          <a:lstStyle/>
          <a:p>
            <a:r>
              <a:rPr lang="en-US" sz="3000" b="1" dirty="0"/>
              <a:t>Concept 2.1: Matter consists of chemical elements in pure form and in combinations called </a:t>
            </a:r>
            <a:r>
              <a:rPr lang="en-US" sz="3000" b="1" dirty="0" smtClean="0"/>
              <a:t>compounds</a:t>
            </a:r>
          </a:p>
          <a:p>
            <a:r>
              <a:rPr lang="en-US" dirty="0"/>
              <a:t>Concept 2.2: An element</a:t>
            </a:r>
            <a:r>
              <a:rPr lang="ja-JP" altLang="en-US" dirty="0"/>
              <a:t>’</a:t>
            </a:r>
            <a:r>
              <a:rPr lang="en-US" altLang="ja-JP" dirty="0"/>
              <a:t>s properties depend on the structure of its </a:t>
            </a:r>
            <a:r>
              <a:rPr lang="en-US" altLang="ja-JP" dirty="0" smtClean="0"/>
              <a:t>atoms</a:t>
            </a:r>
          </a:p>
          <a:p>
            <a:r>
              <a:rPr lang="en-US" dirty="0"/>
              <a:t>Concept 2.3: The formation and function of molecules depend on chemical bonding between </a:t>
            </a:r>
            <a:r>
              <a:rPr lang="en-US" dirty="0" smtClean="0"/>
              <a:t>atoms</a:t>
            </a:r>
          </a:p>
          <a:p>
            <a:r>
              <a:rPr lang="en-US" dirty="0"/>
              <a:t>Concept 2.4: Chemical reactions make and break chemical bonds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0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2.1: Matter consists of chemical elements in pure form and in combinations called compounds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714500"/>
            <a:ext cx="8499249" cy="4632060"/>
          </a:xfrm>
        </p:spPr>
        <p:txBody>
          <a:bodyPr/>
          <a:lstStyle/>
          <a:p>
            <a:r>
              <a:rPr lang="en-US" dirty="0" smtClean="0"/>
              <a:t>Organisms are composed of </a:t>
            </a:r>
            <a:r>
              <a:rPr lang="en-US" b="1" dirty="0" smtClean="0"/>
              <a:t>matter</a:t>
            </a:r>
          </a:p>
          <a:p>
            <a:pPr lvl="1"/>
            <a:r>
              <a:rPr lang="en-US" b="1" dirty="0" smtClean="0"/>
              <a:t>Matter</a:t>
            </a:r>
            <a:r>
              <a:rPr lang="en-US" dirty="0" smtClean="0"/>
              <a:t> = anything that takes up space + has mass + made </a:t>
            </a:r>
            <a:r>
              <a:rPr lang="en-US" dirty="0"/>
              <a:t>up of </a:t>
            </a:r>
            <a:r>
              <a:rPr lang="en-US" b="1" dirty="0"/>
              <a:t>elements </a:t>
            </a:r>
          </a:p>
          <a:p>
            <a:pPr lvl="2"/>
            <a:r>
              <a:rPr lang="en-US" b="1" dirty="0"/>
              <a:t>E</a:t>
            </a:r>
            <a:r>
              <a:rPr lang="en-US" b="1" dirty="0" smtClean="0"/>
              <a:t>lement</a:t>
            </a:r>
            <a:r>
              <a:rPr lang="en-US" dirty="0" smtClean="0"/>
              <a:t> = a substance </a:t>
            </a:r>
            <a:r>
              <a:rPr lang="en-US" dirty="0"/>
              <a:t>that </a:t>
            </a:r>
            <a:r>
              <a:rPr lang="en-US" dirty="0" smtClean="0"/>
              <a:t>CANNOT be </a:t>
            </a:r>
            <a:r>
              <a:rPr lang="en-US" dirty="0"/>
              <a:t>broken down to other substances by </a:t>
            </a:r>
            <a:r>
              <a:rPr lang="en-US" i="1" dirty="0"/>
              <a:t>chemical reactions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compound</a:t>
            </a:r>
            <a:r>
              <a:rPr lang="en-US" dirty="0" smtClean="0"/>
              <a:t> = a </a:t>
            </a:r>
            <a:r>
              <a:rPr lang="en-US" dirty="0"/>
              <a:t>substance consisting of two or more elements in a </a:t>
            </a:r>
            <a:r>
              <a:rPr lang="en-US" dirty="0" smtClean="0"/>
              <a:t>FIXED RATIO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compound has characteristics </a:t>
            </a:r>
            <a:r>
              <a:rPr lang="en-US" dirty="0" smtClean="0"/>
              <a:t>DIFFERENT from </a:t>
            </a:r>
            <a:r>
              <a:rPr lang="en-US" dirty="0"/>
              <a:t>those of its elements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8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DC87A73-B91C-4449-975B-775C00EEA7E6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1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2_02_CompoundProperti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28" y="1859958"/>
            <a:ext cx="6236208" cy="3121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2799" y="465666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Sodium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2531" y="4656664"/>
            <a:ext cx="112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Chlorine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5797" y="4656664"/>
            <a:ext cx="199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Sodium chloride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10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ampbell_10e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ampbell_10e_Lecture_Template" id="{B7CA0FD3-0B5A-470C-99F9-94A1C46060BB}" vid="{188D9A04-B586-4946-AF2D-BBC11ACBD6BB}"/>
    </a:ext>
  </a:extLst>
</a:theme>
</file>

<file path=ppt/theme/theme10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3540</TotalTime>
  <Words>1786</Words>
  <Application>Microsoft Macintosh PowerPoint</Application>
  <PresentationFormat>On-screen Show (4:3)</PresentationFormat>
  <Paragraphs>307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Campbell_10e_Lecture_Template</vt:lpstr>
      <vt:lpstr>Blank</vt:lpstr>
      <vt:lpstr>3_Blank</vt:lpstr>
      <vt:lpstr>7_Blank</vt:lpstr>
      <vt:lpstr>24_Blank</vt:lpstr>
      <vt:lpstr>25_Blank</vt:lpstr>
      <vt:lpstr>26_Blank</vt:lpstr>
      <vt:lpstr>27_Blank</vt:lpstr>
      <vt:lpstr>32_Blank</vt:lpstr>
      <vt:lpstr>33_Blank</vt:lpstr>
      <vt:lpstr>34_Blank</vt:lpstr>
      <vt:lpstr>37_Blank</vt:lpstr>
      <vt:lpstr>43_Blank</vt:lpstr>
      <vt:lpstr>47_Blank</vt:lpstr>
      <vt:lpstr>48_Blank</vt:lpstr>
      <vt:lpstr>PowerPoint Presentation</vt:lpstr>
      <vt:lpstr>What are these ants doing…</vt:lpstr>
      <vt:lpstr>A Chemical Connection to Biology</vt:lpstr>
      <vt:lpstr>PowerPoint Presentation</vt:lpstr>
      <vt:lpstr>Overview</vt:lpstr>
      <vt:lpstr>Overview</vt:lpstr>
      <vt:lpstr>Concept 2.1: Matter consists of chemical elements in pure form and in combinations called compounds</vt:lpstr>
      <vt:lpstr>PowerPoint Presentation</vt:lpstr>
      <vt:lpstr>Figure 2.2</vt:lpstr>
      <vt:lpstr>PowerPoint Presentation</vt:lpstr>
      <vt:lpstr>Concept 2.1: Matter consists of chemical elements in pure form and in combinations called compounds</vt:lpstr>
      <vt:lpstr>Table 2.1</vt:lpstr>
      <vt:lpstr>PowerPoint Presentation</vt:lpstr>
      <vt:lpstr>Overview</vt:lpstr>
      <vt:lpstr>Concept 2.2: An element’s properties depend on the structure of its atoms</vt:lpstr>
      <vt:lpstr>Figure 2.UN04</vt:lpstr>
      <vt:lpstr>PowerPoint Presentation</vt:lpstr>
      <vt:lpstr>Concept 2.2: An element’s properties depend on the structure of its atoms</vt:lpstr>
      <vt:lpstr>Overview</vt:lpstr>
      <vt:lpstr>Concept 2.3: The formation and function of molecules depend on chemical bonding between atoms</vt:lpstr>
      <vt:lpstr>Figure 2.9-1</vt:lpstr>
      <vt:lpstr>Figure 2.9-2</vt:lpstr>
      <vt:lpstr>Figure 2.9-3</vt:lpstr>
      <vt:lpstr>Figure 2.10</vt:lpstr>
      <vt:lpstr> </vt:lpstr>
      <vt:lpstr> </vt:lpstr>
      <vt:lpstr>Figure 2.UN05</vt:lpstr>
      <vt:lpstr> </vt:lpstr>
      <vt:lpstr>Figure 2.11</vt:lpstr>
      <vt:lpstr>PowerPoint Presentation</vt:lpstr>
      <vt:lpstr>PowerPoint Presentation</vt:lpstr>
      <vt:lpstr>PowerPoint Presentation</vt:lpstr>
      <vt:lpstr>Figure 2.12-1</vt:lpstr>
      <vt:lpstr>Figure 2.12-2</vt:lpstr>
      <vt:lpstr>PowerPoint Presentation</vt:lpstr>
      <vt:lpstr>PowerPoint Presentation</vt:lpstr>
      <vt:lpstr>Figure 2.14</vt:lpstr>
      <vt:lpstr>PowerPoint Presentation</vt:lpstr>
      <vt:lpstr>PowerPoint Presentation</vt:lpstr>
      <vt:lpstr>Overview</vt:lpstr>
      <vt:lpstr>Concept 2.4: Chemical reactions make and break chemical bonds</vt:lpstr>
      <vt:lpstr>Figure 2.UN03</vt:lpstr>
      <vt:lpstr>PowerPoint Presentation</vt:lpstr>
      <vt:lpstr>Overview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HaiderAli Bhatti</cp:lastModifiedBy>
  <cp:revision>421</cp:revision>
  <cp:lastPrinted>2005-03-24T12:52:04Z</cp:lastPrinted>
  <dcterms:created xsi:type="dcterms:W3CDTF">2010-10-31T21:38:30Z</dcterms:created>
  <dcterms:modified xsi:type="dcterms:W3CDTF">2017-09-08T14:41:51Z</dcterms:modified>
</cp:coreProperties>
</file>