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28" r:id="rId1"/>
  </p:sldMasterIdLst>
  <p:notesMasterIdLst>
    <p:notesMasterId r:id="rId71"/>
  </p:notesMasterIdLst>
  <p:handoutMasterIdLst>
    <p:handoutMasterId r:id="rId72"/>
  </p:handoutMasterIdLst>
  <p:sldIdLst>
    <p:sldId id="428" r:id="rId2"/>
    <p:sldId id="525" r:id="rId3"/>
    <p:sldId id="526" r:id="rId4"/>
    <p:sldId id="527" r:id="rId5"/>
    <p:sldId id="528" r:id="rId6"/>
    <p:sldId id="529" r:id="rId7"/>
    <p:sldId id="530" r:id="rId8"/>
    <p:sldId id="531" r:id="rId9"/>
    <p:sldId id="532" r:id="rId10"/>
    <p:sldId id="533" r:id="rId11"/>
    <p:sldId id="592" r:id="rId12"/>
    <p:sldId id="534" r:id="rId13"/>
    <p:sldId id="535" r:id="rId14"/>
    <p:sldId id="536" r:id="rId15"/>
    <p:sldId id="537" r:id="rId16"/>
    <p:sldId id="538" r:id="rId17"/>
    <p:sldId id="539" r:id="rId18"/>
    <p:sldId id="540" r:id="rId19"/>
    <p:sldId id="541" r:id="rId20"/>
    <p:sldId id="542" r:id="rId21"/>
    <p:sldId id="543" r:id="rId22"/>
    <p:sldId id="544" r:id="rId23"/>
    <p:sldId id="545" r:id="rId24"/>
    <p:sldId id="546" r:id="rId25"/>
    <p:sldId id="547"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560" r:id="rId39"/>
    <p:sldId id="561" r:id="rId40"/>
    <p:sldId id="562" r:id="rId41"/>
    <p:sldId id="563" r:id="rId42"/>
    <p:sldId id="564" r:id="rId43"/>
    <p:sldId id="565" r:id="rId44"/>
    <p:sldId id="566" r:id="rId45"/>
    <p:sldId id="567" r:id="rId46"/>
    <p:sldId id="568" r:id="rId47"/>
    <p:sldId id="569" r:id="rId48"/>
    <p:sldId id="570" r:id="rId49"/>
    <p:sldId id="571" r:id="rId50"/>
    <p:sldId id="572" r:id="rId51"/>
    <p:sldId id="573" r:id="rId52"/>
    <p:sldId id="574" r:id="rId53"/>
    <p:sldId id="575" r:id="rId54"/>
    <p:sldId id="576" r:id="rId55"/>
    <p:sldId id="577" r:id="rId56"/>
    <p:sldId id="578" r:id="rId57"/>
    <p:sldId id="579" r:id="rId58"/>
    <p:sldId id="580" r:id="rId59"/>
    <p:sldId id="581" r:id="rId60"/>
    <p:sldId id="582" r:id="rId61"/>
    <p:sldId id="583" r:id="rId62"/>
    <p:sldId id="584" r:id="rId63"/>
    <p:sldId id="585" r:id="rId64"/>
    <p:sldId id="586" r:id="rId65"/>
    <p:sldId id="587" r:id="rId66"/>
    <p:sldId id="588" r:id="rId67"/>
    <p:sldId id="589" r:id="rId68"/>
    <p:sldId id="590" r:id="rId69"/>
    <p:sldId id="591" r:id="rId7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9pPr>
  </p:defaultTextStyle>
  <p:extLst>
    <p:ext uri="{EFAFB233-063F-42B5-8137-9DF3F51BA10A}">
      <p15:sldGuideLst xmlns:p15="http://schemas.microsoft.com/office/powerpoint/2012/main" xmlns="">
        <p15:guide id="3" orient="horz" pos="1296" userDrawn="1">
          <p15:clr>
            <a:srgbClr val="A4A3A4"/>
          </p15:clr>
        </p15:guide>
        <p15:guide id="4" orient="horz" pos="2160" userDrawn="1">
          <p15:clr>
            <a:srgbClr val="A4A3A4"/>
          </p15:clr>
        </p15:guide>
        <p15:guide id="8" pos="28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43" autoAdjust="0"/>
  </p:normalViewPr>
  <p:slideViewPr>
    <p:cSldViewPr showGuides="1">
      <p:cViewPr>
        <p:scale>
          <a:sx n="112" d="100"/>
          <a:sy n="112" d="100"/>
        </p:scale>
        <p:origin x="-1544" y="-136"/>
      </p:cViewPr>
      <p:guideLst>
        <p:guide orient="horz" pos="1296"/>
        <p:guide orient="horz" pos="2160"/>
        <p:guide pos="2880"/>
      </p:guideLst>
    </p:cSldViewPr>
  </p:slideViewPr>
  <p:outlineViewPr>
    <p:cViewPr>
      <p:scale>
        <a:sx n="33" d="100"/>
        <a:sy n="33" d="100"/>
      </p:scale>
      <p:origin x="0" y="3044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30" d="100"/>
          <a:sy n="130" d="100"/>
        </p:scale>
        <p:origin x="-19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EBDC5E-6F68-5E4C-AFDB-757EBAAC4994}" type="datetimeFigureOut">
              <a:rPr lang="en-US" smtClean="0"/>
              <a:t>3/5/18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D1C8D8-8E88-0344-B898-6C0796F9CC47}" type="slidenum">
              <a:rPr lang="en-US" smtClean="0"/>
              <a:t>‹#›</a:t>
            </a:fld>
            <a:endParaRPr lang="en-US"/>
          </a:p>
        </p:txBody>
      </p:sp>
    </p:spTree>
    <p:extLst>
      <p:ext uri="{BB962C8B-B14F-4D97-AF65-F5344CB8AC3E}">
        <p14:creationId xmlns:p14="http://schemas.microsoft.com/office/powerpoint/2010/main" val="1041310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888C31A-0901-413E-A0FD-E03CD9BCD4C3}" type="slidenum">
              <a:rPr lang="en-US"/>
              <a:pPr/>
              <a:t>‹#›</a:t>
            </a:fld>
            <a:endParaRPr lang="en-US"/>
          </a:p>
        </p:txBody>
      </p:sp>
    </p:spTree>
    <p:extLst>
      <p:ext uri="{BB962C8B-B14F-4D97-AF65-F5344CB8AC3E}">
        <p14:creationId xmlns:p14="http://schemas.microsoft.com/office/powerpoint/2010/main" val="2545476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88C31A-0901-413E-A0FD-E03CD9BCD4C3}" type="slidenum">
              <a:rPr lang="en-US" smtClean="0"/>
              <a:pPr/>
              <a:t>1</a:t>
            </a:fld>
            <a:endParaRPr lang="en-US"/>
          </a:p>
        </p:txBody>
      </p:sp>
    </p:spTree>
    <p:extLst>
      <p:ext uri="{BB962C8B-B14F-4D97-AF65-F5344CB8AC3E}">
        <p14:creationId xmlns:p14="http://schemas.microsoft.com/office/powerpoint/2010/main" val="361101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51DD4EAC-B683-4E27-BAF9-D04C03C7E2CA}" type="slidenum">
              <a:rPr lang="en-US" sz="1200">
                <a:ea typeface="ヒラギノ角ゴ Pro W3" charset="-128"/>
              </a:rPr>
              <a:pPr algn="r"/>
              <a:t>10</a:t>
            </a:fld>
            <a:endParaRPr lang="en-US" sz="1200">
              <a:ea typeface="ヒラギノ角ゴ Pro W3" charset="-128"/>
            </a:endParaRPr>
          </a:p>
        </p:txBody>
      </p:sp>
      <p:sp>
        <p:nvSpPr>
          <p:cNvPr id="97283" name="Rectangle 2"/>
          <p:cNvSpPr>
            <a:spLocks noGrp="1" noRot="1" noChangeAspect="1" noChangeArrowheads="1" noTextEdit="1"/>
          </p:cNvSpPr>
          <p:nvPr>
            <p:ph type="sldImg"/>
          </p:nvPr>
        </p:nvSpPr>
        <p:spPr>
          <a:xfrm>
            <a:off x="1314450" y="685800"/>
            <a:ext cx="4267200" cy="3200400"/>
          </a:xfrm>
          <a:solidFill>
            <a:srgbClr val="FFFFFF"/>
          </a:solidFill>
          <a:ln/>
        </p:spPr>
      </p:sp>
      <p:sp>
        <p:nvSpPr>
          <p:cNvPr id="972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699840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During a study session about evolution, one of your fellow students remarks, "The giraffe stretched its neck while reaching for higher leaves; its offspring inherited longer necks as a result." Which statement is most likely to be helpful in correcting this student's misconception?</a:t>
            </a:r>
          </a:p>
          <a:p>
            <a:r>
              <a:rPr lang="en-US" smtClean="0"/>
              <a:t>https://www.polleverywhere.com/multiple_choice_polls/0Z8YnC5dnr0E3d3</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12</a:t>
            </a:fld>
            <a:endParaRPr lang="en-US" altLang="en-US"/>
          </a:p>
        </p:txBody>
      </p:sp>
    </p:spTree>
    <p:extLst>
      <p:ext uri="{BB962C8B-B14F-4D97-AF65-F5344CB8AC3E}">
        <p14:creationId xmlns:p14="http://schemas.microsoft.com/office/powerpoint/2010/main" val="89547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77FF7CA-9FEF-41D3-B014-EBA4DFAE2123}" type="slidenum">
              <a:rPr lang="en-US" sz="1200"/>
              <a:pPr/>
              <a:t>13</a:t>
            </a:fld>
            <a:endParaRPr 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77295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.3</a:t>
            </a:r>
            <a:r>
              <a:rPr lang="en-US" baseline="0" dirty="0" smtClean="0"/>
              <a:t> </a:t>
            </a:r>
            <a:r>
              <a:rPr lang="en-US" dirty="0" smtClean="0"/>
              <a:t>Formation of sedimentary strata with fossils</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965412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Charles Darwin was the first person to propose</a:t>
            </a:r>
          </a:p>
          <a:p>
            <a:r>
              <a:rPr lang="en-US" smtClean="0"/>
              <a:t>https://www.polleverywhere.com/multiple_choice_polls/TrhjvWLeG2R7Lv9</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15</a:t>
            </a:fld>
            <a:endParaRPr lang="en-US" altLang="en-US"/>
          </a:p>
        </p:txBody>
      </p:sp>
    </p:spTree>
    <p:extLst>
      <p:ext uri="{BB962C8B-B14F-4D97-AF65-F5344CB8AC3E}">
        <p14:creationId xmlns:p14="http://schemas.microsoft.com/office/powerpoint/2010/main" val="4169175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16</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BA70172E-AEF0-4694-9620-E5F3C4E420C4}" type="slidenum">
              <a:rPr lang="en-US" sz="1200"/>
              <a:pPr/>
              <a:t>17</a:t>
            </a:fld>
            <a:endParaRPr lang="en-US" sz="1200"/>
          </a:p>
        </p:txBody>
      </p:sp>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488860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rPr>
              <a:t>Figure </a:t>
            </a:r>
            <a:r>
              <a:rPr lang="is-IS" dirty="0" smtClean="0">
                <a:latin typeface="Arial"/>
              </a:rPr>
              <a:t>22</a:t>
            </a:r>
            <a:r>
              <a:rPr lang="en-US" dirty="0" smtClean="0">
                <a:latin typeface="Arial"/>
              </a:rPr>
              <a:t>.5 The voyage of HMS </a:t>
            </a:r>
            <a:r>
              <a:rPr lang="en-US" i="1" dirty="0" smtClean="0">
                <a:latin typeface="Arial"/>
              </a:rPr>
              <a:t>Beagle</a:t>
            </a:r>
            <a:r>
              <a:rPr lang="en-US" dirty="0" smtClean="0">
                <a:latin typeface="Arial"/>
              </a:rPr>
              <a:t> (December 1831–October 1836)</a:t>
            </a:r>
          </a:p>
          <a:p>
            <a:endParaRPr lang="en-US" dirty="0">
              <a:latin typeface="Arial"/>
            </a:endParaRPr>
          </a:p>
        </p:txBody>
      </p:sp>
    </p:spTree>
    <p:extLst>
      <p:ext uri="{BB962C8B-B14F-4D97-AF65-F5344CB8AC3E}">
        <p14:creationId xmlns:p14="http://schemas.microsoft.com/office/powerpoint/2010/main" val="421565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rPr>
              <a:t>Figure </a:t>
            </a:r>
            <a:r>
              <a:rPr lang="is-IS" dirty="0" smtClean="0">
                <a:latin typeface="Arial"/>
              </a:rPr>
              <a:t>22</a:t>
            </a:r>
            <a:r>
              <a:rPr lang="en-US" dirty="0" smtClean="0">
                <a:latin typeface="Arial"/>
              </a:rPr>
              <a:t>.2 Unusual species inspired novel ideas.</a:t>
            </a:r>
          </a:p>
          <a:p>
            <a:endParaRPr lang="en-US" dirty="0">
              <a:latin typeface="Arial"/>
            </a:endParaRPr>
          </a:p>
        </p:txBody>
      </p:sp>
    </p:spTree>
    <p:extLst>
      <p:ext uri="{BB962C8B-B14F-4D97-AF65-F5344CB8AC3E}">
        <p14:creationId xmlns:p14="http://schemas.microsoft.com/office/powerpoint/2010/main" val="3517608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540BBF6F-FFED-490F-B4A0-AD7B7E3F5236}" type="slidenum">
              <a:rPr lang="en-US" sz="1200"/>
              <a:pPr/>
              <a:t>20</a:t>
            </a:fld>
            <a:endParaRPr lang="en-US" sz="1200"/>
          </a:p>
        </p:txBody>
      </p:sp>
      <p:sp>
        <p:nvSpPr>
          <p:cNvPr id="54274" name="Rectangle 2"/>
          <p:cNvSpPr>
            <a:spLocks noGrp="1" noRot="1" noChangeAspect="1" noChangeArrowheads="1" noTextEdit="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4171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2</a:t>
            </a:fld>
            <a:endParaRPr lang="en-US" altLang="en-US"/>
          </a:p>
        </p:txBody>
      </p:sp>
    </p:spTree>
    <p:extLst>
      <p:ext uri="{BB962C8B-B14F-4D97-AF65-F5344CB8AC3E}">
        <p14:creationId xmlns:p14="http://schemas.microsoft.com/office/powerpoint/2010/main" val="2142727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.6 Three examples of beak variation in Galápagos finches</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1299191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C0810399-D28F-447B-B14F-BE7C0B145562}" type="slidenum">
              <a:rPr lang="en-US" sz="1200"/>
              <a:pPr/>
              <a:t>22</a:t>
            </a:fld>
            <a:endParaRPr lang="en-US" sz="1200"/>
          </a:p>
        </p:txBody>
      </p:sp>
      <p:sp>
        <p:nvSpPr>
          <p:cNvPr id="70658" name="Rectangle 2"/>
          <p:cNvSpPr>
            <a:spLocks noGrp="1" noRot="1" noChangeAspect="1" noChangeArrowheads="1" noTextEdit="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46884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Artificial selection is</a:t>
            </a:r>
          </a:p>
          <a:p>
            <a:r>
              <a:rPr lang="en-US" smtClean="0"/>
              <a:t>https://www.polleverywhere.com/multiple_choice_polls/JseRMPRddMrHoj4</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23</a:t>
            </a:fld>
            <a:endParaRPr lang="en-US" altLang="en-US"/>
          </a:p>
        </p:txBody>
      </p:sp>
    </p:spTree>
    <p:extLst>
      <p:ext uri="{BB962C8B-B14F-4D97-AF65-F5344CB8AC3E}">
        <p14:creationId xmlns:p14="http://schemas.microsoft.com/office/powerpoint/2010/main" val="573333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36617E5F-06A8-4CD7-BAE4-260FDD6FC04B}" type="slidenum">
              <a:rPr lang="en-US" sz="1200"/>
              <a:pPr/>
              <a:t>24</a:t>
            </a:fld>
            <a:endParaRPr 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329949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36617E5F-06A8-4CD7-BAE4-260FDD6FC04B}" type="slidenum">
              <a:rPr lang="en-US" sz="1200"/>
              <a:pPr/>
              <a:t>25</a:t>
            </a:fld>
            <a:endParaRPr 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32994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36617E5F-06A8-4CD7-BAE4-260FDD6FC04B}" type="slidenum">
              <a:rPr lang="en-US" sz="1200"/>
              <a:pPr/>
              <a:t>26</a:t>
            </a:fld>
            <a:endParaRPr lang="en-US" sz="1200"/>
          </a:p>
        </p:txBody>
      </p:sp>
      <p:sp>
        <p:nvSpPr>
          <p:cNvPr id="58370" name="Rectangle 2"/>
          <p:cNvSpPr>
            <a:spLocks noGrp="1" noRot="1" noChangeAspect="1" noChangeArrowheads="1" noTextEdit="1"/>
          </p:cNvSpPr>
          <p:nvPr>
            <p:ph type="sldImg"/>
          </p:nvPr>
        </p:nvSpPr>
        <p:spPr>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329949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2D7AC3CE-C22B-4704-8F31-EE3E68C60812}" type="slidenum">
              <a:rPr lang="en-US" sz="1200"/>
              <a:pPr/>
              <a:t>27</a:t>
            </a:fld>
            <a:endParaRPr lang="en-US" sz="1200"/>
          </a:p>
        </p:txBody>
      </p:sp>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982448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F1B24170-FBD8-4C43-8E0E-D71B3DBAD298}" type="slidenum">
              <a:rPr lang="en-US" sz="1200"/>
              <a:pPr/>
              <a:t>28</a:t>
            </a:fld>
            <a:endParaRPr lang="en-US" sz="1200"/>
          </a:p>
        </p:txBody>
      </p:sp>
      <p:sp>
        <p:nvSpPr>
          <p:cNvPr id="62466" name="Rectangle 2"/>
          <p:cNvSpPr>
            <a:spLocks noGrp="1" noRot="1" noChangeAspect="1" noChangeArrowheads="1" noTextEdit="1"/>
          </p:cNvSpPr>
          <p:nvPr>
            <p:ph type="sldImg"/>
          </p:nvPr>
        </p:nvSpPr>
        <p:spPr>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004554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.7 “I think. . . .” In this 1837 sketch, Darwin envisioned the branching pattern of evolution.</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76452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.8 Descent with modification.</a:t>
            </a:r>
          </a:p>
          <a:p>
            <a:r>
              <a:rPr lang="en-US" dirty="0" smtClean="0"/>
              <a:t>The dagger symbol (</a:t>
            </a:r>
            <a:r>
              <a:rPr lang="en-US" dirty="0" smtClean="0">
                <a:latin typeface="Times New Roman"/>
                <a:cs typeface="Times New Roman"/>
              </a:rPr>
              <a:t>†) denotes extinction.</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49935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3</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F206A798-0E6E-49BB-8DFC-020CE4679D3C}" type="slidenum">
              <a:rPr lang="en-US" sz="1200"/>
              <a:pPr/>
              <a:t>31</a:t>
            </a:fld>
            <a:endParaRPr lang="en-US" sz="1200"/>
          </a:p>
        </p:txBody>
      </p:sp>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033784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F206A798-0E6E-49BB-8DFC-020CE4679D3C}" type="slidenum">
              <a:rPr lang="en-US" sz="1200"/>
              <a:pPr/>
              <a:t>32</a:t>
            </a:fld>
            <a:endParaRPr lang="en-US" sz="1200"/>
          </a:p>
        </p:txBody>
      </p:sp>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033784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.UN03 Summary of key concepts: natural selection</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3006379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27B4B5F6-4BB9-4612-8D37-B4669E05D491}" type="slidenum">
              <a:rPr lang="en-US" sz="1200"/>
              <a:pPr/>
              <a:t>34</a:t>
            </a:fld>
            <a:endParaRPr lang="en-US" sz="1200"/>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6107462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.12 Camouflage as an example of evolutionary adaptation</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017418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6446FB8D-464A-4458-990E-D529BAA9C508}" type="slidenum">
              <a:rPr lang="en-US" sz="1200"/>
              <a:pPr/>
              <a:t>36</a:t>
            </a:fld>
            <a:endParaRPr lang="en-US" sz="120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690339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7A7A7E28-54D8-40F8-A1FC-FA625D777E1F}" type="slidenum">
              <a:rPr lang="en-US" sz="1200"/>
              <a:pPr/>
              <a:t>37</a:t>
            </a:fld>
            <a:endParaRPr 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88203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7A7A7E28-54D8-40F8-A1FC-FA625D777E1F}" type="slidenum">
              <a:rPr lang="en-US" sz="1200"/>
              <a:pPr/>
              <a:t>38</a:t>
            </a:fld>
            <a:endParaRPr 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88203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Natural selection is based on all of the following except</a:t>
            </a:r>
          </a:p>
          <a:p>
            <a:r>
              <a:rPr lang="en-US" smtClean="0"/>
              <a:t>https://www.polleverywhere.com/multiple_choice_polls/pzZBhEwLnbURWIo</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39</a:t>
            </a:fld>
            <a:endParaRPr lang="en-US" altLang="en-US"/>
          </a:p>
        </p:txBody>
      </p:sp>
    </p:spTree>
    <p:extLst>
      <p:ext uri="{BB962C8B-B14F-4D97-AF65-F5344CB8AC3E}">
        <p14:creationId xmlns:p14="http://schemas.microsoft.com/office/powerpoint/2010/main" val="4099299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7A7A7E28-54D8-40F8-A1FC-FA625D777E1F}" type="slidenum">
              <a:rPr lang="en-US" sz="1200"/>
              <a:pPr/>
              <a:t>40</a:t>
            </a:fld>
            <a:endParaRPr lang="en-US" sz="1200"/>
          </a:p>
        </p:txBody>
      </p:sp>
      <p:sp>
        <p:nvSpPr>
          <p:cNvPr id="93186" name="Rectangle 2"/>
          <p:cNvSpPr>
            <a:spLocks noGrp="1" noRot="1" noChangeAspect="1" noChangeArrowheads="1" noTextEdit="1"/>
          </p:cNvSpPr>
          <p:nvPr>
            <p:ph type="sldImg"/>
          </p:nvPr>
        </p:nvSpPr>
        <p:spPr>
          <a:solidFill>
            <a:srgbClr val="FFFFFF"/>
          </a:solidFill>
          <a:ln/>
        </p:spPr>
      </p:sp>
      <p:sp>
        <p:nvSpPr>
          <p:cNvPr id="931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8820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4</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are adaptations?</a:t>
            </a:r>
          </a:p>
          <a:p>
            <a:r>
              <a:rPr lang="en-US" smtClean="0"/>
              <a:t>https://www.polleverywhere.com/multiple_choice_polls/Wfoy7xhkRZI71zy</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41</a:t>
            </a:fld>
            <a:endParaRPr lang="en-US" altLang="en-US"/>
          </a:p>
        </p:txBody>
      </p:sp>
    </p:spTree>
    <p:extLst>
      <p:ext uri="{BB962C8B-B14F-4D97-AF65-F5344CB8AC3E}">
        <p14:creationId xmlns:p14="http://schemas.microsoft.com/office/powerpoint/2010/main" val="637318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biologist studied a population of squirrels for 15 years. During that time, the population was never fewer than 30 squirrels and never more than 45. Her data showed that over half of the squirrels born did not survive to reproduce, because of both competition for food and predation. In a single generation, 90% of the squirrels that were born lived to reproduce, and the population increased to 80. Which inference(s) about this population might be true?</a:t>
            </a:r>
          </a:p>
          <a:p>
            <a:r>
              <a:rPr lang="en-US" smtClean="0"/>
              <a:t>https://www.polleverywhere.com/multiple_choice_polls/mQ0tQP7l42IvHc5</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42</a:t>
            </a:fld>
            <a:endParaRPr lang="en-US" altLang="en-US"/>
          </a:p>
        </p:txBody>
      </p:sp>
    </p:spTree>
    <p:extLst>
      <p:ext uri="{BB962C8B-B14F-4D97-AF65-F5344CB8AC3E}">
        <p14:creationId xmlns:p14="http://schemas.microsoft.com/office/powerpoint/2010/main" val="4029257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must exist in a population before natural selection can act upon that population?</a:t>
            </a:r>
          </a:p>
          <a:p>
            <a:r>
              <a:rPr lang="en-US" smtClean="0"/>
              <a:t>https://www.polleverywhere.com/multiple_choice_polls/W97XhYYHk6scuOg</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43</a:t>
            </a:fld>
            <a:endParaRPr lang="en-US" altLang="en-US"/>
          </a:p>
        </p:txBody>
      </p:sp>
    </p:spTree>
    <p:extLst>
      <p:ext uri="{BB962C8B-B14F-4D97-AF65-F5344CB8AC3E}">
        <p14:creationId xmlns:p14="http://schemas.microsoft.com/office/powerpoint/2010/main" val="3715864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44</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45</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46</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E6D058AC-7D57-4541-89CD-E8169E308B0D}" type="slidenum">
              <a:rPr lang="en-US" sz="1200"/>
              <a:pPr/>
              <a:t>47</a:t>
            </a:fld>
            <a:endParaRPr lang="en-US" sz="1200"/>
          </a:p>
        </p:txBody>
      </p:sp>
      <p:sp>
        <p:nvSpPr>
          <p:cNvPr id="107522" name="Rectangle 2"/>
          <p:cNvSpPr>
            <a:spLocks noGrp="1" noRot="1" noChangeAspect="1" noChangeArrowheads="1" noTextEdit="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1291540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.14 The rise of methicillin-resistant </a:t>
            </a:r>
            <a:r>
              <a:rPr lang="en-US" i="1" dirty="0" smtClean="0"/>
              <a:t>Staphylococcus </a:t>
            </a:r>
            <a:r>
              <a:rPr lang="en-US" i="1" dirty="0" err="1" smtClean="0"/>
              <a:t>aureus</a:t>
            </a:r>
            <a:r>
              <a:rPr lang="en-US" dirty="0" smtClean="0"/>
              <a:t> (MRSA)</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2770128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DDT was once considered a "silver bullet" that would permanently eradicate insect pests. Instead, today DDT is largely useless against many insects. Which of the following should have occurred for this pest eradication effort to be successful in the long run?</a:t>
            </a:r>
          </a:p>
          <a:p>
            <a:r>
              <a:rPr lang="en-US" smtClean="0"/>
              <a:t>https://www.polleverywhere.com/multiple_choice_polls/kZ5WEH9M0gdWIGc</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49</a:t>
            </a:fld>
            <a:endParaRPr lang="en-US" altLang="en-US"/>
          </a:p>
        </p:txBody>
      </p:sp>
    </p:spTree>
    <p:extLst>
      <p:ext uri="{BB962C8B-B14F-4D97-AF65-F5344CB8AC3E}">
        <p14:creationId xmlns:p14="http://schemas.microsoft.com/office/powerpoint/2010/main" val="2763034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50</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5</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833C2D3A-0933-41BD-86E1-C86FF04F89D0}" type="slidenum">
              <a:rPr lang="en-US" sz="1200"/>
              <a:pPr/>
              <a:t>51</a:t>
            </a:fld>
            <a:endParaRPr lang="en-US" sz="1200"/>
          </a:p>
        </p:txBody>
      </p:sp>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1311672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.15 Mammalian forelimbs: homologous structures</a:t>
            </a:r>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1144004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67316EFC-0A7F-480D-BE53-A1B92B8B2F31}" type="slidenum">
              <a:rPr lang="en-US" sz="1200"/>
              <a:pPr/>
              <a:t>53</a:t>
            </a:fld>
            <a:endParaRPr lang="en-US" sz="1200"/>
          </a:p>
        </p:txBody>
      </p:sp>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219974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Of the following anatomical structures, which is homologous to the bones in the wing of a bird?</a:t>
            </a:r>
          </a:p>
          <a:p>
            <a:r>
              <a:rPr lang="en-US" smtClean="0"/>
              <a:t>https://www.polleverywhere.com/multiple_choice_polls/O3Y3rDuBiA1plJg</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54</a:t>
            </a:fld>
            <a:endParaRPr lang="en-US" altLang="en-US"/>
          </a:p>
        </p:txBody>
      </p:sp>
    </p:spTree>
    <p:extLst>
      <p:ext uri="{BB962C8B-B14F-4D97-AF65-F5344CB8AC3E}">
        <p14:creationId xmlns:p14="http://schemas.microsoft.com/office/powerpoint/2010/main" val="28830921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22A9A860-DCF1-4DD9-88D4-9FE6CC3B08D0}" type="slidenum">
              <a:rPr lang="en-US" sz="1200"/>
              <a:pPr/>
              <a:t>55</a:t>
            </a:fld>
            <a:endParaRPr lang="en-US" sz="1200"/>
          </a:p>
        </p:txBody>
      </p:sp>
      <p:sp>
        <p:nvSpPr>
          <p:cNvPr id="125954" name="Rectangle 2"/>
          <p:cNvSpPr>
            <a:spLocks noGrp="1" noRot="1" noChangeAspect="1" noChangeArrowheads="1" noTextEdit="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32707192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BC21559C-1C17-4094-B7DA-BE4970F5F60F}" type="slidenum">
              <a:rPr lang="en-US" sz="1200"/>
              <a:pPr/>
              <a:t>56</a:t>
            </a:fld>
            <a:endParaRPr lang="en-US" sz="1200"/>
          </a:p>
        </p:txBody>
      </p:sp>
      <p:sp>
        <p:nvSpPr>
          <p:cNvPr id="132098" name="Rectangle 2"/>
          <p:cNvSpPr>
            <a:spLocks noGrp="1" noRot="1" noChangeAspect="1" noChangeArrowheads="1" noTextEdit="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96055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BC21559C-1C17-4094-B7DA-BE4970F5F60F}" type="slidenum">
              <a:rPr lang="en-US" sz="1200"/>
              <a:pPr/>
              <a:t>57</a:t>
            </a:fld>
            <a:endParaRPr lang="en-US" sz="1200"/>
          </a:p>
        </p:txBody>
      </p:sp>
      <p:sp>
        <p:nvSpPr>
          <p:cNvPr id="132098" name="Rectangle 2"/>
          <p:cNvSpPr>
            <a:spLocks noGrp="1" noRot="1" noChangeAspect="1" noChangeArrowheads="1" noTextEdit="1"/>
          </p:cNvSpPr>
          <p:nvPr>
            <p:ph type="sldImg"/>
          </p:nvPr>
        </p:nvSpPr>
        <p:spPr>
          <a:solidFill>
            <a:srgbClr val="FFFFFF"/>
          </a:solidFill>
          <a:ln/>
        </p:spPr>
      </p:sp>
      <p:sp>
        <p:nvSpPr>
          <p:cNvPr id="1320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960552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Analogous features share ________ function but not ________ ancestry.</a:t>
            </a:r>
          </a:p>
          <a:p>
            <a:r>
              <a:rPr lang="en-US" smtClean="0"/>
              <a:t>https://www.polleverywhere.com/multiple_choice_polls/Bs2yVS0lpPMfask</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58</a:t>
            </a:fld>
            <a:endParaRPr lang="en-US" altLang="en-US"/>
          </a:p>
        </p:txBody>
      </p:sp>
    </p:spTree>
    <p:extLst>
      <p:ext uri="{BB962C8B-B14F-4D97-AF65-F5344CB8AC3E}">
        <p14:creationId xmlns:p14="http://schemas.microsoft.com/office/powerpoint/2010/main" val="14633254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59</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487297D-9709-4B17-89F2-3A7895BE2438}" type="slidenum">
              <a:rPr lang="en-US" sz="1200"/>
              <a:pPr/>
              <a:t>60</a:t>
            </a:fld>
            <a:endParaRPr lang="en-US" sz="1200"/>
          </a:p>
        </p:txBody>
      </p:sp>
      <p:sp>
        <p:nvSpPr>
          <p:cNvPr id="136194" name="Rectangle 2"/>
          <p:cNvSpPr>
            <a:spLocks noGrp="1" noRot="1" noChangeAspect="1" noChangeArrowheads="1" noTextEdit="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46421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6</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is-IS" dirty="0" smtClean="0"/>
              <a:t>22</a:t>
            </a:r>
            <a:r>
              <a:rPr lang="en-US" dirty="0" smtClean="0"/>
              <a:t>.20 The transition to life in the sea</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dagger symbol (</a:t>
            </a:r>
            <a:r>
              <a:rPr lang="en-US" dirty="0" smtClean="0">
                <a:latin typeface="Times New Roman"/>
                <a:cs typeface="Times New Roman"/>
              </a:rPr>
              <a:t>†) denotes extinction.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7270373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62</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F8928E25-63E2-4930-B2B5-30505CF9B762}" type="slidenum">
              <a:rPr lang="en-US" sz="1200"/>
              <a:pPr/>
              <a:t>63</a:t>
            </a:fld>
            <a:endParaRPr lang="en-US" sz="1200"/>
          </a:p>
        </p:txBody>
      </p:sp>
      <p:sp>
        <p:nvSpPr>
          <p:cNvPr id="146434" name="Rectangle 2"/>
          <p:cNvSpPr>
            <a:spLocks noGrp="1" noRot="1" noChangeAspect="1" noChangeArrowheads="1" noTextEdit="1"/>
          </p:cNvSpPr>
          <p:nvPr>
            <p:ph type="sldImg"/>
          </p:nvPr>
        </p:nvSpPr>
        <p:spPr>
          <a:solidFill>
            <a:srgbClr val="FFFFFF"/>
          </a:solidFill>
          <a:ln/>
        </p:spPr>
      </p:sp>
      <p:sp>
        <p:nvSpPr>
          <p:cNvPr id="1464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781185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54633355-914D-4F1B-ABFF-324F2EBD0CDD}" type="slidenum">
              <a:rPr lang="en-US" sz="1200"/>
              <a:pPr/>
              <a:t>64</a:t>
            </a:fld>
            <a:endParaRPr lang="en-US" sz="1200"/>
          </a:p>
        </p:txBody>
      </p:sp>
      <p:sp>
        <p:nvSpPr>
          <p:cNvPr id="148482" name="Rectangle 2"/>
          <p:cNvSpPr>
            <a:spLocks noGrp="1" noRot="1" noChangeAspect="1" noChangeArrowheads="1" noTextEdit="1"/>
          </p:cNvSpPr>
          <p:nvPr>
            <p:ph type="sldImg"/>
          </p:nvPr>
        </p:nvSpPr>
        <p:spPr>
          <a:solidFill>
            <a:srgbClr val="FFFFFF"/>
          </a:solidFill>
          <a:ln/>
        </p:spPr>
      </p:sp>
      <p:sp>
        <p:nvSpPr>
          <p:cNvPr id="1484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53071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1550D1-564A-4887-AB69-32E4219E4EA6}" type="slidenum">
              <a:rPr lang="en-US" sz="1200"/>
              <a:pPr/>
              <a:t>65</a:t>
            </a:fld>
            <a:endParaRPr lang="en-US" sz="1200"/>
          </a:p>
        </p:txBody>
      </p:sp>
      <p:sp>
        <p:nvSpPr>
          <p:cNvPr id="95234" name="Rectangle 2"/>
          <p:cNvSpPr>
            <a:spLocks noGrp="1" noRot="1" noChangeAspect="1" noChangeArrowheads="1" noTextEdit="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6223966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Which of the following pieces of evidence most strongly supports the common origin of all life on Earth?</a:t>
            </a:r>
          </a:p>
          <a:p>
            <a:r>
              <a:rPr lang="en-US" smtClean="0"/>
              <a:t>https://www.polleverywhere.com/multiple_choice_polls/9xmoTSdp9uVyhqH</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66</a:t>
            </a:fld>
            <a:endParaRPr lang="en-US" altLang="en-US"/>
          </a:p>
        </p:txBody>
      </p:sp>
    </p:spTree>
    <p:extLst>
      <p:ext uri="{BB962C8B-B14F-4D97-AF65-F5344CB8AC3E}">
        <p14:creationId xmlns:p14="http://schemas.microsoft.com/office/powerpoint/2010/main" val="15816020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Over evolutionary time, many cave-dwelling organisms have lost their eyes. Tapeworms have lost their digestive systems. Whales have lost their hind limbs. How can natural selection account for these losses?</a:t>
            </a:r>
          </a:p>
          <a:p>
            <a:r>
              <a:rPr lang="en-US" smtClean="0"/>
              <a:t>https://www.polleverywhere.com/multiple_choice_polls/Wx3GSTC99pUrfVm</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67</a:t>
            </a:fld>
            <a:endParaRPr lang="en-US" altLang="en-US"/>
          </a:p>
        </p:txBody>
      </p:sp>
    </p:spTree>
    <p:extLst>
      <p:ext uri="{BB962C8B-B14F-4D97-AF65-F5344CB8AC3E}">
        <p14:creationId xmlns:p14="http://schemas.microsoft.com/office/powerpoint/2010/main" val="37793491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10A32F92-FB27-4E8D-99BA-2F63DB266BCB}" type="slidenum">
              <a:rPr lang="en-US" sz="1200"/>
              <a:pPr/>
              <a:t>68</a:t>
            </a:fld>
            <a:endParaRPr lang="en-US" sz="1200"/>
          </a:p>
        </p:txBody>
      </p:sp>
      <p:sp>
        <p:nvSpPr>
          <p:cNvPr id="17410" name="Rectangle 2"/>
          <p:cNvSpPr>
            <a:spLocks noGrp="1" noRot="1" noChangeAspect="1" noChangeArrowheads="1" noTextEdit="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29277864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44CB3583-E8EB-490D-B667-ABFD81A7C547}" type="slidenum">
              <a:rPr lang="en-US" sz="1200">
                <a:ea typeface="ヒラギノ角ゴ Pro W3" charset="-128"/>
              </a:rPr>
              <a:pPr algn="r"/>
              <a:t>69</a:t>
            </a:fld>
            <a:endParaRPr lang="en-US" sz="1200">
              <a:ea typeface="ヒラギノ角ゴ Pro W3" charset="-128"/>
            </a:endParaRPr>
          </a:p>
        </p:txBody>
      </p:sp>
      <p:sp>
        <p:nvSpPr>
          <p:cNvPr id="155651" name="Rectangle 2"/>
          <p:cNvSpPr>
            <a:spLocks noGrp="1" noRot="1" noChangeAspect="1" noChangeArrowheads="1" noTextEdit="1"/>
          </p:cNvSpPr>
          <p:nvPr>
            <p:ph type="sldImg"/>
          </p:nvPr>
        </p:nvSpPr>
        <p:spPr>
          <a:xfrm>
            <a:off x="1314450" y="685800"/>
            <a:ext cx="4267200" cy="3200400"/>
          </a:xfrm>
          <a:solidFill>
            <a:srgbClr val="FFFFFF"/>
          </a:solidFill>
          <a:ln/>
        </p:spPr>
      </p:sp>
      <p:sp>
        <p:nvSpPr>
          <p:cNvPr id="1556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28048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77FF7CA-9FEF-41D3-B014-EBA4DFAE2123}" type="slidenum">
              <a:rPr lang="en-US" sz="1200"/>
              <a:pPr/>
              <a:t>7</a:t>
            </a:fld>
            <a:endParaRPr 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panose="02020603050405020304" pitchFamily="18" charset="0"/>
                <a:ea typeface="ヒラギノ角ゴ Pro W3" pitchFamily="123" charset="-128"/>
              </a:rPr>
              <a:t>Earth = 4.5 </a:t>
            </a:r>
            <a:r>
              <a:rPr lang="en-US" dirty="0" err="1" smtClean="0">
                <a:latin typeface="Times New Roman" panose="02020603050405020304" pitchFamily="18" charset="0"/>
                <a:ea typeface="ヒラギノ角ゴ Pro W3" pitchFamily="123" charset="-128"/>
              </a:rPr>
              <a:t>byo</a:t>
            </a:r>
            <a:endParaRPr lang="en-US" dirty="0"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7729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77FF7CA-9FEF-41D3-B014-EBA4DFAE2123}" type="slidenum">
              <a:rPr lang="en-US" sz="1200"/>
              <a:pPr/>
              <a:t>8</a:t>
            </a:fld>
            <a:endParaRPr lang="en-US" sz="1200"/>
          </a:p>
        </p:txBody>
      </p:sp>
      <p:sp>
        <p:nvSpPr>
          <p:cNvPr id="23554" name="Rectangle 2"/>
          <p:cNvSpPr>
            <a:spLocks noGrp="1" noRot="1" noChangeAspect="1" noChangeArrowheads="1" noTextEdit="1"/>
          </p:cNvSpPr>
          <p:nvPr>
            <p:ph type="sldImg"/>
          </p:nvPr>
        </p:nvSpPr>
        <p:spPr>
          <a:solidFill>
            <a:srgbClr val="FFFFFF"/>
          </a:solidFill>
          <a:ln/>
        </p:spPr>
      </p:sp>
      <p:sp>
        <p:nvSpPr>
          <p:cNvPr id="2355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New Roman" panose="02020603050405020304" pitchFamily="18" charset="0"/>
                <a:ea typeface="ヒラギノ角ゴ Pro W3" pitchFamily="123" charset="-128"/>
              </a:rPr>
              <a:t>Earth = 4.5 </a:t>
            </a:r>
            <a:r>
              <a:rPr lang="en-US" dirty="0" err="1" smtClean="0">
                <a:latin typeface="Times New Roman" panose="02020603050405020304" pitchFamily="18" charset="0"/>
                <a:ea typeface="ヒラギノ角ゴ Pro W3" pitchFamily="123" charset="-128"/>
              </a:rPr>
              <a:t>byo</a:t>
            </a:r>
            <a:endParaRPr lang="en-US" dirty="0"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417729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What was the prevailing belief prior to the time of Darwin?</a:t>
            </a:r>
          </a:p>
          <a:p>
            <a:r>
              <a:rPr lang="en-US" smtClean="0"/>
              <a:t>https://www.polleverywhere.com/multiple_choice_polls/QpIAaOUJMzr0IUy</a:t>
            </a:r>
            <a:endParaRPr lang="en-US"/>
          </a:p>
        </p:txBody>
      </p:sp>
      <p:sp>
        <p:nvSpPr>
          <p:cNvPr id="4" name="Slide Number Placeholder 3"/>
          <p:cNvSpPr>
            <a:spLocks noGrp="1"/>
          </p:cNvSpPr>
          <p:nvPr>
            <p:ph type="sldNum" sz="quarter" idx="10"/>
          </p:nvPr>
        </p:nvSpPr>
        <p:spPr/>
        <p:txBody>
          <a:bodyPr/>
          <a:lstStyle/>
          <a:p>
            <a:fld id="{3910639B-1C0C-4ED5-866F-6F6178310B32}" type="slidenum">
              <a:rPr lang="en-US" altLang="en-US" smtClean="0"/>
              <a:pPr/>
              <a:t>9</a:t>
            </a:fld>
            <a:endParaRPr lang="en-US" altLang="en-US"/>
          </a:p>
        </p:txBody>
      </p:sp>
    </p:spTree>
    <p:extLst>
      <p:ext uri="{BB962C8B-B14F-4D97-AF65-F5344CB8AC3E}">
        <p14:creationId xmlns:p14="http://schemas.microsoft.com/office/powerpoint/2010/main" val="235114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0226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13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76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3"/>
          <p:cNvSpPr>
            <a:spLocks noGrp="1"/>
          </p:cNvSpPr>
          <p:nvPr>
            <p:ph type="ftr" sz="quarter" idx="10"/>
          </p:nvPr>
        </p:nvSpPr>
        <p:spPr>
          <a:xfrm>
            <a:off x="0" y="6489700"/>
            <a:ext cx="3086100" cy="365125"/>
          </a:xfrm>
          <a:prstGeom prst="rect">
            <a:avLst/>
          </a:prstGeom>
        </p:spPr>
        <p:txBody>
          <a:bodyPr/>
          <a:lstStyle/>
          <a:p>
            <a:r>
              <a:rPr lang="en-US" smtClean="0"/>
              <a:t>© 2016 Pearson Education, Inc.</a:t>
            </a:r>
            <a:endParaRPr lang="en-US" dirty="0"/>
          </a:p>
        </p:txBody>
      </p:sp>
    </p:spTree>
    <p:extLst>
      <p:ext uri="{BB962C8B-B14F-4D97-AF65-F5344CB8AC3E}">
        <p14:creationId xmlns:p14="http://schemas.microsoft.com/office/powerpoint/2010/main" val="254560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810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4415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79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530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165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13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066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9506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extLst>
      <p:ext uri="{BB962C8B-B14F-4D97-AF65-F5344CB8AC3E}">
        <p14:creationId xmlns:p14="http://schemas.microsoft.com/office/powerpoint/2010/main" val="72912807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53" r:id="rId12"/>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Arial" panose="020B0604020202020204" pitchFamily="34"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file:///D:\Manjubharkarvi\Production\16-Oct\Cambel-Labeledit\JPEG%20FILES\Labeled\02-19_02MarineIguana-L.jpg"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2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3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3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3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373" y="1633538"/>
            <a:ext cx="1586510"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22</a:t>
            </a:r>
            <a:endParaRPr lang="en-US" sz="9600" dirty="0">
              <a:solidFill>
                <a:srgbClr val="D2B239"/>
              </a:solidFill>
            </a:endParaRPr>
          </a:p>
        </p:txBody>
      </p:sp>
      <p:sp>
        <p:nvSpPr>
          <p:cNvPr id="4" name="Rectangle 3"/>
          <p:cNvSpPr txBox="1">
            <a:spLocks noChangeArrowheads="1"/>
          </p:cNvSpPr>
          <p:nvPr/>
        </p:nvSpPr>
        <p:spPr bwMode="auto">
          <a:xfrm>
            <a:off x="20638" y="3018253"/>
            <a:ext cx="5999162" cy="1706147"/>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dirty="0">
                <a:solidFill>
                  <a:schemeClr val="bg1"/>
                </a:solidFill>
              </a:rPr>
              <a:t>Descent with Modification: A Darwinian View of Life</a:t>
            </a:r>
            <a:endParaRPr lang="en-US" sz="3600" b="1" kern="0" dirty="0">
              <a:solidFill>
                <a:schemeClr val="bg1"/>
              </a:solidFill>
              <a:latin typeface="Arial"/>
              <a:cs typeface="Arial"/>
            </a:endParaRPr>
          </a:p>
        </p:txBody>
      </p:sp>
      <p:cxnSp>
        <p:nvCxnSpPr>
          <p:cNvPr id="6" name="Straight Connector 5"/>
          <p:cNvCxnSpPr/>
          <p:nvPr/>
        </p:nvCxnSpPr>
        <p:spPr bwMode="auto">
          <a:xfrm flipV="1">
            <a:off x="127000" y="3054060"/>
            <a:ext cx="1314380" cy="2421"/>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Tree>
    <p:extLst>
      <p:ext uri="{BB962C8B-B14F-4D97-AF65-F5344CB8AC3E}">
        <p14:creationId xmlns:p14="http://schemas.microsoft.com/office/powerpoint/2010/main" val="7653594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71811" y="1773577"/>
            <a:ext cx="4607540" cy="3296662"/>
          </a:xfrm>
          <a:prstGeom prst="rect">
            <a:avLst/>
          </a:prstGeom>
        </p:spPr>
      </p:pic>
      <p:sp>
        <p:nvSpPr>
          <p:cNvPr id="7" name="Rectangle 2"/>
          <p:cNvSpPr txBox="1">
            <a:spLocks noChangeArrowheads="1"/>
          </p:cNvSpPr>
          <p:nvPr/>
        </p:nvSpPr>
        <p:spPr bwMode="auto">
          <a:xfrm>
            <a:off x="326064" y="5524157"/>
            <a:ext cx="8499249" cy="8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lvl1pPr marL="400050" indent="-342900" algn="l" rtl="0" eaLnBrk="1" fontAlgn="base" hangingPunct="1">
              <a:spcBef>
                <a:spcPts val="0"/>
              </a:spcBef>
              <a:spcAft>
                <a:spcPct val="20000"/>
              </a:spcAft>
              <a:buClr>
                <a:schemeClr val="tx2"/>
              </a:buClr>
              <a:buFont typeface="Wingdings" panose="05000000000000000000" pitchFamily="2" charset="2"/>
              <a:buChar char="§"/>
              <a:defRPr sz="28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458787" lvl="1" indent="0" algn="ctr">
              <a:buNone/>
            </a:pPr>
            <a:r>
              <a:rPr lang="en-US" sz="4400" dirty="0" smtClean="0">
                <a:solidFill>
                  <a:srgbClr val="FF0000"/>
                </a:solidFill>
              </a:rPr>
              <a:t>WRONG EVOLUTION</a:t>
            </a:r>
          </a:p>
        </p:txBody>
      </p:sp>
      <p:sp>
        <p:nvSpPr>
          <p:cNvPr id="17410" name="Rectangle 2"/>
          <p:cNvSpPr>
            <a:spLocks noGrp="1" noChangeArrowheads="1"/>
          </p:cNvSpPr>
          <p:nvPr>
            <p:ph type="title"/>
          </p:nvPr>
        </p:nvSpPr>
        <p:spPr/>
        <p:txBody>
          <a:bodyPr/>
          <a:lstStyle/>
          <a:p>
            <a:r>
              <a:rPr lang="en-US" sz="2800" dirty="0"/>
              <a:t>Concept </a:t>
            </a:r>
            <a:r>
              <a:rPr lang="is-IS" sz="2800" dirty="0" smtClean="0"/>
              <a:t>22</a:t>
            </a:r>
            <a:r>
              <a:rPr lang="en-US" sz="2800" dirty="0" smtClean="0"/>
              <a:t>.1</a:t>
            </a:r>
            <a:r>
              <a:rPr lang="en-US" sz="2800" dirty="0"/>
              <a:t>: The Darwinian revolution challenged traditional views of a young Earth inhabited by unchanging species </a:t>
            </a:r>
            <a:r>
              <a:rPr lang="mr-IN" sz="2800" dirty="0"/>
              <a:t>–</a:t>
            </a:r>
            <a:r>
              <a:rPr lang="en-US" sz="2800" dirty="0"/>
              <a:t> </a:t>
            </a:r>
            <a:r>
              <a:rPr lang="en-US" sz="2800" dirty="0">
                <a:solidFill>
                  <a:srgbClr val="FF0000"/>
                </a:solidFill>
              </a:rPr>
              <a:t>Pre-Darwinian Ideas</a:t>
            </a:r>
            <a:endParaRPr lang="en-US" sz="2800" dirty="0" smtClean="0"/>
          </a:p>
        </p:txBody>
      </p:sp>
      <p:sp>
        <p:nvSpPr>
          <p:cNvPr id="17411" name="Rectangle 3"/>
          <p:cNvSpPr>
            <a:spLocks noGrp="1" noChangeArrowheads="1"/>
          </p:cNvSpPr>
          <p:nvPr>
            <p:ph idx="1"/>
          </p:nvPr>
        </p:nvSpPr>
        <p:spPr>
          <a:xfrm>
            <a:off x="144463" y="1684816"/>
            <a:ext cx="4440883" cy="5510324"/>
          </a:xfrm>
        </p:spPr>
        <p:txBody>
          <a:bodyPr/>
          <a:lstStyle/>
          <a:p>
            <a:r>
              <a:rPr lang="en-US" sz="2400" dirty="0" smtClean="0"/>
              <a:t>Lamarck hypothesized that species evolve through </a:t>
            </a:r>
            <a:r>
              <a:rPr lang="en-US" sz="2400" b="1" dirty="0" smtClean="0"/>
              <a:t>use and disuse </a:t>
            </a:r>
            <a:r>
              <a:rPr lang="en-US" sz="2400" dirty="0" smtClean="0"/>
              <a:t>of body parts and the </a:t>
            </a:r>
            <a:r>
              <a:rPr lang="en-US" sz="2400" b="1" dirty="0" smtClean="0"/>
              <a:t>inheritance of acquired characteristics</a:t>
            </a:r>
          </a:p>
          <a:p>
            <a:r>
              <a:rPr lang="en-US" sz="2400" dirty="0" smtClean="0"/>
              <a:t>The </a:t>
            </a:r>
            <a:r>
              <a:rPr lang="en-US" sz="2400" i="1" dirty="0" smtClean="0"/>
              <a:t>mechanisms</a:t>
            </a:r>
            <a:r>
              <a:rPr lang="en-US" sz="2400" dirty="0" smtClean="0"/>
              <a:t> he proposed are </a:t>
            </a:r>
            <a:r>
              <a:rPr lang="en-US" sz="2400" b="1" u="sng" dirty="0" smtClean="0"/>
              <a:t>UNSUPPORTED</a:t>
            </a:r>
            <a:r>
              <a:rPr lang="en-US" sz="2400" dirty="0" smtClean="0"/>
              <a:t> by evidence</a:t>
            </a:r>
          </a:p>
        </p:txBody>
      </p:sp>
      <p:sp>
        <p:nvSpPr>
          <p:cNvPr id="17412" name="Text Box 4"/>
          <p:cNvSpPr txBox="1">
            <a:spLocks noChangeArrowheads="1"/>
          </p:cNvSpPr>
          <p:nvPr/>
        </p:nvSpPr>
        <p:spPr bwMode="auto">
          <a:xfrm>
            <a:off x="1371600" y="4191000"/>
            <a:ext cx="1841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en-US" sz="2900">
              <a:ea typeface="ヒラギノ角ゴ Pro W3" charset="-128"/>
              <a:sym typeface="Symbol" pitchFamily="18" charset="2"/>
            </a:endParaRPr>
          </a:p>
        </p:txBody>
      </p:sp>
    </p:spTree>
    <p:extLst>
      <p:ext uri="{BB962C8B-B14F-4D97-AF65-F5344CB8AC3E}">
        <p14:creationId xmlns:p14="http://schemas.microsoft.com/office/powerpoint/2010/main" val="2027484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54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81000"/>
            <a:ext cx="4305451" cy="3200400"/>
          </a:xfrm>
          <a:prstGeom prst="rect">
            <a:avLst/>
          </a:prstGeom>
        </p:spPr>
      </p:pic>
      <p:pic>
        <p:nvPicPr>
          <p:cNvPr id="5" name="Picture 4" descr="IMG_54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81000"/>
            <a:ext cx="2783963" cy="3200400"/>
          </a:xfrm>
          <a:prstGeom prst="rect">
            <a:avLst/>
          </a:prstGeom>
        </p:spPr>
      </p:pic>
      <p:pic>
        <p:nvPicPr>
          <p:cNvPr id="2" name="Picture 1" descr="unnam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3657600"/>
            <a:ext cx="3242168" cy="3168679"/>
          </a:xfrm>
          <a:prstGeom prst="rect">
            <a:avLst/>
          </a:prstGeom>
        </p:spPr>
      </p:pic>
    </p:spTree>
    <p:extLst>
      <p:ext uri="{BB962C8B-B14F-4D97-AF65-F5344CB8AC3E}">
        <p14:creationId xmlns:p14="http://schemas.microsoft.com/office/powerpoint/2010/main" val="1819931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23B17DE9-FDCD-4EA7-9E2E-35E2CBCE80C9.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60795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r>
              <a:rPr lang="en-US" dirty="0" smtClean="0"/>
              <a:t>Concept </a:t>
            </a:r>
            <a:r>
              <a:rPr lang="is-IS" dirty="0" smtClean="0"/>
              <a:t>22</a:t>
            </a:r>
            <a:r>
              <a:rPr lang="en-US" dirty="0" smtClean="0"/>
              <a:t>.1: The Darwinian revolution challenged traditional views of a young Earth inhabited by unchanging species</a:t>
            </a:r>
          </a:p>
        </p:txBody>
      </p:sp>
      <p:sp>
        <p:nvSpPr>
          <p:cNvPr id="22529" name="Rectangle 2"/>
          <p:cNvSpPr>
            <a:spLocks noGrp="1" noChangeArrowheads="1"/>
          </p:cNvSpPr>
          <p:nvPr>
            <p:ph idx="1"/>
          </p:nvPr>
        </p:nvSpPr>
        <p:spPr>
          <a:xfrm>
            <a:off x="420913" y="1730640"/>
            <a:ext cx="8499249" cy="4670160"/>
          </a:xfrm>
        </p:spPr>
        <p:txBody>
          <a:bodyPr/>
          <a:lstStyle/>
          <a:p>
            <a:r>
              <a:rPr lang="en-US" dirty="0" smtClean="0"/>
              <a:t>Darwin’</a:t>
            </a:r>
            <a:r>
              <a:rPr lang="en-US" altLang="ja-JP" dirty="0" smtClean="0"/>
              <a:t>s view: introduced the idea of </a:t>
            </a:r>
            <a:r>
              <a:rPr lang="en-US" altLang="ja-JP" b="1" u="sng" dirty="0" smtClean="0"/>
              <a:t>change over time</a:t>
            </a:r>
            <a:r>
              <a:rPr lang="mr-IN" altLang="ja-JP" dirty="0" smtClean="0"/>
              <a:t>…</a:t>
            </a:r>
            <a:r>
              <a:rPr lang="en-US" altLang="ja-JP" dirty="0" smtClean="0"/>
              <a:t>SUPPORTED BY INCONTROVERTIBLE EVIDENCE</a:t>
            </a:r>
          </a:p>
          <a:p>
            <a:pPr lvl="1"/>
            <a:r>
              <a:rPr lang="en-US" dirty="0" smtClean="0"/>
              <a:t>The </a:t>
            </a:r>
            <a:r>
              <a:rPr lang="en-US" dirty="0"/>
              <a:t>study of </a:t>
            </a:r>
            <a:r>
              <a:rPr lang="en-US" b="1" dirty="0" smtClean="0"/>
              <a:t>fossils </a:t>
            </a:r>
            <a:r>
              <a:rPr lang="en-US" dirty="0" smtClean="0"/>
              <a:t>(</a:t>
            </a:r>
            <a:r>
              <a:rPr lang="en-US" b="1" dirty="0" smtClean="0"/>
              <a:t>paleontology</a:t>
            </a:r>
            <a:r>
              <a:rPr lang="en-US" dirty="0" smtClean="0"/>
              <a:t>) </a:t>
            </a:r>
            <a:r>
              <a:rPr lang="en-US" dirty="0"/>
              <a:t>helped </a:t>
            </a:r>
            <a:r>
              <a:rPr lang="en-US" dirty="0" smtClean="0"/>
              <a:t>lay </a:t>
            </a:r>
            <a:r>
              <a:rPr lang="en-US" dirty="0"/>
              <a:t>the groundwork for Darwin</a:t>
            </a:r>
            <a:r>
              <a:rPr lang="ja-JP" altLang="en-US" dirty="0"/>
              <a:t>’</a:t>
            </a:r>
            <a:r>
              <a:rPr lang="en-US" altLang="ja-JP" dirty="0"/>
              <a:t>s ideas</a:t>
            </a:r>
          </a:p>
          <a:p>
            <a:pPr lvl="2"/>
            <a:r>
              <a:rPr lang="en-US" dirty="0"/>
              <a:t>Fossils are remains or traces of organisms from the past, usually found in sedimentary rock, which appears in layers called </a:t>
            </a:r>
            <a:r>
              <a:rPr lang="en-US" b="1" dirty="0"/>
              <a:t>strata</a:t>
            </a:r>
          </a:p>
          <a:p>
            <a:pPr lvl="1"/>
            <a:endParaRPr lang="en-US" dirty="0" smtClean="0"/>
          </a:p>
        </p:txBody>
      </p:sp>
    </p:spTree>
    <p:extLst>
      <p:ext uri="{BB962C8B-B14F-4D97-AF65-F5344CB8AC3E}">
        <p14:creationId xmlns:p14="http://schemas.microsoft.com/office/powerpoint/2010/main" val="27890982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03SedimentaryStrata-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210312"/>
            <a:ext cx="8546592" cy="6437376"/>
          </a:xfrm>
          <a:prstGeom prst="rect">
            <a:avLst/>
          </a:prstGeom>
        </p:spPr>
      </p:pic>
      <p:sp>
        <p:nvSpPr>
          <p:cNvPr id="4" name="TextBox 3"/>
          <p:cNvSpPr txBox="1"/>
          <p:nvPr/>
        </p:nvSpPr>
        <p:spPr>
          <a:xfrm>
            <a:off x="5695001" y="1772006"/>
            <a:ext cx="2553904" cy="733534"/>
          </a:xfrm>
          <a:prstGeom prst="rect">
            <a:avLst/>
          </a:prstGeom>
          <a:noFill/>
        </p:spPr>
        <p:txBody>
          <a:bodyPr wrap="none" rtlCol="0">
            <a:spAutoFit/>
          </a:bodyPr>
          <a:lstStyle/>
          <a:p>
            <a:pPr>
              <a:lnSpc>
                <a:spcPts val="2500"/>
              </a:lnSpc>
            </a:pPr>
            <a:r>
              <a:rPr lang="en-US" sz="2200" b="1" dirty="0" smtClean="0">
                <a:solidFill>
                  <a:srgbClr val="000000"/>
                </a:solidFill>
                <a:ea typeface="ＭＳ Ｐゴシック" charset="0"/>
                <a:cs typeface="Arial" panose="020B0604020202020204" pitchFamily="34" charset="0"/>
              </a:rPr>
              <a:t>Sedimentary rock</a:t>
            </a:r>
          </a:p>
          <a:p>
            <a:pPr>
              <a:lnSpc>
                <a:spcPts val="2500"/>
              </a:lnSpc>
            </a:pPr>
            <a:r>
              <a:rPr lang="en-US" sz="2200" b="1" dirty="0" smtClean="0">
                <a:solidFill>
                  <a:srgbClr val="000000"/>
                </a:solidFill>
                <a:ea typeface="ＭＳ Ｐゴシック" charset="0"/>
                <a:cs typeface="Arial" panose="020B0604020202020204" pitchFamily="34" charset="0"/>
              </a:rPr>
              <a:t>layers (strata)</a:t>
            </a:r>
          </a:p>
        </p:txBody>
      </p:sp>
      <p:sp>
        <p:nvSpPr>
          <p:cNvPr id="5" name="TextBox 4"/>
          <p:cNvSpPr txBox="1"/>
          <p:nvPr/>
        </p:nvSpPr>
        <p:spPr>
          <a:xfrm>
            <a:off x="250064" y="4424415"/>
            <a:ext cx="2444900" cy="1054135"/>
          </a:xfrm>
          <a:prstGeom prst="rect">
            <a:avLst/>
          </a:prstGeom>
          <a:noFill/>
        </p:spPr>
        <p:txBody>
          <a:bodyPr wrap="none" rtlCol="0">
            <a:spAutoFit/>
          </a:bodyPr>
          <a:lstStyle/>
          <a:p>
            <a:pPr>
              <a:lnSpc>
                <a:spcPts val="2400"/>
              </a:lnSpc>
            </a:pPr>
            <a:r>
              <a:rPr lang="en-US" sz="2200" b="1" dirty="0" smtClean="0">
                <a:solidFill>
                  <a:srgbClr val="000000"/>
                </a:solidFill>
                <a:ea typeface="ＭＳ Ｐゴシック" charset="0"/>
                <a:cs typeface="Arial" panose="020B0604020202020204" pitchFamily="34" charset="0"/>
              </a:rPr>
              <a:t>Younger stratum</a:t>
            </a:r>
          </a:p>
          <a:p>
            <a:pPr>
              <a:lnSpc>
                <a:spcPts val="2400"/>
              </a:lnSpc>
            </a:pPr>
            <a:r>
              <a:rPr lang="en-US" sz="2200" b="1" dirty="0" smtClean="0">
                <a:solidFill>
                  <a:srgbClr val="000000"/>
                </a:solidFill>
                <a:ea typeface="ＭＳ Ｐゴシック" charset="0"/>
                <a:cs typeface="Arial" panose="020B0604020202020204" pitchFamily="34" charset="0"/>
              </a:rPr>
              <a:t>with more recent</a:t>
            </a:r>
          </a:p>
          <a:p>
            <a:pPr>
              <a:lnSpc>
                <a:spcPts val="2400"/>
              </a:lnSpc>
            </a:pPr>
            <a:r>
              <a:rPr lang="en-US" sz="2200" b="1" dirty="0" smtClean="0">
                <a:solidFill>
                  <a:srgbClr val="000000"/>
                </a:solidFill>
                <a:ea typeface="ＭＳ Ｐゴシック" charset="0"/>
                <a:cs typeface="Arial" panose="020B0604020202020204" pitchFamily="34" charset="0"/>
              </a:rPr>
              <a:t>fossils</a:t>
            </a:r>
          </a:p>
        </p:txBody>
      </p:sp>
      <p:sp>
        <p:nvSpPr>
          <p:cNvPr id="6" name="TextBox 5"/>
          <p:cNvSpPr txBox="1"/>
          <p:nvPr/>
        </p:nvSpPr>
        <p:spPr>
          <a:xfrm>
            <a:off x="250064" y="5688504"/>
            <a:ext cx="2494594" cy="707886"/>
          </a:xfrm>
          <a:prstGeom prst="rect">
            <a:avLst/>
          </a:prstGeom>
          <a:noFill/>
        </p:spPr>
        <p:txBody>
          <a:bodyPr wrap="none" rtlCol="0">
            <a:spAutoFit/>
          </a:bodyPr>
          <a:lstStyle/>
          <a:p>
            <a:pPr>
              <a:lnSpc>
                <a:spcPts val="2400"/>
              </a:lnSpc>
            </a:pPr>
            <a:r>
              <a:rPr lang="en-US" sz="2200" b="1" dirty="0" smtClean="0">
                <a:solidFill>
                  <a:srgbClr val="000000"/>
                </a:solidFill>
                <a:ea typeface="ＭＳ Ｐゴシック" charset="0"/>
                <a:cs typeface="Arial" panose="020B0604020202020204" pitchFamily="34" charset="0"/>
              </a:rPr>
              <a:t>Older stratum</a:t>
            </a:r>
          </a:p>
          <a:p>
            <a:pPr>
              <a:lnSpc>
                <a:spcPts val="2400"/>
              </a:lnSpc>
            </a:pPr>
            <a:r>
              <a:rPr lang="en-US" sz="2200" b="1" dirty="0" smtClean="0">
                <a:solidFill>
                  <a:srgbClr val="000000"/>
                </a:solidFill>
                <a:ea typeface="ＭＳ Ｐゴシック" charset="0"/>
                <a:cs typeface="Arial" panose="020B0604020202020204" pitchFamily="34" charset="0"/>
              </a:rPr>
              <a:t>with older fossils</a:t>
            </a:r>
          </a:p>
        </p:txBody>
      </p:sp>
      <p:sp>
        <p:nvSpPr>
          <p:cNvPr id="7" name="Right Brace 6"/>
          <p:cNvSpPr/>
          <p:nvPr/>
        </p:nvSpPr>
        <p:spPr bwMode="auto">
          <a:xfrm>
            <a:off x="5515583" y="1624519"/>
            <a:ext cx="243191" cy="1040860"/>
          </a:xfrm>
          <a:prstGeom prst="rightBrace">
            <a:avLst>
              <a:gd name="adj1" fmla="val 76333"/>
              <a:gd name="adj2" fmla="val 50000"/>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cxnSp>
        <p:nvCxnSpPr>
          <p:cNvPr id="9" name="Straight Connector 8"/>
          <p:cNvCxnSpPr/>
          <p:nvPr/>
        </p:nvCxnSpPr>
        <p:spPr bwMode="auto">
          <a:xfrm flipV="1">
            <a:off x="3696511" y="4562272"/>
            <a:ext cx="1852575" cy="38921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3715966" y="5165387"/>
            <a:ext cx="1702340" cy="87706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22667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 2016 Pearson Education, Inc.</a:t>
            </a:r>
            <a:endParaRPr lang="en-US" dirty="0"/>
          </a:p>
        </p:txBody>
      </p:sp>
      <p:pic>
        <p:nvPicPr>
          <p:cNvPr id="5" name="Picture 4" descr="5B633D08-FD2A-435D-997E-56590477BF55.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82413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Overview</a:t>
            </a:r>
          </a:p>
        </p:txBody>
      </p:sp>
      <p:sp>
        <p:nvSpPr>
          <p:cNvPr id="16386" name="Rectangle 3"/>
          <p:cNvSpPr>
            <a:spLocks noGrp="1" noChangeArrowheads="1"/>
          </p:cNvSpPr>
          <p:nvPr>
            <p:ph idx="1"/>
          </p:nvPr>
        </p:nvSpPr>
        <p:spPr/>
        <p:txBody>
          <a:bodyPr/>
          <a:lstStyle/>
          <a:p>
            <a:r>
              <a:rPr lang="en-US" strike="sngStrike" dirty="0"/>
              <a:t>Concept </a:t>
            </a:r>
            <a:r>
              <a:rPr lang="is-IS" strike="sngStrike" dirty="0" smtClean="0"/>
              <a:t>22</a:t>
            </a:r>
            <a:r>
              <a:rPr lang="en-US" strike="sngStrike" dirty="0" smtClean="0"/>
              <a:t>.1</a:t>
            </a:r>
            <a:r>
              <a:rPr lang="en-US" strike="sngStrike" dirty="0"/>
              <a:t>: The Darwinian revolution challenged traditional views of a young Earth inhabited by unchanging </a:t>
            </a:r>
            <a:r>
              <a:rPr lang="en-US" strike="sngStrike" dirty="0" smtClean="0"/>
              <a:t>species</a:t>
            </a:r>
          </a:p>
          <a:p>
            <a:r>
              <a:rPr lang="en-US" sz="3200" b="1" dirty="0">
                <a:solidFill>
                  <a:srgbClr val="FF0000"/>
                </a:solidFill>
              </a:rPr>
              <a:t>Concept </a:t>
            </a:r>
            <a:r>
              <a:rPr lang="is-IS" sz="3200" b="1" dirty="0" smtClean="0">
                <a:solidFill>
                  <a:srgbClr val="FF0000"/>
                </a:solidFill>
              </a:rPr>
              <a:t>22</a:t>
            </a:r>
            <a:r>
              <a:rPr lang="en-US" sz="3200" b="1" dirty="0" smtClean="0">
                <a:solidFill>
                  <a:srgbClr val="FF0000"/>
                </a:solidFill>
              </a:rPr>
              <a:t>.2</a:t>
            </a:r>
            <a:r>
              <a:rPr lang="en-US" sz="3200" b="1" dirty="0">
                <a:solidFill>
                  <a:srgbClr val="FF0000"/>
                </a:solidFill>
              </a:rPr>
              <a:t>: Descent with modification by natural selection explains the adaptations of organisms and the unity and diversity of </a:t>
            </a:r>
            <a:r>
              <a:rPr lang="en-US" sz="3200" b="1" dirty="0" smtClean="0">
                <a:solidFill>
                  <a:srgbClr val="FF0000"/>
                </a:solidFill>
              </a:rPr>
              <a:t>life</a:t>
            </a:r>
          </a:p>
          <a:p>
            <a:r>
              <a:rPr lang="en-US" dirty="0"/>
              <a:t>Concept </a:t>
            </a:r>
            <a:r>
              <a:rPr lang="is-IS" dirty="0" smtClean="0"/>
              <a:t>22</a:t>
            </a:r>
            <a:r>
              <a:rPr lang="en-US" dirty="0" smtClean="0"/>
              <a:t>.3</a:t>
            </a:r>
            <a:r>
              <a:rPr lang="en-US" dirty="0"/>
              <a:t>: Evolution is supported by an overwhelming amount of scientific </a:t>
            </a:r>
            <a:r>
              <a:rPr lang="en-US" dirty="0" smtClean="0"/>
              <a:t>evidence</a:t>
            </a:r>
          </a:p>
          <a:p>
            <a:endParaRPr lang="en-US" dirty="0" smtClean="0"/>
          </a:p>
          <a:p>
            <a:endParaRPr lang="en-US" altLang="ja-JP" dirty="0"/>
          </a:p>
        </p:txBody>
      </p:sp>
    </p:spTree>
    <p:extLst>
      <p:ext uri="{BB962C8B-B14F-4D97-AF65-F5344CB8AC3E}">
        <p14:creationId xmlns:p14="http://schemas.microsoft.com/office/powerpoint/2010/main" val="2361191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
          <p:cNvSpPr>
            <a:spLocks noGrp="1" noChangeArrowheads="1"/>
          </p:cNvSpPr>
          <p:nvPr>
            <p:ph type="title"/>
          </p:nvPr>
        </p:nvSpPr>
        <p:spPr/>
        <p:txBody>
          <a:bodyPr/>
          <a:lstStyle/>
          <a:p>
            <a:r>
              <a:rPr lang="en-US" dirty="0" smtClean="0"/>
              <a:t>Concept </a:t>
            </a:r>
            <a:r>
              <a:rPr lang="is-IS" dirty="0" smtClean="0"/>
              <a:t>22</a:t>
            </a:r>
            <a:r>
              <a:rPr lang="en-US" dirty="0" smtClean="0"/>
              <a:t>.2: Descent with modification by natural selection explains the adaptations of organisms and the unity and diversity of life</a:t>
            </a:r>
          </a:p>
        </p:txBody>
      </p:sp>
      <p:sp>
        <p:nvSpPr>
          <p:cNvPr id="43009" name="Rectangle 2"/>
          <p:cNvSpPr>
            <a:spLocks noGrp="1" noChangeArrowheads="1"/>
          </p:cNvSpPr>
          <p:nvPr>
            <p:ph idx="1"/>
          </p:nvPr>
        </p:nvSpPr>
        <p:spPr>
          <a:xfrm>
            <a:off x="420913" y="1586639"/>
            <a:ext cx="8499249" cy="4593960"/>
          </a:xfrm>
        </p:spPr>
        <p:txBody>
          <a:bodyPr/>
          <a:lstStyle/>
          <a:p>
            <a:r>
              <a:rPr lang="en-US" dirty="0"/>
              <a:t>As a boy and into adulthood, Charles Darwin had a consuming interest in nature</a:t>
            </a:r>
          </a:p>
          <a:p>
            <a:r>
              <a:rPr lang="en-US" dirty="0"/>
              <a:t>Darwin first studied medicine (unsuccessfully), and then theology at Cambridge University</a:t>
            </a:r>
          </a:p>
          <a:p>
            <a:r>
              <a:rPr lang="en-US" dirty="0"/>
              <a:t>After graduating, he took an unpaid position as naturalist and companion to Captain </a:t>
            </a:r>
            <a:r>
              <a:rPr lang="en-US" dirty="0" err="1" smtClean="0"/>
              <a:t>FitzRoy</a:t>
            </a:r>
            <a:r>
              <a:rPr lang="en-US" dirty="0" smtClean="0"/>
              <a:t> </a:t>
            </a:r>
            <a:r>
              <a:rPr lang="en-US" dirty="0"/>
              <a:t>for a 5-year around the world voyage on the </a:t>
            </a:r>
            <a:r>
              <a:rPr lang="en-US" i="1" dirty="0" smtClean="0"/>
              <a:t>Beagle</a:t>
            </a:r>
          </a:p>
          <a:p>
            <a:pPr lvl="1"/>
            <a:r>
              <a:rPr lang="en-US" dirty="0" smtClean="0"/>
              <a:t>Landed at a biodiversity hotspot </a:t>
            </a:r>
            <a:r>
              <a:rPr lang="en-US" dirty="0" smtClean="0">
                <a:sym typeface="Wingdings"/>
              </a:rPr>
              <a:t> Galapagos Islands</a:t>
            </a:r>
            <a:endParaRPr lang="en-US" dirty="0"/>
          </a:p>
          <a:p>
            <a:endParaRPr lang="en-US" dirty="0" smtClean="0"/>
          </a:p>
        </p:txBody>
      </p:sp>
    </p:spTree>
    <p:extLst>
      <p:ext uri="{BB962C8B-B14F-4D97-AF65-F5344CB8AC3E}">
        <p14:creationId xmlns:p14="http://schemas.microsoft.com/office/powerpoint/2010/main" val="3858162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009">
                                            <p:txEl>
                                              <p:pRg st="3" end="3"/>
                                            </p:txEl>
                                          </p:spTgt>
                                        </p:tgtEl>
                                        <p:attrNameLst>
                                          <p:attrName>style.visibility</p:attrName>
                                        </p:attrNameLst>
                                      </p:cBhvr>
                                      <p:to>
                                        <p:strVal val="visible"/>
                                      </p:to>
                                    </p:set>
                                    <p:animScale>
                                      <p:cBhvr>
                                        <p:cTn id="7" dur="1000" decel="50000" fill="hold">
                                          <p:stCondLst>
                                            <p:cond delay="0"/>
                                          </p:stCondLst>
                                        </p:cTn>
                                        <p:tgtEl>
                                          <p:spTgt spid="4300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09">
                                            <p:txEl>
                                              <p:pRg st="3" end="3"/>
                                            </p:txEl>
                                          </p:spTgt>
                                        </p:tgtEl>
                                        <p:attrNameLst>
                                          <p:attrName>ppt_x</p:attrName>
                                          <p:attrName>ppt_y</p:attrName>
                                        </p:attrNameLst>
                                      </p:cBhvr>
                                    </p:animMotion>
                                    <p:animEffect transition="in" filter="fade">
                                      <p:cBhvr>
                                        <p:cTn id="9" dur="1000"/>
                                        <p:tgtEl>
                                          <p:spTgt spid="430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496568"/>
            <a:ext cx="8546592" cy="3864864"/>
          </a:xfrm>
          <a:prstGeom prst="rect">
            <a:avLst/>
          </a:prstGeom>
        </p:spPr>
      </p:pic>
      <p:sp>
        <p:nvSpPr>
          <p:cNvPr id="7" name="TextBox 2"/>
          <p:cNvSpPr txBox="1">
            <a:spLocks noChangeArrowheads="1"/>
          </p:cNvSpPr>
          <p:nvPr/>
        </p:nvSpPr>
        <p:spPr bwMode="auto">
          <a:xfrm>
            <a:off x="334734" y="1505982"/>
            <a:ext cx="884858"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00"/>
              </a:lnSpc>
            </a:pPr>
            <a:r>
              <a:rPr lang="en-US" sz="1400" b="1" dirty="0" smtClean="0">
                <a:solidFill>
                  <a:srgbClr val="000000"/>
                </a:solidFill>
                <a:latin typeface="Arial"/>
                <a:ea typeface="ＭＳ Ｐゴシック" charset="0"/>
              </a:rPr>
              <a:t>Darwin in</a:t>
            </a:r>
          </a:p>
          <a:p>
            <a:pPr eaLnBrk="0" hangingPunct="0">
              <a:lnSpc>
                <a:spcPts val="1600"/>
              </a:lnSpc>
            </a:pPr>
            <a:r>
              <a:rPr lang="en-US" sz="1400" b="1" dirty="0" smtClean="0">
                <a:solidFill>
                  <a:srgbClr val="000000"/>
                </a:solidFill>
                <a:latin typeface="Arial"/>
                <a:ea typeface="ＭＳ Ｐゴシック" charset="0"/>
              </a:rPr>
              <a:t>1840, after</a:t>
            </a:r>
          </a:p>
          <a:p>
            <a:pPr eaLnBrk="0" hangingPunct="0">
              <a:lnSpc>
                <a:spcPts val="1600"/>
              </a:lnSpc>
            </a:pPr>
            <a:r>
              <a:rPr lang="en-US" sz="1400" b="1" dirty="0" smtClean="0">
                <a:solidFill>
                  <a:srgbClr val="000000"/>
                </a:solidFill>
                <a:latin typeface="Arial"/>
                <a:ea typeface="ＭＳ Ｐゴシック" charset="0"/>
              </a:rPr>
              <a:t>his return</a:t>
            </a:r>
          </a:p>
          <a:p>
            <a:pPr eaLnBrk="0" hangingPunct="0">
              <a:lnSpc>
                <a:spcPts val="1600"/>
              </a:lnSpc>
            </a:pPr>
            <a:r>
              <a:rPr lang="en-US" sz="1400" b="1" dirty="0" smtClean="0">
                <a:solidFill>
                  <a:srgbClr val="000000"/>
                </a:solidFill>
                <a:latin typeface="Arial"/>
                <a:ea typeface="ＭＳ Ｐゴシック" charset="0"/>
              </a:rPr>
              <a:t>from the</a:t>
            </a:r>
          </a:p>
          <a:p>
            <a:pPr eaLnBrk="0" hangingPunct="0">
              <a:lnSpc>
                <a:spcPts val="1600"/>
              </a:lnSpc>
            </a:pPr>
            <a:r>
              <a:rPr lang="en-US" sz="1400" b="1" dirty="0" smtClean="0">
                <a:solidFill>
                  <a:srgbClr val="000000"/>
                </a:solidFill>
                <a:latin typeface="Arial"/>
                <a:ea typeface="ＭＳ Ｐゴシック" charset="0"/>
              </a:rPr>
              <a:t>voyage</a:t>
            </a:r>
            <a:endParaRPr lang="en-US" sz="1400" b="1" dirty="0">
              <a:solidFill>
                <a:srgbClr val="000000"/>
              </a:solidFill>
              <a:latin typeface="Arial"/>
              <a:ea typeface="ＭＳ Ｐゴシック" charset="0"/>
            </a:endParaRPr>
          </a:p>
        </p:txBody>
      </p:sp>
      <p:sp>
        <p:nvSpPr>
          <p:cNvPr id="8" name="TextBox 7"/>
          <p:cNvSpPr txBox="1">
            <a:spLocks noChangeArrowheads="1"/>
          </p:cNvSpPr>
          <p:nvPr/>
        </p:nvSpPr>
        <p:spPr bwMode="auto">
          <a:xfrm>
            <a:off x="5190897" y="1503601"/>
            <a:ext cx="1641475"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400" b="1" dirty="0">
                <a:solidFill>
                  <a:srgbClr val="000000"/>
                </a:solidFill>
                <a:latin typeface="Arial"/>
                <a:ea typeface="ＭＳ Ｐゴシック" charset="0"/>
              </a:rPr>
              <a:t>HMS </a:t>
            </a:r>
            <a:r>
              <a:rPr lang="en-US" sz="1400" b="1" i="1" dirty="0">
                <a:solidFill>
                  <a:srgbClr val="000000"/>
                </a:solidFill>
                <a:latin typeface="Arial"/>
                <a:ea typeface="ＭＳ Ｐゴシック" charset="0"/>
              </a:rPr>
              <a:t>Beagle</a:t>
            </a:r>
            <a:r>
              <a:rPr lang="en-US" sz="1400" b="1" dirty="0">
                <a:solidFill>
                  <a:srgbClr val="000000"/>
                </a:solidFill>
                <a:latin typeface="Arial"/>
                <a:ea typeface="ＭＳ Ｐゴシック" charset="0"/>
              </a:rPr>
              <a:t> in port</a:t>
            </a:r>
          </a:p>
        </p:txBody>
      </p:sp>
      <p:sp>
        <p:nvSpPr>
          <p:cNvPr id="9" name="TextBox 8"/>
          <p:cNvSpPr txBox="1">
            <a:spLocks noChangeArrowheads="1"/>
          </p:cNvSpPr>
          <p:nvPr/>
        </p:nvSpPr>
        <p:spPr bwMode="auto">
          <a:xfrm>
            <a:off x="4217759" y="2060021"/>
            <a:ext cx="48731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smtClean="0">
                <a:solidFill>
                  <a:srgbClr val="000000"/>
                </a:solidFill>
                <a:latin typeface="Arial"/>
                <a:ea typeface="ＭＳ Ｐゴシック" charset="0"/>
              </a:rPr>
              <a:t>Great</a:t>
            </a:r>
          </a:p>
          <a:p>
            <a:pPr eaLnBrk="0" hangingPunct="0">
              <a:lnSpc>
                <a:spcPts val="1400"/>
              </a:lnSpc>
            </a:pPr>
            <a:r>
              <a:rPr lang="en-US" sz="1200" b="1" dirty="0" smtClean="0">
                <a:solidFill>
                  <a:srgbClr val="000000"/>
                </a:solidFill>
                <a:latin typeface="Arial"/>
                <a:ea typeface="ＭＳ Ｐゴシック" charset="0"/>
              </a:rPr>
              <a:t>Britain</a:t>
            </a:r>
            <a:endParaRPr lang="en-US" sz="1200" b="1" dirty="0">
              <a:solidFill>
                <a:srgbClr val="000000"/>
              </a:solidFill>
              <a:latin typeface="Arial"/>
              <a:ea typeface="ＭＳ Ｐゴシック" charset="0"/>
            </a:endParaRPr>
          </a:p>
        </p:txBody>
      </p:sp>
      <p:sp>
        <p:nvSpPr>
          <p:cNvPr id="10" name="TextBox 10"/>
          <p:cNvSpPr txBox="1">
            <a:spLocks noChangeArrowheads="1"/>
          </p:cNvSpPr>
          <p:nvPr/>
        </p:nvSpPr>
        <p:spPr bwMode="auto">
          <a:xfrm>
            <a:off x="2608034" y="2387046"/>
            <a:ext cx="71654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smtClean="0">
                <a:solidFill>
                  <a:srgbClr val="000000"/>
                </a:solidFill>
                <a:latin typeface="Arial"/>
                <a:ea typeface="ＭＳ Ｐゴシック" charset="0"/>
              </a:rPr>
              <a:t>NORTH</a:t>
            </a:r>
          </a:p>
          <a:p>
            <a:pPr eaLnBrk="0" hangingPunct="0">
              <a:lnSpc>
                <a:spcPts val="1400"/>
              </a:lnSpc>
            </a:pPr>
            <a:r>
              <a:rPr lang="en-US" sz="1200" b="1" dirty="0" smtClean="0">
                <a:solidFill>
                  <a:srgbClr val="000000"/>
                </a:solidFill>
                <a:latin typeface="Arial"/>
                <a:ea typeface="ＭＳ Ｐゴシック" charset="0"/>
              </a:rPr>
              <a:t>AMERICA</a:t>
            </a:r>
            <a:endParaRPr lang="en-US" sz="1200" b="1" dirty="0">
              <a:solidFill>
                <a:srgbClr val="000000"/>
              </a:solidFill>
              <a:latin typeface="Arial"/>
              <a:ea typeface="ＭＳ Ｐゴシック" charset="0"/>
            </a:endParaRPr>
          </a:p>
        </p:txBody>
      </p:sp>
      <p:sp>
        <p:nvSpPr>
          <p:cNvPr id="11" name="TextBox 12"/>
          <p:cNvSpPr txBox="1">
            <a:spLocks noChangeArrowheads="1"/>
          </p:cNvSpPr>
          <p:nvPr/>
        </p:nvSpPr>
        <p:spPr bwMode="auto">
          <a:xfrm>
            <a:off x="5162322" y="2190198"/>
            <a:ext cx="649217"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EUROPE</a:t>
            </a:r>
          </a:p>
        </p:txBody>
      </p:sp>
      <p:sp>
        <p:nvSpPr>
          <p:cNvPr id="12" name="TextBox 13"/>
          <p:cNvSpPr txBox="1">
            <a:spLocks noChangeArrowheads="1"/>
          </p:cNvSpPr>
          <p:nvPr/>
        </p:nvSpPr>
        <p:spPr bwMode="auto">
          <a:xfrm>
            <a:off x="3516878" y="2745024"/>
            <a:ext cx="822789"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300" b="1" i="1" dirty="0" smtClean="0">
                <a:solidFill>
                  <a:srgbClr val="0290D0"/>
                </a:solidFill>
                <a:latin typeface="Arial"/>
                <a:ea typeface="ＭＳ Ｐゴシック" charset="0"/>
              </a:rPr>
              <a:t>ATLANTIC</a:t>
            </a:r>
          </a:p>
          <a:p>
            <a:pPr eaLnBrk="0" hangingPunct="0">
              <a:lnSpc>
                <a:spcPts val="1400"/>
              </a:lnSpc>
            </a:pPr>
            <a:r>
              <a:rPr lang="en-US" sz="1300" b="1" i="1" dirty="0" smtClean="0">
                <a:solidFill>
                  <a:srgbClr val="0290D0"/>
                </a:solidFill>
                <a:latin typeface="Arial"/>
                <a:ea typeface="ＭＳ Ｐゴシック" charset="0"/>
              </a:rPr>
              <a:t>OCEAN</a:t>
            </a:r>
            <a:endParaRPr lang="en-US" sz="1300" b="1" i="1" dirty="0">
              <a:solidFill>
                <a:srgbClr val="0290D0"/>
              </a:solidFill>
              <a:latin typeface="Arial"/>
              <a:ea typeface="ＭＳ Ｐゴシック" charset="0"/>
            </a:endParaRPr>
          </a:p>
        </p:txBody>
      </p:sp>
      <p:sp>
        <p:nvSpPr>
          <p:cNvPr id="13" name="TextBox 15"/>
          <p:cNvSpPr txBox="1">
            <a:spLocks noChangeArrowheads="1"/>
          </p:cNvSpPr>
          <p:nvPr/>
        </p:nvSpPr>
        <p:spPr bwMode="auto">
          <a:xfrm>
            <a:off x="369659" y="3110151"/>
            <a:ext cx="58990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000"/>
              </a:lnSpc>
            </a:pPr>
            <a:r>
              <a:rPr lang="en-US" sz="900" b="1" dirty="0">
                <a:solidFill>
                  <a:srgbClr val="000000"/>
                </a:solidFill>
                <a:latin typeface="Arial"/>
                <a:ea typeface="ＭＳ Ｐゴシック" charset="0"/>
              </a:rPr>
              <a:t>The</a:t>
            </a:r>
          </a:p>
          <a:p>
            <a:pPr eaLnBrk="0" hangingPunct="0">
              <a:lnSpc>
                <a:spcPts val="1000"/>
              </a:lnSpc>
            </a:pPr>
            <a:r>
              <a:rPr lang="en-US" sz="900" b="1" dirty="0">
                <a:solidFill>
                  <a:srgbClr val="000000"/>
                </a:solidFill>
                <a:latin typeface="Arial"/>
                <a:ea typeface="ＭＳ Ｐゴシック" charset="0"/>
              </a:rPr>
              <a:t>Galápagos</a:t>
            </a:r>
          </a:p>
          <a:p>
            <a:pPr eaLnBrk="0" hangingPunct="0">
              <a:lnSpc>
                <a:spcPts val="1000"/>
              </a:lnSpc>
            </a:pPr>
            <a:r>
              <a:rPr lang="en-US" sz="900" b="1" dirty="0">
                <a:solidFill>
                  <a:srgbClr val="000000"/>
                </a:solidFill>
                <a:latin typeface="Arial"/>
                <a:ea typeface="ＭＳ Ｐゴシック" charset="0"/>
              </a:rPr>
              <a:t>Islands</a:t>
            </a:r>
          </a:p>
        </p:txBody>
      </p:sp>
      <p:sp>
        <p:nvSpPr>
          <p:cNvPr id="14" name="TextBox 18"/>
          <p:cNvSpPr txBox="1">
            <a:spLocks noChangeArrowheads="1"/>
          </p:cNvSpPr>
          <p:nvPr/>
        </p:nvSpPr>
        <p:spPr bwMode="auto">
          <a:xfrm>
            <a:off x="1263421" y="3309382"/>
            <a:ext cx="282129"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err="1">
                <a:solidFill>
                  <a:srgbClr val="000000"/>
                </a:solidFill>
                <a:latin typeface="Arial"/>
                <a:ea typeface="ＭＳ Ｐゴシック" charset="0"/>
              </a:rPr>
              <a:t>Pinta</a:t>
            </a:r>
            <a:endParaRPr lang="en-US" sz="900" b="1" i="1" dirty="0">
              <a:solidFill>
                <a:srgbClr val="000000"/>
              </a:solidFill>
              <a:latin typeface="Arial"/>
              <a:ea typeface="ＭＳ Ｐゴシック" charset="0"/>
            </a:endParaRPr>
          </a:p>
        </p:txBody>
      </p:sp>
      <p:sp>
        <p:nvSpPr>
          <p:cNvPr id="15" name="TextBox 19"/>
          <p:cNvSpPr txBox="1">
            <a:spLocks noChangeArrowheads="1"/>
          </p:cNvSpPr>
          <p:nvPr/>
        </p:nvSpPr>
        <p:spPr bwMode="auto">
          <a:xfrm>
            <a:off x="1169759" y="3575294"/>
            <a:ext cx="538609" cy="38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600"/>
              </a:lnSpc>
            </a:pPr>
            <a:r>
              <a:rPr lang="en-US" sz="900" b="1" i="1" dirty="0" err="1">
                <a:solidFill>
                  <a:srgbClr val="000000"/>
                </a:solidFill>
                <a:latin typeface="Arial"/>
                <a:ea typeface="ＭＳ Ｐゴシック" charset="0"/>
              </a:rPr>
              <a:t>Marchena</a:t>
            </a:r>
            <a:endParaRPr lang="en-US" sz="900" b="1" i="1" dirty="0">
              <a:solidFill>
                <a:srgbClr val="000000"/>
              </a:solidFill>
              <a:latin typeface="Arial"/>
              <a:ea typeface="ＭＳ Ｐゴシック" charset="0"/>
            </a:endParaRPr>
          </a:p>
          <a:p>
            <a:pPr algn="ctr" eaLnBrk="0" hangingPunct="0">
              <a:lnSpc>
                <a:spcPts val="1600"/>
              </a:lnSpc>
            </a:pPr>
            <a:r>
              <a:rPr lang="en-US" sz="900" b="1" i="1" dirty="0">
                <a:solidFill>
                  <a:srgbClr val="000000"/>
                </a:solidFill>
                <a:latin typeface="Arial"/>
                <a:ea typeface="ＭＳ Ｐゴシック" charset="0"/>
              </a:rPr>
              <a:t>Santiago</a:t>
            </a:r>
          </a:p>
        </p:txBody>
      </p:sp>
      <p:sp>
        <p:nvSpPr>
          <p:cNvPr id="16" name="TextBox 21"/>
          <p:cNvSpPr txBox="1">
            <a:spLocks noChangeArrowheads="1"/>
          </p:cNvSpPr>
          <p:nvPr/>
        </p:nvSpPr>
        <p:spPr bwMode="auto">
          <a:xfrm>
            <a:off x="1984941" y="3171270"/>
            <a:ext cx="461665"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a:solidFill>
                  <a:srgbClr val="0290D0"/>
                </a:solidFill>
                <a:latin typeface="Arial"/>
                <a:ea typeface="ＭＳ Ｐゴシック" charset="0"/>
              </a:rPr>
              <a:t>PACIFIC</a:t>
            </a:r>
          </a:p>
          <a:p>
            <a:pPr algn="ctr" eaLnBrk="0" hangingPunct="0">
              <a:lnSpc>
                <a:spcPts val="1000"/>
              </a:lnSpc>
            </a:pPr>
            <a:r>
              <a:rPr lang="en-US" sz="900" b="1" i="1" dirty="0">
                <a:solidFill>
                  <a:srgbClr val="0290D0"/>
                </a:solidFill>
                <a:latin typeface="Arial"/>
                <a:ea typeface="ＭＳ Ｐゴシック" charset="0"/>
              </a:rPr>
              <a:t>OCEAN</a:t>
            </a:r>
          </a:p>
        </p:txBody>
      </p:sp>
      <p:sp>
        <p:nvSpPr>
          <p:cNvPr id="17" name="TextBox 23"/>
          <p:cNvSpPr txBox="1">
            <a:spLocks noChangeArrowheads="1"/>
          </p:cNvSpPr>
          <p:nvPr/>
        </p:nvSpPr>
        <p:spPr bwMode="auto">
          <a:xfrm>
            <a:off x="1866672" y="3481629"/>
            <a:ext cx="551433"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hangingPunct="0">
              <a:lnSpc>
                <a:spcPts val="1300"/>
              </a:lnSpc>
            </a:pPr>
            <a:r>
              <a:rPr lang="en-US" sz="900" b="1" i="1" dirty="0" err="1">
                <a:solidFill>
                  <a:srgbClr val="000000"/>
                </a:solidFill>
                <a:latin typeface="Arial"/>
                <a:ea typeface="ＭＳ Ｐゴシック" charset="0"/>
              </a:rPr>
              <a:t>Genovesa</a:t>
            </a:r>
            <a:endParaRPr lang="en-US" sz="900" b="1" i="1" dirty="0">
              <a:solidFill>
                <a:srgbClr val="000000"/>
              </a:solidFill>
              <a:latin typeface="Arial"/>
              <a:ea typeface="ＭＳ Ｐゴシック" charset="0"/>
            </a:endParaRPr>
          </a:p>
          <a:p>
            <a:pPr algn="r" eaLnBrk="0" hangingPunct="0">
              <a:lnSpc>
                <a:spcPts val="1300"/>
              </a:lnSpc>
            </a:pPr>
            <a:r>
              <a:rPr lang="en-US" sz="900" b="1" dirty="0">
                <a:solidFill>
                  <a:srgbClr val="000000"/>
                </a:solidFill>
                <a:latin typeface="Arial"/>
                <a:ea typeface="ＭＳ Ｐゴシック" charset="0"/>
              </a:rPr>
              <a:t>Equator</a:t>
            </a:r>
          </a:p>
        </p:txBody>
      </p:sp>
      <p:sp>
        <p:nvSpPr>
          <p:cNvPr id="18" name="TextBox 25"/>
          <p:cNvSpPr txBox="1">
            <a:spLocks noChangeArrowheads="1"/>
          </p:cNvSpPr>
          <p:nvPr/>
        </p:nvSpPr>
        <p:spPr bwMode="auto">
          <a:xfrm>
            <a:off x="5057547" y="3088723"/>
            <a:ext cx="580287"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AFRICA</a:t>
            </a:r>
          </a:p>
        </p:txBody>
      </p:sp>
      <p:sp>
        <p:nvSpPr>
          <p:cNvPr id="19" name="TextBox 26"/>
          <p:cNvSpPr txBox="1">
            <a:spLocks noChangeArrowheads="1"/>
          </p:cNvSpPr>
          <p:nvPr/>
        </p:nvSpPr>
        <p:spPr bwMode="auto">
          <a:xfrm>
            <a:off x="3262084" y="3493533"/>
            <a:ext cx="716543"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smtClean="0">
                <a:solidFill>
                  <a:srgbClr val="000000"/>
                </a:solidFill>
                <a:latin typeface="Arial"/>
                <a:ea typeface="ＭＳ Ｐゴシック" charset="0"/>
              </a:rPr>
              <a:t>SOUTH</a:t>
            </a:r>
          </a:p>
          <a:p>
            <a:pPr eaLnBrk="0" hangingPunct="0">
              <a:lnSpc>
                <a:spcPts val="1400"/>
              </a:lnSpc>
            </a:pPr>
            <a:r>
              <a:rPr lang="en-US" sz="1200" b="1" dirty="0" smtClean="0">
                <a:solidFill>
                  <a:srgbClr val="000000"/>
                </a:solidFill>
                <a:latin typeface="Arial"/>
                <a:ea typeface="ＭＳ Ｐゴシック" charset="0"/>
              </a:rPr>
              <a:t>AMERICA</a:t>
            </a:r>
            <a:endParaRPr lang="en-US" sz="1200" b="1" dirty="0">
              <a:solidFill>
                <a:srgbClr val="000000"/>
              </a:solidFill>
              <a:latin typeface="Arial"/>
              <a:ea typeface="ＭＳ Ｐゴシック" charset="0"/>
            </a:endParaRPr>
          </a:p>
        </p:txBody>
      </p:sp>
      <p:sp>
        <p:nvSpPr>
          <p:cNvPr id="20" name="TextBox 28"/>
          <p:cNvSpPr txBox="1">
            <a:spLocks noChangeArrowheads="1"/>
          </p:cNvSpPr>
          <p:nvPr/>
        </p:nvSpPr>
        <p:spPr bwMode="auto">
          <a:xfrm>
            <a:off x="4563834" y="3495123"/>
            <a:ext cx="581891"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Equator</a:t>
            </a:r>
          </a:p>
        </p:txBody>
      </p:sp>
      <p:sp>
        <p:nvSpPr>
          <p:cNvPr id="21" name="TextBox 29"/>
          <p:cNvSpPr txBox="1">
            <a:spLocks noChangeArrowheads="1"/>
          </p:cNvSpPr>
          <p:nvPr/>
        </p:nvSpPr>
        <p:spPr bwMode="auto">
          <a:xfrm>
            <a:off x="4236809" y="3923748"/>
            <a:ext cx="418384"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dirty="0">
                <a:solidFill>
                  <a:srgbClr val="000000"/>
                </a:solidFill>
                <a:latin typeface="Arial"/>
                <a:ea typeface="ＭＳ Ｐゴシック" charset="0"/>
              </a:rPr>
              <a:t>Brazil</a:t>
            </a:r>
          </a:p>
        </p:txBody>
      </p:sp>
      <p:sp>
        <p:nvSpPr>
          <p:cNvPr id="22" name="TextBox 30"/>
          <p:cNvSpPr txBox="1">
            <a:spLocks noChangeArrowheads="1"/>
          </p:cNvSpPr>
          <p:nvPr/>
        </p:nvSpPr>
        <p:spPr bwMode="auto">
          <a:xfrm>
            <a:off x="4525734" y="4310302"/>
            <a:ext cx="831959"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smtClean="0">
                <a:solidFill>
                  <a:srgbClr val="000000"/>
                </a:solidFill>
                <a:latin typeface="Arial"/>
                <a:ea typeface="ＭＳ Ｐゴシック" charset="0"/>
              </a:rPr>
              <a:t>Cape of</a:t>
            </a:r>
          </a:p>
          <a:p>
            <a:pPr eaLnBrk="0" hangingPunct="0">
              <a:lnSpc>
                <a:spcPts val="1400"/>
              </a:lnSpc>
            </a:pPr>
            <a:r>
              <a:rPr lang="en-US" sz="1200" b="1" dirty="0" smtClean="0">
                <a:solidFill>
                  <a:srgbClr val="000000"/>
                </a:solidFill>
                <a:latin typeface="Arial"/>
                <a:ea typeface="ＭＳ Ｐゴシック" charset="0"/>
              </a:rPr>
              <a:t>Good Hope</a:t>
            </a:r>
            <a:endParaRPr lang="en-US" sz="1200" b="1" dirty="0">
              <a:solidFill>
                <a:srgbClr val="000000"/>
              </a:solidFill>
              <a:latin typeface="Arial"/>
              <a:ea typeface="ＭＳ Ｐゴシック" charset="0"/>
            </a:endParaRPr>
          </a:p>
        </p:txBody>
      </p:sp>
      <p:sp>
        <p:nvSpPr>
          <p:cNvPr id="23" name="TextBox 32"/>
          <p:cNvSpPr txBox="1">
            <a:spLocks noChangeArrowheads="1"/>
          </p:cNvSpPr>
          <p:nvPr/>
        </p:nvSpPr>
        <p:spPr bwMode="auto">
          <a:xfrm>
            <a:off x="3933597" y="4696860"/>
            <a:ext cx="718145"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Argentina</a:t>
            </a:r>
          </a:p>
        </p:txBody>
      </p:sp>
      <p:sp>
        <p:nvSpPr>
          <p:cNvPr id="24" name="TextBox 33"/>
          <p:cNvSpPr txBox="1">
            <a:spLocks noChangeArrowheads="1"/>
          </p:cNvSpPr>
          <p:nvPr/>
        </p:nvSpPr>
        <p:spPr bwMode="auto">
          <a:xfrm>
            <a:off x="3900259" y="4985785"/>
            <a:ext cx="777457"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Cape Horn</a:t>
            </a:r>
          </a:p>
        </p:txBody>
      </p:sp>
      <p:sp>
        <p:nvSpPr>
          <p:cNvPr id="25" name="TextBox 34"/>
          <p:cNvSpPr txBox="1">
            <a:spLocks noChangeArrowheads="1"/>
          </p:cNvSpPr>
          <p:nvPr/>
        </p:nvSpPr>
        <p:spPr bwMode="auto">
          <a:xfrm>
            <a:off x="6162447" y="3506235"/>
            <a:ext cx="889667"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dirty="0" smtClean="0">
                <a:solidFill>
                  <a:srgbClr val="000000"/>
                </a:solidFill>
                <a:latin typeface="Arial"/>
                <a:ea typeface="ＭＳ Ｐゴシック" charset="0"/>
              </a:rPr>
              <a:t>Malay</a:t>
            </a:r>
          </a:p>
          <a:p>
            <a:pPr eaLnBrk="0" hangingPunct="0">
              <a:lnSpc>
                <a:spcPts val="1300"/>
              </a:lnSpc>
            </a:pPr>
            <a:r>
              <a:rPr lang="en-US" sz="1200" b="1" dirty="0" smtClean="0">
                <a:solidFill>
                  <a:srgbClr val="000000"/>
                </a:solidFill>
                <a:latin typeface="Arial"/>
                <a:ea typeface="ＭＳ Ｐゴシック" charset="0"/>
              </a:rPr>
              <a:t>Archipelago</a:t>
            </a:r>
            <a:endParaRPr lang="en-US" sz="1200" b="1" dirty="0">
              <a:solidFill>
                <a:srgbClr val="000000"/>
              </a:solidFill>
              <a:latin typeface="Arial"/>
              <a:ea typeface="ＭＳ Ｐゴシック" charset="0"/>
            </a:endParaRPr>
          </a:p>
        </p:txBody>
      </p:sp>
      <p:sp>
        <p:nvSpPr>
          <p:cNvPr id="26" name="TextBox 36"/>
          <p:cNvSpPr txBox="1">
            <a:spLocks noChangeArrowheads="1"/>
          </p:cNvSpPr>
          <p:nvPr/>
        </p:nvSpPr>
        <p:spPr bwMode="auto">
          <a:xfrm>
            <a:off x="7921398" y="3140314"/>
            <a:ext cx="654474"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0" hangingPunct="0">
              <a:lnSpc>
                <a:spcPts val="1500"/>
              </a:lnSpc>
            </a:pPr>
            <a:r>
              <a:rPr lang="en-US" sz="1300" b="1" i="1" dirty="0" smtClean="0">
                <a:solidFill>
                  <a:srgbClr val="0290D0"/>
                </a:solidFill>
                <a:latin typeface="Arial"/>
                <a:ea typeface="ＭＳ Ｐゴシック" charset="0"/>
              </a:rPr>
              <a:t>PACIFIC</a:t>
            </a:r>
          </a:p>
          <a:p>
            <a:pPr algn="r" eaLnBrk="0" hangingPunct="0">
              <a:lnSpc>
                <a:spcPts val="1500"/>
              </a:lnSpc>
            </a:pPr>
            <a:r>
              <a:rPr lang="en-US" sz="1300" b="1" i="1" dirty="0" smtClean="0">
                <a:solidFill>
                  <a:srgbClr val="0290D0"/>
                </a:solidFill>
                <a:latin typeface="Arial"/>
                <a:ea typeface="ＭＳ Ｐゴシック" charset="0"/>
              </a:rPr>
              <a:t>OCEAN</a:t>
            </a:r>
            <a:endParaRPr lang="en-US" sz="1300" b="1" i="1" dirty="0">
              <a:solidFill>
                <a:srgbClr val="0290D0"/>
              </a:solidFill>
              <a:latin typeface="Arial"/>
              <a:ea typeface="ＭＳ Ｐゴシック" charset="0"/>
            </a:endParaRPr>
          </a:p>
        </p:txBody>
      </p:sp>
      <p:sp>
        <p:nvSpPr>
          <p:cNvPr id="27" name="TextBox 38"/>
          <p:cNvSpPr txBox="1">
            <a:spLocks noChangeArrowheads="1"/>
          </p:cNvSpPr>
          <p:nvPr/>
        </p:nvSpPr>
        <p:spPr bwMode="auto">
          <a:xfrm>
            <a:off x="2809647" y="3969785"/>
            <a:ext cx="376706"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dirty="0">
                <a:solidFill>
                  <a:srgbClr val="000000"/>
                </a:solidFill>
                <a:latin typeface="Arial"/>
                <a:ea typeface="ＭＳ Ｐゴシック" charset="0"/>
              </a:rPr>
              <a:t>Chile</a:t>
            </a:r>
          </a:p>
        </p:txBody>
      </p:sp>
      <p:sp>
        <p:nvSpPr>
          <p:cNvPr id="28" name="TextBox 39"/>
          <p:cNvSpPr txBox="1">
            <a:spLocks noChangeArrowheads="1"/>
          </p:cNvSpPr>
          <p:nvPr/>
        </p:nvSpPr>
        <p:spPr bwMode="auto">
          <a:xfrm>
            <a:off x="358160" y="4188064"/>
            <a:ext cx="538609"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780" b="1" i="1" dirty="0">
                <a:solidFill>
                  <a:srgbClr val="000000"/>
                </a:solidFill>
                <a:latin typeface="Arial"/>
                <a:ea typeface="ＭＳ Ｐゴシック" charset="0"/>
              </a:rPr>
              <a:t>Fernandina</a:t>
            </a:r>
          </a:p>
        </p:txBody>
      </p:sp>
      <p:sp>
        <p:nvSpPr>
          <p:cNvPr id="29" name="TextBox 40"/>
          <p:cNvSpPr txBox="1">
            <a:spLocks noChangeArrowheads="1"/>
          </p:cNvSpPr>
          <p:nvPr/>
        </p:nvSpPr>
        <p:spPr bwMode="auto">
          <a:xfrm>
            <a:off x="735578" y="4390470"/>
            <a:ext cx="391133"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err="1">
                <a:solidFill>
                  <a:srgbClr val="000000"/>
                </a:solidFill>
                <a:latin typeface="Arial"/>
                <a:ea typeface="ＭＳ Ｐゴシック" charset="0"/>
              </a:rPr>
              <a:t>Isabela</a:t>
            </a:r>
            <a:endParaRPr lang="en-US" sz="900" b="1" i="1" dirty="0">
              <a:solidFill>
                <a:srgbClr val="000000"/>
              </a:solidFill>
              <a:latin typeface="Arial"/>
              <a:ea typeface="ＭＳ Ｐゴシック" charset="0"/>
            </a:endParaRPr>
          </a:p>
        </p:txBody>
      </p:sp>
      <p:sp>
        <p:nvSpPr>
          <p:cNvPr id="30" name="TextBox 41"/>
          <p:cNvSpPr txBox="1">
            <a:spLocks noChangeArrowheads="1"/>
          </p:cNvSpPr>
          <p:nvPr/>
        </p:nvSpPr>
        <p:spPr bwMode="auto">
          <a:xfrm>
            <a:off x="1308665" y="4405551"/>
            <a:ext cx="314189"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a:solidFill>
                  <a:srgbClr val="000000"/>
                </a:solidFill>
                <a:latin typeface="Arial"/>
                <a:ea typeface="ＭＳ Ｐゴシック" charset="0"/>
              </a:rPr>
              <a:t>Santa</a:t>
            </a:r>
          </a:p>
          <a:p>
            <a:pPr algn="ctr" eaLnBrk="0" hangingPunct="0">
              <a:lnSpc>
                <a:spcPts val="1000"/>
              </a:lnSpc>
            </a:pPr>
            <a:r>
              <a:rPr lang="en-US" sz="900" b="1" i="1" dirty="0">
                <a:solidFill>
                  <a:srgbClr val="000000"/>
                </a:solidFill>
                <a:latin typeface="Arial"/>
                <a:ea typeface="ＭＳ Ｐゴシック" charset="0"/>
              </a:rPr>
              <a:t>Cruz</a:t>
            </a:r>
          </a:p>
        </p:txBody>
      </p:sp>
      <p:sp>
        <p:nvSpPr>
          <p:cNvPr id="31" name="TextBox 42"/>
          <p:cNvSpPr txBox="1">
            <a:spLocks noChangeArrowheads="1"/>
          </p:cNvSpPr>
          <p:nvPr/>
        </p:nvSpPr>
        <p:spPr bwMode="auto">
          <a:xfrm>
            <a:off x="1654085" y="4455544"/>
            <a:ext cx="314189"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a:solidFill>
                  <a:srgbClr val="000000"/>
                </a:solidFill>
                <a:latin typeface="Arial"/>
                <a:ea typeface="ＭＳ Ｐゴシック" charset="0"/>
              </a:rPr>
              <a:t>Santa</a:t>
            </a:r>
          </a:p>
          <a:p>
            <a:pPr algn="ctr" eaLnBrk="0" hangingPunct="0">
              <a:lnSpc>
                <a:spcPts val="1000"/>
              </a:lnSpc>
            </a:pPr>
            <a:r>
              <a:rPr lang="en-US" sz="900" b="1" i="1" dirty="0">
                <a:solidFill>
                  <a:srgbClr val="000000"/>
                </a:solidFill>
                <a:latin typeface="Arial"/>
                <a:ea typeface="ＭＳ Ｐゴシック" charset="0"/>
              </a:rPr>
              <a:t>Fe</a:t>
            </a:r>
          </a:p>
        </p:txBody>
      </p:sp>
      <p:sp>
        <p:nvSpPr>
          <p:cNvPr id="32" name="TextBox 43"/>
          <p:cNvSpPr txBox="1">
            <a:spLocks noChangeArrowheads="1"/>
          </p:cNvSpPr>
          <p:nvPr/>
        </p:nvSpPr>
        <p:spPr bwMode="auto">
          <a:xfrm>
            <a:off x="1929393" y="4546045"/>
            <a:ext cx="500137"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smtClean="0">
                <a:solidFill>
                  <a:srgbClr val="000000"/>
                </a:solidFill>
                <a:latin typeface="Arial"/>
                <a:ea typeface="ＭＳ Ｐゴシック" charset="0"/>
              </a:rPr>
              <a:t>San</a:t>
            </a:r>
          </a:p>
          <a:p>
            <a:pPr algn="ctr" eaLnBrk="0" hangingPunct="0">
              <a:lnSpc>
                <a:spcPts val="1000"/>
              </a:lnSpc>
            </a:pPr>
            <a:r>
              <a:rPr lang="en-US" sz="900" b="1" i="1" dirty="0" smtClean="0">
                <a:solidFill>
                  <a:srgbClr val="000000"/>
                </a:solidFill>
                <a:latin typeface="Arial"/>
                <a:ea typeface="ＭＳ Ｐゴシック" charset="0"/>
              </a:rPr>
              <a:t>Cristobal</a:t>
            </a:r>
            <a:endParaRPr lang="en-US" sz="900" b="1" i="1" dirty="0">
              <a:solidFill>
                <a:srgbClr val="000000"/>
              </a:solidFill>
              <a:latin typeface="Arial"/>
              <a:ea typeface="ＭＳ Ｐゴシック" charset="0"/>
            </a:endParaRPr>
          </a:p>
        </p:txBody>
      </p:sp>
      <p:sp>
        <p:nvSpPr>
          <p:cNvPr id="34" name="TextBox 45"/>
          <p:cNvSpPr txBox="1">
            <a:spLocks noChangeArrowheads="1"/>
          </p:cNvSpPr>
          <p:nvPr/>
        </p:nvSpPr>
        <p:spPr bwMode="auto">
          <a:xfrm>
            <a:off x="1233259" y="4793701"/>
            <a:ext cx="480901" cy="18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900" b="1" i="1" dirty="0" err="1" smtClean="0">
                <a:solidFill>
                  <a:srgbClr val="000000"/>
                </a:solidFill>
                <a:latin typeface="Arial"/>
                <a:ea typeface="ＭＳ Ｐゴシック" charset="0"/>
              </a:rPr>
              <a:t>Floreana</a:t>
            </a:r>
            <a:endParaRPr lang="en-US" sz="900" b="1" dirty="0">
              <a:solidFill>
                <a:srgbClr val="000000"/>
              </a:solidFill>
              <a:latin typeface="Arial"/>
              <a:ea typeface="ＭＳ Ｐゴシック" charset="0"/>
            </a:endParaRPr>
          </a:p>
        </p:txBody>
      </p:sp>
      <p:sp>
        <p:nvSpPr>
          <p:cNvPr id="35" name="TextBox 34"/>
          <p:cNvSpPr txBox="1"/>
          <p:nvPr/>
        </p:nvSpPr>
        <p:spPr>
          <a:xfrm>
            <a:off x="3390161" y="4310684"/>
            <a:ext cx="218008" cy="469680"/>
          </a:xfrm>
          <a:prstGeom prst="rect">
            <a:avLst/>
          </a:prstGeom>
          <a:noFill/>
        </p:spPr>
        <p:txBody>
          <a:bodyPr vert="vert270" wrap="none" lIns="0" tIns="0" rIns="0" bIns="0">
            <a:spAutoFit/>
          </a:bodyPr>
          <a:lstStyle/>
          <a:p>
            <a:pPr eaLnBrk="0" fontAlgn="auto" hangingPunct="0">
              <a:lnSpc>
                <a:spcPts val="1680"/>
              </a:lnSpc>
              <a:spcBef>
                <a:spcPts val="0"/>
              </a:spcBef>
              <a:spcAft>
                <a:spcPts val="0"/>
              </a:spcAft>
              <a:defRPr/>
            </a:pPr>
            <a:r>
              <a:rPr lang="en-US" sz="1200" b="1" dirty="0">
                <a:solidFill>
                  <a:srgbClr val="000000"/>
                </a:solidFill>
                <a:latin typeface="Arial"/>
                <a:ea typeface="ＭＳ Ｐゴシック" charset="0"/>
              </a:rPr>
              <a:t>Andes</a:t>
            </a:r>
          </a:p>
        </p:txBody>
      </p:sp>
      <p:sp>
        <p:nvSpPr>
          <p:cNvPr id="36" name="TextBox 47"/>
          <p:cNvSpPr txBox="1">
            <a:spLocks noChangeArrowheads="1"/>
          </p:cNvSpPr>
          <p:nvPr/>
        </p:nvSpPr>
        <p:spPr bwMode="auto">
          <a:xfrm>
            <a:off x="7295922" y="4030110"/>
            <a:ext cx="888064"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AUSTRALIA</a:t>
            </a:r>
          </a:p>
        </p:txBody>
      </p:sp>
      <p:sp>
        <p:nvSpPr>
          <p:cNvPr id="37" name="TextBox 48"/>
          <p:cNvSpPr txBox="1">
            <a:spLocks noChangeArrowheads="1"/>
          </p:cNvSpPr>
          <p:nvPr/>
        </p:nvSpPr>
        <p:spPr bwMode="auto">
          <a:xfrm>
            <a:off x="2553265" y="4316649"/>
            <a:ext cx="654475" cy="35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300" b="1" i="1" dirty="0" smtClean="0">
                <a:solidFill>
                  <a:srgbClr val="0290D0"/>
                </a:solidFill>
                <a:latin typeface="Arial"/>
                <a:ea typeface="ＭＳ Ｐゴシック" charset="0"/>
              </a:rPr>
              <a:t>PACIFIC</a:t>
            </a:r>
          </a:p>
          <a:p>
            <a:pPr eaLnBrk="0" hangingPunct="0">
              <a:lnSpc>
                <a:spcPts val="1400"/>
              </a:lnSpc>
            </a:pPr>
            <a:r>
              <a:rPr lang="en-US" sz="1300" b="1" i="1" dirty="0" smtClean="0">
                <a:solidFill>
                  <a:srgbClr val="0290D0"/>
                </a:solidFill>
                <a:latin typeface="Arial"/>
                <a:ea typeface="ＭＳ Ｐゴシック" charset="0"/>
              </a:rPr>
              <a:t>OCEAN</a:t>
            </a:r>
            <a:endParaRPr lang="en-US" sz="1300" b="1" i="1" dirty="0">
              <a:solidFill>
                <a:srgbClr val="0290D0"/>
              </a:solidFill>
              <a:latin typeface="Arial"/>
              <a:ea typeface="ＭＳ Ｐゴシック" charset="0"/>
            </a:endParaRPr>
          </a:p>
        </p:txBody>
      </p:sp>
      <p:sp>
        <p:nvSpPr>
          <p:cNvPr id="38" name="TextBox 50"/>
          <p:cNvSpPr txBox="1">
            <a:spLocks noChangeArrowheads="1"/>
          </p:cNvSpPr>
          <p:nvPr/>
        </p:nvSpPr>
        <p:spPr bwMode="auto">
          <a:xfrm>
            <a:off x="378390" y="4738932"/>
            <a:ext cx="512961"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900" b="1" dirty="0">
                <a:solidFill>
                  <a:srgbClr val="000000"/>
                </a:solidFill>
                <a:latin typeface="Arial"/>
                <a:ea typeface="ＭＳ Ｐゴシック" charset="0"/>
              </a:rPr>
              <a:t>0   20   40</a:t>
            </a:r>
          </a:p>
        </p:txBody>
      </p:sp>
      <p:sp>
        <p:nvSpPr>
          <p:cNvPr id="39" name="TextBox 51"/>
          <p:cNvSpPr txBox="1">
            <a:spLocks noChangeArrowheads="1"/>
          </p:cNvSpPr>
          <p:nvPr/>
        </p:nvSpPr>
        <p:spPr bwMode="auto">
          <a:xfrm>
            <a:off x="385534" y="4925464"/>
            <a:ext cx="596317"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900" b="1" dirty="0">
                <a:solidFill>
                  <a:srgbClr val="000000"/>
                </a:solidFill>
                <a:latin typeface="Arial"/>
                <a:ea typeface="ＭＳ Ｐゴシック" charset="0"/>
              </a:rPr>
              <a:t>Kilometers</a:t>
            </a:r>
          </a:p>
        </p:txBody>
      </p:sp>
      <p:sp>
        <p:nvSpPr>
          <p:cNvPr id="40" name="TextBox 52"/>
          <p:cNvSpPr txBox="1">
            <a:spLocks noChangeArrowheads="1"/>
          </p:cNvSpPr>
          <p:nvPr/>
        </p:nvSpPr>
        <p:spPr bwMode="auto">
          <a:xfrm>
            <a:off x="7505472" y="4712735"/>
            <a:ext cx="697114"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680"/>
              </a:lnSpc>
            </a:pPr>
            <a:r>
              <a:rPr lang="en-US" sz="1200" b="1">
                <a:solidFill>
                  <a:srgbClr val="000000"/>
                </a:solidFill>
                <a:latin typeface="Arial"/>
                <a:ea typeface="ＭＳ Ｐゴシック" charset="0"/>
              </a:rPr>
              <a:t>Tasmania</a:t>
            </a:r>
          </a:p>
        </p:txBody>
      </p:sp>
      <p:sp>
        <p:nvSpPr>
          <p:cNvPr id="41" name="TextBox 53"/>
          <p:cNvSpPr txBox="1">
            <a:spLocks noChangeArrowheads="1"/>
          </p:cNvSpPr>
          <p:nvPr/>
        </p:nvSpPr>
        <p:spPr bwMode="auto">
          <a:xfrm>
            <a:off x="8015059" y="4954031"/>
            <a:ext cx="581891" cy="3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300"/>
              </a:lnSpc>
            </a:pPr>
            <a:r>
              <a:rPr lang="en-US" sz="1200" b="1" dirty="0" smtClean="0">
                <a:solidFill>
                  <a:srgbClr val="000000"/>
                </a:solidFill>
                <a:latin typeface="Arial"/>
                <a:ea typeface="ＭＳ Ｐゴシック" charset="0"/>
              </a:rPr>
              <a:t>New</a:t>
            </a:r>
          </a:p>
          <a:p>
            <a:pPr eaLnBrk="0" hangingPunct="0">
              <a:lnSpc>
                <a:spcPts val="1300"/>
              </a:lnSpc>
            </a:pPr>
            <a:r>
              <a:rPr lang="en-US" sz="1200" b="1" dirty="0" smtClean="0">
                <a:solidFill>
                  <a:srgbClr val="000000"/>
                </a:solidFill>
                <a:latin typeface="Arial"/>
                <a:ea typeface="ＭＳ Ｐゴシック" charset="0"/>
              </a:rPr>
              <a:t>Zealand</a:t>
            </a:r>
            <a:endParaRPr lang="en-US" sz="1200" b="1" dirty="0">
              <a:solidFill>
                <a:srgbClr val="000000"/>
              </a:solidFill>
              <a:latin typeface="Arial"/>
              <a:ea typeface="ＭＳ Ｐゴシック" charset="0"/>
            </a:endParaRPr>
          </a:p>
        </p:txBody>
      </p:sp>
      <p:sp>
        <p:nvSpPr>
          <p:cNvPr id="42" name="TextBox 45"/>
          <p:cNvSpPr txBox="1">
            <a:spLocks noChangeArrowheads="1"/>
          </p:cNvSpPr>
          <p:nvPr/>
        </p:nvSpPr>
        <p:spPr bwMode="auto">
          <a:xfrm>
            <a:off x="1811858" y="4896100"/>
            <a:ext cx="512961" cy="1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000"/>
              </a:lnSpc>
            </a:pPr>
            <a:r>
              <a:rPr lang="en-US" sz="900" b="1" i="1" dirty="0">
                <a:solidFill>
                  <a:srgbClr val="000000"/>
                </a:solidFill>
                <a:latin typeface="Arial"/>
                <a:ea typeface="ＭＳ Ｐゴシック" charset="0"/>
              </a:rPr>
              <a:t>Española</a:t>
            </a:r>
          </a:p>
        </p:txBody>
      </p:sp>
      <p:sp>
        <p:nvSpPr>
          <p:cNvPr id="43" name="TextBox 42"/>
          <p:cNvSpPr txBox="1"/>
          <p:nvPr/>
        </p:nvSpPr>
        <p:spPr>
          <a:xfrm rot="255912">
            <a:off x="3417398" y="3871410"/>
            <a:ext cx="218008" cy="402354"/>
          </a:xfrm>
          <a:prstGeom prst="rect">
            <a:avLst/>
          </a:prstGeom>
          <a:noFill/>
        </p:spPr>
        <p:txBody>
          <a:bodyPr vert="vert270" wrap="none" lIns="0" tIns="0" rIns="0" bIns="0">
            <a:spAutoFit/>
          </a:bodyPr>
          <a:lstStyle/>
          <a:p>
            <a:pPr eaLnBrk="0" fontAlgn="auto" hangingPunct="0">
              <a:lnSpc>
                <a:spcPts val="1680"/>
              </a:lnSpc>
              <a:spcBef>
                <a:spcPts val="0"/>
              </a:spcBef>
              <a:spcAft>
                <a:spcPts val="0"/>
              </a:spcAft>
              <a:defRPr/>
            </a:pPr>
            <a:r>
              <a:rPr lang="en-US" sz="1200" b="1" dirty="0" err="1" smtClean="0">
                <a:solidFill>
                  <a:srgbClr val="000000"/>
                </a:solidFill>
                <a:latin typeface="Arial"/>
                <a:ea typeface="ＭＳ Ｐゴシック" charset="0"/>
              </a:rPr>
              <a:t>Mtns</a:t>
            </a:r>
            <a:r>
              <a:rPr lang="en-US" sz="1200" b="1" dirty="0" smtClean="0">
                <a:solidFill>
                  <a:srgbClr val="000000"/>
                </a:solidFill>
                <a:latin typeface="Arial"/>
                <a:ea typeface="ＭＳ Ｐゴシック" charset="0"/>
              </a:rPr>
              <a:t>.</a:t>
            </a:r>
            <a:endParaRPr lang="en-US" sz="1200" b="1" dirty="0">
              <a:solidFill>
                <a:srgbClr val="000000"/>
              </a:solidFill>
              <a:latin typeface="Arial"/>
              <a:ea typeface="ＭＳ Ｐゴシック" charset="0"/>
            </a:endParaRPr>
          </a:p>
        </p:txBody>
      </p:sp>
      <p:sp>
        <p:nvSpPr>
          <p:cNvPr id="2" name="Freeform 1"/>
          <p:cNvSpPr/>
          <p:nvPr/>
        </p:nvSpPr>
        <p:spPr>
          <a:xfrm>
            <a:off x="8248650" y="4481513"/>
            <a:ext cx="133350" cy="481012"/>
          </a:xfrm>
          <a:custGeom>
            <a:avLst/>
            <a:gdLst>
              <a:gd name="connsiteX0" fmla="*/ 133350 w 133350"/>
              <a:gd name="connsiteY0" fmla="*/ 0 h 481012"/>
              <a:gd name="connsiteX1" fmla="*/ 0 w 133350"/>
              <a:gd name="connsiteY1" fmla="*/ 481012 h 481012"/>
            </a:gdLst>
            <a:ahLst/>
            <a:cxnLst>
              <a:cxn ang="0">
                <a:pos x="connsiteX0" y="connsiteY0"/>
              </a:cxn>
              <a:cxn ang="0">
                <a:pos x="connsiteX1" y="connsiteY1"/>
              </a:cxn>
            </a:cxnLst>
            <a:rect l="l" t="t" r="r" b="b"/>
            <a:pathLst>
              <a:path w="133350" h="481012">
                <a:moveTo>
                  <a:pt x="133350" y="0"/>
                </a:moveTo>
                <a:lnTo>
                  <a:pt x="0" y="481012"/>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 name="Freeform 2"/>
          <p:cNvSpPr/>
          <p:nvPr/>
        </p:nvSpPr>
        <p:spPr>
          <a:xfrm>
            <a:off x="7841456" y="4619625"/>
            <a:ext cx="0" cy="140494"/>
          </a:xfrm>
          <a:custGeom>
            <a:avLst/>
            <a:gdLst>
              <a:gd name="connsiteX0" fmla="*/ 0 w 0"/>
              <a:gd name="connsiteY0" fmla="*/ 0 h 140494"/>
              <a:gd name="connsiteX1" fmla="*/ 0 w 0"/>
              <a:gd name="connsiteY1" fmla="*/ 140494 h 140494"/>
            </a:gdLst>
            <a:ahLst/>
            <a:cxnLst>
              <a:cxn ang="0">
                <a:pos x="connsiteX0" y="connsiteY0"/>
              </a:cxn>
              <a:cxn ang="0">
                <a:pos x="connsiteX1" y="connsiteY1"/>
              </a:cxn>
            </a:cxnLst>
            <a:rect l="l" t="t" r="r" b="b"/>
            <a:pathLst>
              <a:path h="140494">
                <a:moveTo>
                  <a:pt x="0" y="0"/>
                </a:moveTo>
                <a:lnTo>
                  <a:pt x="0" y="140494"/>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4" name="Freeform 43"/>
          <p:cNvSpPr/>
          <p:nvPr/>
        </p:nvSpPr>
        <p:spPr>
          <a:xfrm>
            <a:off x="6617494" y="3567113"/>
            <a:ext cx="414337" cy="78581"/>
          </a:xfrm>
          <a:custGeom>
            <a:avLst/>
            <a:gdLst>
              <a:gd name="connsiteX0" fmla="*/ 0 w 414337"/>
              <a:gd name="connsiteY0" fmla="*/ 78581 h 78581"/>
              <a:gd name="connsiteX1" fmla="*/ 414337 w 414337"/>
              <a:gd name="connsiteY1" fmla="*/ 0 h 78581"/>
            </a:gdLst>
            <a:ahLst/>
            <a:cxnLst>
              <a:cxn ang="0">
                <a:pos x="connsiteX0" y="connsiteY0"/>
              </a:cxn>
              <a:cxn ang="0">
                <a:pos x="connsiteX1" y="connsiteY1"/>
              </a:cxn>
            </a:cxnLst>
            <a:rect l="l" t="t" r="r" b="b"/>
            <a:pathLst>
              <a:path w="414337" h="78581">
                <a:moveTo>
                  <a:pt x="0" y="78581"/>
                </a:moveTo>
                <a:lnTo>
                  <a:pt x="414337"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5" name="Freeform 44"/>
          <p:cNvSpPr/>
          <p:nvPr/>
        </p:nvSpPr>
        <p:spPr>
          <a:xfrm>
            <a:off x="4029075" y="3829050"/>
            <a:ext cx="185738" cy="216694"/>
          </a:xfrm>
          <a:custGeom>
            <a:avLst/>
            <a:gdLst>
              <a:gd name="connsiteX0" fmla="*/ 0 w 185738"/>
              <a:gd name="connsiteY0" fmla="*/ 0 h 216694"/>
              <a:gd name="connsiteX1" fmla="*/ 185738 w 185738"/>
              <a:gd name="connsiteY1" fmla="*/ 216694 h 216694"/>
            </a:gdLst>
            <a:ahLst/>
            <a:cxnLst>
              <a:cxn ang="0">
                <a:pos x="connsiteX0" y="connsiteY0"/>
              </a:cxn>
              <a:cxn ang="0">
                <a:pos x="connsiteX1" y="connsiteY1"/>
              </a:cxn>
            </a:cxnLst>
            <a:rect l="l" t="t" r="r" b="b"/>
            <a:pathLst>
              <a:path w="185738" h="216694">
                <a:moveTo>
                  <a:pt x="0" y="0"/>
                </a:moveTo>
                <a:lnTo>
                  <a:pt x="185738" y="216694"/>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6" name="Freeform 45"/>
          <p:cNvSpPr/>
          <p:nvPr/>
        </p:nvSpPr>
        <p:spPr>
          <a:xfrm>
            <a:off x="3574256" y="4524375"/>
            <a:ext cx="340519" cy="297656"/>
          </a:xfrm>
          <a:custGeom>
            <a:avLst/>
            <a:gdLst>
              <a:gd name="connsiteX0" fmla="*/ 0 w 340519"/>
              <a:gd name="connsiteY0" fmla="*/ 0 h 297656"/>
              <a:gd name="connsiteX1" fmla="*/ 340519 w 340519"/>
              <a:gd name="connsiteY1" fmla="*/ 297656 h 297656"/>
            </a:gdLst>
            <a:ahLst/>
            <a:cxnLst>
              <a:cxn ang="0">
                <a:pos x="connsiteX0" y="connsiteY0"/>
              </a:cxn>
              <a:cxn ang="0">
                <a:pos x="connsiteX1" y="connsiteY1"/>
              </a:cxn>
            </a:cxnLst>
            <a:rect l="l" t="t" r="r" b="b"/>
            <a:pathLst>
              <a:path w="340519" h="297656">
                <a:moveTo>
                  <a:pt x="0" y="0"/>
                </a:moveTo>
                <a:lnTo>
                  <a:pt x="340519" y="297656"/>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7" name="Freeform 46"/>
          <p:cNvSpPr/>
          <p:nvPr/>
        </p:nvSpPr>
        <p:spPr>
          <a:xfrm>
            <a:off x="3683794" y="4974431"/>
            <a:ext cx="190500" cy="114300"/>
          </a:xfrm>
          <a:custGeom>
            <a:avLst/>
            <a:gdLst>
              <a:gd name="connsiteX0" fmla="*/ 0 w 190500"/>
              <a:gd name="connsiteY0" fmla="*/ 0 h 114300"/>
              <a:gd name="connsiteX1" fmla="*/ 190500 w 190500"/>
              <a:gd name="connsiteY1" fmla="*/ 114300 h 114300"/>
            </a:gdLst>
            <a:ahLst/>
            <a:cxnLst>
              <a:cxn ang="0">
                <a:pos x="connsiteX0" y="connsiteY0"/>
              </a:cxn>
              <a:cxn ang="0">
                <a:pos x="connsiteX1" y="connsiteY1"/>
              </a:cxn>
            </a:cxnLst>
            <a:rect l="l" t="t" r="r" b="b"/>
            <a:pathLst>
              <a:path w="190500" h="114300">
                <a:moveTo>
                  <a:pt x="0" y="0"/>
                </a:moveTo>
                <a:lnTo>
                  <a:pt x="190500" y="11430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48" name="Freeform 47"/>
          <p:cNvSpPr/>
          <p:nvPr/>
        </p:nvSpPr>
        <p:spPr>
          <a:xfrm>
            <a:off x="3200400" y="4098131"/>
            <a:ext cx="233363" cy="0"/>
          </a:xfrm>
          <a:custGeom>
            <a:avLst/>
            <a:gdLst>
              <a:gd name="connsiteX0" fmla="*/ 0 w 233363"/>
              <a:gd name="connsiteY0" fmla="*/ 0 h 0"/>
              <a:gd name="connsiteX1" fmla="*/ 233363 w 233363"/>
              <a:gd name="connsiteY1" fmla="*/ 0 h 0"/>
            </a:gdLst>
            <a:ahLst/>
            <a:cxnLst>
              <a:cxn ang="0">
                <a:pos x="connsiteX0" y="connsiteY0"/>
              </a:cxn>
              <a:cxn ang="0">
                <a:pos x="connsiteX1" y="connsiteY1"/>
              </a:cxn>
            </a:cxnLst>
            <a:rect l="l" t="t" r="r" b="b"/>
            <a:pathLst>
              <a:path w="233363">
                <a:moveTo>
                  <a:pt x="0" y="0"/>
                </a:moveTo>
                <a:lnTo>
                  <a:pt x="233363"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5" name="Freeform 4"/>
          <p:cNvSpPr/>
          <p:nvPr/>
        </p:nvSpPr>
        <p:spPr>
          <a:xfrm>
            <a:off x="5148263" y="4424363"/>
            <a:ext cx="180975" cy="0"/>
          </a:xfrm>
          <a:custGeom>
            <a:avLst/>
            <a:gdLst>
              <a:gd name="connsiteX0" fmla="*/ 180975 w 180975"/>
              <a:gd name="connsiteY0" fmla="*/ 0 h 0"/>
              <a:gd name="connsiteX1" fmla="*/ 0 w 180975"/>
              <a:gd name="connsiteY1" fmla="*/ 0 h 0"/>
            </a:gdLst>
            <a:ahLst/>
            <a:cxnLst>
              <a:cxn ang="0">
                <a:pos x="connsiteX0" y="connsiteY0"/>
              </a:cxn>
              <a:cxn ang="0">
                <a:pos x="connsiteX1" y="connsiteY1"/>
              </a:cxn>
            </a:cxnLst>
            <a:rect l="l" t="t" r="r" b="b"/>
            <a:pathLst>
              <a:path w="180975">
                <a:moveTo>
                  <a:pt x="180975" y="0"/>
                </a:moveTo>
                <a:lnTo>
                  <a:pt x="0" y="0"/>
                </a:lnTo>
              </a:path>
            </a:pathLst>
          </a:custGeom>
          <a:noFill/>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33880368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28600"/>
            <a:ext cx="8339037" cy="374586"/>
          </a:xfrm>
        </p:spPr>
        <p:txBody>
          <a:bodyPr/>
          <a:lstStyle/>
          <a:p>
            <a:r>
              <a:rPr lang="en-US" sz="2000" b="1" dirty="0" smtClean="0">
                <a:latin typeface="Arial"/>
              </a:rPr>
              <a:t>Galapagos Iguana </a:t>
            </a:r>
            <a:r>
              <a:rPr lang="mr-IN" sz="2000" b="1" dirty="0" smtClean="0">
                <a:latin typeface="Arial"/>
              </a:rPr>
              <a:t>–</a:t>
            </a:r>
            <a:r>
              <a:rPr lang="en-US" sz="2000" b="1" dirty="0" smtClean="0">
                <a:latin typeface="Arial"/>
              </a:rPr>
              <a:t> Unusual </a:t>
            </a:r>
            <a:r>
              <a:rPr lang="en-US" sz="2000" b="1" dirty="0">
                <a:latin typeface="Arial"/>
              </a:rPr>
              <a:t>species inspired novel </a:t>
            </a:r>
            <a:r>
              <a:rPr lang="en-US" sz="2000" b="1" dirty="0" smtClean="0">
                <a:latin typeface="Arial"/>
              </a:rPr>
              <a:t>ideas</a:t>
            </a:r>
            <a:endParaRPr lang="en-US" sz="2000" b="1" dirty="0"/>
          </a:p>
        </p:txBody>
      </p:sp>
      <p:pic>
        <p:nvPicPr>
          <p:cNvPr id="5" name="Picture 4"/>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258824" y="1392936"/>
            <a:ext cx="6626352" cy="4072128"/>
          </a:xfrm>
          <a:prstGeom prst="rect">
            <a:avLst/>
          </a:prstGeom>
        </p:spPr>
      </p:pic>
    </p:spTree>
    <p:extLst>
      <p:ext uri="{BB962C8B-B14F-4D97-AF65-F5344CB8AC3E}">
        <p14:creationId xmlns:p14="http://schemas.microsoft.com/office/powerpoint/2010/main" val="13976977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comes to mind when you hear</a:t>
            </a:r>
            <a:r>
              <a:rPr lang="mr-IN" dirty="0" smtClean="0"/>
              <a:t>…</a:t>
            </a:r>
            <a:endParaRPr lang="en-US" dirty="0"/>
          </a:p>
        </p:txBody>
      </p:sp>
      <p:sp>
        <p:nvSpPr>
          <p:cNvPr id="3" name="Content Placeholder 2"/>
          <p:cNvSpPr>
            <a:spLocks noGrp="1"/>
          </p:cNvSpPr>
          <p:nvPr>
            <p:ph idx="1"/>
          </p:nvPr>
        </p:nvSpPr>
        <p:spPr>
          <a:xfrm>
            <a:off x="152400" y="1066800"/>
            <a:ext cx="8775700" cy="5502658"/>
          </a:xfrm>
        </p:spPr>
        <p:txBody>
          <a:bodyPr/>
          <a:lstStyle/>
          <a:p>
            <a:r>
              <a:rPr lang="en-US" sz="2000" dirty="0" smtClean="0"/>
              <a:t>Charles Darwin?</a:t>
            </a:r>
          </a:p>
          <a:p>
            <a:r>
              <a:rPr lang="en-US" sz="2000" i="1" dirty="0"/>
              <a:t>On the Origin of Species?</a:t>
            </a:r>
          </a:p>
          <a:p>
            <a:r>
              <a:rPr lang="en-US" sz="2000" dirty="0" smtClean="0"/>
              <a:t>Alfred Russell Wallace?</a:t>
            </a:r>
          </a:p>
          <a:p>
            <a:r>
              <a:rPr lang="en-US" sz="2000" dirty="0"/>
              <a:t>Theory?</a:t>
            </a:r>
          </a:p>
          <a:p>
            <a:r>
              <a:rPr lang="en-US" sz="2000" dirty="0" smtClean="0"/>
              <a:t>Evolution?</a:t>
            </a:r>
          </a:p>
          <a:p>
            <a:r>
              <a:rPr lang="en-US" sz="2000" dirty="0" smtClean="0"/>
              <a:t>Theory of evolution?</a:t>
            </a:r>
          </a:p>
          <a:p>
            <a:r>
              <a:rPr lang="en-US" sz="2000" dirty="0"/>
              <a:t>Natural selection</a:t>
            </a:r>
            <a:r>
              <a:rPr lang="en-US" sz="2000" dirty="0" smtClean="0"/>
              <a:t>?</a:t>
            </a:r>
          </a:p>
          <a:p>
            <a:r>
              <a:rPr lang="en-US" sz="2000" dirty="0" smtClean="0"/>
              <a:t>Survival of the fittest?</a:t>
            </a:r>
            <a:endParaRPr lang="en-US" sz="2000" dirty="0"/>
          </a:p>
          <a:p>
            <a:r>
              <a:rPr lang="en-US" sz="2000" dirty="0" smtClean="0"/>
              <a:t>Unity?</a:t>
            </a:r>
          </a:p>
          <a:p>
            <a:r>
              <a:rPr lang="en-US" sz="2000" dirty="0" smtClean="0"/>
              <a:t>Diversity?</a:t>
            </a:r>
          </a:p>
          <a:p>
            <a:endParaRPr lang="en-US" sz="2000" dirty="0" smtClean="0"/>
          </a:p>
          <a:p>
            <a:endParaRPr lang="en-US" sz="2000" dirty="0" smtClean="0"/>
          </a:p>
          <a:p>
            <a:pPr marL="57150" indent="0">
              <a:buNone/>
            </a:pPr>
            <a:endParaRPr lang="en-US" sz="2000" dirty="0"/>
          </a:p>
        </p:txBody>
      </p:sp>
    </p:spTree>
    <p:extLst>
      <p:ext uri="{BB962C8B-B14F-4D97-AF65-F5344CB8AC3E}">
        <p14:creationId xmlns:p14="http://schemas.microsoft.com/office/powerpoint/2010/main" val="773992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 calcmode="lin" valueType="num">
                                      <p:cBhvr>
                                        <p:cTn id="67"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3">
                                            <p:txEl>
                                              <p:pRg st="7" end="7"/>
                                            </p:txEl>
                                          </p:spTgt>
                                        </p:tgtEl>
                                        <p:attrNameLst>
                                          <p:attrName>style.visibility</p:attrName>
                                        </p:attrNameLst>
                                      </p:cBhvr>
                                      <p:to>
                                        <p:strVal val="visible"/>
                                      </p:to>
                                    </p:set>
                                    <p:anim calcmode="lin" valueType="num">
                                      <p:cBhvr>
                                        <p:cTn id="91"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4"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
                                            <p:txEl>
                                              <p:pRg st="7" end="7"/>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 calcmode="lin" valueType="num">
                                      <p:cBhvr>
                                        <p:cTn id="10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8" end="8"/>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3">
                                            <p:txEl>
                                              <p:pRg st="9" end="9"/>
                                            </p:txEl>
                                          </p:spTgt>
                                        </p:tgtEl>
                                        <p:attrNameLst>
                                          <p:attrName>style.visibility</p:attrName>
                                        </p:attrNameLst>
                                      </p:cBhvr>
                                      <p:to>
                                        <p:strVal val="visible"/>
                                      </p:to>
                                    </p:set>
                                    <p:anim calcmode="lin" valueType="num">
                                      <p:cBhvr>
                                        <p:cTn id="115"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18"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dirty="0"/>
              <a:t>Concept </a:t>
            </a:r>
            <a:r>
              <a:rPr lang="is-IS" dirty="0" smtClean="0"/>
              <a:t>22</a:t>
            </a:r>
            <a:r>
              <a:rPr lang="en-US" dirty="0" smtClean="0"/>
              <a:t>.2</a:t>
            </a:r>
            <a:r>
              <a:rPr lang="en-US" dirty="0"/>
              <a:t>: Descent with modification by natural selection explains the adaptations of organisms and the unity and diversity of life</a:t>
            </a:r>
            <a:endParaRPr lang="en-US" b="0" i="1" dirty="0" smtClean="0">
              <a:solidFill>
                <a:schemeClr val="tx1"/>
              </a:solidFill>
            </a:endParaRPr>
          </a:p>
        </p:txBody>
      </p:sp>
      <p:sp>
        <p:nvSpPr>
          <p:cNvPr id="53250" name="Rectangle 3"/>
          <p:cNvSpPr>
            <a:spLocks noGrp="1" noChangeArrowheads="1"/>
          </p:cNvSpPr>
          <p:nvPr>
            <p:ph idx="1"/>
          </p:nvPr>
        </p:nvSpPr>
        <p:spPr>
          <a:xfrm>
            <a:off x="381000" y="1676400"/>
            <a:ext cx="8499249" cy="5073650"/>
          </a:xfrm>
        </p:spPr>
        <p:txBody>
          <a:bodyPr/>
          <a:lstStyle/>
          <a:p>
            <a:pPr eaLnBrk="1" hangingPunct="1"/>
            <a:r>
              <a:rPr lang="en-US" dirty="0" smtClean="0"/>
              <a:t>Based on his observations during his journey, Darwin established that:</a:t>
            </a:r>
          </a:p>
          <a:p>
            <a:pPr lvl="1"/>
            <a:r>
              <a:rPr lang="en-US" b="1" dirty="0"/>
              <a:t>A</a:t>
            </a:r>
            <a:r>
              <a:rPr lang="en-US" b="1" dirty="0" smtClean="0"/>
              <a:t>daptation </a:t>
            </a:r>
            <a:r>
              <a:rPr lang="en-US" dirty="0" smtClean="0"/>
              <a:t>to the environment + the origin of NEW species = closely related processes </a:t>
            </a:r>
          </a:p>
          <a:p>
            <a:pPr lvl="2"/>
            <a:r>
              <a:rPr lang="en-US" dirty="0" smtClean="0"/>
              <a:t>Explained the ideas of </a:t>
            </a:r>
            <a:r>
              <a:rPr lang="en-US" b="1" dirty="0" smtClean="0"/>
              <a:t>descent with modification </a:t>
            </a:r>
            <a:r>
              <a:rPr lang="en-US" dirty="0" smtClean="0"/>
              <a:t>and </a:t>
            </a:r>
            <a:r>
              <a:rPr lang="en-US" b="1" dirty="0" smtClean="0"/>
              <a:t>change over time</a:t>
            </a:r>
          </a:p>
          <a:p>
            <a:pPr lvl="2"/>
            <a:r>
              <a:rPr lang="en-US" dirty="0" smtClean="0"/>
              <a:t>Ex: Galapagos finches and their well-</a:t>
            </a:r>
            <a:r>
              <a:rPr lang="en-US" b="1" u="sng" dirty="0" smtClean="0"/>
              <a:t>ADAPTED</a:t>
            </a:r>
            <a:r>
              <a:rPr lang="en-US" dirty="0" smtClean="0"/>
              <a:t> beaks</a:t>
            </a:r>
          </a:p>
        </p:txBody>
      </p:sp>
    </p:spTree>
    <p:extLst>
      <p:ext uri="{BB962C8B-B14F-4D97-AF65-F5344CB8AC3E}">
        <p14:creationId xmlns:p14="http://schemas.microsoft.com/office/powerpoint/2010/main" val="25771372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06_BeakVariation-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0312"/>
            <a:ext cx="8229600" cy="6437376"/>
          </a:xfrm>
          <a:prstGeom prst="rect">
            <a:avLst/>
          </a:prstGeom>
        </p:spPr>
      </p:pic>
      <p:sp>
        <p:nvSpPr>
          <p:cNvPr id="4" name="TextBox 3"/>
          <p:cNvSpPr txBox="1"/>
          <p:nvPr/>
        </p:nvSpPr>
        <p:spPr>
          <a:xfrm>
            <a:off x="2470452" y="6301454"/>
            <a:ext cx="1710725" cy="356508"/>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(c) Seed-eater</a:t>
            </a:r>
          </a:p>
        </p:txBody>
      </p:sp>
      <p:sp>
        <p:nvSpPr>
          <p:cNvPr id="5" name="TextBox 4"/>
          <p:cNvSpPr txBox="1"/>
          <p:nvPr/>
        </p:nvSpPr>
        <p:spPr>
          <a:xfrm>
            <a:off x="416103" y="3002331"/>
            <a:ext cx="1928733" cy="374461"/>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(a) Cactus-eater</a:t>
            </a:r>
          </a:p>
        </p:txBody>
      </p:sp>
      <p:sp>
        <p:nvSpPr>
          <p:cNvPr id="6" name="TextBox 5"/>
          <p:cNvSpPr txBox="1"/>
          <p:nvPr/>
        </p:nvSpPr>
        <p:spPr>
          <a:xfrm>
            <a:off x="4543515" y="3002330"/>
            <a:ext cx="1838965" cy="374461"/>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(b) Insect-eater</a:t>
            </a:r>
          </a:p>
        </p:txBody>
      </p:sp>
    </p:spTree>
    <p:extLst>
      <p:ext uri="{BB962C8B-B14F-4D97-AF65-F5344CB8AC3E}">
        <p14:creationId xmlns:p14="http://schemas.microsoft.com/office/powerpoint/2010/main" val="15995867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marL="57150" indent="-4763"/>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Artificial Selection</a:t>
            </a:r>
            <a:endParaRPr lang="en-US" i="1" dirty="0" smtClean="0">
              <a:solidFill>
                <a:srgbClr val="FF0000"/>
              </a:solidFill>
            </a:endParaRPr>
          </a:p>
        </p:txBody>
      </p:sp>
      <p:sp>
        <p:nvSpPr>
          <p:cNvPr id="69634" name="Rectangle 3"/>
          <p:cNvSpPr>
            <a:spLocks noGrp="1" noChangeArrowheads="1"/>
          </p:cNvSpPr>
          <p:nvPr>
            <p:ph idx="1"/>
          </p:nvPr>
        </p:nvSpPr>
        <p:spPr>
          <a:xfrm>
            <a:off x="420913" y="1272910"/>
            <a:ext cx="4303487" cy="5073650"/>
          </a:xfrm>
        </p:spPr>
        <p:txBody>
          <a:bodyPr/>
          <a:lstStyle/>
          <a:p>
            <a:pPr eaLnBrk="1" hangingPunct="1"/>
            <a:r>
              <a:rPr lang="en-US" sz="2400" dirty="0" smtClean="0"/>
              <a:t>Darwin also noted that humans have MODIFIED species for their own benefits</a:t>
            </a:r>
            <a:endParaRPr lang="en-US" sz="2400" dirty="0"/>
          </a:p>
          <a:p>
            <a:pPr lvl="1"/>
            <a:r>
              <a:rPr lang="en-US" sz="2200" dirty="0" smtClean="0"/>
              <a:t>Human selection and breeding of individuals with desired traits</a:t>
            </a:r>
            <a:r>
              <a:rPr lang="en-US" sz="2200" dirty="0"/>
              <a:t> </a:t>
            </a:r>
            <a:r>
              <a:rPr lang="en-US" sz="2200" dirty="0" smtClean="0"/>
              <a:t>= </a:t>
            </a:r>
            <a:r>
              <a:rPr lang="en-US" sz="2200" b="1" dirty="0" smtClean="0"/>
              <a:t>artificial selection</a:t>
            </a:r>
          </a:p>
          <a:p>
            <a:pPr lvl="1"/>
            <a:r>
              <a:rPr lang="en-US" sz="2200" dirty="0"/>
              <a:t>Human intervention has lead to the “artificial” selection of many </a:t>
            </a:r>
            <a:r>
              <a:rPr lang="en-US" sz="2200" dirty="0" smtClean="0"/>
              <a:t>(hated) vegetables</a:t>
            </a:r>
            <a:r>
              <a:rPr lang="mr-IN" sz="2200" dirty="0"/>
              <a:t>…</a:t>
            </a:r>
            <a:r>
              <a:rPr lang="en-US" sz="2200" dirty="0"/>
              <a:t>all from the single wild mustard plant</a:t>
            </a:r>
            <a:endParaRPr lang="en-US" sz="2200" i="1" dirty="0">
              <a:solidFill>
                <a:srgbClr val="FF0000"/>
              </a:solidFill>
            </a:endParaRPr>
          </a:p>
          <a:p>
            <a:pPr lvl="1"/>
            <a:endParaRPr lang="en-US" sz="2200" b="1" dirty="0" smtClean="0"/>
          </a:p>
          <a:p>
            <a:pPr lvl="1"/>
            <a:endParaRPr lang="en-US" sz="2200" b="1" dirty="0" smtClean="0"/>
          </a:p>
        </p:txBody>
      </p:sp>
      <p:pic>
        <p:nvPicPr>
          <p:cNvPr id="2" name="Picture 1" descr="Screen Shot 2016-12-27 at 8.20.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514600"/>
            <a:ext cx="4096420" cy="2302252"/>
          </a:xfrm>
          <a:prstGeom prst="rect">
            <a:avLst/>
          </a:prstGeom>
        </p:spPr>
      </p:pic>
    </p:spTree>
    <p:extLst>
      <p:ext uri="{BB962C8B-B14F-4D97-AF65-F5344CB8AC3E}">
        <p14:creationId xmlns:p14="http://schemas.microsoft.com/office/powerpoint/2010/main" val="37975435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90F1E5FC-6F5C-4DA0-BDA2-952F9EA8A280.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57786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idx="1"/>
          </p:nvPr>
        </p:nvSpPr>
        <p:spPr>
          <a:xfrm>
            <a:off x="381001" y="1219200"/>
            <a:ext cx="4267200" cy="5280290"/>
          </a:xfrm>
        </p:spPr>
        <p:txBody>
          <a:bodyPr/>
          <a:lstStyle/>
          <a:p>
            <a:r>
              <a:rPr lang="en-US" sz="2600" dirty="0" smtClean="0"/>
              <a:t>Darwin established the idea of </a:t>
            </a:r>
            <a:r>
              <a:rPr lang="en-US" sz="2600" b="1" dirty="0" smtClean="0"/>
              <a:t>natural selection</a:t>
            </a:r>
            <a:r>
              <a:rPr lang="en-US" sz="2600" dirty="0" smtClean="0"/>
              <a:t> as the MECHANISM of evolution </a:t>
            </a:r>
          </a:p>
          <a:p>
            <a:r>
              <a:rPr lang="en-US" sz="2600" b="1" dirty="0" smtClean="0"/>
              <a:t>Natural selection </a:t>
            </a:r>
            <a:r>
              <a:rPr lang="en-US" sz="2600" dirty="0" smtClean="0"/>
              <a:t>is a process in which individuals with </a:t>
            </a:r>
            <a:r>
              <a:rPr lang="en-US" sz="2600" b="1" u="sng" dirty="0" smtClean="0"/>
              <a:t>favorable +</a:t>
            </a:r>
            <a:r>
              <a:rPr lang="en-US" sz="2600" b="1" u="sng" dirty="0"/>
              <a:t> </a:t>
            </a:r>
            <a:r>
              <a:rPr lang="en-US" sz="2600" b="1" u="sng" dirty="0" smtClean="0"/>
              <a:t>inherited</a:t>
            </a:r>
            <a:r>
              <a:rPr lang="en-US" sz="2600" dirty="0" smtClean="0"/>
              <a:t> traits are MORE LIKELY to SURVIVE AND REPRODUCE</a:t>
            </a:r>
          </a:p>
        </p:txBody>
      </p:sp>
      <p:sp>
        <p:nvSpPr>
          <p:cNvPr id="5"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a:t> </a:t>
            </a:r>
            <a:r>
              <a:rPr lang="en-US" dirty="0">
                <a:solidFill>
                  <a:srgbClr val="FF0000"/>
                </a:solidFill>
              </a:rPr>
              <a:t>M</a:t>
            </a:r>
            <a:r>
              <a:rPr lang="en-US" dirty="0" smtClean="0">
                <a:solidFill>
                  <a:srgbClr val="FF0000"/>
                </a:solidFill>
              </a:rPr>
              <a:t>echanism of Evolution</a:t>
            </a:r>
            <a:endParaRPr lang="en-US" b="0" i="1" dirty="0" smtClean="0">
              <a:solidFill>
                <a:srgbClr val="FF0000"/>
              </a:solidFill>
            </a:endParaRPr>
          </a:p>
        </p:txBody>
      </p:sp>
      <p:pic>
        <p:nvPicPr>
          <p:cNvPr id="2" name="Picture 1"/>
          <p:cNvPicPr>
            <a:picLocks noChangeAspect="1"/>
          </p:cNvPicPr>
          <p:nvPr/>
        </p:nvPicPr>
        <p:blipFill>
          <a:blip r:embed="rId3"/>
          <a:stretch>
            <a:fillRect/>
          </a:stretch>
        </p:blipFill>
        <p:spPr>
          <a:xfrm>
            <a:off x="4191000" y="1371600"/>
            <a:ext cx="4875455" cy="4419600"/>
          </a:xfrm>
          <a:prstGeom prst="rect">
            <a:avLst/>
          </a:prstGeom>
        </p:spPr>
      </p:pic>
    </p:spTree>
    <p:extLst>
      <p:ext uri="{BB962C8B-B14F-4D97-AF65-F5344CB8AC3E}">
        <p14:creationId xmlns:p14="http://schemas.microsoft.com/office/powerpoint/2010/main" val="2920795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idx="1"/>
          </p:nvPr>
        </p:nvSpPr>
        <p:spPr>
          <a:xfrm>
            <a:off x="381000" y="1143000"/>
            <a:ext cx="8499249" cy="5280290"/>
          </a:xfrm>
        </p:spPr>
        <p:txBody>
          <a:bodyPr/>
          <a:lstStyle/>
          <a:p>
            <a:r>
              <a:rPr lang="en-US" dirty="0" smtClean="0"/>
              <a:t>Survival + reproduction (S+R) is the ONLY true purpose of LIFE (in biology at least)</a:t>
            </a:r>
            <a:r>
              <a:rPr lang="mr-IN" sz="3200" dirty="0" smtClean="0"/>
              <a:t>…</a:t>
            </a:r>
            <a:r>
              <a:rPr lang="en-US" dirty="0"/>
              <a:t>a</a:t>
            </a:r>
            <a:r>
              <a:rPr lang="en-US" dirty="0" smtClean="0"/>
              <a:t>nything that IMPROVES S+R is </a:t>
            </a:r>
            <a:r>
              <a:rPr lang="en-US" i="1" dirty="0" smtClean="0"/>
              <a:t>super</a:t>
            </a:r>
            <a:r>
              <a:rPr lang="en-US" dirty="0" smtClean="0"/>
              <a:t> important in evolution</a:t>
            </a:r>
          </a:p>
          <a:p>
            <a:r>
              <a:rPr lang="en-US" dirty="0" smtClean="0"/>
              <a:t>Evolutionary</a:t>
            </a:r>
            <a:r>
              <a:rPr lang="en-US" b="1" dirty="0" smtClean="0"/>
              <a:t> fitness</a:t>
            </a:r>
            <a:r>
              <a:rPr lang="en-US" dirty="0" smtClean="0"/>
              <a:t> is measured by </a:t>
            </a:r>
            <a:r>
              <a:rPr lang="en-US" i="1" dirty="0" smtClean="0"/>
              <a:t>reproductive success</a:t>
            </a:r>
            <a:r>
              <a:rPr lang="mr-IN" dirty="0" smtClean="0"/>
              <a:t>…</a:t>
            </a:r>
            <a:r>
              <a:rPr lang="en-US" dirty="0" smtClean="0"/>
              <a:t>NOT </a:t>
            </a:r>
            <a:r>
              <a:rPr lang="en-US" i="1" dirty="0" smtClean="0"/>
              <a:t>just </a:t>
            </a:r>
            <a:r>
              <a:rPr lang="en-US" dirty="0" smtClean="0"/>
              <a:t>strength, speed, height, weight, smarts, good looks</a:t>
            </a:r>
          </a:p>
          <a:p>
            <a:r>
              <a:rPr lang="en-US" dirty="0" smtClean="0"/>
              <a:t>“Survival of the fittest” = survival of those who can </a:t>
            </a:r>
            <a:r>
              <a:rPr lang="en-US" i="1" dirty="0" smtClean="0"/>
              <a:t>most</a:t>
            </a:r>
            <a:r>
              <a:rPr lang="en-US" dirty="0" smtClean="0"/>
              <a:t> successfully </a:t>
            </a:r>
            <a:r>
              <a:rPr lang="en-US" b="1" u="sng" dirty="0" smtClean="0"/>
              <a:t>REPRODUCE</a:t>
            </a:r>
            <a:r>
              <a:rPr lang="mr-IN" dirty="0" smtClean="0"/>
              <a:t>…</a:t>
            </a:r>
            <a:r>
              <a:rPr lang="en-US" dirty="0" smtClean="0"/>
              <a:t>NOT necessarily about who’s the strongest, fastest, smartest, etc. </a:t>
            </a:r>
          </a:p>
        </p:txBody>
      </p:sp>
      <p:sp>
        <p:nvSpPr>
          <p:cNvPr id="5"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a:t> </a:t>
            </a:r>
            <a:r>
              <a:rPr lang="en-US" dirty="0">
                <a:solidFill>
                  <a:srgbClr val="FF0000"/>
                </a:solidFill>
              </a:rPr>
              <a:t>M</a:t>
            </a:r>
            <a:r>
              <a:rPr lang="en-US" dirty="0" smtClean="0">
                <a:solidFill>
                  <a:srgbClr val="FF0000"/>
                </a:solidFill>
              </a:rPr>
              <a:t>echanism of Evolution</a:t>
            </a:r>
            <a:endParaRPr lang="en-US" b="0" i="1" dirty="0" smtClean="0">
              <a:solidFill>
                <a:srgbClr val="FF0000"/>
              </a:solidFill>
            </a:endParaRPr>
          </a:p>
        </p:txBody>
      </p:sp>
    </p:spTree>
    <p:extLst>
      <p:ext uri="{BB962C8B-B14F-4D97-AF65-F5344CB8AC3E}">
        <p14:creationId xmlns:p14="http://schemas.microsoft.com/office/powerpoint/2010/main" val="33964051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idx="1"/>
          </p:nvPr>
        </p:nvSpPr>
        <p:spPr>
          <a:xfrm>
            <a:off x="420913" y="1272910"/>
            <a:ext cx="8499249" cy="5280290"/>
          </a:xfrm>
        </p:spPr>
        <p:txBody>
          <a:bodyPr/>
          <a:lstStyle/>
          <a:p>
            <a:pPr marL="0" indent="0">
              <a:buNone/>
            </a:pPr>
            <a:r>
              <a:rPr lang="en-US" u="sng" dirty="0" smtClean="0"/>
              <a:t>Quick Recap</a:t>
            </a:r>
          </a:p>
          <a:p>
            <a:r>
              <a:rPr lang="en-US" dirty="0" smtClean="0"/>
              <a:t>Q</a:t>
            </a:r>
            <a:r>
              <a:rPr lang="en-US" dirty="0"/>
              <a:t>: What is evolution?</a:t>
            </a:r>
          </a:p>
          <a:p>
            <a:pPr lvl="1"/>
            <a:r>
              <a:rPr lang="en-US" dirty="0"/>
              <a:t>A: Descent with </a:t>
            </a:r>
            <a:r>
              <a:rPr lang="en-US" dirty="0" smtClean="0"/>
              <a:t>modification (CHANGE over time)</a:t>
            </a:r>
            <a:endParaRPr lang="en-US" dirty="0"/>
          </a:p>
          <a:p>
            <a:r>
              <a:rPr lang="en-US" dirty="0"/>
              <a:t>Q: How does evolution happen?</a:t>
            </a:r>
          </a:p>
          <a:p>
            <a:pPr lvl="1"/>
            <a:r>
              <a:rPr lang="en-US" dirty="0"/>
              <a:t>A: Natural selection (MECHANISM of evolution)</a:t>
            </a:r>
          </a:p>
          <a:p>
            <a:r>
              <a:rPr lang="en-US" dirty="0" smtClean="0"/>
              <a:t>Q: What is fitness?</a:t>
            </a:r>
          </a:p>
          <a:p>
            <a:pPr lvl="1"/>
            <a:r>
              <a:rPr lang="en-US" dirty="0" smtClean="0"/>
              <a:t>A: Ability to produce viable, fertile offspring (“fecundity”)</a:t>
            </a:r>
          </a:p>
          <a:p>
            <a:endParaRPr lang="en-US" dirty="0" smtClean="0"/>
          </a:p>
          <a:p>
            <a:pPr marL="457200" lvl="1" indent="0">
              <a:buNone/>
            </a:pPr>
            <a:endParaRPr lang="en-US" dirty="0"/>
          </a:p>
          <a:p>
            <a:pPr lvl="1"/>
            <a:endParaRPr lang="en-US" sz="2400" dirty="0" smtClean="0"/>
          </a:p>
        </p:txBody>
      </p:sp>
      <p:sp>
        <p:nvSpPr>
          <p:cNvPr id="5"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Recap </a:t>
            </a:r>
            <a:endParaRPr lang="en-US" b="0" i="1" dirty="0" smtClean="0">
              <a:solidFill>
                <a:srgbClr val="FF0000"/>
              </a:solidFill>
            </a:endParaRPr>
          </a:p>
        </p:txBody>
      </p:sp>
    </p:spTree>
    <p:extLst>
      <p:ext uri="{BB962C8B-B14F-4D97-AF65-F5344CB8AC3E}">
        <p14:creationId xmlns:p14="http://schemas.microsoft.com/office/powerpoint/2010/main" val="44672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7345">
                                            <p:txEl>
                                              <p:pRg st="1" end="1"/>
                                            </p:txEl>
                                          </p:spTgt>
                                        </p:tgtEl>
                                        <p:attrNameLst>
                                          <p:attrName>style.visibility</p:attrName>
                                        </p:attrNameLst>
                                      </p:cBhvr>
                                      <p:to>
                                        <p:strVal val="visible"/>
                                      </p:to>
                                    </p:set>
                                    <p:anim calcmode="lin" valueType="num">
                                      <p:cBhvr>
                                        <p:cTn id="7" dur="500" fill="hold"/>
                                        <p:tgtEl>
                                          <p:spTgt spid="5734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734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7345">
                                            <p:txEl>
                                              <p:pRg st="2" end="2"/>
                                            </p:txEl>
                                          </p:spTgt>
                                        </p:tgtEl>
                                        <p:attrNameLst>
                                          <p:attrName>style.visibility</p:attrName>
                                        </p:attrNameLst>
                                      </p:cBhvr>
                                      <p:to>
                                        <p:strVal val="visible"/>
                                      </p:to>
                                    </p:set>
                                    <p:anim calcmode="lin" valueType="num">
                                      <p:cBhvr>
                                        <p:cTn id="13" dur="500" fill="hold"/>
                                        <p:tgtEl>
                                          <p:spTgt spid="5734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734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7345">
                                            <p:txEl>
                                              <p:pRg st="3" end="3"/>
                                            </p:txEl>
                                          </p:spTgt>
                                        </p:tgtEl>
                                        <p:attrNameLst>
                                          <p:attrName>style.visibility</p:attrName>
                                        </p:attrNameLst>
                                      </p:cBhvr>
                                      <p:to>
                                        <p:strVal val="visible"/>
                                      </p:to>
                                    </p:set>
                                    <p:anim calcmode="lin" valueType="num">
                                      <p:cBhvr>
                                        <p:cTn id="19" dur="500" fill="hold"/>
                                        <p:tgtEl>
                                          <p:spTgt spid="5734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734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7345">
                                            <p:txEl>
                                              <p:pRg st="4" end="4"/>
                                            </p:txEl>
                                          </p:spTgt>
                                        </p:tgtEl>
                                        <p:attrNameLst>
                                          <p:attrName>style.visibility</p:attrName>
                                        </p:attrNameLst>
                                      </p:cBhvr>
                                      <p:to>
                                        <p:strVal val="visible"/>
                                      </p:to>
                                    </p:set>
                                    <p:anim calcmode="lin" valueType="num">
                                      <p:cBhvr>
                                        <p:cTn id="25" dur="500" fill="hold"/>
                                        <p:tgtEl>
                                          <p:spTgt spid="5734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734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7345">
                                            <p:txEl>
                                              <p:pRg st="5" end="5"/>
                                            </p:txEl>
                                          </p:spTgt>
                                        </p:tgtEl>
                                        <p:attrNameLst>
                                          <p:attrName>style.visibility</p:attrName>
                                        </p:attrNameLst>
                                      </p:cBhvr>
                                      <p:to>
                                        <p:strVal val="visible"/>
                                      </p:to>
                                    </p:set>
                                    <p:anim calcmode="lin" valueType="num">
                                      <p:cBhvr>
                                        <p:cTn id="31" dur="500" fill="hold"/>
                                        <p:tgtEl>
                                          <p:spTgt spid="5734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5734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7345">
                                            <p:txEl>
                                              <p:pRg st="6" end="6"/>
                                            </p:txEl>
                                          </p:spTgt>
                                        </p:tgtEl>
                                        <p:attrNameLst>
                                          <p:attrName>style.visibility</p:attrName>
                                        </p:attrNameLst>
                                      </p:cBhvr>
                                      <p:to>
                                        <p:strVal val="visible"/>
                                      </p:to>
                                    </p:set>
                                    <p:anim calcmode="lin" valueType="num">
                                      <p:cBhvr>
                                        <p:cTn id="37" dur="500" fill="hold"/>
                                        <p:tgtEl>
                                          <p:spTgt spid="57345">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734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Observations of Life</a:t>
            </a:r>
          </a:p>
        </p:txBody>
      </p:sp>
      <p:sp>
        <p:nvSpPr>
          <p:cNvPr id="59394" name="Rectangle 3"/>
          <p:cNvSpPr>
            <a:spLocks noGrp="1" noChangeArrowheads="1"/>
          </p:cNvSpPr>
          <p:nvPr>
            <p:ph idx="1"/>
          </p:nvPr>
        </p:nvSpPr>
        <p:spPr/>
        <p:txBody>
          <a:bodyPr/>
          <a:lstStyle/>
          <a:p>
            <a:r>
              <a:rPr lang="en-US" dirty="0" smtClean="0"/>
              <a:t>Darwin’s work explained THREE (3) broad observations about the living world #</a:t>
            </a:r>
            <a:r>
              <a:rPr lang="en-US" dirty="0" err="1" smtClean="0"/>
              <a:t>nbd</a:t>
            </a:r>
            <a:endParaRPr lang="en-US" dirty="0" smtClean="0"/>
          </a:p>
          <a:p>
            <a:pPr marL="971550" lvl="1" indent="-514350">
              <a:buFont typeface="+mj-lt"/>
              <a:buAutoNum type="arabicPeriod"/>
            </a:pPr>
            <a:r>
              <a:rPr lang="en-US" dirty="0" smtClean="0"/>
              <a:t>The </a:t>
            </a:r>
            <a:r>
              <a:rPr lang="en-US" b="1" u="sng" dirty="0" smtClean="0"/>
              <a:t>unity</a:t>
            </a:r>
            <a:r>
              <a:rPr lang="en-US" dirty="0" smtClean="0"/>
              <a:t> of life</a:t>
            </a:r>
          </a:p>
          <a:p>
            <a:pPr marL="971550" lvl="1" indent="-514350">
              <a:buFont typeface="+mj-lt"/>
              <a:buAutoNum type="arabicPeriod"/>
            </a:pPr>
            <a:r>
              <a:rPr lang="en-US" dirty="0" smtClean="0"/>
              <a:t>The </a:t>
            </a:r>
            <a:r>
              <a:rPr lang="en-US" b="1" u="sng" dirty="0" smtClean="0"/>
              <a:t>diversity</a:t>
            </a:r>
            <a:r>
              <a:rPr lang="en-US" dirty="0" smtClean="0"/>
              <a:t> of life</a:t>
            </a:r>
          </a:p>
          <a:p>
            <a:pPr marL="971550" lvl="1" indent="-514350">
              <a:buFont typeface="+mj-lt"/>
              <a:buAutoNum type="arabicPeriod"/>
            </a:pPr>
            <a:r>
              <a:rPr lang="en-US" dirty="0" smtClean="0"/>
              <a:t>The </a:t>
            </a:r>
            <a:r>
              <a:rPr lang="en-US" b="1" u="sng" dirty="0" smtClean="0"/>
              <a:t>match</a:t>
            </a:r>
            <a:r>
              <a:rPr lang="en-US" dirty="0" smtClean="0"/>
              <a:t> between organisms and their environment</a:t>
            </a:r>
          </a:p>
          <a:p>
            <a:pPr lvl="1"/>
            <a:endParaRPr lang="en-US" dirty="0" smtClean="0"/>
          </a:p>
        </p:txBody>
      </p:sp>
    </p:spTree>
    <p:extLst>
      <p:ext uri="{BB962C8B-B14F-4D97-AF65-F5344CB8AC3E}">
        <p14:creationId xmlns:p14="http://schemas.microsoft.com/office/powerpoint/2010/main" val="14275217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dirty="0" smtClean="0"/>
              <a:t>Concept </a:t>
            </a:r>
            <a:r>
              <a:rPr lang="is-IS" dirty="0" smtClean="0"/>
              <a:t>22</a:t>
            </a:r>
            <a:r>
              <a:rPr lang="en-US" dirty="0" smtClean="0"/>
              <a:t>.2: Descent with modification by natural selection </a:t>
            </a:r>
            <a:r>
              <a:rPr lang="mr-IN" dirty="0" smtClean="0"/>
              <a:t>–</a:t>
            </a:r>
            <a:r>
              <a:rPr lang="en-US" dirty="0" smtClean="0"/>
              <a:t> </a:t>
            </a:r>
            <a:r>
              <a:rPr lang="en-US" dirty="0" smtClean="0">
                <a:solidFill>
                  <a:srgbClr val="FF0000"/>
                </a:solidFill>
              </a:rPr>
              <a:t>Tree-thinking</a:t>
            </a:r>
            <a:endParaRPr lang="en-US" b="0" i="1" dirty="0" smtClean="0">
              <a:solidFill>
                <a:srgbClr val="FF0000"/>
              </a:solidFill>
            </a:endParaRPr>
          </a:p>
        </p:txBody>
      </p:sp>
      <p:sp>
        <p:nvSpPr>
          <p:cNvPr id="61442" name="Rectangle 3"/>
          <p:cNvSpPr>
            <a:spLocks noGrp="1" noChangeArrowheads="1"/>
          </p:cNvSpPr>
          <p:nvPr>
            <p:ph idx="1"/>
          </p:nvPr>
        </p:nvSpPr>
        <p:spPr/>
        <p:txBody>
          <a:bodyPr/>
          <a:lstStyle/>
          <a:p>
            <a:pPr eaLnBrk="1" hangingPunct="1"/>
            <a:r>
              <a:rPr lang="en-US" dirty="0" smtClean="0"/>
              <a:t>The phrase </a:t>
            </a:r>
            <a:r>
              <a:rPr lang="en-US" i="1" dirty="0" smtClean="0"/>
              <a:t>descent with modification</a:t>
            </a:r>
            <a:r>
              <a:rPr lang="en-US" dirty="0" smtClean="0"/>
              <a:t> summarized Darwin’</a:t>
            </a:r>
            <a:r>
              <a:rPr lang="en-US" altLang="ja-JP" dirty="0" smtClean="0"/>
              <a:t>s perception of the unity of life</a:t>
            </a:r>
          </a:p>
          <a:p>
            <a:pPr eaLnBrk="1" hangingPunct="1"/>
            <a:r>
              <a:rPr lang="en-US" dirty="0" smtClean="0"/>
              <a:t>The phrase refers to the view that </a:t>
            </a:r>
            <a:r>
              <a:rPr lang="en-US" u="sng" dirty="0" smtClean="0"/>
              <a:t>ALL</a:t>
            </a:r>
            <a:r>
              <a:rPr lang="en-US" dirty="0" smtClean="0"/>
              <a:t> organisms are </a:t>
            </a:r>
            <a:r>
              <a:rPr lang="en-US" u="sng" dirty="0" smtClean="0"/>
              <a:t>RELATED</a:t>
            </a:r>
            <a:r>
              <a:rPr lang="en-US" dirty="0" smtClean="0"/>
              <a:t> through </a:t>
            </a:r>
            <a:r>
              <a:rPr lang="en-US" i="1" dirty="0" smtClean="0"/>
              <a:t>descent</a:t>
            </a:r>
            <a:r>
              <a:rPr lang="en-US" dirty="0" smtClean="0"/>
              <a:t> from a single </a:t>
            </a:r>
            <a:r>
              <a:rPr lang="en-US" b="1" dirty="0" smtClean="0"/>
              <a:t>common ancestor </a:t>
            </a:r>
            <a:r>
              <a:rPr lang="en-US" dirty="0" smtClean="0"/>
              <a:t>that lived in the remote past</a:t>
            </a:r>
          </a:p>
          <a:p>
            <a:r>
              <a:rPr lang="en-US" dirty="0"/>
              <a:t>In the Darwinian view, the history of life is like a </a:t>
            </a:r>
            <a:r>
              <a:rPr lang="en-US" dirty="0" smtClean="0"/>
              <a:t>TREE with </a:t>
            </a:r>
            <a:r>
              <a:rPr lang="en-US" dirty="0"/>
              <a:t>branches representing </a:t>
            </a:r>
            <a:r>
              <a:rPr lang="en-US" dirty="0" smtClean="0"/>
              <a:t>life’</a:t>
            </a:r>
            <a:r>
              <a:rPr lang="en-US" altLang="ja-JP" dirty="0" smtClean="0"/>
              <a:t>s diversity</a:t>
            </a:r>
            <a:endParaRPr lang="en-US" dirty="0" smtClean="0"/>
          </a:p>
          <a:p>
            <a:pPr eaLnBrk="1" hangingPunct="1">
              <a:buFont typeface="Times" panose="02020603050405020304" pitchFamily="18" charset="0"/>
              <a:buNone/>
            </a:pPr>
            <a:endParaRPr lang="en-US" dirty="0" smtClean="0"/>
          </a:p>
          <a:p>
            <a:pPr eaLnBrk="1" hangingPunct="1"/>
            <a:endParaRPr lang="en-US" dirty="0" smtClean="0"/>
          </a:p>
        </p:txBody>
      </p:sp>
    </p:spTree>
    <p:extLst>
      <p:ext uri="{BB962C8B-B14F-4D97-AF65-F5344CB8AC3E}">
        <p14:creationId xmlns:p14="http://schemas.microsoft.com/office/powerpoint/2010/main" val="24412983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_07DarwinIThinkTre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392" y="1292352"/>
            <a:ext cx="4395216" cy="4273296"/>
          </a:xfrm>
          <a:prstGeom prst="rect">
            <a:avLst/>
          </a:prstGeom>
        </p:spPr>
      </p:pic>
      <p:sp>
        <p:nvSpPr>
          <p:cNvPr id="3" name="TextBox 2"/>
          <p:cNvSpPr txBox="1"/>
          <p:nvPr/>
        </p:nvSpPr>
        <p:spPr>
          <a:xfrm>
            <a:off x="3124200" y="762000"/>
            <a:ext cx="3124200" cy="830997"/>
          </a:xfrm>
          <a:prstGeom prst="rect">
            <a:avLst/>
          </a:prstGeom>
          <a:noFill/>
        </p:spPr>
        <p:txBody>
          <a:bodyPr wrap="square" rtlCol="0">
            <a:spAutoFit/>
          </a:bodyPr>
          <a:lstStyle/>
          <a:p>
            <a:r>
              <a:rPr lang="en-US" dirty="0" smtClean="0"/>
              <a:t>Darwin’s own sketch!</a:t>
            </a:r>
            <a:endParaRPr lang="en-US" dirty="0"/>
          </a:p>
          <a:p>
            <a:endParaRPr lang="en-US" dirty="0"/>
          </a:p>
        </p:txBody>
      </p:sp>
      <p:grpSp>
        <p:nvGrpSpPr>
          <p:cNvPr id="10" name="Group 9"/>
          <p:cNvGrpSpPr/>
          <p:nvPr/>
        </p:nvGrpSpPr>
        <p:grpSpPr>
          <a:xfrm>
            <a:off x="0" y="0"/>
            <a:ext cx="4281904" cy="2000367"/>
            <a:chOff x="0" y="0"/>
            <a:chExt cx="4281904" cy="2000367"/>
          </a:xfrm>
        </p:grpSpPr>
        <p:sp>
          <p:nvSpPr>
            <p:cNvPr id="7" name="TextBox 6"/>
            <p:cNvSpPr txBox="1"/>
            <p:nvPr/>
          </p:nvSpPr>
          <p:spPr>
            <a:xfrm>
              <a:off x="0" y="0"/>
              <a:ext cx="3124200" cy="1292662"/>
            </a:xfrm>
            <a:prstGeom prst="rect">
              <a:avLst/>
            </a:prstGeom>
            <a:noFill/>
          </p:spPr>
          <p:txBody>
            <a:bodyPr wrap="square" rtlCol="0">
              <a:spAutoFit/>
            </a:bodyPr>
            <a:lstStyle/>
            <a:p>
              <a:pPr algn="ctr"/>
              <a:r>
                <a:rPr lang="en-US" sz="1800" dirty="0" smtClean="0"/>
                <a:t>Yet another major understatement in biological history!</a:t>
              </a:r>
              <a:endParaRPr lang="en-US" sz="1800" dirty="0"/>
            </a:p>
            <a:p>
              <a:endParaRPr lang="en-US" dirty="0"/>
            </a:p>
          </p:txBody>
        </p:sp>
        <p:sp>
          <p:nvSpPr>
            <p:cNvPr id="8" name="Rectangle 7"/>
            <p:cNvSpPr/>
            <p:nvPr/>
          </p:nvSpPr>
          <p:spPr bwMode="auto">
            <a:xfrm>
              <a:off x="2607354" y="1415990"/>
              <a:ext cx="1674550" cy="584377"/>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cxnSp>
          <p:nvCxnSpPr>
            <p:cNvPr id="9" name="Straight Arrow Connector 8"/>
            <p:cNvCxnSpPr/>
            <p:nvPr/>
          </p:nvCxnSpPr>
          <p:spPr bwMode="auto">
            <a:xfrm>
              <a:off x="2101618" y="651804"/>
              <a:ext cx="494497" cy="71923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456177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les-darwin-quo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 y="0"/>
            <a:ext cx="9141768" cy="6858000"/>
          </a:xfrm>
          <a:prstGeom prst="rect">
            <a:avLst/>
          </a:prstGeom>
        </p:spPr>
      </p:pic>
    </p:spTree>
    <p:extLst>
      <p:ext uri="{BB962C8B-B14F-4D97-AF65-F5344CB8AC3E}">
        <p14:creationId xmlns:p14="http://schemas.microsoft.com/office/powerpoint/2010/main" val="36882759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08_ElephantEvoluTre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832" y="210312"/>
            <a:ext cx="4974336" cy="6437376"/>
          </a:xfrm>
          <a:prstGeom prst="rect">
            <a:avLst/>
          </a:prstGeom>
        </p:spPr>
      </p:pic>
      <p:sp>
        <p:nvSpPr>
          <p:cNvPr id="4" name="TextBox 3"/>
          <p:cNvSpPr txBox="1"/>
          <p:nvPr/>
        </p:nvSpPr>
        <p:spPr>
          <a:xfrm>
            <a:off x="4090482" y="270367"/>
            <a:ext cx="1011815" cy="461665"/>
          </a:xfrm>
          <a:prstGeom prst="rect">
            <a:avLst/>
          </a:prstGeom>
          <a:noFill/>
        </p:spPr>
        <p:txBody>
          <a:bodyPr wrap="none" rtlCol="0">
            <a:spAutoFit/>
          </a:bodyPr>
          <a:lstStyle/>
          <a:p>
            <a:r>
              <a:rPr lang="en-US" sz="1200" b="1" dirty="0" err="1" smtClean="0">
                <a:solidFill>
                  <a:srgbClr val="000000"/>
                </a:solidFill>
                <a:ea typeface="ＭＳ Ｐゴシック" charset="0"/>
                <a:cs typeface="Arial" panose="020B0604020202020204" pitchFamily="34" charset="0"/>
              </a:rPr>
              <a:t>Hyracoidea</a:t>
            </a:r>
            <a:endParaRPr lang="en-US" sz="1200" b="1" dirty="0" smtClean="0">
              <a:solidFill>
                <a:srgbClr val="000000"/>
              </a:solidFill>
              <a:ea typeface="ＭＳ Ｐゴシック" charset="0"/>
              <a:cs typeface="Arial" panose="020B0604020202020204" pitchFamily="34" charset="0"/>
            </a:endParaRPr>
          </a:p>
          <a:p>
            <a:r>
              <a:rPr lang="en-US" sz="1200" b="1" dirty="0" smtClean="0">
                <a:solidFill>
                  <a:srgbClr val="000000"/>
                </a:solidFill>
                <a:ea typeface="ＭＳ Ｐゴシック" charset="0"/>
                <a:cs typeface="Arial" panose="020B0604020202020204" pitchFamily="34" charset="0"/>
              </a:rPr>
              <a:t>(Hyraxes)</a:t>
            </a:r>
          </a:p>
        </p:txBody>
      </p:sp>
      <p:sp>
        <p:nvSpPr>
          <p:cNvPr id="5" name="TextBox 4"/>
          <p:cNvSpPr txBox="1"/>
          <p:nvPr/>
        </p:nvSpPr>
        <p:spPr>
          <a:xfrm>
            <a:off x="4090482" y="782897"/>
            <a:ext cx="1968809" cy="461665"/>
          </a:xfrm>
          <a:prstGeom prst="rect">
            <a:avLst/>
          </a:prstGeom>
          <a:noFill/>
        </p:spPr>
        <p:txBody>
          <a:bodyPr wrap="none" rtlCol="0">
            <a:spAutoFit/>
          </a:bodyPr>
          <a:lstStyle/>
          <a:p>
            <a:r>
              <a:rPr lang="en-US" sz="1200" b="1" dirty="0" err="1" smtClean="0">
                <a:solidFill>
                  <a:srgbClr val="000000"/>
                </a:solidFill>
                <a:ea typeface="ＭＳ Ｐゴシック" charset="0"/>
                <a:cs typeface="Arial" panose="020B0604020202020204" pitchFamily="34" charset="0"/>
              </a:rPr>
              <a:t>Sirenia</a:t>
            </a:r>
            <a:endParaRPr lang="en-US" sz="1200" b="1" dirty="0" smtClean="0">
              <a:solidFill>
                <a:srgbClr val="000000"/>
              </a:solidFill>
              <a:ea typeface="ＭＳ Ｐゴシック" charset="0"/>
              <a:cs typeface="Arial" panose="020B0604020202020204" pitchFamily="34" charset="0"/>
            </a:endParaRPr>
          </a:p>
          <a:p>
            <a:r>
              <a:rPr lang="en-US" sz="1200" b="1" dirty="0" smtClean="0">
                <a:solidFill>
                  <a:srgbClr val="000000"/>
                </a:solidFill>
                <a:ea typeface="ＭＳ Ｐゴシック" charset="0"/>
                <a:cs typeface="Arial" panose="020B0604020202020204" pitchFamily="34" charset="0"/>
              </a:rPr>
              <a:t>(Manatees and relatives)</a:t>
            </a:r>
          </a:p>
        </p:txBody>
      </p:sp>
      <p:sp>
        <p:nvSpPr>
          <p:cNvPr id="6" name="TextBox 5"/>
          <p:cNvSpPr txBox="1"/>
          <p:nvPr/>
        </p:nvSpPr>
        <p:spPr>
          <a:xfrm>
            <a:off x="2958025" y="1311779"/>
            <a:ext cx="1244251"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Moeritherium</a:t>
            </a:r>
            <a:endParaRPr lang="en-US" sz="1200" b="1" i="1" dirty="0" smtClean="0">
              <a:solidFill>
                <a:srgbClr val="000000"/>
              </a:solidFill>
              <a:ea typeface="ＭＳ Ｐゴシック" charset="0"/>
              <a:cs typeface="Arial" panose="020B0604020202020204" pitchFamily="34" charset="0"/>
            </a:endParaRPr>
          </a:p>
        </p:txBody>
      </p:sp>
      <p:sp>
        <p:nvSpPr>
          <p:cNvPr id="7" name="TextBox 6"/>
          <p:cNvSpPr txBox="1"/>
          <p:nvPr/>
        </p:nvSpPr>
        <p:spPr>
          <a:xfrm>
            <a:off x="2908246" y="1789900"/>
            <a:ext cx="1146468"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Barytherium</a:t>
            </a:r>
            <a:endParaRPr lang="en-US" sz="1200" b="1" i="1" dirty="0" smtClean="0">
              <a:solidFill>
                <a:srgbClr val="000000"/>
              </a:solidFill>
              <a:ea typeface="ＭＳ Ｐゴシック" charset="0"/>
              <a:cs typeface="Arial" panose="020B0604020202020204" pitchFamily="34" charset="0"/>
            </a:endParaRPr>
          </a:p>
        </p:txBody>
      </p:sp>
      <p:sp>
        <p:nvSpPr>
          <p:cNvPr id="8" name="TextBox 7"/>
          <p:cNvSpPr txBox="1"/>
          <p:nvPr/>
        </p:nvSpPr>
        <p:spPr>
          <a:xfrm>
            <a:off x="3876854" y="2302982"/>
            <a:ext cx="1234633"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Deinotherium</a:t>
            </a:r>
            <a:endParaRPr lang="en-US" sz="1200" b="1" i="1" dirty="0" smtClean="0">
              <a:solidFill>
                <a:srgbClr val="000000"/>
              </a:solidFill>
              <a:ea typeface="ＭＳ Ｐゴシック" charset="0"/>
              <a:cs typeface="Arial" panose="020B0604020202020204" pitchFamily="34" charset="0"/>
            </a:endParaRPr>
          </a:p>
        </p:txBody>
      </p:sp>
      <p:sp>
        <p:nvSpPr>
          <p:cNvPr id="9" name="TextBox 8"/>
          <p:cNvSpPr txBox="1"/>
          <p:nvPr/>
        </p:nvSpPr>
        <p:spPr>
          <a:xfrm>
            <a:off x="4136274" y="2844537"/>
            <a:ext cx="873957"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Mammut</a:t>
            </a:r>
            <a:endParaRPr lang="en-US" sz="1200" b="1" i="1" dirty="0" smtClean="0">
              <a:solidFill>
                <a:srgbClr val="000000"/>
              </a:solidFill>
              <a:ea typeface="ＭＳ Ｐゴシック" charset="0"/>
              <a:cs typeface="Arial" panose="020B0604020202020204" pitchFamily="34" charset="0"/>
            </a:endParaRPr>
          </a:p>
        </p:txBody>
      </p:sp>
      <p:sp>
        <p:nvSpPr>
          <p:cNvPr id="10" name="TextBox 9"/>
          <p:cNvSpPr txBox="1"/>
          <p:nvPr/>
        </p:nvSpPr>
        <p:spPr>
          <a:xfrm>
            <a:off x="3728087" y="3336442"/>
            <a:ext cx="1210588"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Platybelodon</a:t>
            </a:r>
            <a:endParaRPr lang="en-US" sz="1200" b="1" i="1" dirty="0" smtClean="0">
              <a:solidFill>
                <a:srgbClr val="000000"/>
              </a:solidFill>
              <a:ea typeface="ＭＳ Ｐゴシック" charset="0"/>
              <a:cs typeface="Arial" panose="020B0604020202020204" pitchFamily="34" charset="0"/>
            </a:endParaRPr>
          </a:p>
        </p:txBody>
      </p:sp>
      <p:sp>
        <p:nvSpPr>
          <p:cNvPr id="11" name="TextBox 10"/>
          <p:cNvSpPr txBox="1"/>
          <p:nvPr/>
        </p:nvSpPr>
        <p:spPr>
          <a:xfrm>
            <a:off x="4131679" y="3840334"/>
            <a:ext cx="954107"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Stegodon</a:t>
            </a:r>
            <a:endParaRPr lang="en-US" sz="1200" b="1" i="1" dirty="0" smtClean="0">
              <a:solidFill>
                <a:srgbClr val="000000"/>
              </a:solidFill>
              <a:ea typeface="ＭＳ Ｐゴシック" charset="0"/>
              <a:cs typeface="Arial" panose="020B0604020202020204" pitchFamily="34" charset="0"/>
            </a:endParaRPr>
          </a:p>
        </p:txBody>
      </p:sp>
      <p:sp>
        <p:nvSpPr>
          <p:cNvPr id="12" name="TextBox 11"/>
          <p:cNvSpPr txBox="1"/>
          <p:nvPr/>
        </p:nvSpPr>
        <p:spPr>
          <a:xfrm>
            <a:off x="4136274" y="4332240"/>
            <a:ext cx="1148071" cy="276999"/>
          </a:xfrm>
          <a:prstGeom prst="rect">
            <a:avLst/>
          </a:prstGeom>
          <a:noFill/>
        </p:spPr>
        <p:txBody>
          <a:bodyPr wrap="none" rtlCol="0">
            <a:spAutoFit/>
          </a:bodyPr>
          <a:lstStyle/>
          <a:p>
            <a:r>
              <a:rPr lang="en-US" sz="1200" b="1" baseline="30000" dirty="0" smtClean="0">
                <a:solidFill>
                  <a:srgbClr val="000000"/>
                </a:solidFill>
                <a:ea typeface="ＭＳ Ｐゴシック" charset="0"/>
                <a:cs typeface="Arial" panose="020B0604020202020204" pitchFamily="34" charset="0"/>
              </a:rPr>
              <a:t>†</a:t>
            </a:r>
            <a:r>
              <a:rPr lang="en-US" sz="1200" b="1" i="1" dirty="0" err="1" smtClean="0">
                <a:solidFill>
                  <a:srgbClr val="000000"/>
                </a:solidFill>
                <a:ea typeface="ＭＳ Ｐゴシック" charset="0"/>
                <a:cs typeface="Arial" panose="020B0604020202020204" pitchFamily="34" charset="0"/>
              </a:rPr>
              <a:t>Mammuthus</a:t>
            </a:r>
            <a:endParaRPr lang="en-US" sz="1200" b="1" i="1" dirty="0" smtClean="0">
              <a:solidFill>
                <a:srgbClr val="000000"/>
              </a:solidFill>
              <a:ea typeface="ＭＳ Ｐゴシック" charset="0"/>
              <a:cs typeface="Arial" panose="020B0604020202020204" pitchFamily="34" charset="0"/>
            </a:endParaRPr>
          </a:p>
        </p:txBody>
      </p:sp>
      <p:sp>
        <p:nvSpPr>
          <p:cNvPr id="13" name="TextBox 12"/>
          <p:cNvSpPr txBox="1"/>
          <p:nvPr/>
        </p:nvSpPr>
        <p:spPr>
          <a:xfrm>
            <a:off x="4112122" y="4853565"/>
            <a:ext cx="1952779" cy="276999"/>
          </a:xfrm>
          <a:prstGeom prst="rect">
            <a:avLst/>
          </a:prstGeom>
          <a:noFill/>
        </p:spPr>
        <p:txBody>
          <a:bodyPr wrap="none" rtlCol="0">
            <a:spAutoFit/>
          </a:bodyPr>
          <a:lstStyle/>
          <a:p>
            <a:r>
              <a:rPr lang="en-US" sz="1200" b="1" i="1" dirty="0" err="1" smtClean="0">
                <a:solidFill>
                  <a:srgbClr val="000000"/>
                </a:solidFill>
                <a:ea typeface="ＭＳ Ｐゴシック" charset="0"/>
                <a:cs typeface="Arial" panose="020B0604020202020204" pitchFamily="34" charset="0"/>
              </a:rPr>
              <a:t>Elephas</a:t>
            </a:r>
            <a:r>
              <a:rPr lang="en-US" sz="1200" b="1" i="1" dirty="0" smtClean="0">
                <a:solidFill>
                  <a:srgbClr val="000000"/>
                </a:solidFill>
                <a:ea typeface="ＭＳ Ｐゴシック" charset="0"/>
                <a:cs typeface="Arial" panose="020B0604020202020204" pitchFamily="34" charset="0"/>
              </a:rPr>
              <a:t> </a:t>
            </a:r>
            <a:r>
              <a:rPr lang="en-US" sz="1200" b="1" i="1" dirty="0" err="1" smtClean="0">
                <a:solidFill>
                  <a:srgbClr val="000000"/>
                </a:solidFill>
                <a:ea typeface="ＭＳ Ｐゴシック" charset="0"/>
                <a:cs typeface="Arial" panose="020B0604020202020204" pitchFamily="34" charset="0"/>
              </a:rPr>
              <a:t>maximus</a:t>
            </a:r>
            <a:r>
              <a:rPr lang="en-US" sz="1200" b="1" i="1" dirty="0" smtClean="0">
                <a:solidFill>
                  <a:srgbClr val="000000"/>
                </a:solidFill>
                <a:ea typeface="ＭＳ Ｐゴシック" charset="0"/>
                <a:cs typeface="Arial" panose="020B0604020202020204" pitchFamily="34" charset="0"/>
              </a:rPr>
              <a:t> </a:t>
            </a:r>
            <a:r>
              <a:rPr lang="en-US" sz="1200" b="1" dirty="0" smtClean="0">
                <a:solidFill>
                  <a:srgbClr val="000000"/>
                </a:solidFill>
                <a:ea typeface="ＭＳ Ｐゴシック" charset="0"/>
                <a:cs typeface="Arial" panose="020B0604020202020204" pitchFamily="34" charset="0"/>
              </a:rPr>
              <a:t>(Asia)</a:t>
            </a:r>
            <a:endParaRPr lang="en-US" sz="1200" b="1" i="1" dirty="0" smtClean="0">
              <a:solidFill>
                <a:srgbClr val="000000"/>
              </a:solidFill>
              <a:ea typeface="ＭＳ Ｐゴシック" charset="0"/>
              <a:cs typeface="Arial" panose="020B0604020202020204" pitchFamily="34" charset="0"/>
            </a:endParaRPr>
          </a:p>
        </p:txBody>
      </p:sp>
      <p:sp>
        <p:nvSpPr>
          <p:cNvPr id="14" name="TextBox 13"/>
          <p:cNvSpPr txBox="1"/>
          <p:nvPr/>
        </p:nvSpPr>
        <p:spPr>
          <a:xfrm>
            <a:off x="4096485" y="5379485"/>
            <a:ext cx="2185214" cy="276999"/>
          </a:xfrm>
          <a:prstGeom prst="rect">
            <a:avLst/>
          </a:prstGeom>
          <a:noFill/>
        </p:spPr>
        <p:txBody>
          <a:bodyPr wrap="none" rtlCol="0">
            <a:spAutoFit/>
          </a:bodyPr>
          <a:lstStyle/>
          <a:p>
            <a:r>
              <a:rPr lang="en-US" sz="1200" b="1" i="1" dirty="0" err="1" smtClean="0">
                <a:solidFill>
                  <a:srgbClr val="000000"/>
                </a:solidFill>
                <a:ea typeface="ＭＳ Ｐゴシック" charset="0"/>
                <a:cs typeface="Arial" panose="020B0604020202020204" pitchFamily="34" charset="0"/>
              </a:rPr>
              <a:t>Loxodonta</a:t>
            </a:r>
            <a:r>
              <a:rPr lang="en-US" sz="1200" b="1" i="1" dirty="0" smtClean="0">
                <a:solidFill>
                  <a:srgbClr val="000000"/>
                </a:solidFill>
                <a:ea typeface="ＭＳ Ｐゴシック" charset="0"/>
                <a:cs typeface="Arial" panose="020B0604020202020204" pitchFamily="34" charset="0"/>
              </a:rPr>
              <a:t> </a:t>
            </a:r>
            <a:r>
              <a:rPr lang="en-US" sz="1200" b="1" i="1" dirty="0" err="1" smtClean="0">
                <a:solidFill>
                  <a:srgbClr val="000000"/>
                </a:solidFill>
                <a:ea typeface="ＭＳ Ｐゴシック" charset="0"/>
                <a:cs typeface="Arial" panose="020B0604020202020204" pitchFamily="34" charset="0"/>
              </a:rPr>
              <a:t>africana</a:t>
            </a:r>
            <a:r>
              <a:rPr lang="en-US" sz="1200" b="1" i="1" dirty="0" smtClean="0">
                <a:solidFill>
                  <a:srgbClr val="000000"/>
                </a:solidFill>
                <a:ea typeface="ＭＳ Ｐゴシック" charset="0"/>
                <a:cs typeface="Arial" panose="020B0604020202020204" pitchFamily="34" charset="0"/>
              </a:rPr>
              <a:t> </a:t>
            </a:r>
            <a:r>
              <a:rPr lang="en-US" sz="1200" b="1" dirty="0" smtClean="0">
                <a:solidFill>
                  <a:srgbClr val="000000"/>
                </a:solidFill>
                <a:ea typeface="ＭＳ Ｐゴシック" charset="0"/>
                <a:cs typeface="Arial" panose="020B0604020202020204" pitchFamily="34" charset="0"/>
              </a:rPr>
              <a:t>(Africa)</a:t>
            </a:r>
            <a:endParaRPr lang="en-US" sz="1200" b="1" i="1" dirty="0" smtClean="0">
              <a:solidFill>
                <a:srgbClr val="000000"/>
              </a:solidFill>
              <a:ea typeface="ＭＳ Ｐゴシック" charset="0"/>
              <a:cs typeface="Arial" panose="020B0604020202020204" pitchFamily="34" charset="0"/>
            </a:endParaRPr>
          </a:p>
        </p:txBody>
      </p:sp>
      <p:sp>
        <p:nvSpPr>
          <p:cNvPr id="15" name="TextBox 14"/>
          <p:cNvSpPr txBox="1"/>
          <p:nvPr/>
        </p:nvSpPr>
        <p:spPr>
          <a:xfrm>
            <a:off x="4090482" y="5873606"/>
            <a:ext cx="2178802" cy="276999"/>
          </a:xfrm>
          <a:prstGeom prst="rect">
            <a:avLst/>
          </a:prstGeom>
          <a:noFill/>
        </p:spPr>
        <p:txBody>
          <a:bodyPr wrap="none" rtlCol="0">
            <a:spAutoFit/>
          </a:bodyPr>
          <a:lstStyle/>
          <a:p>
            <a:r>
              <a:rPr lang="en-US" sz="1200" b="1" i="1" dirty="0" err="1" smtClean="0">
                <a:solidFill>
                  <a:srgbClr val="000000"/>
                </a:solidFill>
                <a:ea typeface="ＭＳ Ｐゴシック" charset="0"/>
                <a:cs typeface="Arial" panose="020B0604020202020204" pitchFamily="34" charset="0"/>
              </a:rPr>
              <a:t>Loxodonta</a:t>
            </a:r>
            <a:r>
              <a:rPr lang="en-US" sz="1200" b="1" i="1" dirty="0" smtClean="0">
                <a:solidFill>
                  <a:srgbClr val="000000"/>
                </a:solidFill>
                <a:ea typeface="ＭＳ Ｐゴシック" charset="0"/>
                <a:cs typeface="Arial" panose="020B0604020202020204" pitchFamily="34" charset="0"/>
              </a:rPr>
              <a:t> </a:t>
            </a:r>
            <a:r>
              <a:rPr lang="en-US" sz="1200" b="1" i="1" dirty="0" err="1" smtClean="0">
                <a:solidFill>
                  <a:srgbClr val="000000"/>
                </a:solidFill>
                <a:ea typeface="ＭＳ Ｐゴシック" charset="0"/>
                <a:cs typeface="Arial" panose="020B0604020202020204" pitchFamily="34" charset="0"/>
              </a:rPr>
              <a:t>cyclotis</a:t>
            </a:r>
            <a:r>
              <a:rPr lang="en-US" sz="1200" b="1" i="1" dirty="0" smtClean="0">
                <a:solidFill>
                  <a:srgbClr val="000000"/>
                </a:solidFill>
                <a:ea typeface="ＭＳ Ｐゴシック" charset="0"/>
                <a:cs typeface="Arial" panose="020B0604020202020204" pitchFamily="34" charset="0"/>
              </a:rPr>
              <a:t> </a:t>
            </a:r>
            <a:r>
              <a:rPr lang="en-US" sz="1200" b="1" dirty="0" smtClean="0">
                <a:solidFill>
                  <a:srgbClr val="000000"/>
                </a:solidFill>
                <a:ea typeface="ＭＳ Ｐゴシック" charset="0"/>
                <a:cs typeface="Arial" panose="020B0604020202020204" pitchFamily="34" charset="0"/>
              </a:rPr>
              <a:t>(Africa)</a:t>
            </a:r>
            <a:endParaRPr lang="en-US" sz="1200" b="1" i="1" dirty="0" smtClean="0">
              <a:solidFill>
                <a:srgbClr val="000000"/>
              </a:solidFill>
              <a:ea typeface="ＭＳ Ｐゴシック" charset="0"/>
              <a:cs typeface="Arial" panose="020B0604020202020204" pitchFamily="34" charset="0"/>
            </a:endParaRPr>
          </a:p>
        </p:txBody>
      </p:sp>
      <p:sp>
        <p:nvSpPr>
          <p:cNvPr id="16" name="TextBox 15"/>
          <p:cNvSpPr txBox="1"/>
          <p:nvPr/>
        </p:nvSpPr>
        <p:spPr>
          <a:xfrm>
            <a:off x="3709639" y="6391467"/>
            <a:ext cx="678391"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Years ago</a:t>
            </a:r>
          </a:p>
        </p:txBody>
      </p:sp>
      <p:sp>
        <p:nvSpPr>
          <p:cNvPr id="17" name="TextBox 16"/>
          <p:cNvSpPr txBox="1"/>
          <p:nvPr/>
        </p:nvSpPr>
        <p:spPr>
          <a:xfrm>
            <a:off x="2494789" y="6391467"/>
            <a:ext cx="1204176"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Millions of years ago</a:t>
            </a:r>
          </a:p>
        </p:txBody>
      </p:sp>
      <p:sp>
        <p:nvSpPr>
          <p:cNvPr id="18" name="TextBox 17"/>
          <p:cNvSpPr txBox="1"/>
          <p:nvPr/>
        </p:nvSpPr>
        <p:spPr>
          <a:xfrm>
            <a:off x="2042887" y="6172465"/>
            <a:ext cx="300082"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60</a:t>
            </a:r>
          </a:p>
        </p:txBody>
      </p:sp>
      <p:sp>
        <p:nvSpPr>
          <p:cNvPr id="19" name="TextBox 18"/>
          <p:cNvSpPr txBox="1"/>
          <p:nvPr/>
        </p:nvSpPr>
        <p:spPr>
          <a:xfrm>
            <a:off x="2807984" y="6172465"/>
            <a:ext cx="300082"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34</a:t>
            </a:r>
          </a:p>
        </p:txBody>
      </p:sp>
      <p:sp>
        <p:nvSpPr>
          <p:cNvPr id="20" name="TextBox 19"/>
          <p:cNvSpPr txBox="1"/>
          <p:nvPr/>
        </p:nvSpPr>
        <p:spPr>
          <a:xfrm>
            <a:off x="3089761" y="6172465"/>
            <a:ext cx="300082"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24</a:t>
            </a:r>
          </a:p>
        </p:txBody>
      </p:sp>
      <p:sp>
        <p:nvSpPr>
          <p:cNvPr id="21" name="TextBox 20"/>
          <p:cNvSpPr txBox="1"/>
          <p:nvPr/>
        </p:nvSpPr>
        <p:spPr>
          <a:xfrm>
            <a:off x="3563619" y="6173363"/>
            <a:ext cx="328936"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5.5</a:t>
            </a:r>
          </a:p>
        </p:txBody>
      </p:sp>
      <p:sp>
        <p:nvSpPr>
          <p:cNvPr id="22" name="TextBox 21"/>
          <p:cNvSpPr txBox="1"/>
          <p:nvPr/>
        </p:nvSpPr>
        <p:spPr>
          <a:xfrm>
            <a:off x="3762670" y="6170703"/>
            <a:ext cx="242374"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2</a:t>
            </a:r>
          </a:p>
        </p:txBody>
      </p:sp>
      <p:sp>
        <p:nvSpPr>
          <p:cNvPr id="23" name="TextBox 22"/>
          <p:cNvSpPr txBox="1"/>
          <p:nvPr/>
        </p:nvSpPr>
        <p:spPr>
          <a:xfrm>
            <a:off x="3830035" y="6173333"/>
            <a:ext cx="338554"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10</a:t>
            </a:r>
            <a:r>
              <a:rPr lang="en-US" sz="800" b="1" baseline="30000" dirty="0" smtClean="0">
                <a:solidFill>
                  <a:srgbClr val="000000"/>
                </a:solidFill>
                <a:ea typeface="ＭＳ Ｐゴシック" charset="0"/>
                <a:cs typeface="Arial" panose="020B0604020202020204" pitchFamily="34" charset="0"/>
              </a:rPr>
              <a:t>4</a:t>
            </a:r>
          </a:p>
        </p:txBody>
      </p:sp>
      <p:sp>
        <p:nvSpPr>
          <p:cNvPr id="24" name="TextBox 23"/>
          <p:cNvSpPr txBox="1"/>
          <p:nvPr/>
        </p:nvSpPr>
        <p:spPr>
          <a:xfrm>
            <a:off x="4007811" y="6175908"/>
            <a:ext cx="242374" cy="215444"/>
          </a:xfrm>
          <a:prstGeom prst="rect">
            <a:avLst/>
          </a:prstGeom>
          <a:noFill/>
        </p:spPr>
        <p:txBody>
          <a:bodyPr wrap="none" rtlCol="0">
            <a:spAutoFit/>
          </a:bodyPr>
          <a:lstStyle/>
          <a:p>
            <a:r>
              <a:rPr lang="en-US" sz="800" b="1" dirty="0" smtClean="0">
                <a:solidFill>
                  <a:srgbClr val="000000"/>
                </a:solidFill>
                <a:ea typeface="ＭＳ Ｐゴシック" charset="0"/>
                <a:cs typeface="Arial" panose="020B0604020202020204" pitchFamily="34" charset="0"/>
              </a:rPr>
              <a:t>0</a:t>
            </a:r>
          </a:p>
        </p:txBody>
      </p:sp>
      <p:sp>
        <p:nvSpPr>
          <p:cNvPr id="26" name="Right Brace 25"/>
          <p:cNvSpPr/>
          <p:nvPr/>
        </p:nvSpPr>
        <p:spPr bwMode="auto">
          <a:xfrm rot="5400000">
            <a:off x="2985841" y="5501332"/>
            <a:ext cx="101789" cy="1775424"/>
          </a:xfrm>
          <a:prstGeom prst="rightBrace">
            <a:avLst>
              <a:gd name="adj1" fmla="val 49744"/>
              <a:gd name="adj2" fmla="val 4659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sp>
        <p:nvSpPr>
          <p:cNvPr id="27" name="Right Brace 26"/>
          <p:cNvSpPr/>
          <p:nvPr/>
        </p:nvSpPr>
        <p:spPr bwMode="auto">
          <a:xfrm rot="5400000">
            <a:off x="3986872" y="6295134"/>
            <a:ext cx="101789" cy="187824"/>
          </a:xfrm>
          <a:prstGeom prst="rightBrace">
            <a:avLst>
              <a:gd name="adj1" fmla="val 49744"/>
              <a:gd name="adj2" fmla="val 46593"/>
            </a:avLst>
          </a:pr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sp>
        <p:nvSpPr>
          <p:cNvPr id="28" name="TextBox 27"/>
          <p:cNvSpPr txBox="1"/>
          <p:nvPr/>
        </p:nvSpPr>
        <p:spPr>
          <a:xfrm>
            <a:off x="152400" y="381000"/>
            <a:ext cx="1905000" cy="2923877"/>
          </a:xfrm>
          <a:prstGeom prst="rect">
            <a:avLst/>
          </a:prstGeom>
          <a:noFill/>
        </p:spPr>
        <p:txBody>
          <a:bodyPr wrap="square" rtlCol="0">
            <a:spAutoFit/>
          </a:bodyPr>
          <a:lstStyle/>
          <a:p>
            <a:r>
              <a:rPr lang="en-US" sz="2000" dirty="0" smtClean="0"/>
              <a:t>A modern-day branching of elephant-like species matching the very same idea of Darwin’s “I think” sketch!</a:t>
            </a:r>
            <a:endParaRPr lang="en-US" sz="2000" dirty="0"/>
          </a:p>
          <a:p>
            <a:endParaRPr lang="en-US" dirty="0"/>
          </a:p>
        </p:txBody>
      </p:sp>
    </p:spTree>
    <p:extLst>
      <p:ext uri="{BB962C8B-B14F-4D97-AF65-F5344CB8AC3E}">
        <p14:creationId xmlns:p14="http://schemas.microsoft.com/office/powerpoint/2010/main" val="4541676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idx="1"/>
          </p:nvPr>
        </p:nvSpPr>
        <p:spPr>
          <a:xfrm>
            <a:off x="304800" y="1295400"/>
            <a:ext cx="9829800" cy="1394090"/>
          </a:xfrm>
        </p:spPr>
        <p:txBody>
          <a:bodyPr/>
          <a:lstStyle/>
          <a:p>
            <a:pPr marL="0" indent="0">
              <a:buNone/>
            </a:pPr>
            <a:r>
              <a:rPr lang="en-US" u="sng" dirty="0"/>
              <a:t>Darwin drew </a:t>
            </a:r>
            <a:r>
              <a:rPr lang="en-US" u="sng" dirty="0" smtClean="0"/>
              <a:t>TWO inferences </a:t>
            </a:r>
            <a:r>
              <a:rPr lang="en-US" u="sng" dirty="0"/>
              <a:t>from </a:t>
            </a:r>
            <a:r>
              <a:rPr lang="en-US" u="sng" dirty="0" smtClean="0"/>
              <a:t>TWO observations</a:t>
            </a:r>
            <a:endParaRPr lang="en-US" b="1" u="sng"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Observations &amp; Inferences </a:t>
            </a:r>
          </a:p>
        </p:txBody>
      </p:sp>
      <p:sp>
        <p:nvSpPr>
          <p:cNvPr id="2" name="Down Arrow 1"/>
          <p:cNvSpPr/>
          <p:nvPr/>
        </p:nvSpPr>
        <p:spPr bwMode="auto">
          <a:xfrm rot="19018652">
            <a:off x="4028969" y="3278124"/>
            <a:ext cx="304800" cy="762000"/>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Rectangle 2"/>
          <p:cNvSpPr txBox="1">
            <a:spLocks noChangeArrowheads="1"/>
          </p:cNvSpPr>
          <p:nvPr/>
        </p:nvSpPr>
        <p:spPr bwMode="auto">
          <a:xfrm>
            <a:off x="304800" y="2057400"/>
            <a:ext cx="4227287" cy="270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0" indent="0">
              <a:buNone/>
            </a:pPr>
            <a:r>
              <a:rPr lang="en-US" sz="2400" b="1" u="sng" dirty="0" smtClean="0"/>
              <a:t>Observation #1</a:t>
            </a:r>
            <a:r>
              <a:rPr lang="en-US" sz="2400" b="1" dirty="0" smtClean="0"/>
              <a:t>: </a:t>
            </a:r>
            <a:r>
              <a:rPr lang="en-US" sz="2400" dirty="0" smtClean="0"/>
              <a:t>Members of a population often VARY in their INHERITED traits, thus</a:t>
            </a:r>
            <a:r>
              <a:rPr lang="mr-IN" sz="2400" dirty="0" smtClean="0"/>
              <a:t>…</a:t>
            </a:r>
            <a:endParaRPr lang="en-US" sz="2400" dirty="0" smtClean="0"/>
          </a:p>
          <a:p>
            <a:pPr marL="0" indent="0">
              <a:buNone/>
            </a:pPr>
            <a:endParaRPr lang="en-US" b="1" dirty="0" smtClean="0"/>
          </a:p>
        </p:txBody>
      </p:sp>
      <p:sp>
        <p:nvSpPr>
          <p:cNvPr id="8" name="Rectangle 2"/>
          <p:cNvSpPr txBox="1">
            <a:spLocks noChangeArrowheads="1"/>
          </p:cNvSpPr>
          <p:nvPr/>
        </p:nvSpPr>
        <p:spPr bwMode="auto">
          <a:xfrm>
            <a:off x="4938282" y="3657600"/>
            <a:ext cx="422728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0" indent="0">
              <a:buNone/>
            </a:pPr>
            <a:r>
              <a:rPr lang="en-US" sz="2400" b="1" u="sng" dirty="0" smtClean="0"/>
              <a:t>Inference #1</a:t>
            </a:r>
            <a:r>
              <a:rPr lang="en-US" sz="2400" b="1" dirty="0" smtClean="0"/>
              <a:t>: </a:t>
            </a:r>
            <a:r>
              <a:rPr lang="en-US" sz="2400" dirty="0" smtClean="0"/>
              <a:t>Individuals whose inherited traits give them a HIGHER probability of surviving and reproducing in a given environment tend to leave MORE offspring than other individuals</a:t>
            </a:r>
          </a:p>
        </p:txBody>
      </p:sp>
    </p:spTree>
    <p:extLst>
      <p:ext uri="{BB962C8B-B14F-4D97-AF65-F5344CB8AC3E}">
        <p14:creationId xmlns:p14="http://schemas.microsoft.com/office/powerpoint/2010/main" val="9249689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idx="1"/>
          </p:nvPr>
        </p:nvSpPr>
        <p:spPr>
          <a:xfrm>
            <a:off x="304800" y="1295400"/>
            <a:ext cx="9829800" cy="1394090"/>
          </a:xfrm>
        </p:spPr>
        <p:txBody>
          <a:bodyPr/>
          <a:lstStyle/>
          <a:p>
            <a:pPr marL="0" indent="0">
              <a:buNone/>
            </a:pPr>
            <a:r>
              <a:rPr lang="en-US" u="sng" dirty="0"/>
              <a:t>Darwin drew </a:t>
            </a:r>
            <a:r>
              <a:rPr lang="en-US" u="sng" dirty="0" smtClean="0"/>
              <a:t>TWO inferences </a:t>
            </a:r>
            <a:r>
              <a:rPr lang="en-US" u="sng" dirty="0"/>
              <a:t>from </a:t>
            </a:r>
            <a:r>
              <a:rPr lang="en-US" u="sng" dirty="0" smtClean="0"/>
              <a:t>TWO observations</a:t>
            </a:r>
            <a:endParaRPr lang="en-US" b="1" u="sng"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Observations &amp; Inferences </a:t>
            </a:r>
          </a:p>
        </p:txBody>
      </p:sp>
      <p:sp>
        <p:nvSpPr>
          <p:cNvPr id="2" name="Down Arrow 1"/>
          <p:cNvSpPr/>
          <p:nvPr/>
        </p:nvSpPr>
        <p:spPr bwMode="auto">
          <a:xfrm rot="18037454">
            <a:off x="4367894" y="3220829"/>
            <a:ext cx="304800" cy="762000"/>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7" name="Rectangle 2"/>
          <p:cNvSpPr txBox="1">
            <a:spLocks noChangeArrowheads="1"/>
          </p:cNvSpPr>
          <p:nvPr/>
        </p:nvSpPr>
        <p:spPr bwMode="auto">
          <a:xfrm>
            <a:off x="381000" y="20574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0" indent="0">
              <a:buNone/>
            </a:pPr>
            <a:r>
              <a:rPr lang="en-US" sz="2400" b="1" u="sng" dirty="0"/>
              <a:t>Observation #2</a:t>
            </a:r>
            <a:r>
              <a:rPr lang="en-US" sz="2400" b="1" dirty="0"/>
              <a:t>: </a:t>
            </a:r>
            <a:r>
              <a:rPr lang="en-US" sz="2400" dirty="0"/>
              <a:t>All species can produce </a:t>
            </a:r>
            <a:r>
              <a:rPr lang="en-US" sz="2400" dirty="0" smtClean="0"/>
              <a:t>MORE offspring </a:t>
            </a:r>
            <a:r>
              <a:rPr lang="en-US" sz="2400" dirty="0"/>
              <a:t>than the environment can support, and many of these offspring </a:t>
            </a:r>
            <a:r>
              <a:rPr lang="en-US" sz="2400" dirty="0" smtClean="0"/>
              <a:t>FAIL to </a:t>
            </a:r>
            <a:r>
              <a:rPr lang="en-US" sz="2400" dirty="0"/>
              <a:t>survive and reproduce</a:t>
            </a:r>
          </a:p>
          <a:p>
            <a:pPr marL="0" indent="0">
              <a:buNone/>
            </a:pPr>
            <a:endParaRPr lang="en-US" b="1" dirty="0" smtClean="0"/>
          </a:p>
        </p:txBody>
      </p:sp>
      <p:sp>
        <p:nvSpPr>
          <p:cNvPr id="8" name="Rectangle 2"/>
          <p:cNvSpPr txBox="1">
            <a:spLocks noChangeArrowheads="1"/>
          </p:cNvSpPr>
          <p:nvPr/>
        </p:nvSpPr>
        <p:spPr bwMode="auto">
          <a:xfrm>
            <a:off x="4800601" y="35814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Arial" panose="020B0604020202020204" pitchFamily="34"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457200" lvl="1" indent="0">
              <a:buNone/>
            </a:pPr>
            <a:r>
              <a:rPr lang="en-US" sz="2400" b="1" u="sng" dirty="0" smtClean="0"/>
              <a:t>Inference </a:t>
            </a:r>
            <a:r>
              <a:rPr lang="en-US" sz="2400" b="1" u="sng" dirty="0"/>
              <a:t>#2</a:t>
            </a:r>
            <a:r>
              <a:rPr lang="en-US" sz="2400" b="1" dirty="0"/>
              <a:t>: </a:t>
            </a:r>
            <a:r>
              <a:rPr lang="en-US" sz="2400" dirty="0"/>
              <a:t>This </a:t>
            </a:r>
            <a:r>
              <a:rPr lang="en-US" sz="2400" dirty="0" smtClean="0"/>
              <a:t>UNEQUAL ability </a:t>
            </a:r>
            <a:r>
              <a:rPr lang="en-US" sz="2400" dirty="0"/>
              <a:t>of individuals to survive and reproduce will lead to the </a:t>
            </a:r>
            <a:r>
              <a:rPr lang="en-US" sz="2400" dirty="0" smtClean="0"/>
              <a:t>ACCUMULATION of </a:t>
            </a:r>
            <a:r>
              <a:rPr lang="en-US" sz="2400" dirty="0"/>
              <a:t>favorable traits in the population over </a:t>
            </a:r>
            <a:r>
              <a:rPr lang="en-US" sz="2400" dirty="0" smtClean="0"/>
              <a:t>GENERATIONS</a:t>
            </a:r>
            <a:endParaRPr lang="en-US" sz="2400" dirty="0"/>
          </a:p>
        </p:txBody>
      </p:sp>
    </p:spTree>
    <p:extLst>
      <p:ext uri="{BB962C8B-B14F-4D97-AF65-F5344CB8AC3E}">
        <p14:creationId xmlns:p14="http://schemas.microsoft.com/office/powerpoint/2010/main" val="6416915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UN03Summary_C2-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637032"/>
            <a:ext cx="8546592" cy="5583936"/>
          </a:xfrm>
          <a:prstGeom prst="rect">
            <a:avLst/>
          </a:prstGeom>
        </p:spPr>
      </p:pic>
      <p:sp>
        <p:nvSpPr>
          <p:cNvPr id="4" name="TextBox 3"/>
          <p:cNvSpPr txBox="1"/>
          <p:nvPr/>
        </p:nvSpPr>
        <p:spPr>
          <a:xfrm>
            <a:off x="3649639" y="572577"/>
            <a:ext cx="1904689" cy="415498"/>
          </a:xfrm>
          <a:prstGeom prst="rect">
            <a:avLst/>
          </a:prstGeom>
          <a:noFill/>
        </p:spPr>
        <p:txBody>
          <a:bodyPr wrap="none" rtlCol="0">
            <a:spAutoFit/>
          </a:bodyPr>
          <a:lstStyle/>
          <a:p>
            <a:r>
              <a:rPr lang="en-US" sz="2100" b="1" dirty="0" smtClean="0">
                <a:solidFill>
                  <a:srgbClr val="000000"/>
                </a:solidFill>
                <a:ea typeface="ＭＳ Ｐゴシック" charset="0"/>
                <a:cs typeface="Arial" panose="020B0604020202020204" pitchFamily="34" charset="0"/>
              </a:rPr>
              <a:t>Observations</a:t>
            </a:r>
            <a:endParaRPr lang="en-US" sz="2100" b="1" dirty="0">
              <a:solidFill>
                <a:srgbClr val="000000"/>
              </a:solidFill>
              <a:ea typeface="ＭＳ Ｐゴシック" charset="0"/>
              <a:cs typeface="Arial" panose="020B0604020202020204" pitchFamily="34" charset="0"/>
            </a:endParaRPr>
          </a:p>
        </p:txBody>
      </p:sp>
      <p:sp>
        <p:nvSpPr>
          <p:cNvPr id="5" name="TextBox 4"/>
          <p:cNvSpPr txBox="1"/>
          <p:nvPr/>
        </p:nvSpPr>
        <p:spPr>
          <a:xfrm>
            <a:off x="602969" y="1099665"/>
            <a:ext cx="3589444" cy="1061829"/>
          </a:xfrm>
          <a:prstGeom prst="rect">
            <a:avLst/>
          </a:prstGeom>
          <a:noFill/>
        </p:spPr>
        <p:txBody>
          <a:bodyPr wrap="none" rtlCol="0">
            <a:spAutoFit/>
          </a:bodyPr>
          <a:lstStyle/>
          <a:p>
            <a:pPr algn="ctr"/>
            <a:r>
              <a:rPr lang="en-US" sz="2100" b="1" dirty="0" smtClean="0">
                <a:solidFill>
                  <a:srgbClr val="000000"/>
                </a:solidFill>
                <a:ea typeface="ＭＳ Ｐゴシック" charset="0"/>
                <a:cs typeface="Arial" panose="020B0604020202020204" pitchFamily="34" charset="0"/>
              </a:rPr>
              <a:t>Individuals in a population</a:t>
            </a:r>
          </a:p>
          <a:p>
            <a:pPr algn="ctr"/>
            <a:r>
              <a:rPr lang="en-US" sz="2100" b="1" dirty="0" smtClean="0">
                <a:solidFill>
                  <a:srgbClr val="000000"/>
                </a:solidFill>
                <a:ea typeface="ＭＳ Ｐゴシック" charset="0"/>
                <a:cs typeface="Arial" panose="020B0604020202020204" pitchFamily="34" charset="0"/>
              </a:rPr>
              <a:t>vary in their heritable</a:t>
            </a:r>
          </a:p>
          <a:p>
            <a:pPr algn="ctr"/>
            <a:r>
              <a:rPr lang="en-US" sz="2100" b="1" dirty="0" smtClean="0">
                <a:solidFill>
                  <a:srgbClr val="000000"/>
                </a:solidFill>
                <a:ea typeface="ＭＳ Ｐゴシック" charset="0"/>
                <a:cs typeface="Arial" panose="020B0604020202020204" pitchFamily="34" charset="0"/>
              </a:rPr>
              <a:t>characteristics.</a:t>
            </a:r>
            <a:endParaRPr lang="en-US" sz="2100" b="1" dirty="0">
              <a:solidFill>
                <a:srgbClr val="000000"/>
              </a:solidFill>
              <a:ea typeface="ＭＳ Ｐゴシック" charset="0"/>
              <a:cs typeface="Arial" panose="020B0604020202020204" pitchFamily="34" charset="0"/>
            </a:endParaRPr>
          </a:p>
        </p:txBody>
      </p:sp>
      <p:sp>
        <p:nvSpPr>
          <p:cNvPr id="6" name="TextBox 5"/>
          <p:cNvSpPr txBox="1"/>
          <p:nvPr/>
        </p:nvSpPr>
        <p:spPr>
          <a:xfrm>
            <a:off x="5032050" y="1103671"/>
            <a:ext cx="3461204" cy="1061829"/>
          </a:xfrm>
          <a:prstGeom prst="rect">
            <a:avLst/>
          </a:prstGeom>
          <a:noFill/>
        </p:spPr>
        <p:txBody>
          <a:bodyPr wrap="none" rtlCol="0">
            <a:spAutoFit/>
          </a:bodyPr>
          <a:lstStyle/>
          <a:p>
            <a:pPr algn="ctr"/>
            <a:r>
              <a:rPr lang="en-US" sz="2100" b="1" dirty="0" smtClean="0">
                <a:solidFill>
                  <a:srgbClr val="000000"/>
                </a:solidFill>
                <a:ea typeface="ＭＳ Ｐゴシック" charset="0"/>
                <a:cs typeface="Arial" panose="020B0604020202020204" pitchFamily="34" charset="0"/>
              </a:rPr>
              <a:t>Organisms produce more</a:t>
            </a:r>
          </a:p>
          <a:p>
            <a:pPr algn="ctr"/>
            <a:r>
              <a:rPr lang="en-US" sz="2100" b="1" dirty="0" smtClean="0">
                <a:solidFill>
                  <a:srgbClr val="000000"/>
                </a:solidFill>
                <a:ea typeface="ＭＳ Ｐゴシック" charset="0"/>
                <a:cs typeface="Arial" panose="020B0604020202020204" pitchFamily="34" charset="0"/>
              </a:rPr>
              <a:t>offspring than the</a:t>
            </a:r>
          </a:p>
          <a:p>
            <a:pPr algn="ctr"/>
            <a:r>
              <a:rPr lang="en-US" sz="2100" b="1" dirty="0" smtClean="0">
                <a:solidFill>
                  <a:srgbClr val="000000"/>
                </a:solidFill>
                <a:ea typeface="ＭＳ Ｐゴシック" charset="0"/>
                <a:cs typeface="Arial" panose="020B0604020202020204" pitchFamily="34" charset="0"/>
              </a:rPr>
              <a:t>environment can support.</a:t>
            </a:r>
            <a:endParaRPr lang="en-US" sz="2100" b="1" dirty="0">
              <a:solidFill>
                <a:srgbClr val="000000"/>
              </a:solidFill>
              <a:ea typeface="ＭＳ Ｐゴシック" charset="0"/>
              <a:cs typeface="Arial" panose="020B0604020202020204" pitchFamily="34" charset="0"/>
            </a:endParaRPr>
          </a:p>
        </p:txBody>
      </p:sp>
      <p:sp>
        <p:nvSpPr>
          <p:cNvPr id="7" name="TextBox 6"/>
          <p:cNvSpPr txBox="1"/>
          <p:nvPr/>
        </p:nvSpPr>
        <p:spPr>
          <a:xfrm>
            <a:off x="3837190" y="3077071"/>
            <a:ext cx="1529586" cy="415498"/>
          </a:xfrm>
          <a:prstGeom prst="rect">
            <a:avLst/>
          </a:prstGeom>
          <a:noFill/>
        </p:spPr>
        <p:txBody>
          <a:bodyPr wrap="none" rtlCol="0">
            <a:spAutoFit/>
          </a:bodyPr>
          <a:lstStyle/>
          <a:p>
            <a:r>
              <a:rPr lang="en-US" sz="2100" b="1" dirty="0" smtClean="0">
                <a:solidFill>
                  <a:srgbClr val="000000"/>
                </a:solidFill>
                <a:ea typeface="ＭＳ Ｐゴシック" charset="0"/>
                <a:cs typeface="Arial" panose="020B0604020202020204" pitchFamily="34" charset="0"/>
              </a:rPr>
              <a:t>Inferences</a:t>
            </a:r>
            <a:endParaRPr lang="en-US" sz="2100" b="1" dirty="0">
              <a:solidFill>
                <a:srgbClr val="000000"/>
              </a:solidFill>
              <a:ea typeface="ＭＳ Ｐゴシック" charset="0"/>
              <a:cs typeface="Arial" panose="020B0604020202020204" pitchFamily="34" charset="0"/>
            </a:endParaRPr>
          </a:p>
        </p:txBody>
      </p:sp>
      <p:sp>
        <p:nvSpPr>
          <p:cNvPr id="8" name="TextBox 7"/>
          <p:cNvSpPr txBox="1"/>
          <p:nvPr/>
        </p:nvSpPr>
        <p:spPr>
          <a:xfrm>
            <a:off x="1932764" y="3597332"/>
            <a:ext cx="5243743" cy="1061829"/>
          </a:xfrm>
          <a:prstGeom prst="rect">
            <a:avLst/>
          </a:prstGeom>
          <a:noFill/>
        </p:spPr>
        <p:txBody>
          <a:bodyPr wrap="none" rtlCol="0">
            <a:spAutoFit/>
          </a:bodyPr>
          <a:lstStyle/>
          <a:p>
            <a:pPr algn="ctr"/>
            <a:r>
              <a:rPr lang="en-US" sz="2100" b="1" dirty="0" smtClean="0">
                <a:solidFill>
                  <a:srgbClr val="000000"/>
                </a:solidFill>
                <a:ea typeface="ＭＳ Ｐゴシック" charset="0"/>
                <a:cs typeface="Arial" panose="020B0604020202020204" pitchFamily="34" charset="0"/>
              </a:rPr>
              <a:t>Individuals that are well suited</a:t>
            </a:r>
          </a:p>
          <a:p>
            <a:pPr algn="ctr"/>
            <a:r>
              <a:rPr lang="en-US" sz="2100" b="1" dirty="0" smtClean="0">
                <a:solidFill>
                  <a:srgbClr val="000000"/>
                </a:solidFill>
                <a:ea typeface="ＭＳ Ｐゴシック" charset="0"/>
                <a:cs typeface="Arial" panose="020B0604020202020204" pitchFamily="34" charset="0"/>
              </a:rPr>
              <a:t>to their environment tend to leave more</a:t>
            </a:r>
          </a:p>
          <a:p>
            <a:pPr algn="ctr"/>
            <a:r>
              <a:rPr lang="en-US" sz="2100" b="1" dirty="0" smtClean="0">
                <a:solidFill>
                  <a:srgbClr val="000000"/>
                </a:solidFill>
                <a:ea typeface="ＭＳ Ｐゴシック" charset="0"/>
                <a:cs typeface="Arial" panose="020B0604020202020204" pitchFamily="34" charset="0"/>
              </a:rPr>
              <a:t>offspring than other individuals.</a:t>
            </a:r>
            <a:endParaRPr lang="en-US" sz="2100" b="1" dirty="0">
              <a:solidFill>
                <a:srgbClr val="000000"/>
              </a:solidFill>
              <a:ea typeface="ＭＳ Ｐゴシック" charset="0"/>
              <a:cs typeface="Arial" panose="020B0604020202020204" pitchFamily="34" charset="0"/>
            </a:endParaRPr>
          </a:p>
        </p:txBody>
      </p:sp>
      <p:sp>
        <p:nvSpPr>
          <p:cNvPr id="9" name="TextBox 8"/>
          <p:cNvSpPr txBox="1"/>
          <p:nvPr/>
        </p:nvSpPr>
        <p:spPr>
          <a:xfrm>
            <a:off x="2616312" y="5276913"/>
            <a:ext cx="3990195" cy="738664"/>
          </a:xfrm>
          <a:prstGeom prst="rect">
            <a:avLst/>
          </a:prstGeom>
          <a:noFill/>
        </p:spPr>
        <p:txBody>
          <a:bodyPr wrap="none" rtlCol="0">
            <a:spAutoFit/>
          </a:bodyPr>
          <a:lstStyle/>
          <a:p>
            <a:pPr algn="ctr"/>
            <a:r>
              <a:rPr lang="en-US" sz="2100" b="1" dirty="0" smtClean="0">
                <a:solidFill>
                  <a:srgbClr val="000000"/>
                </a:solidFill>
                <a:ea typeface="ＭＳ Ｐゴシック" charset="0"/>
                <a:cs typeface="Arial" panose="020B0604020202020204" pitchFamily="34" charset="0"/>
              </a:rPr>
              <a:t>Over time, favorable traits</a:t>
            </a:r>
          </a:p>
          <a:p>
            <a:pPr algn="ctr"/>
            <a:r>
              <a:rPr lang="en-US" sz="2100" b="1" dirty="0" smtClean="0">
                <a:solidFill>
                  <a:srgbClr val="000000"/>
                </a:solidFill>
                <a:ea typeface="ＭＳ Ｐゴシック" charset="0"/>
                <a:cs typeface="Arial" panose="020B0604020202020204" pitchFamily="34" charset="0"/>
              </a:rPr>
              <a:t>accumulate in the population.</a:t>
            </a:r>
            <a:endParaRPr lang="en-US" sz="2100" b="1" dirty="0">
              <a:solidFill>
                <a:srgbClr val="000000"/>
              </a:solidFill>
              <a:ea typeface="ＭＳ Ｐゴシック" charset="0"/>
              <a:cs typeface="Arial" panose="020B0604020202020204" pitchFamily="34" charset="0"/>
            </a:endParaRPr>
          </a:p>
        </p:txBody>
      </p:sp>
      <p:sp>
        <p:nvSpPr>
          <p:cNvPr id="10" name="TextBox 9"/>
          <p:cNvSpPr txBox="1"/>
          <p:nvPr/>
        </p:nvSpPr>
        <p:spPr>
          <a:xfrm>
            <a:off x="4251147" y="4776572"/>
            <a:ext cx="663964" cy="415498"/>
          </a:xfrm>
          <a:prstGeom prst="rect">
            <a:avLst/>
          </a:prstGeom>
          <a:noFill/>
        </p:spPr>
        <p:txBody>
          <a:bodyPr wrap="none" rtlCol="0">
            <a:spAutoFit/>
          </a:bodyPr>
          <a:lstStyle/>
          <a:p>
            <a:r>
              <a:rPr lang="en-US" sz="2100" b="1" dirty="0" smtClean="0">
                <a:solidFill>
                  <a:srgbClr val="000000"/>
                </a:solidFill>
                <a:ea typeface="ＭＳ Ｐゴシック" charset="0"/>
                <a:cs typeface="Arial" panose="020B0604020202020204" pitchFamily="34" charset="0"/>
              </a:rPr>
              <a:t>and</a:t>
            </a:r>
            <a:endParaRPr lang="en-US" sz="2100" b="1" dirty="0">
              <a:solidFill>
                <a:srgbClr val="000000"/>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27082091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idx="1"/>
          </p:nvPr>
        </p:nvSpPr>
        <p:spPr/>
        <p:txBody>
          <a:bodyPr/>
          <a:lstStyle/>
          <a:p>
            <a:r>
              <a:rPr lang="en-US" dirty="0" smtClean="0"/>
              <a:t>If some heritable traits are advantageous, these will ACCUMULATE in a population OVER TIME</a:t>
            </a:r>
            <a:endParaRPr lang="en-US" dirty="0"/>
          </a:p>
          <a:p>
            <a:pPr lvl="1"/>
            <a:r>
              <a:rPr lang="en-US" dirty="0" smtClean="0"/>
              <a:t>Remember </a:t>
            </a:r>
            <a:r>
              <a:rPr lang="en-US" i="1" dirty="0" smtClean="0"/>
              <a:t>change over time</a:t>
            </a:r>
          </a:p>
          <a:p>
            <a:pPr lvl="1"/>
            <a:r>
              <a:rPr lang="en-US" dirty="0" smtClean="0"/>
              <a:t>Remember </a:t>
            </a:r>
            <a:r>
              <a:rPr lang="en-US" i="1" dirty="0" smtClean="0"/>
              <a:t>descent with modification </a:t>
            </a:r>
          </a:p>
          <a:p>
            <a:r>
              <a:rPr lang="en-US" dirty="0"/>
              <a:t>T</a:t>
            </a:r>
            <a:r>
              <a:rPr lang="en-US" dirty="0" smtClean="0"/>
              <a:t>he frequency of individuals with FAVORABLE traits will INCREASE</a:t>
            </a:r>
          </a:p>
          <a:p>
            <a:r>
              <a:rPr lang="en-US" dirty="0" smtClean="0"/>
              <a:t>This process explains the </a:t>
            </a:r>
            <a:r>
              <a:rPr lang="en-US" b="1" dirty="0" smtClean="0"/>
              <a:t>match</a:t>
            </a:r>
            <a:r>
              <a:rPr lang="en-US" dirty="0" smtClean="0"/>
              <a:t> between organisms and their environment</a:t>
            </a:r>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a:t>
            </a:r>
            <a:r>
              <a:rPr lang="en-US" dirty="0" smtClean="0"/>
              <a:t>selection </a:t>
            </a:r>
            <a:r>
              <a:rPr lang="mr-IN" dirty="0" smtClean="0"/>
              <a:t>–</a:t>
            </a:r>
            <a:r>
              <a:rPr lang="en-US" dirty="0" smtClean="0"/>
              <a:t> </a:t>
            </a:r>
            <a:r>
              <a:rPr lang="en-US" dirty="0" smtClean="0">
                <a:solidFill>
                  <a:srgbClr val="FF0000"/>
                </a:solidFill>
              </a:rPr>
              <a:t>Observations &amp; Inferences </a:t>
            </a:r>
          </a:p>
        </p:txBody>
      </p:sp>
    </p:spTree>
    <p:extLst>
      <p:ext uri="{BB962C8B-B14F-4D97-AF65-F5344CB8AC3E}">
        <p14:creationId xmlns:p14="http://schemas.microsoft.com/office/powerpoint/2010/main" val="32089654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12_Camouflag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16" y="210312"/>
            <a:ext cx="7363968" cy="6437376"/>
          </a:xfrm>
          <a:prstGeom prst="rect">
            <a:avLst/>
          </a:prstGeom>
        </p:spPr>
      </p:pic>
      <p:sp>
        <p:nvSpPr>
          <p:cNvPr id="4" name="TextBox 3"/>
          <p:cNvSpPr txBox="1"/>
          <p:nvPr/>
        </p:nvSpPr>
        <p:spPr>
          <a:xfrm>
            <a:off x="2287420" y="6333242"/>
            <a:ext cx="2766527" cy="356508"/>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A leaf </a:t>
            </a:r>
            <a:r>
              <a:rPr lang="en-US" sz="1800" b="1" dirty="0" err="1" smtClean="0">
                <a:solidFill>
                  <a:srgbClr val="000000"/>
                </a:solidFill>
                <a:ea typeface="ＭＳ Ｐゴシック" charset="0"/>
                <a:cs typeface="Arial" panose="020B0604020202020204" pitchFamily="34" charset="0"/>
              </a:rPr>
              <a:t>mantid</a:t>
            </a:r>
            <a:r>
              <a:rPr lang="en-US" sz="1800" b="1" dirty="0" smtClean="0">
                <a:solidFill>
                  <a:srgbClr val="000000"/>
                </a:solidFill>
                <a:ea typeface="ＭＳ Ｐゴシック" charset="0"/>
                <a:cs typeface="Arial" panose="020B0604020202020204" pitchFamily="34" charset="0"/>
              </a:rPr>
              <a:t> in Borneo</a:t>
            </a:r>
            <a:endParaRPr lang="en-US" sz="1800" b="1" dirty="0">
              <a:solidFill>
                <a:srgbClr val="000000"/>
              </a:solidFill>
              <a:ea typeface="ＭＳ Ｐゴシック" charset="0"/>
              <a:cs typeface="Arial" panose="020B0604020202020204" pitchFamily="34" charset="0"/>
            </a:endParaRPr>
          </a:p>
        </p:txBody>
      </p:sp>
      <p:sp>
        <p:nvSpPr>
          <p:cNvPr id="5" name="TextBox 4"/>
          <p:cNvSpPr txBox="1"/>
          <p:nvPr/>
        </p:nvSpPr>
        <p:spPr>
          <a:xfrm>
            <a:off x="841376" y="2993119"/>
            <a:ext cx="3202543" cy="374461"/>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A flower </a:t>
            </a:r>
            <a:r>
              <a:rPr lang="en-US" sz="1800" b="1" dirty="0" err="1" smtClean="0">
                <a:solidFill>
                  <a:srgbClr val="000000"/>
                </a:solidFill>
                <a:ea typeface="ＭＳ Ｐゴシック" charset="0"/>
                <a:cs typeface="Arial" panose="020B0604020202020204" pitchFamily="34" charset="0"/>
              </a:rPr>
              <a:t>mantid</a:t>
            </a:r>
            <a:r>
              <a:rPr lang="en-US" sz="1800" b="1" dirty="0" smtClean="0">
                <a:solidFill>
                  <a:srgbClr val="000000"/>
                </a:solidFill>
                <a:ea typeface="ＭＳ Ｐゴシック" charset="0"/>
                <a:cs typeface="Arial" panose="020B0604020202020204" pitchFamily="34" charset="0"/>
              </a:rPr>
              <a:t> in Malaysia</a:t>
            </a:r>
            <a:endParaRPr lang="en-US" sz="1800" b="1" dirty="0">
              <a:solidFill>
                <a:srgbClr val="000000"/>
              </a:solidFill>
              <a:ea typeface="ＭＳ Ｐゴシック" charset="0"/>
              <a:cs typeface="Arial" panose="020B0604020202020204" pitchFamily="34" charset="0"/>
            </a:endParaRPr>
          </a:p>
        </p:txBody>
      </p:sp>
      <p:sp>
        <p:nvSpPr>
          <p:cNvPr id="6" name="TextBox 5"/>
          <p:cNvSpPr txBox="1"/>
          <p:nvPr/>
        </p:nvSpPr>
        <p:spPr>
          <a:xfrm>
            <a:off x="5275178" y="2523759"/>
            <a:ext cx="2779351" cy="656590"/>
          </a:xfrm>
          <a:prstGeom prst="rect">
            <a:avLst/>
          </a:prstGeom>
          <a:noFill/>
        </p:spPr>
        <p:txBody>
          <a:bodyPr wrap="none" rtlCol="0">
            <a:spAutoFit/>
          </a:bodyPr>
          <a:lstStyle/>
          <a:p>
            <a:pPr>
              <a:lnSpc>
                <a:spcPts val="2200"/>
              </a:lnSpc>
            </a:pPr>
            <a:r>
              <a:rPr lang="en-US" sz="1800" b="1" dirty="0" smtClean="0">
                <a:solidFill>
                  <a:srgbClr val="000000"/>
                </a:solidFill>
                <a:ea typeface="ＭＳ Ｐゴシック" charset="0"/>
                <a:cs typeface="Arial" panose="020B0604020202020204" pitchFamily="34" charset="0"/>
              </a:rPr>
              <a:t>A flower-eyed </a:t>
            </a:r>
            <a:r>
              <a:rPr lang="en-US" sz="1800" b="1" dirty="0" err="1" smtClean="0">
                <a:solidFill>
                  <a:srgbClr val="000000"/>
                </a:solidFill>
                <a:ea typeface="ＭＳ Ｐゴシック" charset="0"/>
                <a:cs typeface="Arial" panose="020B0604020202020204" pitchFamily="34" charset="0"/>
              </a:rPr>
              <a:t>mantid</a:t>
            </a:r>
            <a:r>
              <a:rPr lang="en-US" sz="1800" b="1" dirty="0" smtClean="0">
                <a:solidFill>
                  <a:srgbClr val="000000"/>
                </a:solidFill>
                <a:ea typeface="ＭＳ Ｐゴシック" charset="0"/>
                <a:cs typeface="Arial" panose="020B0604020202020204" pitchFamily="34" charset="0"/>
              </a:rPr>
              <a:t> in</a:t>
            </a:r>
            <a:br>
              <a:rPr lang="en-US" sz="1800" b="1" dirty="0" smtClean="0">
                <a:solidFill>
                  <a:srgbClr val="000000"/>
                </a:solidFill>
                <a:ea typeface="ＭＳ Ｐゴシック" charset="0"/>
                <a:cs typeface="Arial" panose="020B0604020202020204" pitchFamily="34" charset="0"/>
              </a:rPr>
            </a:br>
            <a:r>
              <a:rPr lang="en-US" sz="1800" b="1" dirty="0" smtClean="0">
                <a:solidFill>
                  <a:srgbClr val="000000"/>
                </a:solidFill>
                <a:ea typeface="ＭＳ Ｐゴシック" charset="0"/>
                <a:cs typeface="Arial" panose="020B0604020202020204" pitchFamily="34" charset="0"/>
              </a:rPr>
              <a:t>South Africa</a:t>
            </a:r>
            <a:endParaRPr lang="en-US" sz="1800" b="1" dirty="0">
              <a:solidFill>
                <a:srgbClr val="000000"/>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28784417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dirty="0"/>
              <a:t>Concept </a:t>
            </a:r>
            <a:r>
              <a:rPr lang="is-IS" dirty="0" smtClean="0"/>
              <a:t>22</a:t>
            </a:r>
            <a:r>
              <a:rPr lang="en-US" dirty="0" smtClean="0"/>
              <a:t>.2</a:t>
            </a:r>
            <a:r>
              <a:rPr lang="en-US" dirty="0"/>
              <a:t>: Descent with modification by natural selection </a:t>
            </a:r>
            <a:r>
              <a:rPr lang="mr-IN" dirty="0"/>
              <a:t>–</a:t>
            </a:r>
            <a:r>
              <a:rPr lang="en-US" dirty="0"/>
              <a:t> </a:t>
            </a:r>
            <a:r>
              <a:rPr lang="en-US" dirty="0" smtClean="0">
                <a:solidFill>
                  <a:srgbClr val="FF0000"/>
                </a:solidFill>
              </a:rPr>
              <a:t>Summary</a:t>
            </a:r>
            <a:endParaRPr lang="en-US" b="0" i="1" dirty="0" smtClean="0">
              <a:solidFill>
                <a:schemeClr val="tx1"/>
              </a:solidFill>
            </a:endParaRPr>
          </a:p>
        </p:txBody>
      </p:sp>
      <p:sp>
        <p:nvSpPr>
          <p:cNvPr id="88066" name="Rectangle 3"/>
          <p:cNvSpPr>
            <a:spLocks noGrp="1" noChangeArrowheads="1"/>
          </p:cNvSpPr>
          <p:nvPr>
            <p:ph idx="1"/>
          </p:nvPr>
        </p:nvSpPr>
        <p:spPr/>
        <p:txBody>
          <a:bodyPr/>
          <a:lstStyle/>
          <a:p>
            <a:pPr eaLnBrk="1" hangingPunct="1"/>
            <a:r>
              <a:rPr lang="en-US" dirty="0" smtClean="0"/>
              <a:t>Individuals with certain HERITABLE traits survive and reproduce at a HIGHER RATE than other individuals = </a:t>
            </a:r>
            <a:r>
              <a:rPr lang="en-US" b="1" dirty="0" smtClean="0"/>
              <a:t>differential reproductive success</a:t>
            </a:r>
          </a:p>
          <a:p>
            <a:pPr eaLnBrk="1" hangingPunct="1"/>
            <a:r>
              <a:rPr lang="en-US" b="1" dirty="0" smtClean="0"/>
              <a:t>Natural selection </a:t>
            </a:r>
            <a:r>
              <a:rPr lang="en-US" dirty="0" smtClean="0"/>
              <a:t>= mechanism of evolution</a:t>
            </a:r>
          </a:p>
          <a:p>
            <a:pPr lvl="1"/>
            <a:r>
              <a:rPr lang="en-US" dirty="0" smtClean="0"/>
              <a:t>INCREASES the </a:t>
            </a:r>
            <a:r>
              <a:rPr lang="en-US" b="1" dirty="0" smtClean="0"/>
              <a:t>match</a:t>
            </a:r>
            <a:r>
              <a:rPr lang="en-US" dirty="0" smtClean="0"/>
              <a:t> between organisms and their environment OVER TIME</a:t>
            </a:r>
          </a:p>
          <a:p>
            <a:pPr lvl="1"/>
            <a:r>
              <a:rPr lang="en-US" dirty="0" smtClean="0"/>
              <a:t>If an environment changes over time, natural selection may result in adaptation to these new conditions and may give rise to </a:t>
            </a:r>
            <a:r>
              <a:rPr lang="en-US" b="1" dirty="0" smtClean="0"/>
              <a:t>new species</a:t>
            </a:r>
          </a:p>
        </p:txBody>
      </p:sp>
    </p:spTree>
    <p:extLst>
      <p:ext uri="{BB962C8B-B14F-4D97-AF65-F5344CB8AC3E}">
        <p14:creationId xmlns:p14="http://schemas.microsoft.com/office/powerpoint/2010/main" val="138365079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idx="1"/>
          </p:nvPr>
        </p:nvSpPr>
        <p:spPr/>
        <p:txBody>
          <a:bodyPr/>
          <a:lstStyle/>
          <a:p>
            <a:r>
              <a:rPr lang="en-US" sz="3600" b="1" dirty="0" smtClean="0"/>
              <a:t>INDIVIDUALS DO NOT EVOLVE</a:t>
            </a:r>
          </a:p>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a:cs typeface="Arial Black"/>
              </a:rPr>
              <a:t>INDIVIDUALS DO NOT EVOLVE</a:t>
            </a:r>
          </a:p>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cs typeface="Cambria"/>
              </a:rPr>
              <a:t>INDIVIDUALS DO NOT EVOLVE</a:t>
            </a:r>
          </a:p>
          <a:p>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Impact"/>
                <a:cs typeface="Impact"/>
              </a:rPr>
              <a:t>INDIVIDUALS DO NOT EVOLVE</a:t>
            </a:r>
          </a:p>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Rockwell Extra Bold"/>
                <a:cs typeface="Rockwell Extra Bold"/>
              </a:rPr>
              <a:t>INDIVIDUALS DO NOT EVOLVE</a:t>
            </a:r>
          </a:p>
          <a:p>
            <a:r>
              <a:rPr lang="en-US" sz="36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Wide Latin"/>
                <a:cs typeface="Wide Latin"/>
              </a:rPr>
              <a:t>INDIVIDUALS DO NOT EVOLVE</a:t>
            </a:r>
          </a:p>
          <a:p>
            <a:r>
              <a:rPr lang="en-US" sz="3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omic Sans MS"/>
                <a:cs typeface="Comic Sans MS"/>
              </a:rPr>
              <a:t>INDIVIDUALS DO NOT EVOLVE</a:t>
            </a:r>
          </a:p>
        </p:txBody>
      </p:sp>
      <p:sp>
        <p:nvSpPr>
          <p:cNvPr id="3" name="Rectangle 2"/>
          <p:cNvSpPr>
            <a:spLocks noGrp="1" noChangeArrowheads="1"/>
          </p:cNvSpPr>
          <p:nvPr>
            <p:ph type="title"/>
          </p:nvPr>
        </p:nvSpPr>
        <p:spPr>
          <a:xfrm>
            <a:off x="171324" y="141343"/>
            <a:ext cx="8775700" cy="822325"/>
          </a:xfrm>
        </p:spPr>
        <p:txBody>
          <a:bodyPr/>
          <a:lstStyle/>
          <a:p>
            <a:r>
              <a:rPr lang="en-US" dirty="0"/>
              <a:t>Concept </a:t>
            </a:r>
            <a:r>
              <a:rPr lang="is-IS" dirty="0" smtClean="0"/>
              <a:t>22</a:t>
            </a:r>
            <a:r>
              <a:rPr lang="en-US" dirty="0" smtClean="0"/>
              <a:t>.2</a:t>
            </a:r>
            <a:r>
              <a:rPr lang="en-US" dirty="0"/>
              <a:t>: Descent with modification by natural selection </a:t>
            </a:r>
            <a:r>
              <a:rPr lang="mr-IN" dirty="0"/>
              <a:t>–</a:t>
            </a:r>
            <a:r>
              <a:rPr lang="en-US" dirty="0"/>
              <a:t> </a:t>
            </a:r>
            <a:r>
              <a:rPr lang="en-US" dirty="0" smtClean="0">
                <a:solidFill>
                  <a:srgbClr val="FF0000"/>
                </a:solidFill>
              </a:rPr>
              <a:t>Summary</a:t>
            </a:r>
            <a:endParaRPr lang="en-US" b="0" i="1" dirty="0" smtClean="0">
              <a:solidFill>
                <a:schemeClr val="tx1"/>
              </a:solidFill>
            </a:endParaRPr>
          </a:p>
        </p:txBody>
      </p:sp>
    </p:spTree>
    <p:extLst>
      <p:ext uri="{BB962C8B-B14F-4D97-AF65-F5344CB8AC3E}">
        <p14:creationId xmlns:p14="http://schemas.microsoft.com/office/powerpoint/2010/main" val="34164579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idx="1"/>
          </p:nvPr>
        </p:nvSpPr>
        <p:spPr/>
        <p:txBody>
          <a:bodyPr/>
          <a:lstStyle/>
          <a:p>
            <a:r>
              <a:rPr lang="en-US" sz="4500" b="1" u="sng" dirty="0" smtClean="0"/>
              <a:t>POPULATIONS EVOLVE OVER TIME</a:t>
            </a:r>
          </a:p>
          <a:p>
            <a:r>
              <a:rPr lang="en-US" sz="4500" b="1" u="sng" dirty="0"/>
              <a:t>POPULATIONS EVOLVE OVER TIME</a:t>
            </a:r>
          </a:p>
          <a:p>
            <a:r>
              <a:rPr lang="en-US" sz="4500" b="1" u="sng" dirty="0"/>
              <a:t>POPULATIONS EVOLVE OVER TIME</a:t>
            </a:r>
          </a:p>
          <a:p>
            <a:endParaRPr lang="en-US" sz="4800" b="1" u="sng" dirty="0" smtClean="0"/>
          </a:p>
          <a:p>
            <a:endParaRPr lang="en-US"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selection </a:t>
            </a:r>
            <a:r>
              <a:rPr lang="mr-IN" dirty="0"/>
              <a:t>–</a:t>
            </a:r>
            <a:r>
              <a:rPr lang="en-US" dirty="0"/>
              <a:t> </a:t>
            </a:r>
            <a:r>
              <a:rPr lang="en-US" dirty="0" smtClean="0">
                <a:solidFill>
                  <a:srgbClr val="FF0000"/>
                </a:solidFill>
              </a:rPr>
              <a:t>Summary</a:t>
            </a:r>
            <a:endParaRPr lang="en-US" b="0" i="1" dirty="0" smtClean="0">
              <a:solidFill>
                <a:schemeClr val="tx1"/>
              </a:solidFill>
            </a:endParaRPr>
          </a:p>
        </p:txBody>
      </p:sp>
    </p:spTree>
    <p:extLst>
      <p:ext uri="{BB962C8B-B14F-4D97-AF65-F5344CB8AC3E}">
        <p14:creationId xmlns:p14="http://schemas.microsoft.com/office/powerpoint/2010/main" val="4001732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4702CBCC-900C-445C-AB77-9A1465FC00EC.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733202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“Endless Forms Most Beautiful”</a:t>
            </a:r>
          </a:p>
        </p:txBody>
      </p:sp>
      <p:sp>
        <p:nvSpPr>
          <p:cNvPr id="16386" name="Rectangle 3"/>
          <p:cNvSpPr>
            <a:spLocks noGrp="1" noChangeArrowheads="1"/>
          </p:cNvSpPr>
          <p:nvPr>
            <p:ph idx="1"/>
          </p:nvPr>
        </p:nvSpPr>
        <p:spPr>
          <a:xfrm>
            <a:off x="144463" y="820523"/>
            <a:ext cx="8775700" cy="5229225"/>
          </a:xfrm>
        </p:spPr>
        <p:txBody>
          <a:bodyPr/>
          <a:lstStyle/>
          <a:p>
            <a:pPr eaLnBrk="1" hangingPunct="1"/>
            <a:r>
              <a:rPr lang="en-US" dirty="0" smtClean="0"/>
              <a:t>A new era of biology began in </a:t>
            </a:r>
            <a:r>
              <a:rPr lang="en-US" sz="4400" dirty="0" smtClean="0"/>
              <a:t>1859</a:t>
            </a:r>
            <a:r>
              <a:rPr lang="en-US" dirty="0" smtClean="0"/>
              <a:t> when Charles Darwin published </a:t>
            </a:r>
            <a:r>
              <a:rPr lang="en-US" i="1" dirty="0" smtClean="0"/>
              <a:t>The Origin of Species </a:t>
            </a:r>
          </a:p>
          <a:p>
            <a:pPr lvl="1"/>
            <a:r>
              <a:rPr lang="en-US" i="1" dirty="0" smtClean="0"/>
              <a:t>The Origin of Species</a:t>
            </a:r>
            <a:r>
              <a:rPr lang="en-US" dirty="0" smtClean="0"/>
              <a:t> focused biologists’ </a:t>
            </a:r>
            <a:r>
              <a:rPr lang="en-US" altLang="ja-JP" dirty="0" smtClean="0"/>
              <a:t>attention on the great </a:t>
            </a:r>
            <a:r>
              <a:rPr lang="en-US" altLang="ja-JP" u="sng" dirty="0" smtClean="0"/>
              <a:t>diversity</a:t>
            </a:r>
            <a:r>
              <a:rPr lang="en-US" altLang="ja-JP" dirty="0" smtClean="0"/>
              <a:t> of organisms</a:t>
            </a:r>
          </a:p>
          <a:p>
            <a:pPr lvl="1"/>
            <a:r>
              <a:rPr lang="en-US" dirty="0"/>
              <a:t>Darwin noted that current species are </a:t>
            </a:r>
            <a:r>
              <a:rPr lang="en-US" u="sng" dirty="0"/>
              <a:t>descendants</a:t>
            </a:r>
            <a:r>
              <a:rPr lang="en-US" dirty="0"/>
              <a:t> of ancestral species</a:t>
            </a:r>
          </a:p>
          <a:p>
            <a:pPr lvl="1"/>
            <a:r>
              <a:rPr lang="en-US" b="1" dirty="0"/>
              <a:t>Evolution </a:t>
            </a:r>
            <a:r>
              <a:rPr lang="en-US" dirty="0"/>
              <a:t>can be defined by </a:t>
            </a:r>
            <a:r>
              <a:rPr lang="en-US" dirty="0" smtClean="0"/>
              <a:t>Darwin’</a:t>
            </a:r>
            <a:r>
              <a:rPr lang="en-US" altLang="ja-JP" dirty="0" smtClean="0"/>
              <a:t>s phrase</a:t>
            </a:r>
            <a:r>
              <a:rPr lang="mr-IN" altLang="ja-JP" dirty="0" smtClean="0"/>
              <a:t>…</a:t>
            </a:r>
            <a:r>
              <a:rPr lang="en-US" altLang="ja-JP" dirty="0" smtClean="0"/>
              <a:t> </a:t>
            </a:r>
          </a:p>
          <a:p>
            <a:pPr marL="458787" lvl="1" indent="0" algn="ctr">
              <a:buNone/>
            </a:pPr>
            <a:r>
              <a:rPr lang="en-US" altLang="ja-JP" sz="4000" b="1" dirty="0" smtClean="0"/>
              <a:t>“</a:t>
            </a:r>
            <a:r>
              <a:rPr lang="en-US" altLang="ja-JP" sz="4000" b="1" i="1" dirty="0" smtClean="0"/>
              <a:t>descent </a:t>
            </a:r>
            <a:r>
              <a:rPr lang="en-US" altLang="ja-JP" sz="4000" b="1" i="1" dirty="0"/>
              <a:t>with </a:t>
            </a:r>
            <a:r>
              <a:rPr lang="en-US" altLang="ja-JP" sz="4000" b="1" i="1" dirty="0" smtClean="0"/>
              <a:t>modification”</a:t>
            </a:r>
            <a:endParaRPr lang="en-US" altLang="ja-JP" sz="4000" b="1" i="1" dirty="0"/>
          </a:p>
        </p:txBody>
      </p:sp>
    </p:spTree>
    <p:extLst>
      <p:ext uri="{BB962C8B-B14F-4D97-AF65-F5344CB8AC3E}">
        <p14:creationId xmlns:p14="http://schemas.microsoft.com/office/powerpoint/2010/main" val="499153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anim calcmode="lin" valueType="num">
                                      <p:cBhvr>
                                        <p:cTn id="7" dur="1000" fill="hold"/>
                                        <p:tgtEl>
                                          <p:spTgt spid="16386">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6386">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6386">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163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idx="1"/>
          </p:nvPr>
        </p:nvSpPr>
        <p:spPr/>
        <p:txBody>
          <a:bodyPr/>
          <a:lstStyle/>
          <a:p>
            <a:r>
              <a:rPr lang="en-US" sz="2400" dirty="0" smtClean="0"/>
              <a:t>Natural selection can only increase or decrease </a:t>
            </a:r>
            <a:r>
              <a:rPr lang="en-US" sz="2400" u="sng" dirty="0" smtClean="0"/>
              <a:t>HERITABLE</a:t>
            </a:r>
            <a:r>
              <a:rPr lang="en-US" sz="2400" dirty="0" smtClean="0"/>
              <a:t> traits that vary in a population</a:t>
            </a:r>
          </a:p>
          <a:p>
            <a:r>
              <a:rPr lang="en-US" sz="2400" dirty="0" smtClean="0"/>
              <a:t>Natural </a:t>
            </a:r>
            <a:r>
              <a:rPr lang="en-US" sz="2400" dirty="0"/>
              <a:t>selection does </a:t>
            </a:r>
            <a:r>
              <a:rPr lang="en-US" sz="2400" u="sng" dirty="0" smtClean="0"/>
              <a:t>NOT</a:t>
            </a:r>
            <a:r>
              <a:rPr lang="en-US" sz="2400" dirty="0" smtClean="0"/>
              <a:t> just “create” </a:t>
            </a:r>
            <a:r>
              <a:rPr lang="en-US" sz="2400" dirty="0"/>
              <a:t>new </a:t>
            </a:r>
            <a:r>
              <a:rPr lang="en-US" sz="2400" dirty="0" smtClean="0"/>
              <a:t>traits!</a:t>
            </a:r>
          </a:p>
          <a:p>
            <a:pPr lvl="1"/>
            <a:r>
              <a:rPr lang="en-US" sz="2400" dirty="0" smtClean="0"/>
              <a:t>It </a:t>
            </a:r>
            <a:r>
              <a:rPr lang="en-US" sz="2400" i="1" dirty="0" smtClean="0"/>
              <a:t>edits</a:t>
            </a:r>
            <a:r>
              <a:rPr lang="en-US" sz="2400" dirty="0" smtClean="0"/>
              <a:t> </a:t>
            </a:r>
            <a:r>
              <a:rPr lang="en-US" sz="2400" dirty="0"/>
              <a:t>or </a:t>
            </a:r>
            <a:r>
              <a:rPr lang="en-US" sz="2400" i="1" dirty="0"/>
              <a:t>selects</a:t>
            </a:r>
            <a:r>
              <a:rPr lang="en-US" sz="2400" dirty="0"/>
              <a:t> for traits </a:t>
            </a:r>
            <a:r>
              <a:rPr lang="en-US" sz="2400" dirty="0" smtClean="0"/>
              <a:t>ALREADY PRESENT in </a:t>
            </a:r>
            <a:r>
              <a:rPr lang="en-US" sz="2400" dirty="0"/>
              <a:t>the </a:t>
            </a:r>
            <a:r>
              <a:rPr lang="en-US" sz="2400" dirty="0" smtClean="0"/>
              <a:t>population!!!</a:t>
            </a:r>
            <a:endParaRPr lang="en-US" sz="2400" dirty="0"/>
          </a:p>
          <a:p>
            <a:r>
              <a:rPr lang="en-US" sz="2400" dirty="0"/>
              <a:t>Adaptations </a:t>
            </a:r>
            <a:r>
              <a:rPr lang="en-US" sz="2400" u="sng" dirty="0"/>
              <a:t>VARY</a:t>
            </a:r>
            <a:r>
              <a:rPr lang="en-US" sz="2400" dirty="0"/>
              <a:t> with </a:t>
            </a:r>
            <a:r>
              <a:rPr lang="en-US" sz="2400" u="sng" dirty="0"/>
              <a:t>DIFFERENT</a:t>
            </a:r>
            <a:r>
              <a:rPr lang="en-US" sz="2400" dirty="0"/>
              <a:t> </a:t>
            </a:r>
            <a:r>
              <a:rPr lang="en-US" sz="2400" dirty="0" smtClean="0"/>
              <a:t>environments</a:t>
            </a:r>
          </a:p>
          <a:p>
            <a:r>
              <a:rPr lang="en-US" sz="2400" dirty="0" smtClean="0"/>
              <a:t>The </a:t>
            </a:r>
            <a:r>
              <a:rPr lang="en-US" sz="2400" dirty="0"/>
              <a:t>current, local environment determines which traits will be selected for or selected against in any specific population</a:t>
            </a:r>
          </a:p>
          <a:p>
            <a:endParaRPr lang="en-US" sz="2400"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.2</a:t>
            </a:r>
            <a:r>
              <a:rPr lang="en-US" dirty="0"/>
              <a:t>: Descent with modification by natural selection </a:t>
            </a:r>
            <a:r>
              <a:rPr lang="mr-IN" dirty="0"/>
              <a:t>–</a:t>
            </a:r>
            <a:r>
              <a:rPr lang="en-US" dirty="0"/>
              <a:t> </a:t>
            </a:r>
            <a:r>
              <a:rPr lang="en-US" dirty="0" smtClean="0">
                <a:solidFill>
                  <a:srgbClr val="FF0000"/>
                </a:solidFill>
              </a:rPr>
              <a:t>Summary</a:t>
            </a:r>
            <a:endParaRPr lang="en-US" b="0" i="1" dirty="0" smtClean="0">
              <a:solidFill>
                <a:schemeClr val="tx1"/>
              </a:solidFill>
            </a:endParaRPr>
          </a:p>
        </p:txBody>
      </p:sp>
    </p:spTree>
    <p:extLst>
      <p:ext uri="{BB962C8B-B14F-4D97-AF65-F5344CB8AC3E}">
        <p14:creationId xmlns:p14="http://schemas.microsoft.com/office/powerpoint/2010/main" val="38321607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0A5CBE45-124A-4CC3-9375-AD42DF6E6A79.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4416206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91DF5B0D-8699-4E4A-B97F-BC18CCF7A739.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4360950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40D6207D-13E9-4A8A-9ABD-9D270A9778A6.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1448121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Overview</a:t>
            </a:r>
          </a:p>
        </p:txBody>
      </p:sp>
      <p:sp>
        <p:nvSpPr>
          <p:cNvPr id="16386" name="Rectangle 3"/>
          <p:cNvSpPr>
            <a:spLocks noGrp="1" noChangeArrowheads="1"/>
          </p:cNvSpPr>
          <p:nvPr>
            <p:ph idx="1"/>
          </p:nvPr>
        </p:nvSpPr>
        <p:spPr/>
        <p:txBody>
          <a:bodyPr/>
          <a:lstStyle/>
          <a:p>
            <a:r>
              <a:rPr lang="en-US" strike="sngStrike" dirty="0"/>
              <a:t>Concept </a:t>
            </a:r>
            <a:r>
              <a:rPr lang="is-IS" strike="sngStrike" dirty="0" smtClean="0"/>
              <a:t>22</a:t>
            </a:r>
            <a:r>
              <a:rPr lang="en-US" strike="sngStrike" dirty="0" smtClean="0"/>
              <a:t>.1</a:t>
            </a:r>
            <a:r>
              <a:rPr lang="en-US" strike="sngStrike" dirty="0"/>
              <a:t>: The Darwinian revolution challenged traditional views of a young Earth inhabited by unchanging </a:t>
            </a:r>
            <a:r>
              <a:rPr lang="en-US" strike="sngStrike" dirty="0" smtClean="0"/>
              <a:t>species</a:t>
            </a:r>
          </a:p>
          <a:p>
            <a:r>
              <a:rPr lang="en-US" strike="sngStrike" dirty="0"/>
              <a:t>Concept </a:t>
            </a:r>
            <a:r>
              <a:rPr lang="is-IS" strike="sngStrike" dirty="0" smtClean="0"/>
              <a:t>22</a:t>
            </a:r>
            <a:r>
              <a:rPr lang="en-US" strike="sngStrike" dirty="0" smtClean="0"/>
              <a:t>.2</a:t>
            </a:r>
            <a:r>
              <a:rPr lang="en-US" strike="sngStrike" dirty="0"/>
              <a:t>: Descent with modification by natural selection explains the adaptations of organisms and the unity and diversity of </a:t>
            </a:r>
            <a:r>
              <a:rPr lang="en-US" strike="sngStrike" dirty="0" smtClean="0"/>
              <a:t>life</a:t>
            </a:r>
          </a:p>
          <a:p>
            <a:r>
              <a:rPr lang="en-US" sz="3200" b="1" dirty="0">
                <a:solidFill>
                  <a:srgbClr val="FF0000"/>
                </a:solidFill>
              </a:rPr>
              <a:t>Concept </a:t>
            </a:r>
            <a:r>
              <a:rPr lang="is-IS" sz="3200" b="1" dirty="0" smtClean="0">
                <a:solidFill>
                  <a:srgbClr val="FF0000"/>
                </a:solidFill>
              </a:rPr>
              <a:t>22</a:t>
            </a:r>
            <a:r>
              <a:rPr lang="en-US" sz="3200" b="1" dirty="0" smtClean="0">
                <a:solidFill>
                  <a:srgbClr val="FF0000"/>
                </a:solidFill>
              </a:rPr>
              <a:t>.3</a:t>
            </a:r>
            <a:r>
              <a:rPr lang="en-US" sz="3200" b="1" dirty="0">
                <a:solidFill>
                  <a:srgbClr val="FF0000"/>
                </a:solidFill>
              </a:rPr>
              <a:t>: Evolution is supported by an overwhelming amount of scientific </a:t>
            </a:r>
            <a:r>
              <a:rPr lang="en-US" sz="3200" b="1" dirty="0" smtClean="0">
                <a:solidFill>
                  <a:srgbClr val="FF0000"/>
                </a:solidFill>
              </a:rPr>
              <a:t>evidence</a:t>
            </a:r>
          </a:p>
          <a:p>
            <a:endParaRPr lang="en-US" dirty="0" smtClean="0"/>
          </a:p>
          <a:p>
            <a:endParaRPr lang="en-US" altLang="ja-JP" dirty="0"/>
          </a:p>
        </p:txBody>
      </p:sp>
    </p:spTree>
    <p:extLst>
      <p:ext uri="{BB962C8B-B14F-4D97-AF65-F5344CB8AC3E}">
        <p14:creationId xmlns:p14="http://schemas.microsoft.com/office/powerpoint/2010/main" val="426990311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dirty="0" smtClean="0"/>
              <a:t>Direct observations</a:t>
            </a:r>
          </a:p>
          <a:p>
            <a:pPr marL="971550" lvl="1" indent="-514350" eaLnBrk="1" hangingPunct="1">
              <a:buFont typeface="+mj-lt"/>
              <a:buAutoNum type="arabicPeriod"/>
            </a:pPr>
            <a:r>
              <a:rPr lang="en-US" dirty="0" smtClean="0"/>
              <a:t>Homology</a:t>
            </a:r>
          </a:p>
          <a:p>
            <a:pPr marL="971550" lvl="1" indent="-514350" eaLnBrk="1" hangingPunct="1">
              <a:buFont typeface="+mj-lt"/>
              <a:buAutoNum type="arabicPeriod"/>
            </a:pPr>
            <a:r>
              <a:rPr lang="en-US" dirty="0" smtClean="0"/>
              <a:t>The fossil record</a:t>
            </a:r>
          </a:p>
          <a:p>
            <a:pPr marL="971550" lvl="1" indent="-514350" eaLnBrk="1" hangingPunct="1">
              <a:buFont typeface="+mj-lt"/>
              <a:buAutoNum type="arabicPeriod"/>
            </a:pPr>
            <a:r>
              <a:rPr lang="en-US" dirty="0" smtClean="0"/>
              <a:t>Biogeography</a:t>
            </a:r>
          </a:p>
        </p:txBody>
      </p:sp>
    </p:spTree>
    <p:extLst>
      <p:ext uri="{BB962C8B-B14F-4D97-AF65-F5344CB8AC3E}">
        <p14:creationId xmlns:p14="http://schemas.microsoft.com/office/powerpoint/2010/main" val="15301216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sz="2800" b="1" dirty="0" smtClean="0">
                <a:solidFill>
                  <a:srgbClr val="FF0000"/>
                </a:solidFill>
              </a:rPr>
              <a:t>Direct observations</a:t>
            </a:r>
          </a:p>
          <a:p>
            <a:pPr marL="971550" lvl="1" indent="-514350" eaLnBrk="1" hangingPunct="1">
              <a:buFont typeface="+mj-lt"/>
              <a:buAutoNum type="arabicPeriod"/>
            </a:pPr>
            <a:r>
              <a:rPr lang="en-US" dirty="0" smtClean="0"/>
              <a:t>Homology</a:t>
            </a:r>
          </a:p>
          <a:p>
            <a:pPr marL="971550" lvl="1" indent="-514350" eaLnBrk="1" hangingPunct="1">
              <a:buFont typeface="+mj-lt"/>
              <a:buAutoNum type="arabicPeriod"/>
            </a:pPr>
            <a:r>
              <a:rPr lang="en-US" dirty="0" smtClean="0"/>
              <a:t>The fossil record</a:t>
            </a:r>
          </a:p>
          <a:p>
            <a:pPr marL="971550" lvl="1" indent="-514350" eaLnBrk="1" hangingPunct="1">
              <a:buFont typeface="+mj-lt"/>
              <a:buAutoNum type="arabicPeriod"/>
            </a:pPr>
            <a:r>
              <a:rPr lang="en-US" dirty="0" smtClean="0"/>
              <a:t>Biogeography</a:t>
            </a:r>
          </a:p>
        </p:txBody>
      </p:sp>
    </p:spTree>
    <p:extLst>
      <p:ext uri="{BB962C8B-B14F-4D97-AF65-F5344CB8AC3E}">
        <p14:creationId xmlns:p14="http://schemas.microsoft.com/office/powerpoint/2010/main" val="7389720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152400" y="228600"/>
            <a:ext cx="8775700" cy="822325"/>
          </a:xfrm>
        </p:spPr>
        <p:txBody>
          <a:bodyPr/>
          <a:lstStyle/>
          <a:p>
            <a:r>
              <a:rPr lang="en-US" dirty="0" smtClean="0"/>
              <a:t>Concept </a:t>
            </a:r>
            <a:r>
              <a:rPr lang="is-IS" dirty="0" smtClean="0"/>
              <a:t>22</a:t>
            </a:r>
            <a:r>
              <a:rPr lang="en-US" dirty="0" smtClean="0"/>
              <a:t>.3</a:t>
            </a:r>
            <a:r>
              <a:rPr lang="en-US" dirty="0"/>
              <a:t>: Evolution is supported </a:t>
            </a:r>
            <a:r>
              <a:rPr lang="en-US" dirty="0" smtClean="0"/>
              <a:t>scientific evidence </a:t>
            </a:r>
            <a:r>
              <a:rPr lang="mr-IN" dirty="0" smtClean="0"/>
              <a:t>–</a:t>
            </a:r>
            <a:r>
              <a:rPr lang="en-US" dirty="0" smtClean="0"/>
              <a:t> </a:t>
            </a:r>
            <a:r>
              <a:rPr lang="en-US" dirty="0" smtClean="0">
                <a:solidFill>
                  <a:srgbClr val="FF0000"/>
                </a:solidFill>
              </a:rPr>
              <a:t>Direct Observation </a:t>
            </a:r>
            <a:r>
              <a:rPr lang="en-US" dirty="0">
                <a:solidFill>
                  <a:srgbClr val="FF0000"/>
                </a:solidFill>
              </a:rPr>
              <a:t/>
            </a:r>
            <a:br>
              <a:rPr lang="en-US" dirty="0">
                <a:solidFill>
                  <a:srgbClr val="FF0000"/>
                </a:solidFill>
              </a:rPr>
            </a:br>
            <a:endParaRPr lang="en-US" b="0" i="1" dirty="0" smtClean="0">
              <a:solidFill>
                <a:srgbClr val="FF0000"/>
              </a:solidFill>
              <a:latin typeface="Times" panose="02020603050405020304" pitchFamily="18" charset="0"/>
            </a:endParaRPr>
          </a:p>
        </p:txBody>
      </p:sp>
      <p:sp>
        <p:nvSpPr>
          <p:cNvPr id="106498" name="Rectangle 3"/>
          <p:cNvSpPr>
            <a:spLocks noGrp="1" noChangeArrowheads="1"/>
          </p:cNvSpPr>
          <p:nvPr>
            <p:ph idx="1"/>
          </p:nvPr>
        </p:nvSpPr>
        <p:spPr>
          <a:xfrm>
            <a:off x="381000" y="1143000"/>
            <a:ext cx="8499249" cy="5073650"/>
          </a:xfrm>
        </p:spPr>
        <p:txBody>
          <a:bodyPr/>
          <a:lstStyle/>
          <a:p>
            <a:pPr marL="0" indent="0">
              <a:buNone/>
            </a:pPr>
            <a:r>
              <a:rPr lang="en-US" u="sng" dirty="0" smtClean="0"/>
              <a:t>The </a:t>
            </a:r>
            <a:r>
              <a:rPr lang="en-US" u="sng" dirty="0"/>
              <a:t>Evolution of Drug-Resistant Bacteria</a:t>
            </a:r>
            <a:endParaRPr lang="en-US" u="sng" dirty="0" smtClean="0"/>
          </a:p>
          <a:p>
            <a:pPr eaLnBrk="1" hangingPunct="1"/>
            <a:r>
              <a:rPr lang="en-US" dirty="0" smtClean="0"/>
              <a:t>The bacterium </a:t>
            </a:r>
            <a:r>
              <a:rPr lang="en-US" i="1" dirty="0" smtClean="0"/>
              <a:t>Staphylococcus </a:t>
            </a:r>
            <a:r>
              <a:rPr lang="en-US" i="1" dirty="0" err="1" smtClean="0"/>
              <a:t>aureus</a:t>
            </a:r>
            <a:r>
              <a:rPr lang="en-US" dirty="0" smtClean="0"/>
              <a:t> is commonly found on people</a:t>
            </a:r>
          </a:p>
          <a:p>
            <a:pPr lvl="1"/>
            <a:r>
              <a:rPr lang="en-US" dirty="0" smtClean="0"/>
              <a:t>One strain, methicillin-resistant </a:t>
            </a:r>
            <a:r>
              <a:rPr lang="en-US" i="1" dirty="0" smtClean="0"/>
              <a:t>S. </a:t>
            </a:r>
            <a:r>
              <a:rPr lang="en-US" i="1" dirty="0" err="1" smtClean="0"/>
              <a:t>aureus</a:t>
            </a:r>
            <a:r>
              <a:rPr lang="en-US" dirty="0" smtClean="0"/>
              <a:t> (MRSA) is a dangerous pathogen</a:t>
            </a:r>
          </a:p>
          <a:p>
            <a:pPr lvl="2"/>
            <a:r>
              <a:rPr lang="en-US" sz="2300" dirty="0" smtClean="0"/>
              <a:t>Resistance to penicillin evolved in </a:t>
            </a:r>
            <a:r>
              <a:rPr lang="en-US" sz="2300" i="1" dirty="0" smtClean="0"/>
              <a:t>S. </a:t>
            </a:r>
            <a:r>
              <a:rPr lang="en-US" sz="2300" i="1" dirty="0" err="1" smtClean="0"/>
              <a:t>aureus</a:t>
            </a:r>
            <a:r>
              <a:rPr lang="en-US" sz="2300" dirty="0" smtClean="0"/>
              <a:t> by </a:t>
            </a:r>
            <a:r>
              <a:rPr lang="is-IS" sz="2300" dirty="0" smtClean="0"/>
              <a:t>19</a:t>
            </a:r>
            <a:r>
              <a:rPr lang="en-US" sz="2300" dirty="0" smtClean="0"/>
              <a:t>45, two years after it was first widely used</a:t>
            </a:r>
          </a:p>
          <a:p>
            <a:pPr lvl="2"/>
            <a:r>
              <a:rPr lang="en-US" sz="2300" dirty="0" smtClean="0"/>
              <a:t>Resistance to methicillin evolved in</a:t>
            </a:r>
            <a:r>
              <a:rPr lang="en-US" sz="2300" i="1" dirty="0" smtClean="0"/>
              <a:t> S. </a:t>
            </a:r>
            <a:r>
              <a:rPr lang="en-US" sz="2300" i="1" dirty="0" err="1" smtClean="0"/>
              <a:t>aureus</a:t>
            </a:r>
            <a:r>
              <a:rPr lang="en-US" sz="2300" dirty="0" smtClean="0"/>
              <a:t> by </a:t>
            </a:r>
            <a:r>
              <a:rPr lang="is-IS" sz="2300" dirty="0" smtClean="0"/>
              <a:t>19</a:t>
            </a:r>
            <a:r>
              <a:rPr lang="en-US" sz="2300" dirty="0" smtClean="0"/>
              <a:t>61, two years after it was first widely used</a:t>
            </a:r>
          </a:p>
          <a:p>
            <a:pPr lvl="1"/>
            <a:r>
              <a:rPr lang="en-US" dirty="0"/>
              <a:t>MRSA strains are now resistant to many antibiotics</a:t>
            </a:r>
          </a:p>
          <a:p>
            <a:pPr lvl="1"/>
            <a:endParaRPr lang="en-US" dirty="0" smtClean="0"/>
          </a:p>
          <a:p>
            <a:pPr eaLnBrk="1" hangingPunct="1"/>
            <a:endParaRPr lang="en-US" dirty="0" smtClean="0"/>
          </a:p>
        </p:txBody>
      </p:sp>
    </p:spTree>
    <p:extLst>
      <p:ext uri="{BB962C8B-B14F-4D97-AF65-F5344CB8AC3E}">
        <p14:creationId xmlns:p14="http://schemas.microsoft.com/office/powerpoint/2010/main" val="208859284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14_MRSARise-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722120"/>
            <a:ext cx="8546592" cy="3413760"/>
          </a:xfrm>
          <a:prstGeom prst="rect">
            <a:avLst/>
          </a:prstGeom>
        </p:spPr>
      </p:pic>
      <p:sp>
        <p:nvSpPr>
          <p:cNvPr id="4" name="TextBox 3"/>
          <p:cNvSpPr txBox="1"/>
          <p:nvPr/>
        </p:nvSpPr>
        <p:spPr>
          <a:xfrm>
            <a:off x="3057877" y="1822768"/>
            <a:ext cx="1204176" cy="310919"/>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250,000 base pairs</a:t>
            </a:r>
            <a:endParaRPr lang="en-US" sz="900" b="1" dirty="0">
              <a:solidFill>
                <a:srgbClr val="000000"/>
              </a:solidFill>
              <a:ea typeface="ＭＳ Ｐゴシック" charset="0"/>
              <a:cs typeface="Arial" panose="020B0604020202020204" pitchFamily="34" charset="0"/>
            </a:endParaRPr>
          </a:p>
        </p:txBody>
      </p:sp>
      <p:sp>
        <p:nvSpPr>
          <p:cNvPr id="5" name="TextBox 4"/>
          <p:cNvSpPr txBox="1"/>
          <p:nvPr/>
        </p:nvSpPr>
        <p:spPr>
          <a:xfrm>
            <a:off x="3721618" y="2515058"/>
            <a:ext cx="60144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500,000</a:t>
            </a:r>
            <a:endParaRPr lang="en-US" sz="900" b="1" dirty="0">
              <a:solidFill>
                <a:srgbClr val="000000"/>
              </a:solidFill>
              <a:ea typeface="ＭＳ Ｐゴシック" charset="0"/>
              <a:cs typeface="Arial" panose="020B0604020202020204" pitchFamily="34" charset="0"/>
            </a:endParaRPr>
          </a:p>
        </p:txBody>
      </p:sp>
      <p:sp>
        <p:nvSpPr>
          <p:cNvPr id="6" name="TextBox 5"/>
          <p:cNvSpPr txBox="1"/>
          <p:nvPr/>
        </p:nvSpPr>
        <p:spPr>
          <a:xfrm>
            <a:off x="3873813" y="3341688"/>
            <a:ext cx="60144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750,000</a:t>
            </a:r>
            <a:endParaRPr lang="en-US" sz="900" b="1" dirty="0">
              <a:solidFill>
                <a:srgbClr val="000000"/>
              </a:solidFill>
              <a:ea typeface="ＭＳ Ｐゴシック" charset="0"/>
              <a:cs typeface="Arial" panose="020B0604020202020204" pitchFamily="34" charset="0"/>
            </a:endParaRPr>
          </a:p>
        </p:txBody>
      </p:sp>
      <p:sp>
        <p:nvSpPr>
          <p:cNvPr id="7" name="TextBox 6"/>
          <p:cNvSpPr txBox="1"/>
          <p:nvPr/>
        </p:nvSpPr>
        <p:spPr>
          <a:xfrm>
            <a:off x="3606388" y="4130218"/>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1,000,000</a:t>
            </a:r>
            <a:endParaRPr lang="en-US" sz="900" b="1" dirty="0">
              <a:solidFill>
                <a:srgbClr val="000000"/>
              </a:solidFill>
              <a:ea typeface="ＭＳ Ｐゴシック" charset="0"/>
              <a:cs typeface="Arial" panose="020B0604020202020204" pitchFamily="34" charset="0"/>
            </a:endParaRPr>
          </a:p>
        </p:txBody>
      </p:sp>
      <p:sp>
        <p:nvSpPr>
          <p:cNvPr id="8" name="TextBox 7"/>
          <p:cNvSpPr txBox="1"/>
          <p:nvPr/>
        </p:nvSpPr>
        <p:spPr>
          <a:xfrm>
            <a:off x="2854078" y="4732096"/>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1,250,000</a:t>
            </a:r>
            <a:endParaRPr lang="en-US" sz="900" b="1" dirty="0">
              <a:solidFill>
                <a:srgbClr val="000000"/>
              </a:solidFill>
              <a:ea typeface="ＭＳ Ｐゴシック" charset="0"/>
              <a:cs typeface="Arial" panose="020B0604020202020204" pitchFamily="34" charset="0"/>
            </a:endParaRPr>
          </a:p>
        </p:txBody>
      </p:sp>
      <p:sp>
        <p:nvSpPr>
          <p:cNvPr id="9" name="TextBox 8"/>
          <p:cNvSpPr txBox="1"/>
          <p:nvPr/>
        </p:nvSpPr>
        <p:spPr>
          <a:xfrm>
            <a:off x="1796633" y="4827410"/>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1,500,000</a:t>
            </a:r>
            <a:endParaRPr lang="en-US" sz="900" b="1" dirty="0">
              <a:solidFill>
                <a:srgbClr val="000000"/>
              </a:solidFill>
              <a:ea typeface="ＭＳ Ｐゴシック" charset="0"/>
              <a:cs typeface="Arial" panose="020B0604020202020204" pitchFamily="34" charset="0"/>
            </a:endParaRPr>
          </a:p>
        </p:txBody>
      </p:sp>
      <p:sp>
        <p:nvSpPr>
          <p:cNvPr id="10" name="TextBox 9"/>
          <p:cNvSpPr txBox="1"/>
          <p:nvPr/>
        </p:nvSpPr>
        <p:spPr>
          <a:xfrm>
            <a:off x="817626" y="4487036"/>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1,750,000</a:t>
            </a:r>
            <a:endParaRPr lang="en-US" sz="900" b="1" dirty="0">
              <a:solidFill>
                <a:srgbClr val="000000"/>
              </a:solidFill>
              <a:ea typeface="ＭＳ Ｐゴシック" charset="0"/>
              <a:cs typeface="Arial" panose="020B0604020202020204" pitchFamily="34" charset="0"/>
            </a:endParaRPr>
          </a:p>
        </p:txBody>
      </p:sp>
      <p:sp>
        <p:nvSpPr>
          <p:cNvPr id="11" name="TextBox 10"/>
          <p:cNvSpPr txBox="1"/>
          <p:nvPr/>
        </p:nvSpPr>
        <p:spPr>
          <a:xfrm>
            <a:off x="317753" y="3786232"/>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2,000,000</a:t>
            </a:r>
            <a:endParaRPr lang="en-US" sz="900" b="1" dirty="0">
              <a:solidFill>
                <a:srgbClr val="000000"/>
              </a:solidFill>
              <a:ea typeface="ＭＳ Ｐゴシック" charset="0"/>
              <a:cs typeface="Arial" panose="020B0604020202020204" pitchFamily="34" charset="0"/>
            </a:endParaRPr>
          </a:p>
        </p:txBody>
      </p:sp>
      <p:sp>
        <p:nvSpPr>
          <p:cNvPr id="12" name="TextBox 11"/>
          <p:cNvSpPr txBox="1"/>
          <p:nvPr/>
        </p:nvSpPr>
        <p:spPr>
          <a:xfrm>
            <a:off x="257047" y="2910854"/>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2,250,000</a:t>
            </a:r>
            <a:endParaRPr lang="en-US" sz="900" b="1" dirty="0">
              <a:solidFill>
                <a:srgbClr val="000000"/>
              </a:solidFill>
              <a:ea typeface="ＭＳ Ｐゴシック" charset="0"/>
              <a:cs typeface="Arial" panose="020B0604020202020204" pitchFamily="34" charset="0"/>
            </a:endParaRPr>
          </a:p>
        </p:txBody>
      </p:sp>
      <p:sp>
        <p:nvSpPr>
          <p:cNvPr id="13" name="TextBox 12"/>
          <p:cNvSpPr txBox="1"/>
          <p:nvPr/>
        </p:nvSpPr>
        <p:spPr>
          <a:xfrm>
            <a:off x="656024" y="2139076"/>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2,500,000</a:t>
            </a:r>
            <a:endParaRPr lang="en-US" sz="900" b="1" dirty="0">
              <a:solidFill>
                <a:srgbClr val="000000"/>
              </a:solidFill>
              <a:ea typeface="ＭＳ Ｐゴシック" charset="0"/>
              <a:cs typeface="Arial" panose="020B0604020202020204" pitchFamily="34" charset="0"/>
            </a:endParaRPr>
          </a:p>
        </p:txBody>
      </p:sp>
      <p:sp>
        <p:nvSpPr>
          <p:cNvPr id="14" name="TextBox 13"/>
          <p:cNvSpPr txBox="1"/>
          <p:nvPr/>
        </p:nvSpPr>
        <p:spPr>
          <a:xfrm>
            <a:off x="1432342" y="1671603"/>
            <a:ext cx="697627" cy="348813"/>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2,750,000</a:t>
            </a:r>
            <a:endParaRPr lang="en-US" sz="900" b="1" dirty="0">
              <a:solidFill>
                <a:srgbClr val="000000"/>
              </a:solidFill>
              <a:ea typeface="ＭＳ Ｐゴシック" charset="0"/>
              <a:cs typeface="Arial" panose="020B0604020202020204" pitchFamily="34" charset="0"/>
            </a:endParaRPr>
          </a:p>
        </p:txBody>
      </p:sp>
      <p:sp>
        <p:nvSpPr>
          <p:cNvPr id="15" name="TextBox 14"/>
          <p:cNvSpPr txBox="1"/>
          <p:nvPr/>
        </p:nvSpPr>
        <p:spPr>
          <a:xfrm>
            <a:off x="1303906" y="2439664"/>
            <a:ext cx="2133918" cy="461665"/>
          </a:xfrm>
          <a:prstGeom prst="rect">
            <a:avLst/>
          </a:prstGeom>
          <a:noFill/>
        </p:spPr>
        <p:txBody>
          <a:bodyPr wrap="none" rtlCol="0">
            <a:spAutoFit/>
          </a:bodyPr>
          <a:lstStyle/>
          <a:p>
            <a:pPr algn="ctr"/>
            <a:r>
              <a:rPr lang="en-US" sz="1200" b="1" dirty="0" smtClean="0">
                <a:solidFill>
                  <a:srgbClr val="000000"/>
                </a:solidFill>
                <a:ea typeface="ＭＳ Ｐゴシック" charset="0"/>
                <a:cs typeface="Arial" panose="020B0604020202020204" pitchFamily="34" charset="0"/>
              </a:rPr>
              <a:t>Chromosome map</a:t>
            </a:r>
          </a:p>
          <a:p>
            <a:pPr algn="ctr"/>
            <a:r>
              <a:rPr lang="en-US" sz="1200" b="1" dirty="0" smtClean="0">
                <a:solidFill>
                  <a:srgbClr val="000000"/>
                </a:solidFill>
                <a:ea typeface="ＭＳ Ｐゴシック" charset="0"/>
                <a:cs typeface="Arial" panose="020B0604020202020204" pitchFamily="34" charset="0"/>
              </a:rPr>
              <a:t>of </a:t>
            </a:r>
            <a:r>
              <a:rPr lang="en-US" sz="1200" b="1" i="1" dirty="0" smtClean="0">
                <a:solidFill>
                  <a:srgbClr val="000000"/>
                </a:solidFill>
                <a:ea typeface="ＭＳ Ｐゴシック" charset="0"/>
                <a:cs typeface="Arial" panose="020B0604020202020204" pitchFamily="34" charset="0"/>
              </a:rPr>
              <a:t>S. </a:t>
            </a:r>
            <a:r>
              <a:rPr lang="en-US" sz="1200" b="1" i="1" dirty="0" err="1" smtClean="0">
                <a:solidFill>
                  <a:srgbClr val="000000"/>
                </a:solidFill>
                <a:ea typeface="ＭＳ Ｐゴシック" charset="0"/>
                <a:cs typeface="Arial" panose="020B0604020202020204" pitchFamily="34" charset="0"/>
              </a:rPr>
              <a:t>aureus</a:t>
            </a:r>
            <a:r>
              <a:rPr lang="en-US" sz="1200" b="1" dirty="0" smtClean="0">
                <a:solidFill>
                  <a:srgbClr val="000000"/>
                </a:solidFill>
                <a:ea typeface="ＭＳ Ｐゴシック" charset="0"/>
                <a:cs typeface="Arial" panose="020B0604020202020204" pitchFamily="34" charset="0"/>
              </a:rPr>
              <a:t> clone USA300</a:t>
            </a:r>
            <a:endParaRPr lang="en-US" sz="1200" b="1" dirty="0">
              <a:solidFill>
                <a:srgbClr val="000000"/>
              </a:solidFill>
              <a:ea typeface="ＭＳ Ｐゴシック" charset="0"/>
              <a:cs typeface="Arial" panose="020B0604020202020204" pitchFamily="34" charset="0"/>
            </a:endParaRPr>
          </a:p>
        </p:txBody>
      </p:sp>
      <p:sp>
        <p:nvSpPr>
          <p:cNvPr id="16" name="TextBox 15"/>
          <p:cNvSpPr txBox="1"/>
          <p:nvPr/>
        </p:nvSpPr>
        <p:spPr>
          <a:xfrm>
            <a:off x="1234981" y="2877608"/>
            <a:ext cx="1561646" cy="276999"/>
          </a:xfrm>
          <a:prstGeom prst="rect">
            <a:avLst/>
          </a:prstGeom>
          <a:noFill/>
        </p:spPr>
        <p:txBody>
          <a:bodyPr wrap="none" rtlCol="0">
            <a:spAutoFit/>
          </a:bodyPr>
          <a:lstStyle/>
          <a:p>
            <a:r>
              <a:rPr lang="en-US" sz="1200" b="1" dirty="0" smtClean="0">
                <a:solidFill>
                  <a:srgbClr val="000000"/>
                </a:solidFill>
                <a:ea typeface="ＭＳ Ｐゴシック" charset="0"/>
                <a:cs typeface="Arial" panose="020B0604020202020204" pitchFamily="34" charset="0"/>
              </a:rPr>
              <a:t>Key to adaptations</a:t>
            </a:r>
            <a:endParaRPr lang="en-US" sz="1200" b="1" dirty="0">
              <a:solidFill>
                <a:srgbClr val="000000"/>
              </a:solidFill>
              <a:ea typeface="ＭＳ Ｐゴシック" charset="0"/>
              <a:cs typeface="Arial" panose="020B0604020202020204" pitchFamily="34" charset="0"/>
            </a:endParaRPr>
          </a:p>
        </p:txBody>
      </p:sp>
      <p:sp>
        <p:nvSpPr>
          <p:cNvPr id="17" name="TextBox 16"/>
          <p:cNvSpPr txBox="1"/>
          <p:nvPr/>
        </p:nvSpPr>
        <p:spPr>
          <a:xfrm>
            <a:off x="1556945" y="3115540"/>
            <a:ext cx="1741182" cy="276999"/>
          </a:xfrm>
          <a:prstGeom prst="rect">
            <a:avLst/>
          </a:prstGeom>
          <a:noFill/>
        </p:spPr>
        <p:txBody>
          <a:bodyPr wrap="none" rtlCol="0">
            <a:spAutoFit/>
          </a:bodyPr>
          <a:lstStyle/>
          <a:p>
            <a:r>
              <a:rPr lang="en-US" sz="1200" b="1" dirty="0" smtClean="0">
                <a:solidFill>
                  <a:srgbClr val="000000"/>
                </a:solidFill>
                <a:ea typeface="ＭＳ Ｐゴシック" charset="0"/>
                <a:cs typeface="Arial" panose="020B0604020202020204" pitchFamily="34" charset="0"/>
              </a:rPr>
              <a:t>Methicillin resistance</a:t>
            </a:r>
            <a:endParaRPr lang="en-US" sz="1200" b="1" dirty="0">
              <a:solidFill>
                <a:srgbClr val="000000"/>
              </a:solidFill>
              <a:ea typeface="ＭＳ Ｐゴシック" charset="0"/>
              <a:cs typeface="Arial" panose="020B0604020202020204" pitchFamily="34" charset="0"/>
            </a:endParaRPr>
          </a:p>
        </p:txBody>
      </p:sp>
      <p:sp>
        <p:nvSpPr>
          <p:cNvPr id="18" name="TextBox 17"/>
          <p:cNvSpPr txBox="1"/>
          <p:nvPr/>
        </p:nvSpPr>
        <p:spPr>
          <a:xfrm>
            <a:off x="1556945" y="3327210"/>
            <a:ext cx="1959191" cy="276999"/>
          </a:xfrm>
          <a:prstGeom prst="rect">
            <a:avLst/>
          </a:prstGeom>
          <a:noFill/>
        </p:spPr>
        <p:txBody>
          <a:bodyPr wrap="none" rtlCol="0">
            <a:spAutoFit/>
          </a:bodyPr>
          <a:lstStyle/>
          <a:p>
            <a:r>
              <a:rPr lang="en-US" sz="1200" b="1" dirty="0" smtClean="0">
                <a:solidFill>
                  <a:srgbClr val="000000"/>
                </a:solidFill>
                <a:ea typeface="ＭＳ Ｐゴシック" charset="0"/>
                <a:cs typeface="Arial" panose="020B0604020202020204" pitchFamily="34" charset="0"/>
              </a:rPr>
              <a:t>Ability to colonize hosts</a:t>
            </a:r>
            <a:endParaRPr lang="en-US" sz="1200" b="1" dirty="0">
              <a:solidFill>
                <a:srgbClr val="000000"/>
              </a:solidFill>
              <a:ea typeface="ＭＳ Ｐゴシック" charset="0"/>
              <a:cs typeface="Arial" panose="020B0604020202020204" pitchFamily="34" charset="0"/>
            </a:endParaRPr>
          </a:p>
        </p:txBody>
      </p:sp>
      <p:sp>
        <p:nvSpPr>
          <p:cNvPr id="19" name="TextBox 18"/>
          <p:cNvSpPr txBox="1"/>
          <p:nvPr/>
        </p:nvSpPr>
        <p:spPr>
          <a:xfrm>
            <a:off x="1556945" y="3539447"/>
            <a:ext cx="2129109" cy="276999"/>
          </a:xfrm>
          <a:prstGeom prst="rect">
            <a:avLst/>
          </a:prstGeom>
          <a:noFill/>
        </p:spPr>
        <p:txBody>
          <a:bodyPr wrap="none" rtlCol="0">
            <a:spAutoFit/>
          </a:bodyPr>
          <a:lstStyle/>
          <a:p>
            <a:r>
              <a:rPr lang="en-US" sz="1200" b="1" dirty="0" smtClean="0">
                <a:solidFill>
                  <a:srgbClr val="000000"/>
                </a:solidFill>
                <a:ea typeface="ＭＳ Ｐゴシック" charset="0"/>
                <a:cs typeface="Arial" panose="020B0604020202020204" pitchFamily="34" charset="0"/>
              </a:rPr>
              <a:t>Increased disease severity</a:t>
            </a:r>
            <a:endParaRPr lang="en-US" sz="1200" b="1" dirty="0">
              <a:solidFill>
                <a:srgbClr val="000000"/>
              </a:solidFill>
              <a:ea typeface="ＭＳ Ｐゴシック" charset="0"/>
              <a:cs typeface="Arial" panose="020B0604020202020204" pitchFamily="34" charset="0"/>
            </a:endParaRPr>
          </a:p>
        </p:txBody>
      </p:sp>
      <p:sp>
        <p:nvSpPr>
          <p:cNvPr id="20" name="TextBox 19"/>
          <p:cNvSpPr txBox="1"/>
          <p:nvPr/>
        </p:nvSpPr>
        <p:spPr>
          <a:xfrm>
            <a:off x="1556945" y="3775604"/>
            <a:ext cx="2055371" cy="592470"/>
          </a:xfrm>
          <a:prstGeom prst="rect">
            <a:avLst/>
          </a:prstGeom>
          <a:noFill/>
        </p:spPr>
        <p:txBody>
          <a:bodyPr wrap="none" rtlCol="0">
            <a:spAutoFit/>
          </a:bodyPr>
          <a:lstStyle/>
          <a:p>
            <a:pPr>
              <a:lnSpc>
                <a:spcPts val="1300"/>
              </a:lnSpc>
            </a:pPr>
            <a:r>
              <a:rPr lang="en-US" sz="1200" b="1" dirty="0" smtClean="0">
                <a:solidFill>
                  <a:srgbClr val="000000"/>
                </a:solidFill>
                <a:ea typeface="ＭＳ Ｐゴシック" charset="0"/>
                <a:cs typeface="Arial" panose="020B0604020202020204" pitchFamily="34" charset="0"/>
              </a:rPr>
              <a:t>Increased gene exchange</a:t>
            </a:r>
          </a:p>
          <a:p>
            <a:pPr>
              <a:lnSpc>
                <a:spcPts val="1300"/>
              </a:lnSpc>
            </a:pPr>
            <a:r>
              <a:rPr lang="en-US" sz="1200" b="1" dirty="0" smtClean="0">
                <a:solidFill>
                  <a:srgbClr val="000000"/>
                </a:solidFill>
                <a:ea typeface="ＭＳ Ｐゴシック" charset="0"/>
                <a:cs typeface="Arial" panose="020B0604020202020204" pitchFamily="34" charset="0"/>
              </a:rPr>
              <a:t>(within species) and</a:t>
            </a:r>
          </a:p>
          <a:p>
            <a:pPr>
              <a:lnSpc>
                <a:spcPts val="1300"/>
              </a:lnSpc>
            </a:pPr>
            <a:r>
              <a:rPr lang="en-US" sz="1200" b="1" dirty="0" smtClean="0">
                <a:solidFill>
                  <a:srgbClr val="000000"/>
                </a:solidFill>
                <a:ea typeface="ＭＳ Ｐゴシック" charset="0"/>
                <a:cs typeface="Arial" panose="020B0604020202020204" pitchFamily="34" charset="0"/>
              </a:rPr>
              <a:t>toxin production</a:t>
            </a:r>
            <a:endParaRPr lang="en-US" sz="1200" b="1" dirty="0">
              <a:solidFill>
                <a:srgbClr val="000000"/>
              </a:solidFill>
              <a:ea typeface="ＭＳ Ｐゴシック" charset="0"/>
              <a:cs typeface="Arial" panose="020B0604020202020204" pitchFamily="34" charset="0"/>
            </a:endParaRPr>
          </a:p>
        </p:txBody>
      </p:sp>
      <p:sp>
        <p:nvSpPr>
          <p:cNvPr id="21" name="TextBox 20"/>
          <p:cNvSpPr txBox="1"/>
          <p:nvPr/>
        </p:nvSpPr>
        <p:spPr>
          <a:xfrm>
            <a:off x="2270027" y="1617261"/>
            <a:ext cx="248786" cy="310919"/>
          </a:xfrm>
          <a:prstGeom prst="rect">
            <a:avLst/>
          </a:prstGeom>
          <a:noFill/>
        </p:spPr>
        <p:txBody>
          <a:bodyPr wrap="none" rtlCol="0">
            <a:spAutoFit/>
          </a:bodyPr>
          <a:lstStyle/>
          <a:p>
            <a:pPr>
              <a:lnSpc>
                <a:spcPts val="2000"/>
              </a:lnSpc>
            </a:pPr>
            <a:r>
              <a:rPr lang="en-US" sz="900" b="1" dirty="0" smtClean="0">
                <a:solidFill>
                  <a:srgbClr val="000000"/>
                </a:solidFill>
                <a:ea typeface="ＭＳ Ｐゴシック" charset="0"/>
                <a:cs typeface="Arial" panose="020B0604020202020204" pitchFamily="34" charset="0"/>
              </a:rPr>
              <a:t>1</a:t>
            </a:r>
            <a:endParaRPr lang="en-US" sz="900" b="1" dirty="0">
              <a:solidFill>
                <a:srgbClr val="000000"/>
              </a:solidFill>
              <a:ea typeface="ＭＳ Ｐゴシック" charset="0"/>
              <a:cs typeface="Arial" panose="020B0604020202020204" pitchFamily="34" charset="0"/>
            </a:endParaRPr>
          </a:p>
        </p:txBody>
      </p:sp>
      <p:sp>
        <p:nvSpPr>
          <p:cNvPr id="22" name="TextBox 21"/>
          <p:cNvSpPr txBox="1"/>
          <p:nvPr/>
        </p:nvSpPr>
        <p:spPr>
          <a:xfrm>
            <a:off x="6825989" y="4469072"/>
            <a:ext cx="508024"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Year</a:t>
            </a:r>
            <a:endParaRPr lang="en-US" sz="1200" b="1" dirty="0">
              <a:solidFill>
                <a:srgbClr val="000000"/>
              </a:solidFill>
              <a:ea typeface="ＭＳ Ｐゴシック" charset="0"/>
              <a:cs typeface="Arial" panose="020B0604020202020204" pitchFamily="34" charset="0"/>
            </a:endParaRPr>
          </a:p>
        </p:txBody>
      </p:sp>
      <p:sp>
        <p:nvSpPr>
          <p:cNvPr id="23" name="TextBox 22"/>
          <p:cNvSpPr txBox="1"/>
          <p:nvPr/>
        </p:nvSpPr>
        <p:spPr>
          <a:xfrm rot="16200000">
            <a:off x="3616778" y="3029702"/>
            <a:ext cx="2231700" cy="461665"/>
          </a:xfrm>
          <a:prstGeom prst="rect">
            <a:avLst/>
          </a:prstGeom>
          <a:noFill/>
        </p:spPr>
        <p:txBody>
          <a:bodyPr wrap="none" rtlCol="0">
            <a:spAutoFit/>
          </a:bodyPr>
          <a:lstStyle/>
          <a:p>
            <a:pPr algn="ctr"/>
            <a:r>
              <a:rPr lang="en-US" sz="1200" b="1" dirty="0" smtClean="0">
                <a:solidFill>
                  <a:srgbClr val="000000"/>
                </a:solidFill>
                <a:ea typeface="ＭＳ Ｐゴシック" charset="0"/>
                <a:cs typeface="Arial" panose="020B0604020202020204" pitchFamily="34" charset="0"/>
              </a:rPr>
              <a:t>Annual hospital admissions</a:t>
            </a:r>
          </a:p>
          <a:p>
            <a:pPr algn="ctr"/>
            <a:r>
              <a:rPr lang="en-US" sz="1200" b="1" dirty="0" smtClean="0">
                <a:solidFill>
                  <a:srgbClr val="000000"/>
                </a:solidFill>
                <a:ea typeface="ＭＳ Ｐゴシック" charset="0"/>
                <a:cs typeface="Arial" panose="020B0604020202020204" pitchFamily="34" charset="0"/>
              </a:rPr>
              <a:t>with MRSA (thousands)</a:t>
            </a:r>
            <a:endParaRPr lang="en-US" sz="1200" b="1" dirty="0">
              <a:solidFill>
                <a:srgbClr val="000000"/>
              </a:solidFill>
              <a:ea typeface="ＭＳ Ｐゴシック" charset="0"/>
              <a:cs typeface="Arial" panose="020B0604020202020204" pitchFamily="34" charset="0"/>
            </a:endParaRPr>
          </a:p>
        </p:txBody>
      </p:sp>
      <p:sp>
        <p:nvSpPr>
          <p:cNvPr id="24" name="TextBox 23"/>
          <p:cNvSpPr txBox="1"/>
          <p:nvPr/>
        </p:nvSpPr>
        <p:spPr>
          <a:xfrm>
            <a:off x="5292322"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’93</a:t>
            </a:r>
            <a:endParaRPr lang="en-US" sz="1200" b="1" dirty="0">
              <a:solidFill>
                <a:srgbClr val="000000"/>
              </a:solidFill>
              <a:ea typeface="ＭＳ Ｐゴシック" charset="0"/>
              <a:cs typeface="Arial" panose="020B0604020202020204" pitchFamily="34" charset="0"/>
            </a:endParaRPr>
          </a:p>
        </p:txBody>
      </p:sp>
      <p:sp>
        <p:nvSpPr>
          <p:cNvPr id="25" name="TextBox 24"/>
          <p:cNvSpPr txBox="1"/>
          <p:nvPr/>
        </p:nvSpPr>
        <p:spPr>
          <a:xfrm>
            <a:off x="5548966"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’94</a:t>
            </a:r>
            <a:endParaRPr lang="en-US" sz="1200" b="1" dirty="0">
              <a:solidFill>
                <a:srgbClr val="000000"/>
              </a:solidFill>
              <a:ea typeface="ＭＳ Ｐゴシック" charset="0"/>
              <a:cs typeface="Arial" panose="020B0604020202020204" pitchFamily="34" charset="0"/>
            </a:endParaRPr>
          </a:p>
        </p:txBody>
      </p:sp>
      <p:sp>
        <p:nvSpPr>
          <p:cNvPr id="26" name="TextBox 25"/>
          <p:cNvSpPr txBox="1"/>
          <p:nvPr/>
        </p:nvSpPr>
        <p:spPr>
          <a:xfrm>
            <a:off x="5812484"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’95</a:t>
            </a:r>
            <a:endParaRPr lang="en-US" sz="1200" b="1" dirty="0">
              <a:solidFill>
                <a:srgbClr val="000000"/>
              </a:solidFill>
              <a:ea typeface="ＭＳ Ｐゴシック" charset="0"/>
              <a:cs typeface="Arial" panose="020B0604020202020204" pitchFamily="34" charset="0"/>
            </a:endParaRPr>
          </a:p>
        </p:txBody>
      </p:sp>
      <p:sp>
        <p:nvSpPr>
          <p:cNvPr id="27" name="TextBox 26"/>
          <p:cNvSpPr txBox="1"/>
          <p:nvPr/>
        </p:nvSpPr>
        <p:spPr>
          <a:xfrm>
            <a:off x="6076764"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’96</a:t>
            </a:r>
            <a:endParaRPr lang="en-US" sz="1200" b="1" dirty="0">
              <a:solidFill>
                <a:srgbClr val="000000"/>
              </a:solidFill>
              <a:ea typeface="ＭＳ Ｐゴシック" charset="0"/>
              <a:cs typeface="Arial" panose="020B0604020202020204" pitchFamily="34" charset="0"/>
            </a:endParaRPr>
          </a:p>
        </p:txBody>
      </p:sp>
      <p:sp>
        <p:nvSpPr>
          <p:cNvPr id="28" name="TextBox 27"/>
          <p:cNvSpPr txBox="1"/>
          <p:nvPr/>
        </p:nvSpPr>
        <p:spPr>
          <a:xfrm>
            <a:off x="6337719"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’97</a:t>
            </a:r>
            <a:endParaRPr lang="en-US" sz="1200" b="1" dirty="0">
              <a:solidFill>
                <a:srgbClr val="000000"/>
              </a:solidFill>
              <a:ea typeface="ＭＳ Ｐゴシック" charset="0"/>
              <a:cs typeface="Arial" panose="020B0604020202020204" pitchFamily="34" charset="0"/>
            </a:endParaRPr>
          </a:p>
        </p:txBody>
      </p:sp>
      <p:sp>
        <p:nvSpPr>
          <p:cNvPr id="29" name="TextBox 28"/>
          <p:cNvSpPr txBox="1"/>
          <p:nvPr/>
        </p:nvSpPr>
        <p:spPr>
          <a:xfrm>
            <a:off x="6596962"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’98</a:t>
            </a:r>
            <a:endParaRPr lang="en-US" sz="1200" b="1" dirty="0">
              <a:solidFill>
                <a:srgbClr val="000000"/>
              </a:solidFill>
              <a:ea typeface="ＭＳ Ｐゴシック" charset="0"/>
              <a:cs typeface="Arial" panose="020B0604020202020204" pitchFamily="34" charset="0"/>
            </a:endParaRPr>
          </a:p>
        </p:txBody>
      </p:sp>
      <p:sp>
        <p:nvSpPr>
          <p:cNvPr id="30" name="TextBox 29"/>
          <p:cNvSpPr txBox="1"/>
          <p:nvPr/>
        </p:nvSpPr>
        <p:spPr>
          <a:xfrm>
            <a:off x="6860127"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’99</a:t>
            </a:r>
            <a:endParaRPr lang="en-US" sz="1200" b="1" dirty="0">
              <a:solidFill>
                <a:srgbClr val="000000"/>
              </a:solidFill>
              <a:ea typeface="ＭＳ Ｐゴシック" charset="0"/>
              <a:cs typeface="Arial" panose="020B0604020202020204" pitchFamily="34" charset="0"/>
            </a:endParaRPr>
          </a:p>
        </p:txBody>
      </p:sp>
      <p:sp>
        <p:nvSpPr>
          <p:cNvPr id="31" name="TextBox 30"/>
          <p:cNvSpPr txBox="1"/>
          <p:nvPr/>
        </p:nvSpPr>
        <p:spPr>
          <a:xfrm>
            <a:off x="7120838" y="426506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’00</a:t>
            </a:r>
            <a:endParaRPr lang="en-US" sz="1200" b="1" dirty="0">
              <a:solidFill>
                <a:srgbClr val="000000"/>
              </a:solidFill>
              <a:ea typeface="ＭＳ Ｐゴシック" charset="0"/>
              <a:cs typeface="Arial" panose="020B0604020202020204" pitchFamily="34" charset="0"/>
            </a:endParaRPr>
          </a:p>
        </p:txBody>
      </p:sp>
      <p:sp>
        <p:nvSpPr>
          <p:cNvPr id="32" name="TextBox 31"/>
          <p:cNvSpPr txBox="1"/>
          <p:nvPr/>
        </p:nvSpPr>
        <p:spPr>
          <a:xfrm>
            <a:off x="7381701" y="4265004"/>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’01</a:t>
            </a:r>
            <a:endParaRPr lang="en-US" sz="1200" b="1" dirty="0">
              <a:solidFill>
                <a:srgbClr val="000000"/>
              </a:solidFill>
              <a:ea typeface="ＭＳ Ｐゴシック" charset="0"/>
              <a:cs typeface="Arial" panose="020B0604020202020204" pitchFamily="34" charset="0"/>
            </a:endParaRPr>
          </a:p>
        </p:txBody>
      </p:sp>
      <p:sp>
        <p:nvSpPr>
          <p:cNvPr id="33" name="TextBox 32"/>
          <p:cNvSpPr txBox="1"/>
          <p:nvPr/>
        </p:nvSpPr>
        <p:spPr>
          <a:xfrm>
            <a:off x="7643286" y="426493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’02</a:t>
            </a:r>
            <a:endParaRPr lang="en-US" sz="1200" b="1" dirty="0">
              <a:solidFill>
                <a:srgbClr val="000000"/>
              </a:solidFill>
              <a:ea typeface="ＭＳ Ｐゴシック" charset="0"/>
              <a:cs typeface="Arial" panose="020B0604020202020204" pitchFamily="34" charset="0"/>
            </a:endParaRPr>
          </a:p>
        </p:txBody>
      </p:sp>
      <p:sp>
        <p:nvSpPr>
          <p:cNvPr id="34" name="TextBox 33"/>
          <p:cNvSpPr txBox="1"/>
          <p:nvPr/>
        </p:nvSpPr>
        <p:spPr>
          <a:xfrm>
            <a:off x="7908658" y="426493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’03</a:t>
            </a:r>
            <a:endParaRPr lang="en-US" sz="1200" b="1" dirty="0">
              <a:solidFill>
                <a:srgbClr val="000000"/>
              </a:solidFill>
              <a:ea typeface="ＭＳ Ｐゴシック" charset="0"/>
              <a:cs typeface="Arial" panose="020B0604020202020204" pitchFamily="34" charset="0"/>
            </a:endParaRPr>
          </a:p>
        </p:txBody>
      </p:sp>
      <p:sp>
        <p:nvSpPr>
          <p:cNvPr id="35" name="TextBox 34"/>
          <p:cNvSpPr txBox="1"/>
          <p:nvPr/>
        </p:nvSpPr>
        <p:spPr>
          <a:xfrm>
            <a:off x="8164326" y="4264874"/>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’04</a:t>
            </a:r>
            <a:endParaRPr lang="en-US" sz="1200" b="1" dirty="0">
              <a:solidFill>
                <a:srgbClr val="000000"/>
              </a:solidFill>
              <a:ea typeface="ＭＳ Ｐゴシック" charset="0"/>
              <a:cs typeface="Arial" panose="020B0604020202020204" pitchFamily="34" charset="0"/>
            </a:endParaRPr>
          </a:p>
        </p:txBody>
      </p:sp>
      <p:sp>
        <p:nvSpPr>
          <p:cNvPr id="36" name="TextBox 35"/>
          <p:cNvSpPr txBox="1"/>
          <p:nvPr/>
        </p:nvSpPr>
        <p:spPr>
          <a:xfrm>
            <a:off x="8429013" y="4264809"/>
            <a:ext cx="397866" cy="348813"/>
          </a:xfrm>
          <a:prstGeom prst="rect">
            <a:avLst/>
          </a:prstGeom>
          <a:noFill/>
        </p:spPr>
        <p:txBody>
          <a:bodyPr wrap="none" rtlCol="0">
            <a:spAutoFit/>
          </a:bodyPr>
          <a:lstStyle/>
          <a:p>
            <a:pPr>
              <a:lnSpc>
                <a:spcPts val="2000"/>
              </a:lnSpc>
            </a:pPr>
            <a:r>
              <a:rPr lang="en-US" sz="1200" b="1" dirty="0" smtClean="0">
                <a:solidFill>
                  <a:srgbClr val="000000"/>
                </a:solidFill>
                <a:ea typeface="ＭＳ Ｐゴシック" charset="0"/>
                <a:cs typeface="Arial" panose="020B0604020202020204" pitchFamily="34" charset="0"/>
              </a:rPr>
              <a:t>’05</a:t>
            </a:r>
            <a:endParaRPr lang="en-US" sz="1200" b="1" dirty="0">
              <a:solidFill>
                <a:srgbClr val="000000"/>
              </a:solidFill>
              <a:ea typeface="ＭＳ Ｐゴシック" charset="0"/>
              <a:cs typeface="Arial" panose="020B0604020202020204" pitchFamily="34" charset="0"/>
            </a:endParaRPr>
          </a:p>
        </p:txBody>
      </p:sp>
      <p:sp>
        <p:nvSpPr>
          <p:cNvPr id="37" name="TextBox 36"/>
          <p:cNvSpPr txBox="1"/>
          <p:nvPr/>
        </p:nvSpPr>
        <p:spPr>
          <a:xfrm>
            <a:off x="5058076" y="4129753"/>
            <a:ext cx="269625"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0</a:t>
            </a:r>
            <a:endParaRPr lang="en-US" sz="1200" b="1" dirty="0">
              <a:solidFill>
                <a:srgbClr val="000000"/>
              </a:solidFill>
              <a:ea typeface="ＭＳ Ｐゴシック" charset="0"/>
              <a:cs typeface="Arial" panose="020B0604020202020204" pitchFamily="34" charset="0"/>
            </a:endParaRPr>
          </a:p>
        </p:txBody>
      </p:sp>
      <p:sp>
        <p:nvSpPr>
          <p:cNvPr id="38" name="TextBox 37"/>
          <p:cNvSpPr txBox="1"/>
          <p:nvPr/>
        </p:nvSpPr>
        <p:spPr>
          <a:xfrm>
            <a:off x="4979215" y="3883172"/>
            <a:ext cx="35458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50</a:t>
            </a:r>
            <a:endParaRPr lang="en-US" sz="1200" b="1" dirty="0">
              <a:solidFill>
                <a:srgbClr val="000000"/>
              </a:solidFill>
              <a:ea typeface="ＭＳ Ｐゴシック" charset="0"/>
              <a:cs typeface="Arial" panose="020B0604020202020204" pitchFamily="34" charset="0"/>
            </a:endParaRPr>
          </a:p>
        </p:txBody>
      </p:sp>
      <p:sp>
        <p:nvSpPr>
          <p:cNvPr id="39" name="TextBox 38"/>
          <p:cNvSpPr txBox="1"/>
          <p:nvPr/>
        </p:nvSpPr>
        <p:spPr>
          <a:xfrm>
            <a:off x="4894255" y="3621464"/>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100</a:t>
            </a:r>
            <a:endParaRPr lang="en-US" sz="1200" b="1" dirty="0">
              <a:solidFill>
                <a:srgbClr val="000000"/>
              </a:solidFill>
              <a:ea typeface="ＭＳ Ｐゴシック" charset="0"/>
              <a:cs typeface="Arial" panose="020B0604020202020204" pitchFamily="34" charset="0"/>
            </a:endParaRPr>
          </a:p>
        </p:txBody>
      </p:sp>
      <p:sp>
        <p:nvSpPr>
          <p:cNvPr id="40" name="TextBox 39"/>
          <p:cNvSpPr txBox="1"/>
          <p:nvPr/>
        </p:nvSpPr>
        <p:spPr>
          <a:xfrm>
            <a:off x="4894325" y="3345166"/>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150</a:t>
            </a:r>
            <a:endParaRPr lang="en-US" sz="1200" b="1" dirty="0">
              <a:solidFill>
                <a:srgbClr val="000000"/>
              </a:solidFill>
              <a:ea typeface="ＭＳ Ｐゴシック" charset="0"/>
              <a:cs typeface="Arial" panose="020B0604020202020204" pitchFamily="34" charset="0"/>
            </a:endParaRPr>
          </a:p>
        </p:txBody>
      </p:sp>
      <p:sp>
        <p:nvSpPr>
          <p:cNvPr id="41" name="TextBox 40"/>
          <p:cNvSpPr txBox="1"/>
          <p:nvPr/>
        </p:nvSpPr>
        <p:spPr>
          <a:xfrm>
            <a:off x="4891825" y="3079528"/>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200</a:t>
            </a:r>
            <a:endParaRPr lang="en-US" sz="1200" b="1" dirty="0">
              <a:solidFill>
                <a:srgbClr val="000000"/>
              </a:solidFill>
              <a:ea typeface="ＭＳ Ｐゴシック" charset="0"/>
              <a:cs typeface="Arial" panose="020B0604020202020204" pitchFamily="34" charset="0"/>
            </a:endParaRPr>
          </a:p>
        </p:txBody>
      </p:sp>
      <p:sp>
        <p:nvSpPr>
          <p:cNvPr id="42" name="TextBox 41"/>
          <p:cNvSpPr txBox="1"/>
          <p:nvPr/>
        </p:nvSpPr>
        <p:spPr>
          <a:xfrm>
            <a:off x="4891825" y="2817550"/>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250</a:t>
            </a:r>
            <a:endParaRPr lang="en-US" sz="1200" b="1" dirty="0">
              <a:solidFill>
                <a:srgbClr val="000000"/>
              </a:solidFill>
              <a:ea typeface="ＭＳ Ｐゴシック" charset="0"/>
              <a:cs typeface="Arial" panose="020B0604020202020204" pitchFamily="34" charset="0"/>
            </a:endParaRPr>
          </a:p>
        </p:txBody>
      </p:sp>
      <p:sp>
        <p:nvSpPr>
          <p:cNvPr id="43" name="TextBox 42"/>
          <p:cNvSpPr txBox="1"/>
          <p:nvPr/>
        </p:nvSpPr>
        <p:spPr>
          <a:xfrm>
            <a:off x="4899520" y="2536817"/>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300</a:t>
            </a:r>
            <a:endParaRPr lang="en-US" sz="1200" b="1" dirty="0">
              <a:solidFill>
                <a:srgbClr val="000000"/>
              </a:solidFill>
              <a:ea typeface="ＭＳ Ｐゴシック" charset="0"/>
              <a:cs typeface="Arial" panose="020B0604020202020204" pitchFamily="34" charset="0"/>
            </a:endParaRPr>
          </a:p>
        </p:txBody>
      </p:sp>
      <p:sp>
        <p:nvSpPr>
          <p:cNvPr id="44" name="TextBox 43"/>
          <p:cNvSpPr txBox="1"/>
          <p:nvPr/>
        </p:nvSpPr>
        <p:spPr>
          <a:xfrm>
            <a:off x="4899520" y="2273838"/>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350</a:t>
            </a:r>
            <a:endParaRPr lang="en-US" sz="1200" b="1" dirty="0">
              <a:solidFill>
                <a:srgbClr val="000000"/>
              </a:solidFill>
              <a:ea typeface="ＭＳ Ｐゴシック" charset="0"/>
              <a:cs typeface="Arial" panose="020B0604020202020204" pitchFamily="34" charset="0"/>
            </a:endParaRPr>
          </a:p>
        </p:txBody>
      </p:sp>
      <p:sp>
        <p:nvSpPr>
          <p:cNvPr id="45" name="TextBox 44"/>
          <p:cNvSpPr txBox="1"/>
          <p:nvPr/>
        </p:nvSpPr>
        <p:spPr>
          <a:xfrm>
            <a:off x="4899520" y="1995300"/>
            <a:ext cx="439544" cy="348813"/>
          </a:xfrm>
          <a:prstGeom prst="rect">
            <a:avLst/>
          </a:prstGeom>
          <a:noFill/>
        </p:spPr>
        <p:txBody>
          <a:bodyPr wrap="none" rtlCol="0">
            <a:spAutoFit/>
          </a:bodyPr>
          <a:lstStyle/>
          <a:p>
            <a:pPr algn="r">
              <a:lnSpc>
                <a:spcPts val="2000"/>
              </a:lnSpc>
            </a:pPr>
            <a:r>
              <a:rPr lang="en-US" sz="1200" b="1" dirty="0" smtClean="0">
                <a:solidFill>
                  <a:srgbClr val="000000"/>
                </a:solidFill>
                <a:ea typeface="ＭＳ Ｐゴシック" charset="0"/>
                <a:cs typeface="Arial" panose="020B0604020202020204" pitchFamily="34" charset="0"/>
              </a:rPr>
              <a:t>400</a:t>
            </a:r>
            <a:endParaRPr lang="en-US" sz="1200" b="1" dirty="0">
              <a:solidFill>
                <a:srgbClr val="000000"/>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137732292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AD02BCAD-1E23-47A7-8AB9-70B027C6577E.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9765935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Overview</a:t>
            </a:r>
          </a:p>
        </p:txBody>
      </p:sp>
      <p:sp>
        <p:nvSpPr>
          <p:cNvPr id="16386" name="Rectangle 3"/>
          <p:cNvSpPr>
            <a:spLocks noGrp="1" noChangeArrowheads="1"/>
          </p:cNvSpPr>
          <p:nvPr>
            <p:ph idx="1"/>
          </p:nvPr>
        </p:nvSpPr>
        <p:spPr/>
        <p:txBody>
          <a:bodyPr/>
          <a:lstStyle/>
          <a:p>
            <a:r>
              <a:rPr lang="en-US" dirty="0"/>
              <a:t>Concept </a:t>
            </a:r>
            <a:r>
              <a:rPr lang="is-IS" dirty="0" smtClean="0"/>
              <a:t>22</a:t>
            </a:r>
            <a:r>
              <a:rPr lang="en-US" dirty="0" smtClean="0"/>
              <a:t>.1</a:t>
            </a:r>
            <a:r>
              <a:rPr lang="en-US" dirty="0"/>
              <a:t>: The Darwinian revolution challenged traditional views of a young Earth inhabited by unchanging </a:t>
            </a:r>
            <a:r>
              <a:rPr lang="en-US" dirty="0" smtClean="0"/>
              <a:t>species</a:t>
            </a:r>
          </a:p>
          <a:p>
            <a:r>
              <a:rPr lang="en-US" dirty="0"/>
              <a:t>Concept </a:t>
            </a:r>
            <a:r>
              <a:rPr lang="is-IS" dirty="0" smtClean="0"/>
              <a:t>22</a:t>
            </a:r>
            <a:r>
              <a:rPr lang="en-US" dirty="0" smtClean="0"/>
              <a:t>.2</a:t>
            </a:r>
            <a:r>
              <a:rPr lang="en-US" dirty="0"/>
              <a:t>: Descent with modification by natural selection explains the adaptations of organisms and the unity and diversity of </a:t>
            </a:r>
            <a:r>
              <a:rPr lang="en-US" dirty="0" smtClean="0"/>
              <a:t>life</a:t>
            </a:r>
          </a:p>
          <a:p>
            <a:r>
              <a:rPr lang="en-US" dirty="0"/>
              <a:t>Concept </a:t>
            </a:r>
            <a:r>
              <a:rPr lang="is-IS" dirty="0" smtClean="0"/>
              <a:t>22</a:t>
            </a:r>
            <a:r>
              <a:rPr lang="en-US" dirty="0" smtClean="0"/>
              <a:t>.3</a:t>
            </a:r>
            <a:r>
              <a:rPr lang="en-US" dirty="0"/>
              <a:t>: Evolution is supported by an overwhelming amount of scientific </a:t>
            </a:r>
            <a:r>
              <a:rPr lang="en-US" dirty="0" smtClean="0"/>
              <a:t>evidence</a:t>
            </a:r>
          </a:p>
          <a:p>
            <a:endParaRPr lang="en-US" dirty="0" smtClean="0"/>
          </a:p>
          <a:p>
            <a:endParaRPr lang="en-US" altLang="ja-JP" dirty="0"/>
          </a:p>
        </p:txBody>
      </p:sp>
    </p:spTree>
    <p:extLst>
      <p:ext uri="{BB962C8B-B14F-4D97-AF65-F5344CB8AC3E}">
        <p14:creationId xmlns:p14="http://schemas.microsoft.com/office/powerpoint/2010/main" val="42258164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strike="sngStrike" dirty="0" smtClean="0"/>
              <a:t>Direct observations</a:t>
            </a:r>
          </a:p>
          <a:p>
            <a:pPr marL="971550" lvl="1" indent="-514350" eaLnBrk="1" hangingPunct="1">
              <a:buFont typeface="+mj-lt"/>
              <a:buAutoNum type="arabicPeriod"/>
            </a:pPr>
            <a:r>
              <a:rPr lang="en-US" sz="2800" b="1" dirty="0" smtClean="0">
                <a:solidFill>
                  <a:srgbClr val="FF0000"/>
                </a:solidFill>
              </a:rPr>
              <a:t>Homology</a:t>
            </a:r>
            <a:endParaRPr lang="en-US" b="1" dirty="0" smtClean="0">
              <a:solidFill>
                <a:srgbClr val="FF0000"/>
              </a:solidFill>
            </a:endParaRPr>
          </a:p>
          <a:p>
            <a:pPr marL="971550" lvl="1" indent="-514350" eaLnBrk="1" hangingPunct="1">
              <a:buFont typeface="+mj-lt"/>
              <a:buAutoNum type="arabicPeriod"/>
            </a:pPr>
            <a:r>
              <a:rPr lang="en-US" dirty="0" smtClean="0"/>
              <a:t>The fossil record</a:t>
            </a:r>
          </a:p>
          <a:p>
            <a:pPr marL="971550" lvl="1" indent="-514350" eaLnBrk="1" hangingPunct="1">
              <a:buFont typeface="+mj-lt"/>
              <a:buAutoNum type="arabicPeriod"/>
            </a:pPr>
            <a:r>
              <a:rPr lang="en-US" dirty="0" smtClean="0"/>
              <a:t>Biogeography</a:t>
            </a:r>
          </a:p>
        </p:txBody>
      </p:sp>
    </p:spTree>
    <p:extLst>
      <p:ext uri="{BB962C8B-B14F-4D97-AF65-F5344CB8AC3E}">
        <p14:creationId xmlns:p14="http://schemas.microsoft.com/office/powerpoint/2010/main" val="27946118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t> </a:t>
            </a:r>
            <a:r>
              <a:rPr lang="en-US" dirty="0" smtClean="0">
                <a:solidFill>
                  <a:srgbClr val="FF0000"/>
                </a:solidFill>
              </a:rPr>
              <a:t>Homology</a:t>
            </a:r>
            <a:r>
              <a:rPr lang="en-US" dirty="0">
                <a:solidFill>
                  <a:srgbClr val="FF6600"/>
                </a:solidFill>
              </a:rPr>
              <a:t/>
            </a:r>
            <a:br>
              <a:rPr lang="en-US" dirty="0">
                <a:solidFill>
                  <a:srgbClr val="FF6600"/>
                </a:solidFill>
              </a:rPr>
            </a:br>
            <a:endParaRPr lang="en-US" b="0" dirty="0" smtClean="0">
              <a:solidFill>
                <a:schemeClr val="tx1"/>
              </a:solidFill>
            </a:endParaRPr>
          </a:p>
        </p:txBody>
      </p:sp>
      <p:sp>
        <p:nvSpPr>
          <p:cNvPr id="114690" name="Rectangle 3"/>
          <p:cNvSpPr>
            <a:spLocks noGrp="1" noChangeArrowheads="1"/>
          </p:cNvSpPr>
          <p:nvPr>
            <p:ph idx="1"/>
          </p:nvPr>
        </p:nvSpPr>
        <p:spPr/>
        <p:txBody>
          <a:bodyPr/>
          <a:lstStyle/>
          <a:p>
            <a:pPr eaLnBrk="1" hangingPunct="1"/>
            <a:r>
              <a:rPr lang="en-US" b="1" dirty="0" smtClean="0"/>
              <a:t>Homology </a:t>
            </a:r>
            <a:r>
              <a:rPr lang="en-US" dirty="0" smtClean="0"/>
              <a:t>is similarity resulting from COMMON ANCESTRY</a:t>
            </a:r>
          </a:p>
          <a:p>
            <a:r>
              <a:rPr lang="en-US" b="1" dirty="0" smtClean="0"/>
              <a:t>Homologous </a:t>
            </a:r>
            <a:r>
              <a:rPr lang="en-US" b="1" dirty="0"/>
              <a:t>structures </a:t>
            </a:r>
            <a:r>
              <a:rPr lang="en-US" dirty="0"/>
              <a:t>are </a:t>
            </a:r>
            <a:r>
              <a:rPr lang="en-US" dirty="0" smtClean="0"/>
              <a:t>anatomical/structural resemblances </a:t>
            </a:r>
            <a:r>
              <a:rPr lang="en-US" dirty="0"/>
              <a:t>that represent variations on a structural theme present in a </a:t>
            </a:r>
            <a:r>
              <a:rPr lang="en-US" dirty="0" smtClean="0"/>
              <a:t>COMMON ANCESTOR</a:t>
            </a:r>
          </a:p>
          <a:p>
            <a:pPr lvl="1"/>
            <a:r>
              <a:rPr lang="en-US" dirty="0" smtClean="0"/>
              <a:t>Ex: Mammalian forelimbs</a:t>
            </a:r>
          </a:p>
          <a:p>
            <a:pPr marL="0" indent="0">
              <a:buNone/>
            </a:pPr>
            <a:endParaRPr lang="en-US" dirty="0"/>
          </a:p>
          <a:p>
            <a:pPr eaLnBrk="1" hangingPunct="1"/>
            <a:endParaRPr lang="en-US" dirty="0" smtClean="0"/>
          </a:p>
        </p:txBody>
      </p:sp>
    </p:spTree>
    <p:extLst>
      <p:ext uri="{BB962C8B-B14F-4D97-AF65-F5344CB8AC3E}">
        <p14:creationId xmlns:p14="http://schemas.microsoft.com/office/powerpoint/2010/main" val="230149470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15HomologousForelimbs-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04" y="1091184"/>
            <a:ext cx="8546592" cy="4675632"/>
          </a:xfrm>
          <a:prstGeom prst="rect">
            <a:avLst/>
          </a:prstGeom>
        </p:spPr>
      </p:pic>
      <p:sp>
        <p:nvSpPr>
          <p:cNvPr id="4" name="TextBox 3"/>
          <p:cNvSpPr txBox="1"/>
          <p:nvPr/>
        </p:nvSpPr>
        <p:spPr>
          <a:xfrm>
            <a:off x="1953636" y="5467698"/>
            <a:ext cx="1055097"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Human</a:t>
            </a:r>
            <a:endParaRPr lang="en-US" sz="2000" b="1" dirty="0">
              <a:solidFill>
                <a:srgbClr val="000000"/>
              </a:solidFill>
              <a:ea typeface="ＭＳ Ｐゴシック" charset="0"/>
              <a:cs typeface="Arial" panose="020B0604020202020204" pitchFamily="34" charset="0"/>
            </a:endParaRPr>
          </a:p>
        </p:txBody>
      </p:sp>
      <p:sp>
        <p:nvSpPr>
          <p:cNvPr id="5" name="TextBox 4"/>
          <p:cNvSpPr txBox="1"/>
          <p:nvPr/>
        </p:nvSpPr>
        <p:spPr>
          <a:xfrm>
            <a:off x="3559022" y="5467698"/>
            <a:ext cx="598241"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Cat</a:t>
            </a:r>
            <a:endParaRPr lang="en-US" sz="2000" b="1" dirty="0">
              <a:solidFill>
                <a:srgbClr val="000000"/>
              </a:solidFill>
              <a:ea typeface="ＭＳ Ｐゴシック" charset="0"/>
              <a:cs typeface="Arial" panose="020B0604020202020204" pitchFamily="34" charset="0"/>
            </a:endParaRPr>
          </a:p>
        </p:txBody>
      </p:sp>
      <p:sp>
        <p:nvSpPr>
          <p:cNvPr id="6" name="TextBox 5"/>
          <p:cNvSpPr txBox="1"/>
          <p:nvPr/>
        </p:nvSpPr>
        <p:spPr>
          <a:xfrm>
            <a:off x="5192353" y="5467697"/>
            <a:ext cx="939681"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Whale</a:t>
            </a:r>
            <a:endParaRPr lang="en-US" sz="2000" b="1" dirty="0">
              <a:solidFill>
                <a:srgbClr val="000000"/>
              </a:solidFill>
              <a:ea typeface="ＭＳ Ｐゴシック" charset="0"/>
              <a:cs typeface="Arial" panose="020B0604020202020204" pitchFamily="34" charset="0"/>
            </a:endParaRPr>
          </a:p>
        </p:txBody>
      </p:sp>
      <p:sp>
        <p:nvSpPr>
          <p:cNvPr id="7" name="TextBox 6"/>
          <p:cNvSpPr txBox="1"/>
          <p:nvPr/>
        </p:nvSpPr>
        <p:spPr>
          <a:xfrm>
            <a:off x="7593322" y="5467697"/>
            <a:ext cx="598241"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Bat</a:t>
            </a:r>
            <a:endParaRPr lang="en-US" sz="2000" b="1" dirty="0">
              <a:solidFill>
                <a:srgbClr val="000000"/>
              </a:solidFill>
              <a:ea typeface="ＭＳ Ｐゴシック" charset="0"/>
              <a:cs typeface="Arial" panose="020B0604020202020204" pitchFamily="34" charset="0"/>
            </a:endParaRPr>
          </a:p>
        </p:txBody>
      </p:sp>
      <p:sp>
        <p:nvSpPr>
          <p:cNvPr id="8" name="TextBox 7"/>
          <p:cNvSpPr txBox="1"/>
          <p:nvPr/>
        </p:nvSpPr>
        <p:spPr>
          <a:xfrm>
            <a:off x="250029" y="2028126"/>
            <a:ext cx="1297150" cy="348813"/>
          </a:xfrm>
          <a:prstGeom prst="rect">
            <a:avLst/>
          </a:prstGeom>
          <a:noFill/>
        </p:spPr>
        <p:txBody>
          <a:bodyPr wrap="none" rtlCol="0">
            <a:spAutoFit/>
          </a:bodyPr>
          <a:lstStyle/>
          <a:p>
            <a:pPr>
              <a:lnSpc>
                <a:spcPts val="2000"/>
              </a:lnSpc>
            </a:pPr>
            <a:r>
              <a:rPr lang="en-US" sz="2000" b="1" dirty="0" err="1" smtClean="0">
                <a:solidFill>
                  <a:srgbClr val="000000"/>
                </a:solidFill>
                <a:ea typeface="ＭＳ Ｐゴシック" charset="0"/>
                <a:cs typeface="Arial" panose="020B0604020202020204" pitchFamily="34" charset="0"/>
              </a:rPr>
              <a:t>Humerus</a:t>
            </a:r>
            <a:endParaRPr lang="en-US" sz="2000" b="1" dirty="0">
              <a:solidFill>
                <a:srgbClr val="000000"/>
              </a:solidFill>
              <a:ea typeface="ＭＳ Ｐゴシック" charset="0"/>
              <a:cs typeface="Arial" panose="020B0604020202020204" pitchFamily="34" charset="0"/>
            </a:endParaRPr>
          </a:p>
        </p:txBody>
      </p:sp>
      <p:cxnSp>
        <p:nvCxnSpPr>
          <p:cNvPr id="10" name="Straight Connector 9"/>
          <p:cNvCxnSpPr/>
          <p:nvPr/>
        </p:nvCxnSpPr>
        <p:spPr bwMode="auto">
          <a:xfrm flipH="1">
            <a:off x="1498503" y="2193865"/>
            <a:ext cx="1063903"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1220359" y="3469852"/>
            <a:ext cx="144982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931784" y="3768858"/>
            <a:ext cx="178360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Freeform 14"/>
          <p:cNvSpPr/>
          <p:nvPr/>
        </p:nvSpPr>
        <p:spPr bwMode="auto">
          <a:xfrm>
            <a:off x="1321186" y="4245180"/>
            <a:ext cx="1074333" cy="215562"/>
          </a:xfrm>
          <a:custGeom>
            <a:avLst/>
            <a:gdLst>
              <a:gd name="connsiteX0" fmla="*/ 1039565 w 1074333"/>
              <a:gd name="connsiteY0" fmla="*/ 93874 h 215562"/>
              <a:gd name="connsiteX1" fmla="*/ 0 w 1074333"/>
              <a:gd name="connsiteY1" fmla="*/ 0 h 215562"/>
              <a:gd name="connsiteX2" fmla="*/ 1074333 w 1074333"/>
              <a:gd name="connsiteY2" fmla="*/ 215562 h 215562"/>
              <a:gd name="connsiteX3" fmla="*/ 1067380 w 1074333"/>
              <a:gd name="connsiteY3" fmla="*/ 212085 h 215562"/>
            </a:gdLst>
            <a:ahLst/>
            <a:cxnLst>
              <a:cxn ang="0">
                <a:pos x="connsiteX0" y="connsiteY0"/>
              </a:cxn>
              <a:cxn ang="0">
                <a:pos x="connsiteX1" y="connsiteY1"/>
              </a:cxn>
              <a:cxn ang="0">
                <a:pos x="connsiteX2" y="connsiteY2"/>
              </a:cxn>
              <a:cxn ang="0">
                <a:pos x="connsiteX3" y="connsiteY3"/>
              </a:cxn>
            </a:cxnLst>
            <a:rect l="l" t="t" r="r" b="b"/>
            <a:pathLst>
              <a:path w="1074333" h="215562">
                <a:moveTo>
                  <a:pt x="1039565" y="93874"/>
                </a:moveTo>
                <a:lnTo>
                  <a:pt x="0" y="0"/>
                </a:lnTo>
                <a:lnTo>
                  <a:pt x="1074333" y="215562"/>
                </a:lnTo>
                <a:lnTo>
                  <a:pt x="1067380" y="212085"/>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sp>
        <p:nvSpPr>
          <p:cNvPr id="16" name="Freeform 15"/>
          <p:cNvSpPr/>
          <p:nvPr/>
        </p:nvSpPr>
        <p:spPr bwMode="auto">
          <a:xfrm>
            <a:off x="1842707" y="4565046"/>
            <a:ext cx="483276" cy="166887"/>
          </a:xfrm>
          <a:custGeom>
            <a:avLst/>
            <a:gdLst>
              <a:gd name="connsiteX0" fmla="*/ 358111 w 483276"/>
              <a:gd name="connsiteY0" fmla="*/ 0 h 166887"/>
              <a:gd name="connsiteX1" fmla="*/ 0 w 483276"/>
              <a:gd name="connsiteY1" fmla="*/ 66060 h 166887"/>
              <a:gd name="connsiteX2" fmla="*/ 483276 w 483276"/>
              <a:gd name="connsiteY2" fmla="*/ 166887 h 166887"/>
            </a:gdLst>
            <a:ahLst/>
            <a:cxnLst>
              <a:cxn ang="0">
                <a:pos x="connsiteX0" y="connsiteY0"/>
              </a:cxn>
              <a:cxn ang="0">
                <a:pos x="connsiteX1" y="connsiteY1"/>
              </a:cxn>
              <a:cxn ang="0">
                <a:pos x="connsiteX2" y="connsiteY2"/>
              </a:cxn>
            </a:cxnLst>
            <a:rect l="l" t="t" r="r" b="b"/>
            <a:pathLst>
              <a:path w="483276" h="166887">
                <a:moveTo>
                  <a:pt x="358111" y="0"/>
                </a:moveTo>
                <a:lnTo>
                  <a:pt x="0" y="66060"/>
                </a:lnTo>
                <a:lnTo>
                  <a:pt x="483276" y="166887"/>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sp>
        <p:nvSpPr>
          <p:cNvPr id="17" name="Freeform 16"/>
          <p:cNvSpPr/>
          <p:nvPr/>
        </p:nvSpPr>
        <p:spPr bwMode="auto">
          <a:xfrm>
            <a:off x="1658437" y="5006601"/>
            <a:ext cx="702314" cy="198178"/>
          </a:xfrm>
          <a:custGeom>
            <a:avLst/>
            <a:gdLst>
              <a:gd name="connsiteX0" fmla="*/ 664069 w 702314"/>
              <a:gd name="connsiteY0" fmla="*/ 0 h 198178"/>
              <a:gd name="connsiteX1" fmla="*/ 0 w 702314"/>
              <a:gd name="connsiteY1" fmla="*/ 0 h 198178"/>
              <a:gd name="connsiteX2" fmla="*/ 702314 w 702314"/>
              <a:gd name="connsiteY2" fmla="*/ 198178 h 198178"/>
            </a:gdLst>
            <a:ahLst/>
            <a:cxnLst>
              <a:cxn ang="0">
                <a:pos x="connsiteX0" y="connsiteY0"/>
              </a:cxn>
              <a:cxn ang="0">
                <a:pos x="connsiteX1" y="connsiteY1"/>
              </a:cxn>
              <a:cxn ang="0">
                <a:pos x="connsiteX2" y="connsiteY2"/>
              </a:cxn>
            </a:cxnLst>
            <a:rect l="l" t="t" r="r" b="b"/>
            <a:pathLst>
              <a:path w="702314" h="198178">
                <a:moveTo>
                  <a:pt x="664069" y="0"/>
                </a:moveTo>
                <a:lnTo>
                  <a:pt x="0" y="0"/>
                </a:lnTo>
                <a:lnTo>
                  <a:pt x="702314" y="198178"/>
                </a:lnTo>
              </a:path>
            </a:pathLst>
          </a:custGeom>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p>
            <a:pPr algn="ctr"/>
            <a:endParaRPr lang="en-US" b="1">
              <a:solidFill>
                <a:srgbClr val="000000"/>
              </a:solidFill>
              <a:latin typeface="Times" charset="0"/>
              <a:ea typeface="ＭＳ Ｐゴシック" charset="0"/>
              <a:cs typeface="ＭＳ Ｐゴシック" charset="0"/>
            </a:endParaRPr>
          </a:p>
        </p:txBody>
      </p:sp>
      <p:sp>
        <p:nvSpPr>
          <p:cNvPr id="18" name="TextBox 17"/>
          <p:cNvSpPr txBox="1"/>
          <p:nvPr/>
        </p:nvSpPr>
        <p:spPr>
          <a:xfrm>
            <a:off x="239197" y="3292865"/>
            <a:ext cx="1040670"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Radius</a:t>
            </a:r>
            <a:endParaRPr lang="en-US" sz="2000" b="1" dirty="0">
              <a:solidFill>
                <a:srgbClr val="000000"/>
              </a:solidFill>
              <a:ea typeface="ＭＳ Ｐゴシック" charset="0"/>
              <a:cs typeface="Arial" panose="020B0604020202020204" pitchFamily="34" charset="0"/>
            </a:endParaRPr>
          </a:p>
        </p:txBody>
      </p:sp>
      <p:sp>
        <p:nvSpPr>
          <p:cNvPr id="19" name="TextBox 18"/>
          <p:cNvSpPr txBox="1"/>
          <p:nvPr/>
        </p:nvSpPr>
        <p:spPr>
          <a:xfrm>
            <a:off x="244790" y="3618228"/>
            <a:ext cx="740908"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Ulna</a:t>
            </a:r>
            <a:endParaRPr lang="en-US" sz="2000" b="1" dirty="0">
              <a:solidFill>
                <a:srgbClr val="000000"/>
              </a:solidFill>
              <a:ea typeface="ＭＳ Ｐゴシック" charset="0"/>
              <a:cs typeface="Arial" panose="020B0604020202020204" pitchFamily="34" charset="0"/>
            </a:endParaRPr>
          </a:p>
        </p:txBody>
      </p:sp>
      <p:sp>
        <p:nvSpPr>
          <p:cNvPr id="20" name="TextBox 19"/>
          <p:cNvSpPr txBox="1"/>
          <p:nvPr/>
        </p:nvSpPr>
        <p:spPr>
          <a:xfrm>
            <a:off x="247131" y="4070773"/>
            <a:ext cx="1125629"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Carpals</a:t>
            </a:r>
            <a:endParaRPr lang="en-US" sz="2000" b="1" dirty="0">
              <a:solidFill>
                <a:srgbClr val="000000"/>
              </a:solidFill>
              <a:ea typeface="ＭＳ Ｐゴシック" charset="0"/>
              <a:cs typeface="Arial" panose="020B0604020202020204" pitchFamily="34" charset="0"/>
            </a:endParaRPr>
          </a:p>
        </p:txBody>
      </p:sp>
      <p:sp>
        <p:nvSpPr>
          <p:cNvPr id="21" name="TextBox 20"/>
          <p:cNvSpPr txBox="1"/>
          <p:nvPr/>
        </p:nvSpPr>
        <p:spPr>
          <a:xfrm>
            <a:off x="244790" y="4467094"/>
            <a:ext cx="1665841"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Metacarpals</a:t>
            </a:r>
            <a:endParaRPr lang="en-US" sz="2000" b="1" dirty="0">
              <a:solidFill>
                <a:srgbClr val="000000"/>
              </a:solidFill>
              <a:ea typeface="ＭＳ Ｐゴシック" charset="0"/>
              <a:cs typeface="Arial" panose="020B0604020202020204" pitchFamily="34" charset="0"/>
            </a:endParaRPr>
          </a:p>
        </p:txBody>
      </p:sp>
      <p:sp>
        <p:nvSpPr>
          <p:cNvPr id="22" name="TextBox 21"/>
          <p:cNvSpPr txBox="1"/>
          <p:nvPr/>
        </p:nvSpPr>
        <p:spPr>
          <a:xfrm>
            <a:off x="252905" y="4852478"/>
            <a:ext cx="1468672" cy="348813"/>
          </a:xfrm>
          <a:prstGeom prst="rect">
            <a:avLst/>
          </a:prstGeom>
          <a:noFill/>
        </p:spPr>
        <p:txBody>
          <a:bodyPr wrap="none" rtlCol="0">
            <a:spAutoFit/>
          </a:bodyPr>
          <a:lstStyle/>
          <a:p>
            <a:pPr>
              <a:lnSpc>
                <a:spcPts val="2000"/>
              </a:lnSpc>
            </a:pPr>
            <a:r>
              <a:rPr lang="en-US" sz="2000" b="1" dirty="0" smtClean="0">
                <a:solidFill>
                  <a:srgbClr val="000000"/>
                </a:solidFill>
                <a:ea typeface="ＭＳ Ｐゴシック" charset="0"/>
                <a:cs typeface="Arial" panose="020B0604020202020204" pitchFamily="34" charset="0"/>
              </a:rPr>
              <a:t>Phalanges</a:t>
            </a:r>
            <a:endParaRPr lang="en-US" sz="2000" b="1" dirty="0">
              <a:solidFill>
                <a:srgbClr val="000000"/>
              </a:solidFill>
              <a:ea typeface="ＭＳ Ｐゴシック" charset="0"/>
              <a:cs typeface="Arial" panose="020B0604020202020204" pitchFamily="34" charset="0"/>
            </a:endParaRPr>
          </a:p>
        </p:txBody>
      </p:sp>
      <p:sp>
        <p:nvSpPr>
          <p:cNvPr id="9" name="TextBox 8"/>
          <p:cNvSpPr txBox="1"/>
          <p:nvPr/>
        </p:nvSpPr>
        <p:spPr>
          <a:xfrm>
            <a:off x="381000" y="304800"/>
            <a:ext cx="8458200" cy="461665"/>
          </a:xfrm>
          <a:prstGeom prst="rect">
            <a:avLst/>
          </a:prstGeom>
          <a:noFill/>
        </p:spPr>
        <p:txBody>
          <a:bodyPr wrap="square" rtlCol="0">
            <a:spAutoFit/>
          </a:bodyPr>
          <a:lstStyle/>
          <a:p>
            <a:pPr algn="ctr"/>
            <a:r>
              <a:rPr lang="en-US" dirty="0"/>
              <a:t>Mammalian </a:t>
            </a:r>
            <a:r>
              <a:rPr lang="en-US" dirty="0" smtClean="0"/>
              <a:t>forelimbs = most famous </a:t>
            </a:r>
            <a:r>
              <a:rPr lang="en-US" dirty="0"/>
              <a:t>homologous structures</a:t>
            </a:r>
          </a:p>
        </p:txBody>
      </p:sp>
      <p:sp>
        <p:nvSpPr>
          <p:cNvPr id="23" name="TextBox 22"/>
          <p:cNvSpPr txBox="1"/>
          <p:nvPr/>
        </p:nvSpPr>
        <p:spPr>
          <a:xfrm>
            <a:off x="533400" y="5943600"/>
            <a:ext cx="8458200" cy="461665"/>
          </a:xfrm>
          <a:prstGeom prst="rect">
            <a:avLst/>
          </a:prstGeom>
          <a:noFill/>
        </p:spPr>
        <p:txBody>
          <a:bodyPr wrap="square" rtlCol="0">
            <a:spAutoFit/>
          </a:bodyPr>
          <a:lstStyle/>
          <a:p>
            <a:pPr algn="ctr"/>
            <a:r>
              <a:rPr lang="en-US" b="1" u="sng" dirty="0" smtClean="0"/>
              <a:t>Unity &amp; Diversity</a:t>
            </a:r>
            <a:r>
              <a:rPr lang="en-US" b="1" dirty="0" smtClean="0"/>
              <a:t> of life, just like Darwin said! </a:t>
            </a:r>
            <a:endParaRPr lang="en-US" b="1" dirty="0"/>
          </a:p>
        </p:txBody>
      </p:sp>
    </p:spTree>
    <p:extLst>
      <p:ext uri="{BB962C8B-B14F-4D97-AF65-F5344CB8AC3E}">
        <p14:creationId xmlns:p14="http://schemas.microsoft.com/office/powerpoint/2010/main" val="330384675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idx="1"/>
          </p:nvPr>
        </p:nvSpPr>
        <p:spPr/>
        <p:txBody>
          <a:bodyPr/>
          <a:lstStyle/>
          <a:p>
            <a:r>
              <a:rPr lang="en-US" dirty="0" smtClean="0"/>
              <a:t>Comparative embryology reveals anatomical homologies not visible in adult organisms</a:t>
            </a:r>
          </a:p>
          <a:p>
            <a:pPr lvl="1"/>
            <a:r>
              <a:rPr lang="en-US" dirty="0" smtClean="0"/>
              <a:t>Ex: all vertebrate embryos have a post-anal tail and pharyngeal arches</a:t>
            </a:r>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t> </a:t>
            </a:r>
            <a:r>
              <a:rPr lang="en-US" dirty="0" smtClean="0">
                <a:solidFill>
                  <a:srgbClr val="FF0000"/>
                </a:solidFill>
              </a:rPr>
              <a:t>Homology</a:t>
            </a:r>
            <a:r>
              <a:rPr lang="en-US" dirty="0">
                <a:solidFill>
                  <a:srgbClr val="FF6600"/>
                </a:solidFill>
              </a:rPr>
              <a:t/>
            </a:r>
            <a:br>
              <a:rPr lang="en-US" dirty="0">
                <a:solidFill>
                  <a:srgbClr val="FF6600"/>
                </a:solidFill>
              </a:rPr>
            </a:br>
            <a:endParaRPr lang="en-US" b="0" dirty="0" smtClean="0">
              <a:solidFill>
                <a:schemeClr val="tx1"/>
              </a:solidFill>
            </a:endParaRPr>
          </a:p>
        </p:txBody>
      </p:sp>
      <p:pic>
        <p:nvPicPr>
          <p:cNvPr id="2" name="Picture 1" descr="Screen Shot 2016-12-27 at 7.4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200400"/>
            <a:ext cx="5202439" cy="3159472"/>
          </a:xfrm>
          <a:prstGeom prst="rect">
            <a:avLst/>
          </a:prstGeom>
        </p:spPr>
      </p:pic>
      <p:sp>
        <p:nvSpPr>
          <p:cNvPr id="5" name="TextBox 4"/>
          <p:cNvSpPr txBox="1"/>
          <p:nvPr/>
        </p:nvSpPr>
        <p:spPr>
          <a:xfrm>
            <a:off x="533400" y="6172200"/>
            <a:ext cx="8458200" cy="400110"/>
          </a:xfrm>
          <a:prstGeom prst="rect">
            <a:avLst/>
          </a:prstGeom>
          <a:noFill/>
        </p:spPr>
        <p:txBody>
          <a:bodyPr wrap="square" rtlCol="0">
            <a:spAutoFit/>
          </a:bodyPr>
          <a:lstStyle/>
          <a:p>
            <a:pPr algn="ctr"/>
            <a:r>
              <a:rPr lang="en-US" sz="2000" b="1" u="sng" dirty="0" smtClean="0"/>
              <a:t>Unity &amp; Diversity</a:t>
            </a:r>
            <a:r>
              <a:rPr lang="en-US" sz="2000" b="1" dirty="0" smtClean="0"/>
              <a:t> of life, just like Darwin said! </a:t>
            </a:r>
            <a:endParaRPr lang="en-US" sz="2000" b="1" dirty="0"/>
          </a:p>
        </p:txBody>
      </p:sp>
    </p:spTree>
    <p:extLst>
      <p:ext uri="{BB962C8B-B14F-4D97-AF65-F5344CB8AC3E}">
        <p14:creationId xmlns:p14="http://schemas.microsoft.com/office/powerpoint/2010/main" val="201669177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DB701B4D-7AF7-4763-BB29-4B5C70C530E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155252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idx="1"/>
          </p:nvPr>
        </p:nvSpPr>
        <p:spPr/>
        <p:txBody>
          <a:bodyPr/>
          <a:lstStyle/>
          <a:p>
            <a:pPr marL="350838" indent="-350838" eaLnBrk="1" hangingPunct="1"/>
            <a:r>
              <a:rPr lang="en-US" b="1" dirty="0" smtClean="0"/>
              <a:t>Vestigial structures </a:t>
            </a:r>
            <a:r>
              <a:rPr lang="en-US" dirty="0" smtClean="0"/>
              <a:t>are remnants of features that served important functions in the organism</a:t>
            </a:r>
            <a:r>
              <a:rPr lang="ja-JP" altLang="en-US" dirty="0" smtClean="0"/>
              <a:t>’</a:t>
            </a:r>
            <a:r>
              <a:rPr lang="en-US" altLang="ja-JP" dirty="0" smtClean="0"/>
              <a:t>s ancestors</a:t>
            </a:r>
          </a:p>
          <a:p>
            <a:pPr marL="0" indent="0" eaLnBrk="1" hangingPunct="1">
              <a:buNone/>
            </a:pPr>
            <a:endParaRPr lang="en-US"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t> </a:t>
            </a:r>
            <a:r>
              <a:rPr lang="en-US" dirty="0" smtClean="0">
                <a:solidFill>
                  <a:srgbClr val="FF0000"/>
                </a:solidFill>
              </a:rPr>
              <a:t>Homology</a:t>
            </a:r>
            <a:r>
              <a:rPr lang="en-US" dirty="0">
                <a:solidFill>
                  <a:srgbClr val="FF6600"/>
                </a:solidFill>
              </a:rPr>
              <a:t/>
            </a:r>
            <a:br>
              <a:rPr lang="en-US" dirty="0">
                <a:solidFill>
                  <a:srgbClr val="FF6600"/>
                </a:solidFill>
              </a:rPr>
            </a:br>
            <a:endParaRPr lang="en-US" b="0" dirty="0" smtClean="0">
              <a:solidFill>
                <a:schemeClr val="tx1"/>
              </a:solidFill>
            </a:endParaRPr>
          </a:p>
        </p:txBody>
      </p:sp>
      <p:pic>
        <p:nvPicPr>
          <p:cNvPr id="4" name="Picture 3" descr="Screen Shot 2016-12-27 at 8.0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90800"/>
            <a:ext cx="5524500" cy="3822700"/>
          </a:xfrm>
          <a:prstGeom prst="rect">
            <a:avLst/>
          </a:prstGeom>
        </p:spPr>
      </p:pic>
      <p:sp>
        <p:nvSpPr>
          <p:cNvPr id="5" name="Rectangle 4"/>
          <p:cNvSpPr/>
          <p:nvPr/>
        </p:nvSpPr>
        <p:spPr bwMode="auto">
          <a:xfrm>
            <a:off x="2971800" y="4267200"/>
            <a:ext cx="2438400" cy="1447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2" name="TextBox 1"/>
          <p:cNvSpPr txBox="1"/>
          <p:nvPr/>
        </p:nvSpPr>
        <p:spPr>
          <a:xfrm>
            <a:off x="914400" y="2971800"/>
            <a:ext cx="3276600" cy="2554545"/>
          </a:xfrm>
          <a:prstGeom prst="rect">
            <a:avLst/>
          </a:prstGeom>
          <a:noFill/>
        </p:spPr>
        <p:txBody>
          <a:bodyPr wrap="square" rtlCol="0">
            <a:spAutoFit/>
          </a:bodyPr>
          <a:lstStyle/>
          <a:p>
            <a:r>
              <a:rPr lang="en-US" sz="2000" dirty="0" smtClean="0"/>
              <a:t>Pelvic bones are necessary for moving on land</a:t>
            </a:r>
            <a:r>
              <a:rPr lang="mr-IN" sz="2000" dirty="0" smtClean="0"/>
              <a:t>…</a:t>
            </a:r>
            <a:r>
              <a:rPr lang="en-US" sz="2000" dirty="0" smtClean="0"/>
              <a:t>however in the baleen whale, evolution (structural change over time) has led these bones to become vestigial structures</a:t>
            </a:r>
            <a:endParaRPr lang="en-US" sz="2000" dirty="0"/>
          </a:p>
        </p:txBody>
      </p:sp>
    </p:spTree>
    <p:extLst>
      <p:ext uri="{BB962C8B-B14F-4D97-AF65-F5344CB8AC3E}">
        <p14:creationId xmlns:p14="http://schemas.microsoft.com/office/powerpoint/2010/main" val="306781728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p:txBody>
          <a:bodyPr/>
          <a:lstStyle/>
          <a:p>
            <a:pPr eaLnBrk="1" hangingPunct="1"/>
            <a:r>
              <a:rPr lang="en-US" b="1" dirty="0" smtClean="0"/>
              <a:t>Convergent evolution </a:t>
            </a:r>
            <a:r>
              <a:rPr lang="en-US" dirty="0" smtClean="0"/>
              <a:t>is the evolution of similar, or </a:t>
            </a:r>
            <a:r>
              <a:rPr lang="en-US" b="1" dirty="0" smtClean="0"/>
              <a:t>analogous</a:t>
            </a:r>
            <a:r>
              <a:rPr lang="en-US" dirty="0" smtClean="0"/>
              <a:t>,</a:t>
            </a:r>
            <a:r>
              <a:rPr lang="en-US" b="1" dirty="0" smtClean="0"/>
              <a:t> </a:t>
            </a:r>
            <a:r>
              <a:rPr lang="en-US" dirty="0" smtClean="0"/>
              <a:t>features in DISTANTLY related groups</a:t>
            </a:r>
          </a:p>
          <a:p>
            <a:pPr eaLnBrk="1" hangingPunct="1"/>
            <a:r>
              <a:rPr lang="en-US" dirty="0" smtClean="0"/>
              <a:t>Analogous traits arise when groups INDEPENDENTLY adapt to similar environments in similar ways (similar FUNCTION, not structure)</a:t>
            </a:r>
          </a:p>
          <a:p>
            <a:pPr eaLnBrk="1" hangingPunct="1"/>
            <a:r>
              <a:rPr lang="en-US" dirty="0" smtClean="0"/>
              <a:t>Convergent evolution does NOT provide information about common ancestry </a:t>
            </a:r>
          </a:p>
          <a:p>
            <a:pPr eaLnBrk="1" hangingPunct="1"/>
            <a:r>
              <a:rPr lang="en-US" b="1" u="sng" dirty="0" smtClean="0"/>
              <a:t>Ex: Bird wing and insect wing</a:t>
            </a:r>
          </a:p>
        </p:txBody>
      </p:sp>
      <p:sp>
        <p:nvSpPr>
          <p:cNvPr id="4" name="Rectangle 2"/>
          <p:cNvSpPr>
            <a:spLocks noGrp="1" noChangeArrowheads="1"/>
          </p:cNvSpPr>
          <p:nvPr>
            <p:ph type="title"/>
          </p:nvPr>
        </p:nvSpPr>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t> </a:t>
            </a:r>
            <a:r>
              <a:rPr lang="en-US" dirty="0" smtClean="0">
                <a:solidFill>
                  <a:srgbClr val="FF0000"/>
                </a:solidFill>
              </a:rPr>
              <a:t>Homology versus Analogy</a:t>
            </a:r>
            <a:r>
              <a:rPr lang="en-US" dirty="0">
                <a:solidFill>
                  <a:srgbClr val="FF6600"/>
                </a:solidFill>
              </a:rPr>
              <a:t/>
            </a:r>
            <a:br>
              <a:rPr lang="en-US" dirty="0">
                <a:solidFill>
                  <a:srgbClr val="FF6600"/>
                </a:solidFill>
              </a:rPr>
            </a:br>
            <a:endParaRPr lang="en-US" b="0" dirty="0" smtClean="0">
              <a:solidFill>
                <a:schemeClr val="tx1"/>
              </a:solidFill>
            </a:endParaRPr>
          </a:p>
        </p:txBody>
      </p:sp>
    </p:spTree>
    <p:extLst>
      <p:ext uri="{BB962C8B-B14F-4D97-AF65-F5344CB8AC3E}">
        <p14:creationId xmlns:p14="http://schemas.microsoft.com/office/powerpoint/2010/main" val="4227309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a:t>Concept </a:t>
            </a:r>
            <a:r>
              <a:rPr lang="is-IS" dirty="0" smtClean="0"/>
              <a:t>22</a:t>
            </a:r>
            <a:r>
              <a:rPr lang="en-US" dirty="0" smtClean="0"/>
              <a:t>.3</a:t>
            </a:r>
            <a:r>
              <a:rPr lang="en-US" dirty="0"/>
              <a:t>: Evolution is supported scientific evidence </a:t>
            </a:r>
            <a:r>
              <a:rPr lang="mr-IN" dirty="0" smtClean="0"/>
              <a:t>–</a:t>
            </a:r>
            <a:r>
              <a:rPr lang="en-US" dirty="0" smtClean="0"/>
              <a:t> </a:t>
            </a:r>
            <a:r>
              <a:rPr lang="en-US" dirty="0" smtClean="0">
                <a:solidFill>
                  <a:srgbClr val="FF0000"/>
                </a:solidFill>
              </a:rPr>
              <a:t>Analogous Traits</a:t>
            </a:r>
            <a:endParaRPr lang="en-US" b="0" dirty="0" smtClean="0">
              <a:solidFill>
                <a:srgbClr val="FF0000"/>
              </a:solidFill>
            </a:endParaRPr>
          </a:p>
        </p:txBody>
      </p:sp>
      <p:sp>
        <p:nvSpPr>
          <p:cNvPr id="2" name="Content Placeholder 1"/>
          <p:cNvSpPr>
            <a:spLocks noGrp="1"/>
          </p:cNvSpPr>
          <p:nvPr>
            <p:ph idx="1"/>
          </p:nvPr>
        </p:nvSpPr>
        <p:spPr>
          <a:xfrm>
            <a:off x="420913" y="1272910"/>
            <a:ext cx="4303487" cy="5073650"/>
          </a:xfrm>
        </p:spPr>
        <p:txBody>
          <a:bodyPr/>
          <a:lstStyle/>
          <a:p>
            <a:r>
              <a:rPr lang="en-US" dirty="0" smtClean="0"/>
              <a:t>A bird wing and an insect wing both </a:t>
            </a:r>
            <a:r>
              <a:rPr lang="en-US" i="1" dirty="0" smtClean="0"/>
              <a:t>converge</a:t>
            </a:r>
            <a:r>
              <a:rPr lang="en-US" dirty="0" smtClean="0"/>
              <a:t> on the FUNCTION of flight, but they are NOT homologous! </a:t>
            </a:r>
          </a:p>
          <a:p>
            <a:pPr lvl="1"/>
            <a:r>
              <a:rPr lang="en-US" dirty="0" smtClean="0"/>
              <a:t>No </a:t>
            </a:r>
            <a:r>
              <a:rPr lang="en-US" i="1" dirty="0" smtClean="0"/>
              <a:t>recent </a:t>
            </a:r>
            <a:r>
              <a:rPr lang="en-US" dirty="0" smtClean="0"/>
              <a:t>common ancestor</a:t>
            </a:r>
          </a:p>
          <a:p>
            <a:pPr lvl="1"/>
            <a:r>
              <a:rPr lang="en-US" dirty="0" smtClean="0"/>
              <a:t>No structural/bone similarities</a:t>
            </a:r>
          </a:p>
        </p:txBody>
      </p:sp>
      <p:pic>
        <p:nvPicPr>
          <p:cNvPr id="6" name="Picture 5" descr="Screen Shot 2016-12-27 at 8.05.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81200"/>
            <a:ext cx="3560193" cy="3114007"/>
          </a:xfrm>
          <a:prstGeom prst="rect">
            <a:avLst/>
          </a:prstGeom>
        </p:spPr>
      </p:pic>
    </p:spTree>
    <p:extLst>
      <p:ext uri="{BB962C8B-B14F-4D97-AF65-F5344CB8AC3E}">
        <p14:creationId xmlns:p14="http://schemas.microsoft.com/office/powerpoint/2010/main" val="190090433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3541079A-19E6-4702-8CB5-DD81EBBF50A1.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41920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strike="sngStrike" dirty="0" smtClean="0"/>
              <a:t>Direct observations</a:t>
            </a:r>
          </a:p>
          <a:p>
            <a:pPr marL="971550" lvl="1" indent="-514350" eaLnBrk="1" hangingPunct="1">
              <a:buFont typeface="+mj-lt"/>
              <a:buAutoNum type="arabicPeriod"/>
            </a:pPr>
            <a:r>
              <a:rPr lang="en-US" strike="sngStrike" dirty="0" smtClean="0"/>
              <a:t>Homology</a:t>
            </a:r>
          </a:p>
          <a:p>
            <a:pPr marL="971550" lvl="1" indent="-514350" eaLnBrk="1" hangingPunct="1">
              <a:buFont typeface="+mj-lt"/>
              <a:buAutoNum type="arabicPeriod"/>
            </a:pPr>
            <a:r>
              <a:rPr lang="en-US" sz="2800" b="1" dirty="0" smtClean="0">
                <a:solidFill>
                  <a:srgbClr val="FF0000"/>
                </a:solidFill>
              </a:rPr>
              <a:t>The fossil record</a:t>
            </a:r>
          </a:p>
          <a:p>
            <a:pPr marL="971550" lvl="1" indent="-514350" eaLnBrk="1" hangingPunct="1">
              <a:buFont typeface="+mj-lt"/>
              <a:buAutoNum type="arabicPeriod"/>
            </a:pPr>
            <a:r>
              <a:rPr lang="en-US" dirty="0" smtClean="0"/>
              <a:t>Biogeography</a:t>
            </a:r>
          </a:p>
        </p:txBody>
      </p:sp>
    </p:spTree>
    <p:extLst>
      <p:ext uri="{BB962C8B-B14F-4D97-AF65-F5344CB8AC3E}">
        <p14:creationId xmlns:p14="http://schemas.microsoft.com/office/powerpoint/2010/main" val="12513071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Overview</a:t>
            </a:r>
          </a:p>
        </p:txBody>
      </p:sp>
      <p:sp>
        <p:nvSpPr>
          <p:cNvPr id="16386" name="Rectangle 3"/>
          <p:cNvSpPr>
            <a:spLocks noGrp="1" noChangeArrowheads="1"/>
          </p:cNvSpPr>
          <p:nvPr>
            <p:ph idx="1"/>
          </p:nvPr>
        </p:nvSpPr>
        <p:spPr/>
        <p:txBody>
          <a:bodyPr/>
          <a:lstStyle/>
          <a:p>
            <a:r>
              <a:rPr lang="en-US" sz="3200" b="1" dirty="0">
                <a:solidFill>
                  <a:srgbClr val="FF0000"/>
                </a:solidFill>
              </a:rPr>
              <a:t>Concept </a:t>
            </a:r>
            <a:r>
              <a:rPr lang="is-IS" sz="3200" b="1" dirty="0" smtClean="0">
                <a:solidFill>
                  <a:srgbClr val="FF0000"/>
                </a:solidFill>
              </a:rPr>
              <a:t>22</a:t>
            </a:r>
            <a:r>
              <a:rPr lang="en-US" sz="3200" b="1" dirty="0" smtClean="0">
                <a:solidFill>
                  <a:srgbClr val="FF0000"/>
                </a:solidFill>
              </a:rPr>
              <a:t>.1</a:t>
            </a:r>
            <a:r>
              <a:rPr lang="en-US" sz="3200" b="1" dirty="0">
                <a:solidFill>
                  <a:srgbClr val="FF0000"/>
                </a:solidFill>
              </a:rPr>
              <a:t>: The Darwinian revolution challenged traditional views of a young Earth inhabited by unchanging </a:t>
            </a:r>
            <a:r>
              <a:rPr lang="en-US" sz="3200" b="1" dirty="0" smtClean="0">
                <a:solidFill>
                  <a:srgbClr val="FF0000"/>
                </a:solidFill>
              </a:rPr>
              <a:t>species</a:t>
            </a:r>
          </a:p>
          <a:p>
            <a:r>
              <a:rPr lang="en-US" dirty="0"/>
              <a:t>Concept </a:t>
            </a:r>
            <a:r>
              <a:rPr lang="is-IS" dirty="0" smtClean="0"/>
              <a:t>22</a:t>
            </a:r>
            <a:r>
              <a:rPr lang="en-US" dirty="0" smtClean="0"/>
              <a:t>.2</a:t>
            </a:r>
            <a:r>
              <a:rPr lang="en-US" dirty="0"/>
              <a:t>: Descent with modification by natural selection explains the adaptations of organisms and the unity and diversity of </a:t>
            </a:r>
            <a:r>
              <a:rPr lang="en-US" dirty="0" smtClean="0"/>
              <a:t>life</a:t>
            </a:r>
          </a:p>
          <a:p>
            <a:r>
              <a:rPr lang="en-US" dirty="0"/>
              <a:t>Concept </a:t>
            </a:r>
            <a:r>
              <a:rPr lang="is-IS" dirty="0" smtClean="0"/>
              <a:t>22</a:t>
            </a:r>
            <a:r>
              <a:rPr lang="en-US" dirty="0" smtClean="0"/>
              <a:t>.3</a:t>
            </a:r>
            <a:r>
              <a:rPr lang="en-US" dirty="0"/>
              <a:t>: Evolution is supported by an overwhelming amount of scientific </a:t>
            </a:r>
            <a:r>
              <a:rPr lang="en-US" dirty="0" smtClean="0"/>
              <a:t>evidence</a:t>
            </a:r>
          </a:p>
          <a:p>
            <a:endParaRPr lang="en-US" dirty="0" smtClean="0"/>
          </a:p>
          <a:p>
            <a:endParaRPr lang="en-US" altLang="ja-JP" dirty="0"/>
          </a:p>
        </p:txBody>
      </p:sp>
    </p:spTree>
    <p:extLst>
      <p:ext uri="{BB962C8B-B14F-4D97-AF65-F5344CB8AC3E}">
        <p14:creationId xmlns:p14="http://schemas.microsoft.com/office/powerpoint/2010/main" val="219858147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p:nvPr>
        </p:nvSpPr>
        <p:spPr/>
        <p:txBody>
          <a:bodyPr/>
          <a:lstStyle/>
          <a:p>
            <a:r>
              <a:rPr lang="en-US" dirty="0"/>
              <a:t>Concept </a:t>
            </a:r>
            <a:r>
              <a:rPr lang="is-IS" dirty="0" smtClean="0"/>
              <a:t>22</a:t>
            </a:r>
            <a:r>
              <a:rPr lang="en-US" dirty="0" smtClean="0"/>
              <a:t>.3</a:t>
            </a:r>
            <a:r>
              <a:rPr lang="en-US" dirty="0"/>
              <a:t>: Evolution is supported scientific evidence </a:t>
            </a:r>
            <a:r>
              <a:rPr lang="mr-IN" dirty="0" smtClean="0"/>
              <a:t>–</a:t>
            </a:r>
            <a:r>
              <a:rPr lang="en-US" dirty="0">
                <a:solidFill>
                  <a:srgbClr val="FF6600"/>
                </a:solidFill>
              </a:rPr>
              <a:t> </a:t>
            </a:r>
            <a:r>
              <a:rPr lang="en-US" dirty="0" smtClean="0">
                <a:solidFill>
                  <a:srgbClr val="FF0000"/>
                </a:solidFill>
              </a:rPr>
              <a:t>Fossil Record</a:t>
            </a:r>
          </a:p>
        </p:txBody>
      </p:sp>
      <p:sp>
        <p:nvSpPr>
          <p:cNvPr id="135170" name="Rectangle 3"/>
          <p:cNvSpPr>
            <a:spLocks noGrp="1" noChangeArrowheads="1"/>
          </p:cNvSpPr>
          <p:nvPr>
            <p:ph idx="1"/>
          </p:nvPr>
        </p:nvSpPr>
        <p:spPr/>
        <p:txBody>
          <a:bodyPr/>
          <a:lstStyle/>
          <a:p>
            <a:r>
              <a:rPr lang="en-US" dirty="0" smtClean="0"/>
              <a:t>The fossil record provides evidence of</a:t>
            </a:r>
            <a:r>
              <a:rPr lang="mr-IN" dirty="0" smtClean="0"/>
              <a:t>…</a:t>
            </a:r>
            <a:endParaRPr lang="en-US" dirty="0" smtClean="0"/>
          </a:p>
          <a:p>
            <a:pPr lvl="1"/>
            <a:r>
              <a:rPr lang="en-US" dirty="0"/>
              <a:t>E</a:t>
            </a:r>
            <a:r>
              <a:rPr lang="en-US" dirty="0" smtClean="0"/>
              <a:t>xtinction of species</a:t>
            </a:r>
            <a:endParaRPr lang="en-US" dirty="0"/>
          </a:p>
          <a:p>
            <a:pPr lvl="1"/>
            <a:r>
              <a:rPr lang="en-US" dirty="0"/>
              <a:t>O</a:t>
            </a:r>
            <a:r>
              <a:rPr lang="en-US" dirty="0" smtClean="0"/>
              <a:t>rigin of new groups</a:t>
            </a:r>
            <a:endParaRPr lang="en-US" dirty="0"/>
          </a:p>
          <a:p>
            <a:pPr lvl="1"/>
            <a:r>
              <a:rPr lang="en-US" dirty="0"/>
              <a:t>C</a:t>
            </a:r>
            <a:r>
              <a:rPr lang="en-US" dirty="0" smtClean="0"/>
              <a:t>hanges within groups over time</a:t>
            </a:r>
          </a:p>
          <a:p>
            <a:r>
              <a:rPr lang="en-US" dirty="0"/>
              <a:t>Fossils can document important transitions</a:t>
            </a:r>
          </a:p>
          <a:p>
            <a:pPr lvl="1"/>
            <a:r>
              <a:rPr lang="en-US" dirty="0"/>
              <a:t>For example, the transition from land </a:t>
            </a:r>
            <a:r>
              <a:rPr lang="en-US" dirty="0" smtClean="0">
                <a:sym typeface="Wingdings"/>
              </a:rPr>
              <a:t> </a:t>
            </a:r>
            <a:r>
              <a:rPr lang="en-US" dirty="0" smtClean="0"/>
              <a:t>sea </a:t>
            </a:r>
            <a:r>
              <a:rPr lang="en-US" dirty="0"/>
              <a:t>in the ancestors of cetaceans</a:t>
            </a:r>
          </a:p>
          <a:p>
            <a:endParaRPr lang="en-US" dirty="0" smtClean="0"/>
          </a:p>
        </p:txBody>
      </p:sp>
      <p:sp>
        <p:nvSpPr>
          <p:cNvPr id="4" name="TextBox 3"/>
          <p:cNvSpPr txBox="1"/>
          <p:nvPr/>
        </p:nvSpPr>
        <p:spPr>
          <a:xfrm>
            <a:off x="381000" y="5791200"/>
            <a:ext cx="8458200" cy="400110"/>
          </a:xfrm>
          <a:prstGeom prst="rect">
            <a:avLst/>
          </a:prstGeom>
          <a:noFill/>
        </p:spPr>
        <p:txBody>
          <a:bodyPr wrap="square" rtlCol="0">
            <a:spAutoFit/>
          </a:bodyPr>
          <a:lstStyle/>
          <a:p>
            <a:pPr algn="ctr"/>
            <a:r>
              <a:rPr lang="en-US" sz="2000" b="1" u="sng" dirty="0" smtClean="0"/>
              <a:t>Change over time</a:t>
            </a:r>
            <a:r>
              <a:rPr lang="en-US" sz="2000" b="1" dirty="0" smtClean="0"/>
              <a:t>, just like Darwin said! </a:t>
            </a:r>
            <a:endParaRPr lang="en-US" sz="2000" b="1" dirty="0"/>
          </a:p>
        </p:txBody>
      </p:sp>
    </p:spTree>
    <p:extLst>
      <p:ext uri="{BB962C8B-B14F-4D97-AF65-F5344CB8AC3E}">
        <p14:creationId xmlns:p14="http://schemas.microsoft.com/office/powerpoint/2010/main" val="263632693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_20TransitionToSea-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56" y="210312"/>
            <a:ext cx="7638288" cy="6437376"/>
          </a:xfrm>
          <a:prstGeom prst="rect">
            <a:avLst/>
          </a:prstGeom>
        </p:spPr>
      </p:pic>
      <p:sp>
        <p:nvSpPr>
          <p:cNvPr id="4" name="TextBox 3"/>
          <p:cNvSpPr txBox="1"/>
          <p:nvPr/>
        </p:nvSpPr>
        <p:spPr>
          <a:xfrm>
            <a:off x="3584014" y="789987"/>
            <a:ext cx="1954381" cy="646331"/>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Other even-toed</a:t>
            </a:r>
          </a:p>
          <a:p>
            <a:r>
              <a:rPr lang="en-US" sz="1800" b="1" dirty="0" smtClean="0">
                <a:solidFill>
                  <a:srgbClr val="000000"/>
                </a:solidFill>
                <a:ea typeface="ＭＳ Ｐゴシック" charset="0"/>
                <a:cs typeface="Arial" panose="020B0604020202020204" pitchFamily="34" charset="0"/>
              </a:rPr>
              <a:t>ungulates</a:t>
            </a:r>
            <a:endParaRPr lang="en-US" sz="1800" b="1" dirty="0">
              <a:solidFill>
                <a:srgbClr val="000000"/>
              </a:solidFill>
              <a:ea typeface="ＭＳ Ｐゴシック" charset="0"/>
              <a:cs typeface="Arial" panose="020B0604020202020204" pitchFamily="34" charset="0"/>
            </a:endParaRPr>
          </a:p>
        </p:txBody>
      </p:sp>
      <p:sp>
        <p:nvSpPr>
          <p:cNvPr id="5" name="TextBox 4"/>
          <p:cNvSpPr txBox="1"/>
          <p:nvPr/>
        </p:nvSpPr>
        <p:spPr>
          <a:xfrm>
            <a:off x="3584014" y="1666842"/>
            <a:ext cx="2056973"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Hippopotamuses</a:t>
            </a:r>
            <a:endParaRPr lang="en-US" sz="1800" b="1" dirty="0">
              <a:solidFill>
                <a:srgbClr val="000000"/>
              </a:solidFill>
              <a:ea typeface="ＭＳ Ｐゴシック" charset="0"/>
              <a:cs typeface="Arial" panose="020B0604020202020204" pitchFamily="34" charset="0"/>
            </a:endParaRPr>
          </a:p>
        </p:txBody>
      </p:sp>
      <p:sp>
        <p:nvSpPr>
          <p:cNvPr id="6" name="TextBox 5"/>
          <p:cNvSpPr txBox="1"/>
          <p:nvPr/>
        </p:nvSpPr>
        <p:spPr>
          <a:xfrm>
            <a:off x="3612316" y="2464642"/>
            <a:ext cx="1390124" cy="369332"/>
          </a:xfrm>
          <a:prstGeom prst="rect">
            <a:avLst/>
          </a:prstGeom>
          <a:noFill/>
        </p:spPr>
        <p:txBody>
          <a:bodyPr wrap="none" rtlCol="0">
            <a:spAutoFit/>
          </a:bodyPr>
          <a:lstStyle/>
          <a:p>
            <a:r>
              <a:rPr lang="en-US" sz="1800" b="1" baseline="30000" dirty="0" smtClean="0">
                <a:solidFill>
                  <a:srgbClr val="000000"/>
                </a:solidFill>
                <a:ea typeface="ＭＳ Ｐゴシック" charset="0"/>
                <a:cs typeface="Arial" panose="020B0604020202020204" pitchFamily="34" charset="0"/>
              </a:rPr>
              <a:t>†</a:t>
            </a:r>
            <a:r>
              <a:rPr lang="en-US" sz="1800" b="1" i="1" dirty="0" err="1" smtClean="0">
                <a:solidFill>
                  <a:srgbClr val="000000"/>
                </a:solidFill>
                <a:ea typeface="ＭＳ Ｐゴシック" charset="0"/>
                <a:cs typeface="Arial" panose="020B0604020202020204" pitchFamily="34" charset="0"/>
              </a:rPr>
              <a:t>Pakicetus</a:t>
            </a:r>
            <a:endParaRPr lang="en-US" sz="1800" b="1" i="1" dirty="0">
              <a:solidFill>
                <a:srgbClr val="000000"/>
              </a:solidFill>
              <a:ea typeface="ＭＳ Ｐゴシック" charset="0"/>
              <a:cs typeface="Arial" panose="020B0604020202020204" pitchFamily="34" charset="0"/>
            </a:endParaRPr>
          </a:p>
        </p:txBody>
      </p:sp>
      <p:sp>
        <p:nvSpPr>
          <p:cNvPr id="7" name="TextBox 6"/>
          <p:cNvSpPr txBox="1"/>
          <p:nvPr/>
        </p:nvSpPr>
        <p:spPr>
          <a:xfrm>
            <a:off x="3612316" y="3345983"/>
            <a:ext cx="1603324" cy="369332"/>
          </a:xfrm>
          <a:prstGeom prst="rect">
            <a:avLst/>
          </a:prstGeom>
          <a:noFill/>
        </p:spPr>
        <p:txBody>
          <a:bodyPr wrap="none" rtlCol="0">
            <a:spAutoFit/>
          </a:bodyPr>
          <a:lstStyle/>
          <a:p>
            <a:r>
              <a:rPr lang="en-US" sz="1800" b="1" baseline="30000" dirty="0" smtClean="0">
                <a:solidFill>
                  <a:srgbClr val="000000"/>
                </a:solidFill>
                <a:ea typeface="ＭＳ Ｐゴシック" charset="0"/>
                <a:cs typeface="Arial" panose="020B0604020202020204" pitchFamily="34" charset="0"/>
              </a:rPr>
              <a:t>†</a:t>
            </a:r>
            <a:r>
              <a:rPr lang="en-US" sz="1800" b="1" i="1" dirty="0" err="1" smtClean="0">
                <a:solidFill>
                  <a:srgbClr val="000000"/>
                </a:solidFill>
                <a:ea typeface="ＭＳ Ｐゴシック" charset="0"/>
                <a:cs typeface="Arial" panose="020B0604020202020204" pitchFamily="34" charset="0"/>
              </a:rPr>
              <a:t>Rodhocetus</a:t>
            </a:r>
            <a:endParaRPr lang="en-US" sz="1800" b="1" i="1" dirty="0">
              <a:solidFill>
                <a:srgbClr val="000000"/>
              </a:solidFill>
              <a:ea typeface="ＭＳ Ｐゴシック" charset="0"/>
              <a:cs typeface="Arial" panose="020B0604020202020204" pitchFamily="34" charset="0"/>
            </a:endParaRPr>
          </a:p>
        </p:txBody>
      </p:sp>
      <p:sp>
        <p:nvSpPr>
          <p:cNvPr id="8" name="TextBox 7"/>
          <p:cNvSpPr txBox="1"/>
          <p:nvPr/>
        </p:nvSpPr>
        <p:spPr>
          <a:xfrm>
            <a:off x="3613362" y="4196104"/>
            <a:ext cx="1231427" cy="369332"/>
          </a:xfrm>
          <a:prstGeom prst="rect">
            <a:avLst/>
          </a:prstGeom>
          <a:noFill/>
        </p:spPr>
        <p:txBody>
          <a:bodyPr wrap="none" rtlCol="0">
            <a:spAutoFit/>
          </a:bodyPr>
          <a:lstStyle/>
          <a:p>
            <a:r>
              <a:rPr lang="en-US" sz="1800" b="1" baseline="30000" dirty="0" smtClean="0">
                <a:solidFill>
                  <a:srgbClr val="000000"/>
                </a:solidFill>
                <a:ea typeface="ＭＳ Ｐゴシック" charset="0"/>
                <a:cs typeface="Arial" panose="020B0604020202020204" pitchFamily="34" charset="0"/>
              </a:rPr>
              <a:t>†</a:t>
            </a:r>
            <a:r>
              <a:rPr lang="en-US" sz="1800" b="1" i="1" dirty="0" err="1" smtClean="0">
                <a:solidFill>
                  <a:srgbClr val="000000"/>
                </a:solidFill>
                <a:ea typeface="ＭＳ Ｐゴシック" charset="0"/>
                <a:cs typeface="Arial" panose="020B0604020202020204" pitchFamily="34" charset="0"/>
              </a:rPr>
              <a:t>Dorudon</a:t>
            </a:r>
            <a:endParaRPr lang="en-US" sz="1800" b="1" i="1" dirty="0">
              <a:solidFill>
                <a:srgbClr val="000000"/>
              </a:solidFill>
              <a:ea typeface="ＭＳ Ｐゴシック" charset="0"/>
              <a:cs typeface="Arial" panose="020B0604020202020204" pitchFamily="34" charset="0"/>
            </a:endParaRPr>
          </a:p>
        </p:txBody>
      </p:sp>
      <p:sp>
        <p:nvSpPr>
          <p:cNvPr id="9" name="TextBox 8"/>
          <p:cNvSpPr txBox="1"/>
          <p:nvPr/>
        </p:nvSpPr>
        <p:spPr>
          <a:xfrm>
            <a:off x="3578897" y="5086988"/>
            <a:ext cx="1300356" cy="646331"/>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Living</a:t>
            </a:r>
          </a:p>
          <a:p>
            <a:r>
              <a:rPr lang="en-US" sz="1800" b="1" dirty="0" smtClean="0">
                <a:solidFill>
                  <a:srgbClr val="000000"/>
                </a:solidFill>
                <a:ea typeface="ＭＳ Ｐゴシック" charset="0"/>
                <a:cs typeface="Arial" panose="020B0604020202020204" pitchFamily="34" charset="0"/>
              </a:rPr>
              <a:t>cetaceans</a:t>
            </a:r>
            <a:endParaRPr lang="en-US" sz="1800" b="1" dirty="0">
              <a:solidFill>
                <a:srgbClr val="000000"/>
              </a:solidFill>
              <a:ea typeface="ＭＳ Ｐゴシック" charset="0"/>
              <a:cs typeface="Arial" panose="020B0604020202020204" pitchFamily="34" charset="0"/>
            </a:endParaRPr>
          </a:p>
        </p:txBody>
      </p:sp>
      <p:sp>
        <p:nvSpPr>
          <p:cNvPr id="10" name="TextBox 9"/>
          <p:cNvSpPr txBox="1"/>
          <p:nvPr/>
        </p:nvSpPr>
        <p:spPr>
          <a:xfrm>
            <a:off x="4123431" y="5932649"/>
            <a:ext cx="607859"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Key</a:t>
            </a:r>
            <a:endParaRPr lang="en-US" sz="1800" b="1" dirty="0">
              <a:solidFill>
                <a:srgbClr val="000000"/>
              </a:solidFill>
              <a:ea typeface="ＭＳ Ｐゴシック" charset="0"/>
              <a:cs typeface="Arial" panose="020B0604020202020204" pitchFamily="34" charset="0"/>
            </a:endParaRPr>
          </a:p>
        </p:txBody>
      </p:sp>
      <p:sp>
        <p:nvSpPr>
          <p:cNvPr id="11" name="TextBox 10"/>
          <p:cNvSpPr txBox="1"/>
          <p:nvPr/>
        </p:nvSpPr>
        <p:spPr>
          <a:xfrm>
            <a:off x="5090337" y="5932649"/>
            <a:ext cx="851515"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Pelvis</a:t>
            </a:r>
            <a:endParaRPr lang="en-US" sz="1800" b="1" dirty="0">
              <a:solidFill>
                <a:srgbClr val="000000"/>
              </a:solidFill>
              <a:ea typeface="ＭＳ Ｐゴシック" charset="0"/>
              <a:cs typeface="Arial" panose="020B0604020202020204" pitchFamily="34" charset="0"/>
            </a:endParaRPr>
          </a:p>
        </p:txBody>
      </p:sp>
      <p:sp>
        <p:nvSpPr>
          <p:cNvPr id="12" name="TextBox 11"/>
          <p:cNvSpPr txBox="1"/>
          <p:nvPr/>
        </p:nvSpPr>
        <p:spPr>
          <a:xfrm>
            <a:off x="6402464" y="5932649"/>
            <a:ext cx="719108"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Tibia</a:t>
            </a:r>
            <a:endParaRPr lang="en-US" sz="1800" b="1" dirty="0">
              <a:solidFill>
                <a:srgbClr val="000000"/>
              </a:solidFill>
              <a:ea typeface="ＭＳ Ｐゴシック" charset="0"/>
              <a:cs typeface="Arial" panose="020B0604020202020204" pitchFamily="34" charset="0"/>
            </a:endParaRPr>
          </a:p>
        </p:txBody>
      </p:sp>
      <p:sp>
        <p:nvSpPr>
          <p:cNvPr id="13" name="TextBox 12"/>
          <p:cNvSpPr txBox="1"/>
          <p:nvPr/>
        </p:nvSpPr>
        <p:spPr>
          <a:xfrm>
            <a:off x="5090337" y="6222332"/>
            <a:ext cx="889987"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Femur</a:t>
            </a:r>
            <a:endParaRPr lang="en-US" sz="1800" b="1" dirty="0">
              <a:solidFill>
                <a:srgbClr val="000000"/>
              </a:solidFill>
              <a:ea typeface="ＭＳ Ｐゴシック" charset="0"/>
              <a:cs typeface="Arial" panose="020B0604020202020204" pitchFamily="34" charset="0"/>
            </a:endParaRPr>
          </a:p>
        </p:txBody>
      </p:sp>
      <p:sp>
        <p:nvSpPr>
          <p:cNvPr id="14" name="TextBox 13"/>
          <p:cNvSpPr txBox="1"/>
          <p:nvPr/>
        </p:nvSpPr>
        <p:spPr>
          <a:xfrm>
            <a:off x="6402464" y="6222332"/>
            <a:ext cx="684803" cy="369332"/>
          </a:xfrm>
          <a:prstGeom prst="rect">
            <a:avLst/>
          </a:prstGeom>
          <a:noFill/>
        </p:spPr>
        <p:txBody>
          <a:bodyPr wrap="none" rtlCol="0">
            <a:spAutoFit/>
          </a:bodyPr>
          <a:lstStyle/>
          <a:p>
            <a:r>
              <a:rPr lang="en-US" sz="1800" b="1" dirty="0" smtClean="0">
                <a:solidFill>
                  <a:srgbClr val="000000"/>
                </a:solidFill>
                <a:ea typeface="ＭＳ Ｐゴシック" charset="0"/>
                <a:cs typeface="Arial" panose="020B0604020202020204" pitchFamily="34" charset="0"/>
              </a:rPr>
              <a:t>Foot</a:t>
            </a:r>
            <a:endParaRPr lang="en-US" sz="1800" b="1" dirty="0">
              <a:solidFill>
                <a:srgbClr val="000000"/>
              </a:solidFill>
              <a:ea typeface="ＭＳ Ｐゴシック" charset="0"/>
              <a:cs typeface="Arial" panose="020B0604020202020204" pitchFamily="34" charset="0"/>
            </a:endParaRPr>
          </a:p>
        </p:txBody>
      </p:sp>
      <p:sp>
        <p:nvSpPr>
          <p:cNvPr id="15" name="TextBox 14"/>
          <p:cNvSpPr txBox="1"/>
          <p:nvPr/>
        </p:nvSpPr>
        <p:spPr>
          <a:xfrm>
            <a:off x="795956" y="4973989"/>
            <a:ext cx="1582484" cy="861774"/>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Common</a:t>
            </a:r>
          </a:p>
          <a:p>
            <a:pPr>
              <a:lnSpc>
                <a:spcPts val="2000"/>
              </a:lnSpc>
            </a:pPr>
            <a:r>
              <a:rPr lang="en-US" sz="1800" b="1" dirty="0" smtClean="0">
                <a:solidFill>
                  <a:srgbClr val="000000"/>
                </a:solidFill>
                <a:ea typeface="ＭＳ Ｐゴシック" charset="0"/>
                <a:cs typeface="Arial" panose="020B0604020202020204" pitchFamily="34" charset="0"/>
              </a:rPr>
              <a:t>ancestor</a:t>
            </a:r>
          </a:p>
          <a:p>
            <a:pPr>
              <a:lnSpc>
                <a:spcPts val="2000"/>
              </a:lnSpc>
            </a:pPr>
            <a:r>
              <a:rPr lang="en-US" sz="1800" b="1" dirty="0" smtClean="0">
                <a:solidFill>
                  <a:srgbClr val="000000"/>
                </a:solidFill>
                <a:ea typeface="ＭＳ Ｐゴシック" charset="0"/>
                <a:cs typeface="Arial" panose="020B0604020202020204" pitchFamily="34" charset="0"/>
              </a:rPr>
              <a:t>of cetaceans</a:t>
            </a:r>
            <a:endParaRPr lang="en-US" sz="1800" b="1" dirty="0">
              <a:solidFill>
                <a:srgbClr val="000000"/>
              </a:solidFill>
              <a:ea typeface="ＭＳ Ｐゴシック" charset="0"/>
              <a:cs typeface="Arial" panose="020B0604020202020204" pitchFamily="34" charset="0"/>
            </a:endParaRPr>
          </a:p>
        </p:txBody>
      </p:sp>
      <p:cxnSp>
        <p:nvCxnSpPr>
          <p:cNvPr id="17" name="Straight Connector 16"/>
          <p:cNvCxnSpPr/>
          <p:nvPr/>
        </p:nvCxnSpPr>
        <p:spPr bwMode="auto">
          <a:xfrm flipH="1">
            <a:off x="1125696" y="3530649"/>
            <a:ext cx="360659" cy="150401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973857" y="6207760"/>
            <a:ext cx="2467342"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Millions of years ago</a:t>
            </a:r>
            <a:endParaRPr lang="en-US" sz="1800" b="1" dirty="0">
              <a:solidFill>
                <a:srgbClr val="000000"/>
              </a:solidFill>
              <a:ea typeface="ＭＳ Ｐゴシック" charset="0"/>
              <a:cs typeface="Arial" panose="020B0604020202020204" pitchFamily="34" charset="0"/>
            </a:endParaRPr>
          </a:p>
        </p:txBody>
      </p:sp>
      <p:sp>
        <p:nvSpPr>
          <p:cNvPr id="19" name="TextBox 18"/>
          <p:cNvSpPr txBox="1"/>
          <p:nvPr/>
        </p:nvSpPr>
        <p:spPr>
          <a:xfrm>
            <a:off x="785027" y="5934952"/>
            <a:ext cx="441146"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60</a:t>
            </a:r>
            <a:endParaRPr lang="en-US" sz="1800" b="1" dirty="0">
              <a:solidFill>
                <a:srgbClr val="000000"/>
              </a:solidFill>
              <a:ea typeface="ＭＳ Ｐゴシック" charset="0"/>
              <a:cs typeface="Arial" panose="020B0604020202020204" pitchFamily="34" charset="0"/>
            </a:endParaRPr>
          </a:p>
        </p:txBody>
      </p:sp>
      <p:sp>
        <p:nvSpPr>
          <p:cNvPr id="20" name="TextBox 19"/>
          <p:cNvSpPr txBox="1"/>
          <p:nvPr/>
        </p:nvSpPr>
        <p:spPr>
          <a:xfrm>
            <a:off x="1426815" y="5934164"/>
            <a:ext cx="441146"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50</a:t>
            </a:r>
            <a:endParaRPr lang="en-US" sz="1800" b="1" dirty="0">
              <a:solidFill>
                <a:srgbClr val="000000"/>
              </a:solidFill>
              <a:ea typeface="ＭＳ Ｐゴシック" charset="0"/>
              <a:cs typeface="Arial" panose="020B0604020202020204" pitchFamily="34" charset="0"/>
            </a:endParaRPr>
          </a:p>
        </p:txBody>
      </p:sp>
      <p:sp>
        <p:nvSpPr>
          <p:cNvPr id="21" name="TextBox 20"/>
          <p:cNvSpPr txBox="1"/>
          <p:nvPr/>
        </p:nvSpPr>
        <p:spPr>
          <a:xfrm>
            <a:off x="2061601" y="5934164"/>
            <a:ext cx="441146"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40</a:t>
            </a:r>
            <a:endParaRPr lang="en-US" sz="1800" b="1" dirty="0">
              <a:solidFill>
                <a:srgbClr val="000000"/>
              </a:solidFill>
              <a:ea typeface="ＭＳ Ｐゴシック" charset="0"/>
              <a:cs typeface="Arial" panose="020B0604020202020204" pitchFamily="34" charset="0"/>
            </a:endParaRPr>
          </a:p>
        </p:txBody>
      </p:sp>
      <p:sp>
        <p:nvSpPr>
          <p:cNvPr id="22" name="TextBox 21"/>
          <p:cNvSpPr txBox="1"/>
          <p:nvPr/>
        </p:nvSpPr>
        <p:spPr>
          <a:xfrm>
            <a:off x="2704314" y="5934164"/>
            <a:ext cx="441146"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30</a:t>
            </a:r>
            <a:endParaRPr lang="en-US" sz="1800" b="1" dirty="0">
              <a:solidFill>
                <a:srgbClr val="000000"/>
              </a:solidFill>
              <a:ea typeface="ＭＳ Ｐゴシック" charset="0"/>
              <a:cs typeface="Arial" panose="020B0604020202020204" pitchFamily="34" charset="0"/>
            </a:endParaRPr>
          </a:p>
        </p:txBody>
      </p:sp>
      <p:sp>
        <p:nvSpPr>
          <p:cNvPr id="23" name="TextBox 22"/>
          <p:cNvSpPr txBox="1"/>
          <p:nvPr/>
        </p:nvSpPr>
        <p:spPr>
          <a:xfrm>
            <a:off x="3411147" y="5930909"/>
            <a:ext cx="312906" cy="348813"/>
          </a:xfrm>
          <a:prstGeom prst="rect">
            <a:avLst/>
          </a:prstGeom>
          <a:noFill/>
        </p:spPr>
        <p:txBody>
          <a:bodyPr wrap="none" rtlCol="0">
            <a:spAutoFit/>
          </a:bodyPr>
          <a:lstStyle/>
          <a:p>
            <a:pPr>
              <a:lnSpc>
                <a:spcPts val="2000"/>
              </a:lnSpc>
            </a:pPr>
            <a:r>
              <a:rPr lang="en-US" sz="1800" b="1" dirty="0" smtClean="0">
                <a:solidFill>
                  <a:srgbClr val="000000"/>
                </a:solidFill>
                <a:ea typeface="ＭＳ Ｐゴシック" charset="0"/>
                <a:cs typeface="Arial" panose="020B0604020202020204" pitchFamily="34" charset="0"/>
              </a:rPr>
              <a:t>0</a:t>
            </a:r>
            <a:endParaRPr lang="en-US" sz="1800" b="1" dirty="0">
              <a:solidFill>
                <a:srgbClr val="000000"/>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159722118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strike="sngStrike" dirty="0" smtClean="0"/>
              <a:t>Direct observations</a:t>
            </a:r>
          </a:p>
          <a:p>
            <a:pPr marL="971550" lvl="1" indent="-514350" eaLnBrk="1" hangingPunct="1">
              <a:buFont typeface="+mj-lt"/>
              <a:buAutoNum type="arabicPeriod"/>
            </a:pPr>
            <a:r>
              <a:rPr lang="en-US" strike="sngStrike" dirty="0" smtClean="0"/>
              <a:t>Homology</a:t>
            </a:r>
          </a:p>
          <a:p>
            <a:pPr marL="971550" lvl="1" indent="-514350" eaLnBrk="1" hangingPunct="1">
              <a:buFont typeface="+mj-lt"/>
              <a:buAutoNum type="arabicPeriod"/>
            </a:pPr>
            <a:r>
              <a:rPr lang="en-US" strike="sngStrike" dirty="0" smtClean="0"/>
              <a:t>The fossil record</a:t>
            </a:r>
          </a:p>
          <a:p>
            <a:pPr marL="971550" lvl="1" indent="-514350" eaLnBrk="1" hangingPunct="1">
              <a:buFont typeface="+mj-lt"/>
              <a:buAutoNum type="arabicPeriod"/>
            </a:pPr>
            <a:r>
              <a:rPr lang="en-US" sz="2800" b="1" dirty="0" smtClean="0">
                <a:solidFill>
                  <a:srgbClr val="FF0000"/>
                </a:solidFill>
              </a:rPr>
              <a:t>Biogeography</a:t>
            </a:r>
            <a:endParaRPr lang="en-US" b="1" dirty="0" smtClean="0">
              <a:solidFill>
                <a:srgbClr val="FF0000"/>
              </a:solidFill>
            </a:endParaRPr>
          </a:p>
        </p:txBody>
      </p:sp>
    </p:spTree>
    <p:extLst>
      <p:ext uri="{BB962C8B-B14F-4D97-AF65-F5344CB8AC3E}">
        <p14:creationId xmlns:p14="http://schemas.microsoft.com/office/powerpoint/2010/main" val="117634412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solidFill>
                  <a:srgbClr val="FF6600"/>
                </a:solidFill>
              </a:rPr>
              <a:t> </a:t>
            </a:r>
            <a:r>
              <a:rPr lang="en-US" dirty="0" smtClean="0">
                <a:solidFill>
                  <a:srgbClr val="FF0000"/>
                </a:solidFill>
              </a:rPr>
              <a:t>Biogeography</a:t>
            </a:r>
            <a:endParaRPr lang="en-US" b="0" dirty="0" smtClean="0">
              <a:solidFill>
                <a:srgbClr val="FF0000"/>
              </a:solidFill>
            </a:endParaRPr>
          </a:p>
        </p:txBody>
      </p:sp>
      <p:sp>
        <p:nvSpPr>
          <p:cNvPr id="145410" name="Rectangle 3"/>
          <p:cNvSpPr>
            <a:spLocks noGrp="1" noChangeArrowheads="1"/>
          </p:cNvSpPr>
          <p:nvPr>
            <p:ph idx="1"/>
          </p:nvPr>
        </p:nvSpPr>
        <p:spPr/>
        <p:txBody>
          <a:bodyPr/>
          <a:lstStyle/>
          <a:p>
            <a:pPr eaLnBrk="1" hangingPunct="1"/>
            <a:r>
              <a:rPr lang="en-US" b="1" smtClean="0"/>
              <a:t>Biogeography</a:t>
            </a:r>
            <a:r>
              <a:rPr lang="en-US" smtClean="0"/>
              <a:t>, the scientific study of the geographic distribution of species, provides evidence of evolution</a:t>
            </a:r>
          </a:p>
          <a:p>
            <a:pPr eaLnBrk="1" hangingPunct="1"/>
            <a:r>
              <a:rPr lang="en-US" smtClean="0"/>
              <a:t>Earth</a:t>
            </a:r>
            <a:r>
              <a:rPr lang="ja-JP" altLang="en-US" smtClean="0"/>
              <a:t>’</a:t>
            </a:r>
            <a:r>
              <a:rPr lang="en-US" altLang="ja-JP" smtClean="0"/>
              <a:t>s continents were formerly united in a single large continent called </a:t>
            </a:r>
            <a:r>
              <a:rPr lang="en-US" altLang="ja-JP" b="1" smtClean="0"/>
              <a:t>Pangaea</a:t>
            </a:r>
            <a:r>
              <a:rPr lang="en-US" altLang="ja-JP" smtClean="0"/>
              <a:t>, but have since separated by continental drift</a:t>
            </a:r>
          </a:p>
          <a:p>
            <a:pPr eaLnBrk="1" hangingPunct="1"/>
            <a:r>
              <a:rPr lang="en-US" smtClean="0"/>
              <a:t>An understanding of continent movement and modern distribution of species allows us to predict when and where different groups evolved</a:t>
            </a:r>
          </a:p>
        </p:txBody>
      </p:sp>
    </p:spTree>
    <p:extLst>
      <p:ext uri="{BB962C8B-B14F-4D97-AF65-F5344CB8AC3E}">
        <p14:creationId xmlns:p14="http://schemas.microsoft.com/office/powerpoint/2010/main" val="212359929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idx="1"/>
          </p:nvPr>
        </p:nvSpPr>
        <p:spPr/>
        <p:txBody>
          <a:bodyPr/>
          <a:lstStyle/>
          <a:p>
            <a:pPr eaLnBrk="1" hangingPunct="1"/>
            <a:r>
              <a:rPr lang="en-US" b="1" dirty="0" smtClean="0"/>
              <a:t>Endemic</a:t>
            </a:r>
            <a:r>
              <a:rPr lang="en-US" dirty="0" smtClean="0"/>
              <a:t> species are species that are not found anywhere else in the world</a:t>
            </a:r>
            <a:endParaRPr lang="en-US" b="1" dirty="0" smtClean="0"/>
          </a:p>
          <a:p>
            <a:pPr lvl="1"/>
            <a:r>
              <a:rPr lang="en-US" dirty="0" smtClean="0"/>
              <a:t>Islands have many endemic species that are often closely related to species on the nearest mainland or island</a:t>
            </a:r>
          </a:p>
          <a:p>
            <a:pPr lvl="1"/>
            <a:r>
              <a:rPr lang="en-US" dirty="0" smtClean="0"/>
              <a:t>Darwin explained that species from the mainland colonized islands and gave rise to new species as they adapted to new environments</a:t>
            </a:r>
          </a:p>
        </p:txBody>
      </p:sp>
      <p:sp>
        <p:nvSpPr>
          <p:cNvPr id="3" name="Rectangle 2"/>
          <p:cNvSpPr>
            <a:spLocks noGrp="1" noChangeArrowheads="1"/>
          </p:cNvSpPr>
          <p:nvPr>
            <p:ph type="title"/>
          </p:nvPr>
        </p:nvSpPr>
        <p:spPr>
          <a:xfrm>
            <a:off x="182563" y="298675"/>
            <a:ext cx="8775700" cy="822325"/>
          </a:xfrm>
        </p:spPr>
        <p:txBody>
          <a:bodyPr/>
          <a:lstStyle/>
          <a:p>
            <a:r>
              <a:rPr lang="en-US" dirty="0"/>
              <a:t>Concept </a:t>
            </a:r>
            <a:r>
              <a:rPr lang="is-IS" dirty="0" smtClean="0"/>
              <a:t>22</a:t>
            </a:r>
            <a:r>
              <a:rPr lang="en-US" dirty="0" smtClean="0"/>
              <a:t>.3</a:t>
            </a:r>
            <a:r>
              <a:rPr lang="en-US" dirty="0"/>
              <a:t>: Evolution is supported scientific evidence </a:t>
            </a:r>
            <a:r>
              <a:rPr lang="mr-IN" dirty="0"/>
              <a:t>–</a:t>
            </a:r>
            <a:r>
              <a:rPr lang="en-US" dirty="0">
                <a:solidFill>
                  <a:srgbClr val="FF6600"/>
                </a:solidFill>
              </a:rPr>
              <a:t> </a:t>
            </a:r>
            <a:r>
              <a:rPr lang="en-US" dirty="0" smtClean="0">
                <a:solidFill>
                  <a:srgbClr val="FF0000"/>
                </a:solidFill>
              </a:rPr>
              <a:t>Biogeography</a:t>
            </a:r>
            <a:endParaRPr lang="en-US" b="0" dirty="0" smtClean="0">
              <a:solidFill>
                <a:srgbClr val="FF0000"/>
              </a:solidFill>
            </a:endParaRPr>
          </a:p>
        </p:txBody>
      </p:sp>
    </p:spTree>
    <p:extLst>
      <p:ext uri="{BB962C8B-B14F-4D97-AF65-F5344CB8AC3E}">
        <p14:creationId xmlns:p14="http://schemas.microsoft.com/office/powerpoint/2010/main" val="15722479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p:txBody>
          <a:bodyPr/>
          <a:lstStyle/>
          <a:p>
            <a:pPr marL="57150" indent="-4763" eaLnBrk="1" hangingPunct="1"/>
            <a:r>
              <a:rPr lang="en-US" dirty="0" smtClean="0"/>
              <a:t>Concept </a:t>
            </a:r>
            <a:r>
              <a:rPr lang="is-IS" dirty="0" smtClean="0"/>
              <a:t>22</a:t>
            </a:r>
            <a:r>
              <a:rPr lang="en-US" dirty="0" smtClean="0"/>
              <a:t>.3: Evolution is supported by an overwhelming amount of scientific evidence</a:t>
            </a:r>
          </a:p>
        </p:txBody>
      </p:sp>
      <p:sp>
        <p:nvSpPr>
          <p:cNvPr id="94210" name="Rectangle 3"/>
          <p:cNvSpPr>
            <a:spLocks noGrp="1" noChangeArrowheads="1"/>
          </p:cNvSpPr>
          <p:nvPr>
            <p:ph idx="1"/>
          </p:nvPr>
        </p:nvSpPr>
        <p:spPr/>
        <p:txBody>
          <a:bodyPr/>
          <a:lstStyle/>
          <a:p>
            <a:pPr eaLnBrk="1" hangingPunct="1"/>
            <a:r>
              <a:rPr lang="en-US" dirty="0" smtClean="0"/>
              <a:t>There are four types of data that document the pattern of evolution</a:t>
            </a:r>
          </a:p>
          <a:p>
            <a:pPr marL="971550" lvl="1" indent="-514350" eaLnBrk="1" hangingPunct="1">
              <a:buFont typeface="+mj-lt"/>
              <a:buAutoNum type="arabicPeriod"/>
            </a:pPr>
            <a:r>
              <a:rPr lang="en-US" strike="sngStrike" dirty="0" smtClean="0"/>
              <a:t>Direct observations</a:t>
            </a:r>
          </a:p>
          <a:p>
            <a:pPr marL="971550" lvl="1" indent="-514350" eaLnBrk="1" hangingPunct="1">
              <a:buFont typeface="+mj-lt"/>
              <a:buAutoNum type="arabicPeriod"/>
            </a:pPr>
            <a:r>
              <a:rPr lang="en-US" strike="sngStrike" dirty="0" smtClean="0"/>
              <a:t>Homology</a:t>
            </a:r>
          </a:p>
          <a:p>
            <a:pPr marL="971550" lvl="1" indent="-514350" eaLnBrk="1" hangingPunct="1">
              <a:buFont typeface="+mj-lt"/>
              <a:buAutoNum type="arabicPeriod"/>
            </a:pPr>
            <a:r>
              <a:rPr lang="en-US" strike="sngStrike" dirty="0" smtClean="0"/>
              <a:t>The fossil record</a:t>
            </a:r>
          </a:p>
          <a:p>
            <a:pPr marL="971550" lvl="1" indent="-514350" eaLnBrk="1" hangingPunct="1">
              <a:buFont typeface="+mj-lt"/>
              <a:buAutoNum type="arabicPeriod"/>
            </a:pPr>
            <a:r>
              <a:rPr lang="en-US" strike="sngStrike" dirty="0" smtClean="0"/>
              <a:t>Biogeography</a:t>
            </a:r>
          </a:p>
        </p:txBody>
      </p:sp>
    </p:spTree>
    <p:extLst>
      <p:ext uri="{BB962C8B-B14F-4D97-AF65-F5344CB8AC3E}">
        <p14:creationId xmlns:p14="http://schemas.microsoft.com/office/powerpoint/2010/main" val="157665024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D08A51AE-D5EA-4DA7-8EAE-5BCFA9B789C8.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0841304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0CA8ADE7-1B78-439D-8EB3-49584883F06C.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408454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hangingPunct="1"/>
            <a:r>
              <a:rPr lang="en-US" dirty="0" smtClean="0"/>
              <a:t>Overview</a:t>
            </a:r>
          </a:p>
        </p:txBody>
      </p:sp>
      <p:sp>
        <p:nvSpPr>
          <p:cNvPr id="16386" name="Rectangle 3"/>
          <p:cNvSpPr>
            <a:spLocks noGrp="1" noChangeArrowheads="1"/>
          </p:cNvSpPr>
          <p:nvPr>
            <p:ph idx="1"/>
          </p:nvPr>
        </p:nvSpPr>
        <p:spPr/>
        <p:txBody>
          <a:bodyPr/>
          <a:lstStyle/>
          <a:p>
            <a:r>
              <a:rPr lang="en-US" strike="sngStrike" dirty="0"/>
              <a:t>Concept </a:t>
            </a:r>
            <a:r>
              <a:rPr lang="is-IS" strike="sngStrike" dirty="0" smtClean="0"/>
              <a:t>22</a:t>
            </a:r>
            <a:r>
              <a:rPr lang="en-US" strike="sngStrike" dirty="0" smtClean="0"/>
              <a:t>.1</a:t>
            </a:r>
            <a:r>
              <a:rPr lang="en-US" strike="sngStrike" dirty="0"/>
              <a:t>: The Darwinian revolution challenged traditional views of a young Earth inhabited by unchanging </a:t>
            </a:r>
            <a:r>
              <a:rPr lang="en-US" strike="sngStrike" dirty="0" smtClean="0"/>
              <a:t>species</a:t>
            </a:r>
          </a:p>
          <a:p>
            <a:r>
              <a:rPr lang="en-US" strike="sngStrike" dirty="0"/>
              <a:t>Concept </a:t>
            </a:r>
            <a:r>
              <a:rPr lang="is-IS" strike="sngStrike" dirty="0" smtClean="0"/>
              <a:t>22</a:t>
            </a:r>
            <a:r>
              <a:rPr lang="en-US" strike="sngStrike" dirty="0" smtClean="0"/>
              <a:t>.2</a:t>
            </a:r>
            <a:r>
              <a:rPr lang="en-US" strike="sngStrike" dirty="0"/>
              <a:t>: Descent with modification by natural selection explains the adaptations of organisms and the unity and diversity of </a:t>
            </a:r>
            <a:r>
              <a:rPr lang="en-US" strike="sngStrike" dirty="0" smtClean="0"/>
              <a:t>life</a:t>
            </a:r>
          </a:p>
          <a:p>
            <a:r>
              <a:rPr lang="en-US" strike="sngStrike" dirty="0"/>
              <a:t>Concept </a:t>
            </a:r>
            <a:r>
              <a:rPr lang="is-IS" strike="sngStrike" dirty="0" smtClean="0"/>
              <a:t>22</a:t>
            </a:r>
            <a:r>
              <a:rPr lang="en-US" strike="sngStrike" dirty="0" smtClean="0"/>
              <a:t>.3</a:t>
            </a:r>
            <a:r>
              <a:rPr lang="en-US" strike="sngStrike" dirty="0"/>
              <a:t>: Evolution is supported by an overwhelming amount of scientific </a:t>
            </a:r>
            <a:r>
              <a:rPr lang="en-US" strike="sngStrike" dirty="0" smtClean="0"/>
              <a:t>evidence</a:t>
            </a:r>
          </a:p>
          <a:p>
            <a:endParaRPr lang="en-US" dirty="0" smtClean="0"/>
          </a:p>
          <a:p>
            <a:endParaRPr lang="en-US" altLang="ja-JP" dirty="0"/>
          </a:p>
        </p:txBody>
      </p:sp>
    </p:spTree>
    <p:extLst>
      <p:ext uri="{BB962C8B-B14F-4D97-AF65-F5344CB8AC3E}">
        <p14:creationId xmlns:p14="http://schemas.microsoft.com/office/powerpoint/2010/main" val="1669664425"/>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What </a:t>
            </a:r>
            <a:r>
              <a:rPr lang="en-US" smtClean="0"/>
              <a:t>Is “Theoretical” </a:t>
            </a:r>
            <a:r>
              <a:rPr lang="en-US" dirty="0" smtClean="0"/>
              <a:t>About Darwin</a:t>
            </a:r>
            <a:r>
              <a:rPr lang="en-US" altLang="en-US" dirty="0" smtClean="0"/>
              <a:t>’</a:t>
            </a:r>
            <a:r>
              <a:rPr lang="en-US" dirty="0" smtClean="0"/>
              <a:t>s</a:t>
            </a:r>
            <a:r>
              <a:rPr lang="en-US" altLang="ja-JP" dirty="0" smtClean="0"/>
              <a:t> View of Life?</a:t>
            </a:r>
            <a:endParaRPr lang="en-US" dirty="0" smtClean="0"/>
          </a:p>
        </p:txBody>
      </p:sp>
      <p:sp>
        <p:nvSpPr>
          <p:cNvPr id="75779" name="Rectangle 3"/>
          <p:cNvSpPr>
            <a:spLocks noGrp="1" noChangeArrowheads="1"/>
          </p:cNvSpPr>
          <p:nvPr>
            <p:ph idx="1"/>
          </p:nvPr>
        </p:nvSpPr>
        <p:spPr>
          <a:xfrm>
            <a:off x="152400" y="1295400"/>
            <a:ext cx="8775700" cy="5229225"/>
          </a:xfrm>
        </p:spPr>
        <p:txBody>
          <a:bodyPr/>
          <a:lstStyle/>
          <a:p>
            <a:r>
              <a:rPr lang="en-US" sz="2400" dirty="0" smtClean="0"/>
              <a:t>In science, a theory accounts for many observations and explains and integrates a great variety of phenomena</a:t>
            </a:r>
          </a:p>
          <a:p>
            <a:r>
              <a:rPr lang="en-US" sz="2400" dirty="0" smtClean="0"/>
              <a:t>The predictions of a scientific theory must stand up to continual testing by experimentation and observation</a:t>
            </a:r>
          </a:p>
          <a:p>
            <a:r>
              <a:rPr lang="en-US" sz="2400" dirty="0" smtClean="0"/>
              <a:t>Darwin</a:t>
            </a:r>
            <a:r>
              <a:rPr lang="en-US" altLang="en-US" sz="2400" dirty="0" smtClean="0"/>
              <a:t>’</a:t>
            </a:r>
            <a:r>
              <a:rPr lang="en-US" sz="2400" dirty="0" smtClean="0"/>
              <a:t>s</a:t>
            </a:r>
            <a:r>
              <a:rPr lang="en-US" altLang="ja-JP" sz="2400" dirty="0" smtClean="0"/>
              <a:t> theory of evolution by natural selection integrates diverse areas of biological study and stimulates many new research questions</a:t>
            </a:r>
          </a:p>
          <a:p>
            <a:r>
              <a:rPr lang="en-US" sz="2400" dirty="0" smtClean="0"/>
              <a:t>Ongoing research adds to our understanding of evolution</a:t>
            </a:r>
          </a:p>
        </p:txBody>
      </p:sp>
    </p:spTree>
    <p:extLst>
      <p:ext uri="{BB962C8B-B14F-4D97-AF65-F5344CB8AC3E}">
        <p14:creationId xmlns:p14="http://schemas.microsoft.com/office/powerpoint/2010/main" val="17260430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p:txBody>
          <a:bodyPr/>
          <a:lstStyle/>
          <a:p>
            <a:r>
              <a:rPr lang="en-US" dirty="0" smtClean="0"/>
              <a:t>Concept </a:t>
            </a:r>
            <a:r>
              <a:rPr lang="is-IS" dirty="0" smtClean="0"/>
              <a:t>22</a:t>
            </a:r>
            <a:r>
              <a:rPr lang="en-US" dirty="0" smtClean="0"/>
              <a:t>.1: The Darwinian revolution challenged traditional views of a young Earth inhabited by unchanging species</a:t>
            </a:r>
          </a:p>
        </p:txBody>
      </p:sp>
      <p:sp>
        <p:nvSpPr>
          <p:cNvPr id="22529" name="Rectangle 2"/>
          <p:cNvSpPr>
            <a:spLocks noGrp="1" noChangeArrowheads="1"/>
          </p:cNvSpPr>
          <p:nvPr>
            <p:ph idx="1"/>
          </p:nvPr>
        </p:nvSpPr>
        <p:spPr>
          <a:xfrm>
            <a:off x="420913" y="1730640"/>
            <a:ext cx="8499249" cy="4670160"/>
          </a:xfrm>
        </p:spPr>
        <p:txBody>
          <a:bodyPr/>
          <a:lstStyle/>
          <a:p>
            <a:r>
              <a:rPr lang="en-US" dirty="0" smtClean="0"/>
              <a:t>Traditional views (pre-Darwin):</a:t>
            </a:r>
          </a:p>
          <a:p>
            <a:pPr lvl="1"/>
            <a:r>
              <a:rPr lang="en-US" dirty="0" smtClean="0"/>
              <a:t>Earth was YOUNG</a:t>
            </a:r>
          </a:p>
          <a:p>
            <a:pPr lvl="1"/>
            <a:r>
              <a:rPr lang="en-US" dirty="0" smtClean="0"/>
              <a:t>Species do NOT change</a:t>
            </a:r>
          </a:p>
          <a:p>
            <a:pPr lvl="1"/>
            <a:r>
              <a:rPr lang="en-US" dirty="0" smtClean="0"/>
              <a:t>Evolution does NOT exist</a:t>
            </a:r>
          </a:p>
          <a:p>
            <a:pPr lvl="1"/>
            <a:endParaRPr lang="en-US" dirty="0" smtClean="0"/>
          </a:p>
        </p:txBody>
      </p:sp>
    </p:spTree>
    <p:extLst>
      <p:ext uri="{BB962C8B-B14F-4D97-AF65-F5344CB8AC3E}">
        <p14:creationId xmlns:p14="http://schemas.microsoft.com/office/powerpoint/2010/main" val="10738971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rot="19443989">
            <a:off x="438450" y="1264949"/>
            <a:ext cx="8499249" cy="467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37160" bIns="0" numCol="1" anchor="t" anchorCtr="0" compatLnSpc="1">
            <a:prstTxWarp prst="textNoShape">
              <a:avLst/>
            </a:prstTxWarp>
          </a:bodyPr>
          <a:lstStyle>
            <a:lvl1pPr marL="400050" indent="-342900" algn="l" rtl="0" eaLnBrk="1" fontAlgn="base" hangingPunct="1">
              <a:spcBef>
                <a:spcPts val="0"/>
              </a:spcBef>
              <a:spcAft>
                <a:spcPct val="20000"/>
              </a:spcAft>
              <a:buClr>
                <a:schemeClr val="tx2"/>
              </a:buClr>
              <a:buFont typeface="Wingdings" panose="05000000000000000000" pitchFamily="2" charset="2"/>
              <a:buChar char="§"/>
              <a:defRPr sz="2800">
                <a:solidFill>
                  <a:schemeClr val="tx1"/>
                </a:solidFill>
                <a:latin typeface="Arial" charset="0"/>
                <a:ea typeface="+mn-ea"/>
                <a:cs typeface="+mn-cs"/>
              </a:defRPr>
            </a:lvl1pPr>
            <a:lvl2pPr marL="800100" indent="-341313" algn="l" rtl="0" eaLnBrk="1" fontAlgn="base" hangingPunct="1">
              <a:spcBef>
                <a:spcPts val="0"/>
              </a:spcBef>
              <a:spcAft>
                <a:spcPct val="20000"/>
              </a:spcAft>
              <a:buClr>
                <a:schemeClr val="tx2"/>
              </a:buClr>
              <a:buFont typeface="Wingdings" panose="05000000000000000000" pitchFamily="2" charset="2"/>
              <a:buChar char="§"/>
              <a:defRPr sz="2600">
                <a:solidFill>
                  <a:schemeClr val="tx1"/>
                </a:solidFill>
                <a:latin typeface="Arial" charset="0"/>
                <a:ea typeface="+mn-ea"/>
                <a:cs typeface="+mn-cs"/>
              </a:defRPr>
            </a:lvl2pPr>
            <a:lvl3pPr marL="1257300" indent="-339725" algn="l" rtl="0" eaLnBrk="1" fontAlgn="base" hangingPunct="1">
              <a:spcBef>
                <a:spcPts val="0"/>
              </a:spcBef>
              <a:spcAft>
                <a:spcPct val="20000"/>
              </a:spcAft>
              <a:buClr>
                <a:schemeClr val="tx2"/>
              </a:buClr>
              <a:buFont typeface="Wingdings" panose="05000000000000000000" pitchFamily="2" charset="2"/>
              <a:buChar char="§"/>
              <a:defRPr sz="2400">
                <a:solidFill>
                  <a:schemeClr val="tx1"/>
                </a:solidFill>
                <a:latin typeface="Arial" charset="0"/>
                <a:ea typeface="+mn-ea"/>
                <a:cs typeface="+mn-cs"/>
              </a:defRPr>
            </a:lvl3pPr>
            <a:lvl4pPr marL="1714500" indent="-347663" algn="l" rtl="0" eaLnBrk="1" fontAlgn="base" hangingPunct="1">
              <a:spcBef>
                <a:spcPts val="0"/>
              </a:spcBef>
              <a:spcAft>
                <a:spcPct val="20000"/>
              </a:spcAft>
              <a:buClr>
                <a:schemeClr val="tx2"/>
              </a:buClr>
              <a:buFont typeface="Wingdings" panose="05000000000000000000" pitchFamily="2" charset="2"/>
              <a:buChar char="§"/>
              <a:tabLst/>
              <a:defRPr sz="2200">
                <a:solidFill>
                  <a:schemeClr val="tx1"/>
                </a:solidFill>
                <a:latin typeface="Arial" charset="0"/>
                <a:ea typeface="+mn-ea"/>
                <a:cs typeface="+mn-cs"/>
              </a:defRPr>
            </a:lvl4pPr>
            <a:lvl5pPr marL="2171700" indent="-347663" algn="l" rtl="0" eaLnBrk="1" fontAlgn="base" hangingPunct="1">
              <a:spcBef>
                <a:spcPts val="0"/>
              </a:spcBef>
              <a:spcAft>
                <a:spcPct val="20000"/>
              </a:spcAft>
              <a:buClr>
                <a:schemeClr val="tx2"/>
              </a:buClr>
              <a:buFont typeface="Wingdings" panose="05000000000000000000" pitchFamily="2"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458787" lvl="1" indent="0" algn="ctr">
              <a:buNone/>
            </a:pPr>
            <a:r>
              <a:rPr lang="en-US" sz="9600" dirty="0" smtClean="0">
                <a:solidFill>
                  <a:srgbClr val="FF0000"/>
                </a:solidFill>
              </a:rPr>
              <a:t>NO EVOLUTION</a:t>
            </a:r>
          </a:p>
        </p:txBody>
      </p:sp>
      <p:sp>
        <p:nvSpPr>
          <p:cNvPr id="22531" name="Rectangle 5"/>
          <p:cNvSpPr>
            <a:spLocks noGrp="1" noChangeArrowheads="1"/>
          </p:cNvSpPr>
          <p:nvPr>
            <p:ph type="title"/>
          </p:nvPr>
        </p:nvSpPr>
        <p:spPr/>
        <p:txBody>
          <a:bodyPr/>
          <a:lstStyle/>
          <a:p>
            <a:r>
              <a:rPr lang="en-US" sz="2800" dirty="0" smtClean="0"/>
              <a:t>Concept </a:t>
            </a:r>
            <a:r>
              <a:rPr lang="is-IS" sz="2800" dirty="0" smtClean="0"/>
              <a:t>22</a:t>
            </a:r>
            <a:r>
              <a:rPr lang="en-US" sz="2800" dirty="0" smtClean="0"/>
              <a:t>.1: The Darwinian revolution challenged traditional views of a young Earth inhabited by unchanging species </a:t>
            </a:r>
            <a:r>
              <a:rPr lang="mr-IN" sz="2800" dirty="0" smtClean="0"/>
              <a:t>–</a:t>
            </a:r>
            <a:r>
              <a:rPr lang="en-US" sz="2800" dirty="0" smtClean="0"/>
              <a:t> </a:t>
            </a:r>
            <a:r>
              <a:rPr lang="en-US" sz="2800" dirty="0" smtClean="0">
                <a:solidFill>
                  <a:srgbClr val="FF0000"/>
                </a:solidFill>
              </a:rPr>
              <a:t>Pre-Darwinian Ideas</a:t>
            </a:r>
          </a:p>
        </p:txBody>
      </p:sp>
      <p:sp>
        <p:nvSpPr>
          <p:cNvPr id="22529" name="Rectangle 2"/>
          <p:cNvSpPr>
            <a:spLocks noGrp="1" noChangeArrowheads="1"/>
          </p:cNvSpPr>
          <p:nvPr>
            <p:ph idx="1"/>
          </p:nvPr>
        </p:nvSpPr>
        <p:spPr>
          <a:xfrm>
            <a:off x="420913" y="1730640"/>
            <a:ext cx="8499249" cy="4670160"/>
          </a:xfrm>
        </p:spPr>
        <p:txBody>
          <a:bodyPr/>
          <a:lstStyle/>
          <a:p>
            <a:r>
              <a:rPr lang="en-US" sz="2400" b="1" dirty="0" smtClean="0"/>
              <a:t>Aristotle</a:t>
            </a:r>
            <a:r>
              <a:rPr lang="en-US" sz="2400" dirty="0" smtClean="0"/>
              <a:t>: species = fixed and arranged them on a </a:t>
            </a:r>
            <a:r>
              <a:rPr lang="en-US" sz="2400" i="1" dirty="0" err="1" smtClean="0"/>
              <a:t>scala</a:t>
            </a:r>
            <a:r>
              <a:rPr lang="en-US" sz="2400" i="1" dirty="0" smtClean="0"/>
              <a:t> </a:t>
            </a:r>
            <a:r>
              <a:rPr lang="en-US" sz="2400" i="1" dirty="0" err="1" smtClean="0"/>
              <a:t>naturae</a:t>
            </a:r>
            <a:endParaRPr lang="en-US" sz="2400" i="1" dirty="0" smtClean="0"/>
          </a:p>
          <a:p>
            <a:r>
              <a:rPr lang="en-US" sz="2400" b="1" dirty="0" smtClean="0"/>
              <a:t>Old Testament</a:t>
            </a:r>
            <a:r>
              <a:rPr lang="en-US" sz="2400" dirty="0" smtClean="0"/>
              <a:t>: species = individually designed by God and therefore perfect</a:t>
            </a:r>
          </a:p>
          <a:p>
            <a:r>
              <a:rPr lang="en-US" sz="2400" b="1" dirty="0" err="1"/>
              <a:t>Carolus</a:t>
            </a:r>
            <a:r>
              <a:rPr lang="en-US" sz="2400" b="1" dirty="0"/>
              <a:t> </a:t>
            </a:r>
            <a:r>
              <a:rPr lang="en-US" sz="2400" b="1" dirty="0" smtClean="0"/>
              <a:t>Linnaeus</a:t>
            </a:r>
            <a:r>
              <a:rPr lang="en-US" sz="2400" dirty="0" smtClean="0"/>
              <a:t>:</a:t>
            </a:r>
            <a:r>
              <a:rPr lang="en-US" sz="2400" b="1" dirty="0" smtClean="0"/>
              <a:t> </a:t>
            </a:r>
            <a:r>
              <a:rPr lang="en-US" sz="2400" dirty="0" smtClean="0"/>
              <a:t>founder </a:t>
            </a:r>
            <a:r>
              <a:rPr lang="en-US" sz="2400" dirty="0"/>
              <a:t>of </a:t>
            </a:r>
            <a:r>
              <a:rPr lang="en-US" sz="2400" b="1" dirty="0" smtClean="0"/>
              <a:t>taxonomy</a:t>
            </a:r>
          </a:p>
          <a:p>
            <a:pPr lvl="1"/>
            <a:r>
              <a:rPr lang="en-US" sz="2400" dirty="0"/>
              <a:t>D</a:t>
            </a:r>
            <a:r>
              <a:rPr lang="en-US" sz="2400" dirty="0" smtClean="0"/>
              <a:t>eveloped </a:t>
            </a:r>
            <a:r>
              <a:rPr lang="en-US" sz="2400" dirty="0"/>
              <a:t>the binomial format for naming species </a:t>
            </a:r>
            <a:r>
              <a:rPr lang="en-US" sz="2400" dirty="0" smtClean="0"/>
              <a:t>(ex: </a:t>
            </a:r>
            <a:r>
              <a:rPr lang="en-US" sz="2400" i="1" dirty="0" smtClean="0"/>
              <a:t>Homo </a:t>
            </a:r>
            <a:r>
              <a:rPr lang="en-US" sz="2400" i="1" dirty="0"/>
              <a:t>sapiens</a:t>
            </a:r>
            <a:r>
              <a:rPr lang="en-US" sz="2400" dirty="0"/>
              <a:t>)</a:t>
            </a:r>
          </a:p>
          <a:p>
            <a:pPr lvl="1"/>
            <a:r>
              <a:rPr lang="en-US" sz="2400" dirty="0"/>
              <a:t>Linnaeus ascribed the resemblance among species to the </a:t>
            </a:r>
            <a:r>
              <a:rPr lang="en-US" sz="2400" i="1" dirty="0"/>
              <a:t>pattern of creation </a:t>
            </a:r>
            <a:r>
              <a:rPr lang="en-US" sz="2400" dirty="0"/>
              <a:t>rather than evolution</a:t>
            </a:r>
          </a:p>
          <a:p>
            <a:endParaRPr lang="en-US" sz="2400" dirty="0"/>
          </a:p>
          <a:p>
            <a:endParaRPr lang="en-US" sz="24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46515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Footer Placeholder 3"/>
          <p:cNvSpPr>
            <a:spLocks noGrp="1"/>
          </p:cNvSpPr>
          <p:nvPr>
            <p:ph type="ftr" sz="quarter" idx="10"/>
          </p:nvPr>
        </p:nvSpPr>
        <p:spPr/>
        <p:txBody>
          <a:bodyPr/>
          <a:lstStyle/>
          <a:p>
            <a:r>
              <a:rPr lang="mr-IN" dirty="0" smtClean="0"/>
              <a:t>  </a:t>
            </a:r>
            <a:endParaRPr lang="en-US" dirty="0"/>
          </a:p>
        </p:txBody>
      </p:sp>
      <p:pic>
        <p:nvPicPr>
          <p:cNvPr id="5" name="Picture 4" descr="190AEE60-44FA-4164-83CC-3AC9C0BDAFEB.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181768223"/>
      </p:ext>
    </p:extLst>
  </p:cSld>
  <p:clrMapOvr>
    <a:masterClrMapping/>
  </p:clrMapOvr>
</p:sld>
</file>

<file path=ppt/theme/theme1.xml><?xml version="1.0" encoding="utf-8"?>
<a:theme xmlns:a="http://schemas.openxmlformats.org/drawingml/2006/main" name="Campbell_10e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ampbell_10e_Lecture_Template" id="{B7CA0FD3-0B5A-470C-99F9-94A1C46060BB}" vid="{188D9A04-B586-4946-AF2D-BBC11ACBD6B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Campbell_10e_Lecture_Template</Template>
  <TotalTime>958</TotalTime>
  <Words>3396</Words>
  <Application>Microsoft Macintosh PowerPoint</Application>
  <PresentationFormat>On-screen Show (4:3)</PresentationFormat>
  <Paragraphs>522</Paragraphs>
  <Slides>69</Slides>
  <Notes>68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Campbell_10e_Lecture_Template</vt:lpstr>
      <vt:lpstr>PowerPoint Presentation</vt:lpstr>
      <vt:lpstr>What comes to mind when you hear…</vt:lpstr>
      <vt:lpstr>PowerPoint Presentation</vt:lpstr>
      <vt:lpstr>“Endless Forms Most Beautiful”</vt:lpstr>
      <vt:lpstr>Overview</vt:lpstr>
      <vt:lpstr>Overview</vt:lpstr>
      <vt:lpstr>Concept 22.1: The Darwinian revolution challenged traditional views of a young Earth inhabited by unchanging species</vt:lpstr>
      <vt:lpstr>Concept 22.1: The Darwinian revolution challenged traditional views of a young Earth inhabited by unchanging species – Pre-Darwinian Ideas</vt:lpstr>
      <vt:lpstr>PowerPoint Presentation</vt:lpstr>
      <vt:lpstr>Concept 22.1: The Darwinian revolution challenged traditional views of a young Earth inhabited by unchanging species – Pre-Darwinian Ideas</vt:lpstr>
      <vt:lpstr>PowerPoint Presentation</vt:lpstr>
      <vt:lpstr>PowerPoint Presentation</vt:lpstr>
      <vt:lpstr>Concept 22.1: The Darwinian revolution challenged traditional views of a young Earth inhabited by unchanging species</vt:lpstr>
      <vt:lpstr>PowerPoint Presentation</vt:lpstr>
      <vt:lpstr>PowerPoint Presentation</vt:lpstr>
      <vt:lpstr>Overview</vt:lpstr>
      <vt:lpstr>Concept 22.2: Descent with modification by natural selection explains the adaptations of organisms and the unity and diversity of life</vt:lpstr>
      <vt:lpstr>PowerPoint Presentation</vt:lpstr>
      <vt:lpstr>Galapagos Iguana – Unusual species inspired novel ideas</vt:lpstr>
      <vt:lpstr>Concept 22.2: Descent with modification by natural selection explains the adaptations of organisms and the unity and diversity of life</vt:lpstr>
      <vt:lpstr>PowerPoint Presentation</vt:lpstr>
      <vt:lpstr>Concept 22.2: Descent with modification by natural selection – Artificial Selection</vt:lpstr>
      <vt:lpstr>PowerPoint Presentation</vt:lpstr>
      <vt:lpstr>Concept 22.2: Descent with modification by natural selection – Mechanism of Evolution</vt:lpstr>
      <vt:lpstr>Concept 22.2: Descent with modification by natural selection – Mechanism of Evolution</vt:lpstr>
      <vt:lpstr>Concept 22.2: Descent with modification by natural selection – Recap </vt:lpstr>
      <vt:lpstr>Concept 22.2: Descent with modification by natural selection – Observations of Life</vt:lpstr>
      <vt:lpstr>Concept 22.2: Descent with modification by natural selection – Tree-thinking</vt:lpstr>
      <vt:lpstr>PowerPoint Presentation</vt:lpstr>
      <vt:lpstr>PowerPoint Presentation</vt:lpstr>
      <vt:lpstr>Concept 22.2: Descent with modification by natural selection – Observations &amp; Inferences </vt:lpstr>
      <vt:lpstr>Concept 22.2: Descent with modification by natural selection – Observations &amp; Inferences </vt:lpstr>
      <vt:lpstr>PowerPoint Presentation</vt:lpstr>
      <vt:lpstr>Concept 22.2: Descent with modification by natural selection – Observations &amp; Inferences </vt:lpstr>
      <vt:lpstr>PowerPoint Presentation</vt:lpstr>
      <vt:lpstr>Concept 22.2: Descent with modification by natural selection – Summary</vt:lpstr>
      <vt:lpstr>Concept 22.2: Descent with modification by natural selection – Summary</vt:lpstr>
      <vt:lpstr>Concept 22.2: Descent with modification by natural selection – Summary</vt:lpstr>
      <vt:lpstr>PowerPoint Presentation</vt:lpstr>
      <vt:lpstr>Concept 22.2: Descent with modification by natural selection – Summary</vt:lpstr>
      <vt:lpstr>PowerPoint Presentation</vt:lpstr>
      <vt:lpstr>PowerPoint Presentation</vt:lpstr>
      <vt:lpstr>PowerPoint Presentation</vt:lpstr>
      <vt:lpstr>Overview</vt:lpstr>
      <vt:lpstr>Concept 22.3: Evolution is supported by an overwhelming amount of scientific evidence</vt:lpstr>
      <vt:lpstr>Concept 22.3: Evolution is supported by an overwhelming amount of scientific evidence</vt:lpstr>
      <vt:lpstr>Concept 22.3: Evolution is supported scientific evidence – Direct Observation  </vt:lpstr>
      <vt:lpstr>PowerPoint Presentation</vt:lpstr>
      <vt:lpstr>PowerPoint Presentation</vt:lpstr>
      <vt:lpstr>Concept 22.3: Evolution is supported by an overwhelming amount of scientific evidence</vt:lpstr>
      <vt:lpstr>Concept 22.3: Evolution is supported scientific evidence – Homology </vt:lpstr>
      <vt:lpstr>PowerPoint Presentation</vt:lpstr>
      <vt:lpstr>Concept 22.3: Evolution is supported scientific evidence – Homology </vt:lpstr>
      <vt:lpstr>PowerPoint Presentation</vt:lpstr>
      <vt:lpstr>Concept 22.3: Evolution is supported scientific evidence – Homology </vt:lpstr>
      <vt:lpstr>Concept 22.3: Evolution is supported scientific evidence – Homology versus Analogy </vt:lpstr>
      <vt:lpstr>Concept 22.3: Evolution is supported scientific evidence – Analogous Traits</vt:lpstr>
      <vt:lpstr>PowerPoint Presentation</vt:lpstr>
      <vt:lpstr>Concept 22.3: Evolution is supported by an overwhelming amount of scientific evidence</vt:lpstr>
      <vt:lpstr>Concept 22.3: Evolution is supported scientific evidence – Fossil Record</vt:lpstr>
      <vt:lpstr>PowerPoint Presentation</vt:lpstr>
      <vt:lpstr>Concept 22.3: Evolution is supported by an overwhelming amount of scientific evidence</vt:lpstr>
      <vt:lpstr>Concept 22.3: Evolution is supported scientific evidence – Biogeography</vt:lpstr>
      <vt:lpstr>Concept 22.3: Evolution is supported scientific evidence – Biogeography</vt:lpstr>
      <vt:lpstr>Concept 22.3: Evolution is supported by an overwhelming amount of scientific evidence</vt:lpstr>
      <vt:lpstr>PowerPoint Presentation</vt:lpstr>
      <vt:lpstr>PowerPoint Presentation</vt:lpstr>
      <vt:lpstr>Overview</vt:lpstr>
      <vt:lpstr>What Is “Theoretical” About Darwin’s View of Life?</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98</cp:revision>
  <dcterms:created xsi:type="dcterms:W3CDTF">2010-08-06T18:35:02Z</dcterms:created>
  <dcterms:modified xsi:type="dcterms:W3CDTF">2018-03-05T18:23:55Z</dcterms:modified>
</cp:coreProperties>
</file>