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32" r:id="rId1"/>
    <p:sldMasterId id="2147483754" r:id="rId2"/>
    <p:sldMasterId id="2147483764" r:id="rId3"/>
    <p:sldMasterId id="2147483766" r:id="rId4"/>
    <p:sldMasterId id="2147483768" r:id="rId5"/>
    <p:sldMasterId id="2147483794" r:id="rId6"/>
  </p:sldMasterIdLst>
  <p:notesMasterIdLst>
    <p:notesMasterId r:id="rId44"/>
  </p:notesMasterIdLst>
  <p:sldIdLst>
    <p:sldId id="405" r:id="rId7"/>
    <p:sldId id="261" r:id="rId8"/>
    <p:sldId id="264" r:id="rId9"/>
    <p:sldId id="432" r:id="rId10"/>
    <p:sldId id="278" r:id="rId11"/>
    <p:sldId id="411" r:id="rId12"/>
    <p:sldId id="433" r:id="rId13"/>
    <p:sldId id="288" r:id="rId14"/>
    <p:sldId id="416" r:id="rId15"/>
    <p:sldId id="290" r:id="rId16"/>
    <p:sldId id="292" r:id="rId17"/>
    <p:sldId id="441" r:id="rId18"/>
    <p:sldId id="442" r:id="rId19"/>
    <p:sldId id="434" r:id="rId20"/>
    <p:sldId id="440" r:id="rId21"/>
    <p:sldId id="293" r:id="rId22"/>
    <p:sldId id="388" r:id="rId23"/>
    <p:sldId id="417" r:id="rId24"/>
    <p:sldId id="296" r:id="rId25"/>
    <p:sldId id="418" r:id="rId26"/>
    <p:sldId id="443" r:id="rId27"/>
    <p:sldId id="444" r:id="rId28"/>
    <p:sldId id="435" r:id="rId29"/>
    <p:sldId id="313" r:id="rId30"/>
    <p:sldId id="327" r:id="rId31"/>
    <p:sldId id="439" r:id="rId32"/>
    <p:sldId id="445" r:id="rId33"/>
    <p:sldId id="436" r:id="rId34"/>
    <p:sldId id="329" r:id="rId35"/>
    <p:sldId id="431" r:id="rId36"/>
    <p:sldId id="332" r:id="rId37"/>
    <p:sldId id="333" r:id="rId38"/>
    <p:sldId id="339" r:id="rId39"/>
    <p:sldId id="446" r:id="rId40"/>
    <p:sldId id="447" r:id="rId41"/>
    <p:sldId id="437" r:id="rId42"/>
    <p:sldId id="448" r:id="rId4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4" orient="horz" pos="1296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7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887E"/>
    <a:srgbClr val="D1300D"/>
    <a:srgbClr val="B9B9B9"/>
    <a:srgbClr val="AA2B15"/>
    <a:srgbClr val="AEB9B1"/>
    <a:srgbClr val="4F6F92"/>
    <a:srgbClr val="F7F7F7"/>
    <a:srgbClr val="0047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85" d="100"/>
          <a:sy n="85" d="100"/>
        </p:scale>
        <p:origin x="-2320" y="-680"/>
      </p:cViewPr>
      <p:guideLst>
        <p:guide orient="horz" pos="1296"/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111" d="100"/>
          <a:sy n="111" d="100"/>
        </p:scale>
        <p:origin x="-309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9" Type="http://schemas.openxmlformats.org/officeDocument/2006/relationships/slide" Target="slides/slide3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E159939-E948-40D7-B4CE-C9359AF26F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4586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ヒラギノ角ゴ Pro W3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9pPr>
          </a:lstStyle>
          <a:p>
            <a:fld id="{91614876-B87F-45A2-8264-177C08F0F243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1420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9pPr>
          </a:lstStyle>
          <a:p>
            <a:fld id="{CCD3FF67-C8F8-467F-8419-C27B6720FA3E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12746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Why might the cricket genome have eleven times as many base pairs as that of Drosophila melanogaster?</a:t>
            </a:r>
          </a:p>
          <a:p>
            <a:r>
              <a:rPr lang="en-US" smtClean="0"/>
              <a:t>https://www.polleverywhere.com/multiple_choice_polls/467yLNwoqVlDkmU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59939-E948-40D7-B4CE-C9359AF26F6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85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 comparison between the number of human genes and those of other animal species has led to many conclusions, including that _____.</a:t>
            </a:r>
          </a:p>
          <a:p>
            <a:r>
              <a:rPr lang="en-US" smtClean="0"/>
              <a:t>https://www.polleverywhere.com/multiple_choice_polls/KulS781ehAw9NBu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59939-E948-40D7-B4CE-C9359AF26F6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07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9pPr>
          </a:lstStyle>
          <a:p>
            <a:fld id="{DD791709-9375-4F15-A45D-6A3CAE299314}" type="slidenum">
              <a:rPr lang="en-US" sz="1200">
                <a:solidFill>
                  <a:prstClr val="black"/>
                </a:solidFill>
              </a:rPr>
              <a:pPr/>
              <a:t>14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01858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9pPr>
          </a:lstStyle>
          <a:p>
            <a:fld id="{270193B7-C8B3-40DB-A14B-8A05296F64DF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10180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9pPr>
          </a:lstStyle>
          <a:p>
            <a:fld id="{C80BDC38-BA04-4253-950B-7566389C6F31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19629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18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21.6 Types of DNA sequences in the human genome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140301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9pPr>
          </a:lstStyle>
          <a:p>
            <a:fld id="{E50D9D7C-D199-41CD-BE16-E64A24F6AE61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07082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20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21.7 The effect of transposable elements on corn kernel color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507035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It is more difficult to identify eukaryotic genes than prokaryotic genes because in eukaryotes _____.</a:t>
            </a:r>
          </a:p>
          <a:p>
            <a:r>
              <a:rPr lang="en-US" smtClean="0"/>
              <a:t>https://www.polleverywhere.com/multiple_choice_polls/LqrJP4i3BzOAWyj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59939-E948-40D7-B4CE-C9359AF26F6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105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9pPr>
          </a:lstStyle>
          <a:p>
            <a:fld id="{DD791709-9375-4F15-A45D-6A3CAE299314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01858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Sequencing eukaryotic genomes is more difficult than sequencing genomes of bacteria or archaea because of the _____.</a:t>
            </a:r>
          </a:p>
          <a:p>
            <a:r>
              <a:rPr lang="en-US" smtClean="0"/>
              <a:t>https://www.polleverywhere.com/multiple_choice_polls/07QF7ZqhwzGviR0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59939-E948-40D7-B4CE-C9359AF26F6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8998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9pPr>
          </a:lstStyle>
          <a:p>
            <a:fld id="{DD791709-9375-4F15-A45D-6A3CAE299314}" type="slidenum">
              <a:rPr lang="en-US" sz="1200">
                <a:solidFill>
                  <a:prstClr val="black"/>
                </a:solidFill>
              </a:rPr>
              <a:pPr/>
              <a:t>23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01858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9pPr>
          </a:lstStyle>
          <a:p>
            <a:fld id="{FE5D34A2-76F8-4712-A31A-CC9CE75F5BD3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78828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9pPr>
          </a:lstStyle>
          <a:p>
            <a:fld id="{1F4D3785-7526-4E69-A1F6-833D1F9CB7FC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18086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9pPr>
          </a:lstStyle>
          <a:p>
            <a:fld id="{1F4D3785-7526-4E69-A1F6-833D1F9CB7FC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18086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Which of the following can be duplicated in a genome?</a:t>
            </a:r>
          </a:p>
          <a:p>
            <a:r>
              <a:rPr lang="en-US" smtClean="0"/>
              <a:t>https://www.polleverywhere.com/multiple_choice_polls/TAKLfb8V45qkICL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59939-E948-40D7-B4CE-C9359AF26F6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5759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9pPr>
          </a:lstStyle>
          <a:p>
            <a:fld id="{DD791709-9375-4F15-A45D-6A3CAE299314}" type="slidenum">
              <a:rPr lang="en-US" sz="1200">
                <a:solidFill>
                  <a:prstClr val="black"/>
                </a:solidFill>
              </a:rPr>
              <a:pPr/>
              <a:t>28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01858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9pPr>
          </a:lstStyle>
          <a:p>
            <a:fld id="{F193B322-A73E-45AC-9943-F5EAEB5700D9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23860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30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21.17 Evolutionary relationships of the three domains of life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129106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9pPr>
          </a:lstStyle>
          <a:p>
            <a:fld id="{4F5399C2-9D91-4D23-98F4-2A6D38EFBA63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8006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9pPr>
          </a:lstStyle>
          <a:p>
            <a:fld id="{DD791709-9375-4F15-A45D-6A3CAE299314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01858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9pPr>
          </a:lstStyle>
          <a:p>
            <a:fld id="{F7F26ACD-F337-4B07-ACCA-B502318A3EA1}" type="slidenum">
              <a:rPr lang="en-US" sz="1200"/>
              <a:pPr/>
              <a:t>32</a:t>
            </a:fld>
            <a:endParaRPr lang="en-US" sz="1200"/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15559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9pPr>
          </a:lstStyle>
          <a:p>
            <a:fld id="{90B3F458-A2AC-4E48-A9AA-3A995A3D0674}" type="slidenum">
              <a:rPr lang="en-US" sz="1200"/>
              <a:pPr/>
              <a:t>33</a:t>
            </a:fld>
            <a:endParaRPr lang="en-US" sz="1200"/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85162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Fragments of DNA have been extracted from the remnants of extinct woolly mammoths, amplified, and sequenced. These can now be used to _____.</a:t>
            </a:r>
          </a:p>
          <a:p>
            <a:r>
              <a:rPr lang="en-US" smtClean="0"/>
              <a:t>https://www.polleverywhere.com/multiple_choice_polls/CB5Ozx5epyUWGmL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59939-E948-40D7-B4CE-C9359AF26F6D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0706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 recent study compared the Homo sapiens genome with that of Neanderthals. The results of the study indicated that there was a mixing of the two genomes at some period in evolutionary history. Additional data consistent with this hypothesis could be the discovery of _____.</a:t>
            </a:r>
          </a:p>
          <a:p>
            <a:r>
              <a:rPr lang="en-US" smtClean="0"/>
              <a:t>https://www.polleverywhere.com/multiple_choice_polls/4rwd1NA92FZEPrz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59939-E948-40D7-B4CE-C9359AF26F6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5737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9pPr>
          </a:lstStyle>
          <a:p>
            <a:fld id="{DD791709-9375-4F15-A45D-6A3CAE299314}" type="slidenum">
              <a:rPr lang="en-US" sz="1200">
                <a:solidFill>
                  <a:prstClr val="black"/>
                </a:solidFill>
              </a:rPr>
              <a:pPr/>
              <a:t>36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0185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9pPr>
          </a:lstStyle>
          <a:p>
            <a:fld id="{1E32E278-29FF-42BE-9066-7F8A4B0A8B42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4992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6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21.3 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84" charset="0"/>
                <a:ea typeface="ヒラギノ角ゴ Pro W3" pitchFamily="84" charset="-128"/>
                <a:cs typeface="ヒラギノ角ゴ Pro W3" charset="0"/>
              </a:rPr>
              <a:t>Bioinformatics tools that are available on the Internet 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73284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9pPr>
          </a:lstStyle>
          <a:p>
            <a:fld id="{DD791709-9375-4F15-A45D-6A3CAE299314}" type="slidenum">
              <a:rPr lang="en-US" sz="1200">
                <a:solidFill>
                  <a:prstClr val="black"/>
                </a:solidFill>
              </a:rPr>
              <a:pPr/>
              <a:t>7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0185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9pPr>
          </a:lstStyle>
          <a:p>
            <a:fld id="{781EC1A6-5500-41AF-82A8-D3EBA1BF95E3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6524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9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Table 21.1 Genome sizes and estimated numbers of genes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16447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9pPr>
          </a:lstStyle>
          <a:p>
            <a:fld id="{714E9E58-EEA4-4009-B729-5FDA5F2CB515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CA" smtClean="0">
              <a:latin typeface="Times New Roman" panose="02020603050405020304" pitchFamily="18" charset="0"/>
              <a:ea typeface="ヒラギノ角ゴ Pro W3" pitchFamily="12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2680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938" y="162990"/>
            <a:ext cx="9144000" cy="100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6C93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2400" dirty="0" smtClean="0">
                <a:solidFill>
                  <a:srgbClr val="FFFFFF"/>
                </a:solidFill>
                <a:latin typeface="+mj-lt"/>
                <a:ea typeface="+mn-ea"/>
                <a:cs typeface="Times New Roman" pitchFamily="84" charset="0"/>
              </a:rPr>
              <a:t>CAMPBELL</a:t>
            </a:r>
          </a:p>
          <a:p>
            <a:pPr algn="ctr" eaLnBrk="1" hangingPunct="1">
              <a:lnSpc>
                <a:spcPct val="5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4800" dirty="0" smtClean="0">
                <a:solidFill>
                  <a:srgbClr val="D2B239"/>
                </a:solidFill>
                <a:latin typeface="+mj-lt"/>
                <a:ea typeface="+mn-ea"/>
                <a:cs typeface="Times New Roman" pitchFamily="84" charset="0"/>
              </a:rPr>
              <a:t>BIOLOGY</a:t>
            </a: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0" y="1131066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Reece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Urry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Cain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Wasserman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Minorsky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Jackson</a:t>
            </a:r>
            <a:endParaRPr lang="en-US" sz="1600" dirty="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0" y="6592888"/>
            <a:ext cx="68802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CAA3C"/>
                    </a:gs>
                    <a:gs pos="100000">
                      <a:srgbClr val="5EBDBE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dirty="0">
                <a:solidFill>
                  <a:srgbClr val="FFFFFF"/>
                </a:solidFill>
              </a:rPr>
              <a:t>     © 2014 Pearson Education, Inc.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Box 50"/>
          <p:cNvSpPr txBox="1">
            <a:spLocks noChangeArrowheads="1"/>
          </p:cNvSpPr>
          <p:nvPr/>
        </p:nvSpPr>
        <p:spPr bwMode="auto">
          <a:xfrm>
            <a:off x="6023428" y="715674"/>
            <a:ext cx="869610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6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000" b="1" i="0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TENTH</a:t>
            </a:r>
          </a:p>
          <a:p>
            <a:pPr algn="r" eaLnBrk="1" hangingPunct="1">
              <a:lnSpc>
                <a:spcPct val="6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000" b="1" i="0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EDITION</a:t>
            </a:r>
            <a:endParaRPr lang="en-US" sz="1000" b="1" i="0" dirty="0">
              <a:solidFill>
                <a:schemeClr val="accent3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508945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182563" y="190500"/>
            <a:ext cx="3089275" cy="1096963"/>
          </a:xfrm>
        </p:spPr>
        <p:txBody>
          <a:bodyPr anchor="ctr"/>
          <a:lstStyle>
            <a:lvl1pPr marL="0" indent="0">
              <a:defRPr sz="5000">
                <a:solidFill>
                  <a:srgbClr val="FFFFFF"/>
                </a:solidFill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276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50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4813" y="182563"/>
            <a:ext cx="2203450" cy="6170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3" y="182563"/>
            <a:ext cx="6457950" cy="61706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5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80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2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9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95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7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7472" indent="-347472">
              <a:buClr>
                <a:srgbClr val="FF6600"/>
              </a:buClr>
              <a:defRPr/>
            </a:lvl1pPr>
            <a:lvl2pPr marL="740664" indent="-283464">
              <a:buClr>
                <a:srgbClr val="FF6600"/>
              </a:buClr>
              <a:defRPr/>
            </a:lvl2pPr>
            <a:lvl3pPr marL="1143000" indent="-228600">
              <a:buClr>
                <a:srgbClr val="FF6600"/>
              </a:buClr>
              <a:defRPr/>
            </a:lvl3pPr>
            <a:lvl4pPr marL="1600200" indent="-228600">
              <a:buClr>
                <a:srgbClr val="FF6600"/>
              </a:buClr>
              <a:defRPr/>
            </a:lvl4pPr>
            <a:lvl5pPr marL="2057400" indent="-228600">
              <a:buClr>
                <a:srgbClr val="FF6600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730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4331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463" y="1279525"/>
            <a:ext cx="431165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279525"/>
            <a:ext cx="431165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80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62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264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372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371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1467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0913" y="1272910"/>
            <a:ext cx="8499249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13716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0" y="1"/>
            <a:ext cx="9144000" cy="290286"/>
          </a:xfrm>
          <a:prstGeom prst="rect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  <a:gs pos="25000">
                <a:srgbClr val="FF6600">
                  <a:alpha val="75000"/>
                </a:srgbClr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298675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b="0" dirty="0">
                <a:solidFill>
                  <a:srgbClr val="000000"/>
                </a:solidFill>
                <a:latin typeface="Arial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690488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96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/>
          <a:ea typeface="Geneva" charset="0"/>
          <a:cs typeface="Arial"/>
        </a:defRPr>
      </a:lvl1pPr>
      <a:lvl2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2pPr>
      <a:lvl3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3pPr>
      <a:lvl4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4pPr>
      <a:lvl5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5pPr>
      <a:lvl6pPr marL="9080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6pPr>
      <a:lvl7pPr marL="13652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7pPr>
      <a:lvl8pPr marL="18224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8pPr>
      <a:lvl9pPr marL="22796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9pPr>
    </p:titleStyle>
    <p:bodyStyle>
      <a:lvl1pPr marL="347472" indent="-347472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800">
          <a:solidFill>
            <a:schemeClr val="tx1"/>
          </a:solidFill>
          <a:latin typeface="Arial" charset="0"/>
          <a:ea typeface="Geneva" charset="0"/>
          <a:cs typeface="+mn-cs"/>
        </a:defRPr>
      </a:lvl1pPr>
      <a:lvl2pPr marL="740664" indent="-283464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6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4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5pPr>
      <a:lvl6pPr marL="33162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7734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42306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6878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266956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55838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570046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708368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934977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2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-23373" y="1633538"/>
            <a:ext cx="158651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D001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FC33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9600" dirty="0" smtClean="0">
                <a:solidFill>
                  <a:srgbClr val="D2B239"/>
                </a:solidFill>
              </a:rPr>
              <a:t>21</a:t>
            </a:r>
            <a:endParaRPr lang="en-US" sz="9600" dirty="0">
              <a:solidFill>
                <a:srgbClr val="D2B239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0638" y="3197075"/>
            <a:ext cx="3713162" cy="13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D0016">
                    <a:alpha val="2509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5FAF8E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47472" indent="-347472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rgbClr val="FF6600"/>
              </a:buClr>
              <a:buFont typeface="Wingdings" charset="2"/>
              <a:buChar char="§"/>
              <a:defRPr sz="2800">
                <a:solidFill>
                  <a:schemeClr val="tx1"/>
                </a:solidFill>
                <a:latin typeface="Arial" charset="0"/>
                <a:ea typeface="Geneva" charset="0"/>
                <a:cs typeface="+mn-cs"/>
              </a:defRPr>
            </a:lvl1pPr>
            <a:lvl2pPr marL="740664" indent="-283464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rgbClr val="FF6600"/>
              </a:buClr>
              <a:buFont typeface="Wingdings" charset="2"/>
              <a:buChar char="§"/>
              <a:defRPr sz="26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rgbClr val="FF6600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rgbClr val="FF6600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rgbClr val="FF6600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316288" indent="-347663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73488" indent="-347663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30688" indent="-347663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87888" indent="-347663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400" indent="0">
              <a:buClr>
                <a:schemeClr val="tx2"/>
              </a:buClr>
              <a:buFont typeface="Wingdings" charset="0"/>
              <a:buNone/>
            </a:pPr>
            <a:r>
              <a:rPr lang="en-US" sz="3600" b="1" kern="0" dirty="0" smtClean="0">
                <a:solidFill>
                  <a:schemeClr val="bg1"/>
                </a:solidFill>
                <a:latin typeface="Arial"/>
                <a:cs typeface="Arial"/>
              </a:rPr>
              <a:t>Genomes and Their Evolution</a:t>
            </a:r>
            <a:endParaRPr lang="en-US" sz="3600" b="1" kern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127000" y="3054060"/>
            <a:ext cx="1314380" cy="242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2B23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21.3: </a:t>
            </a:r>
            <a:r>
              <a:rPr lang="en-US" dirty="0" smtClean="0"/>
              <a:t>Genomes </a:t>
            </a:r>
            <a:r>
              <a:rPr lang="en-US" dirty="0"/>
              <a:t>vary in size, number of genes, and gene </a:t>
            </a:r>
            <a:r>
              <a:rPr lang="en-US" dirty="0" smtClean="0"/>
              <a:t>density – </a:t>
            </a:r>
            <a:r>
              <a:rPr lang="en-US" dirty="0" smtClean="0">
                <a:solidFill>
                  <a:srgbClr val="FF0000"/>
                </a:solidFill>
              </a:rPr>
              <a:t>Number of Genes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/>
              <a:t>Number of genes is </a:t>
            </a:r>
            <a:r>
              <a:rPr lang="en-US" sz="2600" b="1" dirty="0" smtClean="0"/>
              <a:t>NOT correlated </a:t>
            </a:r>
            <a:r>
              <a:rPr lang="en-US" sz="2600" b="1" dirty="0"/>
              <a:t>to genome size</a:t>
            </a:r>
          </a:p>
          <a:p>
            <a:pPr lvl="1"/>
            <a:r>
              <a:rPr lang="en-US" sz="2400" dirty="0"/>
              <a:t>For example, it is estimated that the nematode </a:t>
            </a:r>
            <a:br>
              <a:rPr lang="en-US" sz="2400" dirty="0"/>
            </a:br>
            <a:r>
              <a:rPr lang="en-US" sz="2400" i="1" dirty="0"/>
              <a:t>C. </a:t>
            </a:r>
            <a:r>
              <a:rPr lang="en-US" sz="2400" i="1" dirty="0" err="1"/>
              <a:t>elegans</a:t>
            </a:r>
            <a:r>
              <a:rPr lang="en-US" sz="2400" dirty="0"/>
              <a:t> has 100 Mb and 20,100 genes, while </a:t>
            </a:r>
            <a:r>
              <a:rPr lang="en-US" sz="2400" i="1" dirty="0"/>
              <a:t>Drosophila</a:t>
            </a:r>
            <a:r>
              <a:rPr lang="en-US" sz="2400" dirty="0"/>
              <a:t> has 165 Mb and 14,000 genes</a:t>
            </a:r>
          </a:p>
          <a:p>
            <a:r>
              <a:rPr lang="en-US" sz="2600" dirty="0"/>
              <a:t>Researchers predicted the human genome would contain about 50,000 to 100,000 genes; however the number is around </a:t>
            </a:r>
            <a:r>
              <a:rPr lang="en-US" sz="2600" dirty="0" smtClean="0"/>
              <a:t>21,000</a:t>
            </a:r>
            <a:endParaRPr lang="en-US" sz="2600" dirty="0"/>
          </a:p>
          <a:p>
            <a:pPr lvl="1"/>
            <a:r>
              <a:rPr lang="en-US" sz="2400" dirty="0"/>
              <a:t>Vertebrate genomes can produce more than one polypeptide per gene because of </a:t>
            </a:r>
            <a:r>
              <a:rPr lang="en-US" sz="2400" i="1" dirty="0"/>
              <a:t>alternative splicing </a:t>
            </a:r>
            <a:r>
              <a:rPr lang="en-US" sz="2400" dirty="0"/>
              <a:t>of RNA transcripts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21.3: Genomes vary in size, number of genes, and gene density – </a:t>
            </a:r>
            <a:r>
              <a:rPr lang="en-US" dirty="0" smtClean="0">
                <a:solidFill>
                  <a:srgbClr val="FF0000"/>
                </a:solidFill>
              </a:rPr>
              <a:t>Gene Density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Humans and other mammals have the LOWEST gene density, or number of genes, in a given length of DNA…why?</a:t>
            </a:r>
          </a:p>
          <a:p>
            <a:pPr lvl="1"/>
            <a:r>
              <a:rPr lang="en-US" dirty="0" smtClean="0"/>
              <a:t>Multicellular eukaryotes have </a:t>
            </a:r>
            <a:r>
              <a:rPr lang="en-US" dirty="0" smtClean="0"/>
              <a:t>MANY INTRONS within </a:t>
            </a:r>
            <a:r>
              <a:rPr lang="en-US" dirty="0" smtClean="0"/>
              <a:t>genes and a large amount of </a:t>
            </a:r>
            <a:r>
              <a:rPr lang="en-US" dirty="0" smtClean="0"/>
              <a:t>NONCODING </a:t>
            </a:r>
            <a:r>
              <a:rPr lang="en-US" dirty="0" smtClean="0"/>
              <a:t>DNA between genes </a:t>
            </a:r>
            <a:endParaRPr lang="en-US" dirty="0" smtClean="0"/>
          </a:p>
          <a:p>
            <a:pPr lvl="2"/>
            <a:r>
              <a:rPr lang="en-US" b="1" dirty="0" smtClean="0"/>
              <a:t>Introns</a:t>
            </a:r>
            <a:r>
              <a:rPr lang="en-US" dirty="0" smtClean="0"/>
              <a:t> = </a:t>
            </a:r>
            <a:r>
              <a:rPr lang="en-US" i="1" dirty="0" smtClean="0"/>
              <a:t>intervening</a:t>
            </a:r>
            <a:r>
              <a:rPr lang="en-US" dirty="0" smtClean="0"/>
              <a:t> sequences within a gene that are </a:t>
            </a:r>
            <a:r>
              <a:rPr lang="en-US" dirty="0" err="1" smtClean="0"/>
              <a:t>txned</a:t>
            </a:r>
            <a:r>
              <a:rPr lang="en-US" dirty="0"/>
              <a:t> </a:t>
            </a:r>
            <a:r>
              <a:rPr lang="en-US" dirty="0" smtClean="0"/>
              <a:t>along with exons (expressed) to pre-mRNA</a:t>
            </a:r>
          </a:p>
          <a:p>
            <a:pPr lvl="2"/>
            <a:r>
              <a:rPr lang="en-US" b="1" dirty="0" smtClean="0"/>
              <a:t>Noncoding DNA</a:t>
            </a:r>
            <a:r>
              <a:rPr lang="en-US" dirty="0" smtClean="0"/>
              <a:t> = </a:t>
            </a:r>
            <a:r>
              <a:rPr lang="en-US" i="1" dirty="0" smtClean="0"/>
              <a:t>regulatory</a:t>
            </a:r>
            <a:r>
              <a:rPr lang="en-US" dirty="0" smtClean="0"/>
              <a:t> sequences NOT </a:t>
            </a:r>
            <a:r>
              <a:rPr lang="en-US" dirty="0" err="1" smtClean="0"/>
              <a:t>txned</a:t>
            </a:r>
            <a:endParaRPr lang="en-US" dirty="0"/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AAF614A-26BE-4D26-BD94-9BA672D0C44B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8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A9AA400-2B36-44C3-993B-8BD905CB03AE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178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539163" cy="5248275"/>
          </a:xfrm>
        </p:spPr>
        <p:txBody>
          <a:bodyPr/>
          <a:lstStyle/>
          <a:p>
            <a:r>
              <a:rPr lang="en-US" sz="2400" strike="sngStrike" dirty="0" smtClean="0"/>
              <a:t>Concept </a:t>
            </a:r>
            <a:r>
              <a:rPr lang="en-US" sz="2400" strike="sngStrike" dirty="0"/>
              <a:t>21.2: Scientists use bioinformatics to analyze genomes and their </a:t>
            </a:r>
            <a:r>
              <a:rPr lang="en-US" sz="2400" strike="sngStrike" dirty="0" smtClean="0"/>
              <a:t>functions</a:t>
            </a:r>
          </a:p>
          <a:p>
            <a:r>
              <a:rPr lang="en-US" sz="2400" strike="sngStrike" dirty="0"/>
              <a:t>Concept 21.3: Genomes vary in size, number of genes, and gene </a:t>
            </a:r>
            <a:r>
              <a:rPr lang="en-US" sz="2400" strike="sngStrike" dirty="0" smtClean="0"/>
              <a:t>density</a:t>
            </a:r>
          </a:p>
          <a:p>
            <a:r>
              <a:rPr lang="en-US" b="1" dirty="0">
                <a:solidFill>
                  <a:srgbClr val="FF0000"/>
                </a:solidFill>
              </a:rPr>
              <a:t>Concept 21.4: Multicellular eukaryotes have much noncoding </a:t>
            </a:r>
            <a:r>
              <a:rPr lang="en-US" b="1" dirty="0" smtClean="0">
                <a:solidFill>
                  <a:srgbClr val="FF0000"/>
                </a:solidFill>
              </a:rPr>
              <a:t>DNA</a:t>
            </a:r>
          </a:p>
          <a:p>
            <a:r>
              <a:rPr lang="en-US" sz="2400" dirty="0"/>
              <a:t>Concept 21.5: Duplication, rearrangement, and mutation of DNA contribute to genome evolution</a:t>
            </a:r>
          </a:p>
          <a:p>
            <a:r>
              <a:rPr lang="en-US" sz="2400" dirty="0"/>
              <a:t>Concept 21.6: Comparing genome sequences provides clues to evolution and development</a:t>
            </a:r>
            <a:endParaRPr lang="en-US" sz="2400" strike="sngStrike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28652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529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7739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57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21.4: Multicellular eukaryotes have much noncoding DNA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499249" cy="4593960"/>
          </a:xfrm>
        </p:spPr>
        <p:txBody>
          <a:bodyPr/>
          <a:lstStyle/>
          <a:p>
            <a:r>
              <a:rPr lang="en-US" dirty="0" smtClean="0"/>
              <a:t>Sequencing of the human genome reveals that 98.5% does NOT code for proteins, </a:t>
            </a:r>
            <a:r>
              <a:rPr lang="en-US" dirty="0" err="1" smtClean="0"/>
              <a:t>rRNAs</a:t>
            </a:r>
            <a:r>
              <a:rPr lang="en-US" dirty="0" smtClean="0"/>
              <a:t>, or </a:t>
            </a:r>
            <a:r>
              <a:rPr lang="en-US" dirty="0" err="1" smtClean="0"/>
              <a:t>tRNAs</a:t>
            </a:r>
            <a:endParaRPr lang="en-US" dirty="0" smtClean="0"/>
          </a:p>
          <a:p>
            <a:r>
              <a:rPr lang="en-US" dirty="0" err="1"/>
              <a:t>Intergenic</a:t>
            </a:r>
            <a:r>
              <a:rPr lang="en-US" dirty="0"/>
              <a:t> DNA is noncoding DNA found between genes</a:t>
            </a:r>
          </a:p>
          <a:p>
            <a:pPr lvl="1"/>
            <a:r>
              <a:rPr lang="en-US" b="1" dirty="0" err="1"/>
              <a:t>Pseudogenes</a:t>
            </a:r>
            <a:r>
              <a:rPr lang="en-US" dirty="0"/>
              <a:t> are former genes that have accumulated mutations and are nonfunctional</a:t>
            </a:r>
          </a:p>
          <a:p>
            <a:pPr lvl="1"/>
            <a:r>
              <a:rPr lang="en-US" b="1" dirty="0"/>
              <a:t>Repetitive DNA</a:t>
            </a:r>
            <a:r>
              <a:rPr lang="en-US" dirty="0"/>
              <a:t> is present in multiple copies in the genome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big question is…why???</a:t>
            </a:r>
          </a:p>
          <a:p>
            <a:pPr lvl="1"/>
            <a:r>
              <a:rPr lang="en-US" dirty="0" smtClean="0"/>
              <a:t>Much evidence indicates that noncoding DNA (previously called </a:t>
            </a:r>
            <a:r>
              <a:rPr lang="ja-JP" altLang="en-US" dirty="0" smtClean="0"/>
              <a:t>“</a:t>
            </a:r>
            <a:r>
              <a:rPr lang="en-US" altLang="ja-JP" dirty="0" smtClean="0"/>
              <a:t>junk DNA</a:t>
            </a:r>
            <a:r>
              <a:rPr lang="ja-JP" altLang="en-US" dirty="0" smtClean="0"/>
              <a:t>”</a:t>
            </a:r>
            <a:r>
              <a:rPr lang="en-US" altLang="ja-JP" dirty="0" smtClean="0"/>
              <a:t>) plays important roles in the cell…so don’t ever call it “junk DNA” anymore!</a:t>
            </a:r>
          </a:p>
          <a:p>
            <a:pPr lvl="1"/>
            <a:r>
              <a:rPr lang="en-US" dirty="0" smtClean="0"/>
              <a:t>For example, genomes of humans, rats, and mice show high sequence conservation for about 500 noncoding regions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dirty="0" smtClean="0"/>
              <a:t>Concept 21.4: Multicellular eukaryotes have much noncoding DNA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_06HumanDNATypes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288" y="141042"/>
            <a:ext cx="6821424" cy="643737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21.6</a:t>
            </a:r>
            <a:endParaRPr lang="en-US" sz="1200" dirty="0">
              <a:latin typeface="Arial" charset="0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2526281" y="134803"/>
            <a:ext cx="1507632" cy="322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Exons (1.5%)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4008967" y="271650"/>
            <a:ext cx="99411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 flipH="1" flipV="1">
            <a:off x="4999567" y="266700"/>
            <a:ext cx="4234" cy="4092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 flipV="1">
            <a:off x="5524500" y="279400"/>
            <a:ext cx="385233" cy="405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1496483" y="3854450"/>
            <a:ext cx="1291167" cy="2145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2933700" y="5034150"/>
            <a:ext cx="572901" cy="5157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4279900" y="5662800"/>
            <a:ext cx="137583" cy="3951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5871633" y="5631050"/>
            <a:ext cx="218017" cy="4141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5968053" y="122749"/>
            <a:ext cx="1752835" cy="54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Regulatory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sequences (5%)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5828065" y="1810060"/>
            <a:ext cx="759818" cy="62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Introns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sz="1800" dirty="0" smtClean="0">
                <a:solidFill>
                  <a:srgbClr val="000000"/>
                </a:solidFill>
                <a:latin typeface="Symbol Std"/>
                <a:cs typeface="Symbol Std"/>
              </a:rPr>
              <a:t>∼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20%)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5907369" y="3387736"/>
            <a:ext cx="1265291" cy="869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Unique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noncoding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DNA (15%)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3007617" y="2205836"/>
            <a:ext cx="1507632" cy="2179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Repetitive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DNA that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includes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transposable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elements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and related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sequences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(44%)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4634028" y="4298071"/>
            <a:ext cx="1725423" cy="1339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Repetitive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DNA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unrelated to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transposable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elements (14%)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1198462" y="3896079"/>
            <a:ext cx="1186332" cy="863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L1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sequences 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(17%)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1963051" y="5501162"/>
            <a:ext cx="1445105" cy="592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i="1" dirty="0" err="1" smtClean="0">
                <a:solidFill>
                  <a:srgbClr val="000000"/>
                </a:solidFill>
                <a:latin typeface="Arial" charset="0"/>
              </a:rPr>
              <a:t>Alu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 elements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(10%)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3029167" y="6000746"/>
            <a:ext cx="1895756" cy="55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Simple sequence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DNA (3%)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5803927" y="5988691"/>
            <a:ext cx="2154528" cy="55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Large-segment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duplications (5–6%)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Right Arrow 28"/>
          <p:cNvSpPr/>
          <p:nvPr/>
        </p:nvSpPr>
        <p:spPr bwMode="auto">
          <a:xfrm rot="2506142">
            <a:off x="1064769" y="2249933"/>
            <a:ext cx="2105787" cy="378962"/>
          </a:xfrm>
          <a:prstGeom prst="rightArrow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8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18887330">
            <a:off x="131663" y="1379511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490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21.4: Multicellular eukaryotes have much noncoding DNA</a:t>
            </a:r>
            <a:endParaRPr lang="en-US" dirty="0" smtClean="0"/>
          </a:p>
        </p:txBody>
      </p:sp>
      <p:sp>
        <p:nvSpPr>
          <p:cNvPr id="716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</a:t>
            </a:r>
            <a:r>
              <a:rPr lang="en-US" b="1" dirty="0" smtClean="0"/>
              <a:t>ransposable </a:t>
            </a:r>
            <a:r>
              <a:rPr lang="en-US" b="1" dirty="0"/>
              <a:t>elements</a:t>
            </a:r>
            <a:r>
              <a:rPr lang="en-US" dirty="0"/>
              <a:t> </a:t>
            </a:r>
            <a:r>
              <a:rPr lang="en-US" dirty="0" smtClean="0"/>
              <a:t>(aka “jumping genes”) move </a:t>
            </a:r>
            <a:r>
              <a:rPr lang="en-US" dirty="0"/>
              <a:t>from one site to another in a cell</a:t>
            </a:r>
            <a:r>
              <a:rPr lang="ja-JP" altLang="en-US" dirty="0"/>
              <a:t>’</a:t>
            </a:r>
            <a:r>
              <a:rPr lang="en-US" altLang="ja-JP" dirty="0"/>
              <a:t>s DNA; they are present in both prokaryotes and eukaryotes</a:t>
            </a:r>
            <a:endParaRPr lang="en-US" dirty="0"/>
          </a:p>
          <a:p>
            <a:pPr lvl="1"/>
            <a:r>
              <a:rPr lang="en-US" dirty="0" smtClean="0"/>
              <a:t>The first evidence for </a:t>
            </a:r>
            <a:r>
              <a:rPr lang="en-US" i="1" dirty="0" smtClean="0"/>
              <a:t>mobile</a:t>
            </a:r>
            <a:r>
              <a:rPr lang="en-US" dirty="0" smtClean="0"/>
              <a:t> DNA segments came from geneticist Barbara McClintock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breeding experiments with Indian corn </a:t>
            </a:r>
            <a:r>
              <a:rPr lang="en-US" dirty="0"/>
              <a:t>(1983 Nobel Prize</a:t>
            </a:r>
            <a:r>
              <a:rPr lang="en-US" dirty="0" smtClean="0"/>
              <a:t>)</a:t>
            </a:r>
            <a:endParaRPr lang="en-US" altLang="ja-JP" dirty="0" smtClean="0"/>
          </a:p>
          <a:p>
            <a:pPr lvl="1"/>
            <a:r>
              <a:rPr lang="en-US" dirty="0" smtClean="0"/>
              <a:t>McClintock identified changes in the color of corn kernels that made sense only if some genetic elements move from other genome locations into the genes for kernel color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Reading the Leaves from the Tree of Life</a:t>
            </a:r>
            <a:endParaRPr lang="en-US" dirty="0" smtClean="0"/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Complete genome sequences exist for a human, chimpanzee, </a:t>
            </a:r>
            <a:r>
              <a:rPr lang="en-US" sz="2600" i="1" dirty="0" smtClean="0"/>
              <a:t>E. coli</a:t>
            </a:r>
            <a:r>
              <a:rPr lang="en-US" sz="2600" dirty="0" smtClean="0"/>
              <a:t>, brewer</a:t>
            </a:r>
            <a:r>
              <a:rPr lang="ja-JP" altLang="en-US" sz="2600" dirty="0" smtClean="0"/>
              <a:t>’</a:t>
            </a:r>
            <a:r>
              <a:rPr lang="en-US" altLang="ja-JP" sz="2600" dirty="0" smtClean="0"/>
              <a:t>s yeast, corn, fruit fly, house mouse, rhesus macaque, and many other organisms</a:t>
            </a:r>
          </a:p>
          <a:p>
            <a:pPr lvl="1"/>
            <a:r>
              <a:rPr lang="en-US" sz="2400" dirty="0" smtClean="0"/>
              <a:t>COMPARISONS of genomes among organisms provide insights into evolution and other biological processes</a:t>
            </a:r>
          </a:p>
          <a:p>
            <a:r>
              <a:rPr lang="en-US" sz="2600" b="1" dirty="0"/>
              <a:t>Genomics</a:t>
            </a:r>
            <a:r>
              <a:rPr lang="en-US" sz="2600" dirty="0"/>
              <a:t> is the study of whole sets of genes and their interactions</a:t>
            </a:r>
          </a:p>
          <a:p>
            <a:r>
              <a:rPr lang="en-US" sz="2600" b="1" dirty="0"/>
              <a:t>Bioinformatics</a:t>
            </a:r>
            <a:r>
              <a:rPr lang="en-US" sz="2600" dirty="0"/>
              <a:t> is the application of computational methods to the storage and analysis of biological data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1_07_McClintockCorn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" y="944880"/>
            <a:ext cx="6644640" cy="4968240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752600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>
                <a:latin typeface="Times New Roman"/>
                <a:cs typeface="Times New Roman"/>
              </a:rPr>
              <a:t>The effect of transposable elements on corn kernel color</a:t>
            </a:r>
            <a:endParaRPr lang="en-US"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47828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95054D1D-C021-4F6D-A466-380A26D5D0D3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102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DCA6F81-D18E-4516-A8F7-203AA931284C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052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539163" cy="5248275"/>
          </a:xfrm>
        </p:spPr>
        <p:txBody>
          <a:bodyPr/>
          <a:lstStyle/>
          <a:p>
            <a:r>
              <a:rPr lang="en-US" sz="2400" strike="sngStrike" dirty="0" smtClean="0"/>
              <a:t>Concept </a:t>
            </a:r>
            <a:r>
              <a:rPr lang="en-US" sz="2400" strike="sngStrike" dirty="0"/>
              <a:t>21.2: Scientists use bioinformatics to analyze genomes and their </a:t>
            </a:r>
            <a:r>
              <a:rPr lang="en-US" sz="2400" strike="sngStrike" dirty="0" smtClean="0"/>
              <a:t>functions</a:t>
            </a:r>
          </a:p>
          <a:p>
            <a:r>
              <a:rPr lang="en-US" sz="2400" strike="sngStrike" dirty="0"/>
              <a:t>Concept 21.3: Genomes vary in size, number of genes, and gene </a:t>
            </a:r>
            <a:r>
              <a:rPr lang="en-US" sz="2400" strike="sngStrike" dirty="0" smtClean="0"/>
              <a:t>density</a:t>
            </a:r>
          </a:p>
          <a:p>
            <a:r>
              <a:rPr lang="en-US" sz="2400" strike="sngStrike" dirty="0"/>
              <a:t>Concept 21.4: Multicellular eukaryotes have much noncoding </a:t>
            </a:r>
            <a:r>
              <a:rPr lang="en-US" sz="2400" strike="sngStrike" dirty="0" smtClean="0"/>
              <a:t>DNA</a:t>
            </a:r>
          </a:p>
          <a:p>
            <a:r>
              <a:rPr lang="en-US" b="1" dirty="0">
                <a:solidFill>
                  <a:srgbClr val="FF0000"/>
                </a:solidFill>
              </a:rPr>
              <a:t>Concept 21.5: Duplication, rearrangement, and mutation of DNA contribute to genome evolution</a:t>
            </a:r>
          </a:p>
          <a:p>
            <a:r>
              <a:rPr lang="en-US" sz="2400" dirty="0"/>
              <a:t>Concept 21.6: Comparing genome sequences provides clues to evolution and development</a:t>
            </a:r>
            <a:endParaRPr lang="en-US" sz="2400" strike="sngStrike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10912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21.5: Duplication, rearrangement, and mutation of DNA contribute to genome evolution</a:t>
            </a:r>
          </a:p>
        </p:txBody>
      </p:sp>
      <p:sp>
        <p:nvSpPr>
          <p:cNvPr id="98306" name="Rectangle 3"/>
          <p:cNvSpPr>
            <a:spLocks noGrp="1" noChangeArrowheads="1"/>
          </p:cNvSpPr>
          <p:nvPr>
            <p:ph idx="1"/>
          </p:nvPr>
        </p:nvSpPr>
        <p:spPr>
          <a:xfrm>
            <a:off x="420913" y="1730640"/>
            <a:ext cx="8499249" cy="4593960"/>
          </a:xfrm>
        </p:spPr>
        <p:txBody>
          <a:bodyPr/>
          <a:lstStyle/>
          <a:p>
            <a:r>
              <a:rPr lang="en-US" dirty="0" smtClean="0"/>
              <a:t>The basis of change at the genomic level is </a:t>
            </a:r>
            <a:r>
              <a:rPr lang="en-US" b="1" dirty="0" smtClean="0"/>
              <a:t>mutation</a:t>
            </a:r>
            <a:r>
              <a:rPr lang="en-US" dirty="0" smtClean="0"/>
              <a:t>, which underlies much of genome evolution</a:t>
            </a:r>
          </a:p>
          <a:p>
            <a:r>
              <a:rPr lang="en-US" dirty="0" smtClean="0"/>
              <a:t>The earliest forms of life likely had </a:t>
            </a:r>
            <a:r>
              <a:rPr lang="en-US" dirty="0" smtClean="0"/>
              <a:t>ONLY those </a:t>
            </a:r>
            <a:r>
              <a:rPr lang="en-US" dirty="0" smtClean="0"/>
              <a:t>genes necessary for survival and reproduction</a:t>
            </a:r>
          </a:p>
          <a:p>
            <a:r>
              <a:rPr lang="en-US" dirty="0" smtClean="0"/>
              <a:t>The size of genomes has increased over evolutionary time, with the extra genetic material providing raw material for gene </a:t>
            </a:r>
            <a:r>
              <a:rPr lang="en-US" b="1" dirty="0" smtClean="0"/>
              <a:t>diversification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21.5: Duplication, rearrangement, and mutation of DNA contribute to genome </a:t>
            </a:r>
            <a:r>
              <a:rPr lang="en-US" dirty="0" smtClean="0"/>
              <a:t>evolution – </a:t>
            </a:r>
            <a:r>
              <a:rPr lang="en-US" dirty="0" smtClean="0">
                <a:solidFill>
                  <a:srgbClr val="FF0000"/>
                </a:solidFill>
              </a:rPr>
              <a:t>Transposable elements</a:t>
            </a:r>
          </a:p>
        </p:txBody>
      </p:sp>
      <p:sp>
        <p:nvSpPr>
          <p:cNvPr id="12902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499249" cy="5073650"/>
          </a:xfrm>
        </p:spPr>
        <p:txBody>
          <a:bodyPr/>
          <a:lstStyle/>
          <a:p>
            <a:pPr marL="0" indent="0">
              <a:buNone/>
            </a:pPr>
            <a:r>
              <a:rPr lang="en-US" sz="2600" u="sng" dirty="0" smtClean="0"/>
              <a:t>Functions of Transposons</a:t>
            </a:r>
          </a:p>
          <a:p>
            <a:r>
              <a:rPr lang="en-US" sz="2600" dirty="0" smtClean="0"/>
              <a:t>Multiple </a:t>
            </a:r>
            <a:r>
              <a:rPr lang="en-US" sz="2600" dirty="0" smtClean="0"/>
              <a:t>copies of similar transposable elements may facilitate </a:t>
            </a:r>
            <a:r>
              <a:rPr lang="en-US" sz="2600" dirty="0" smtClean="0"/>
              <a:t>RECOMBINATION, </a:t>
            </a:r>
            <a:r>
              <a:rPr lang="en-US" sz="2600" dirty="0" smtClean="0"/>
              <a:t>or crossing over, between different chromosomes</a:t>
            </a:r>
          </a:p>
          <a:p>
            <a:r>
              <a:rPr lang="en-US" sz="2600" dirty="0" smtClean="0"/>
              <a:t>Insertion of transposable elements within a protein-coding sequence may </a:t>
            </a:r>
            <a:r>
              <a:rPr lang="en-US" sz="2600" dirty="0" smtClean="0"/>
              <a:t>BLOCK protein </a:t>
            </a:r>
            <a:r>
              <a:rPr lang="en-US" sz="2600" dirty="0" smtClean="0"/>
              <a:t>production</a:t>
            </a:r>
          </a:p>
          <a:p>
            <a:r>
              <a:rPr lang="en-US" sz="2600" dirty="0" smtClean="0"/>
              <a:t>Insertion of transposable elements within a regulatory sequence may </a:t>
            </a:r>
            <a:r>
              <a:rPr lang="en-US" sz="2600" dirty="0" smtClean="0"/>
              <a:t>INCREASE OR DECREASE </a:t>
            </a:r>
            <a:r>
              <a:rPr lang="en-US" sz="2600" dirty="0" smtClean="0"/>
              <a:t>protein production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21.5: Duplication, rearrangement, and mutation of DNA contribute to genome </a:t>
            </a:r>
            <a:r>
              <a:rPr lang="en-US" dirty="0" smtClean="0"/>
              <a:t>evolution – </a:t>
            </a:r>
            <a:r>
              <a:rPr lang="en-US" dirty="0" smtClean="0">
                <a:solidFill>
                  <a:srgbClr val="FF0000"/>
                </a:solidFill>
              </a:rPr>
              <a:t>Transposable elements</a:t>
            </a:r>
          </a:p>
        </p:txBody>
      </p:sp>
      <p:sp>
        <p:nvSpPr>
          <p:cNvPr id="129026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52600"/>
            <a:ext cx="8499249" cy="507365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Functions of </a:t>
            </a:r>
            <a:r>
              <a:rPr lang="en-US" u="sng" dirty="0" smtClean="0"/>
              <a:t>Transposons</a:t>
            </a:r>
            <a:endParaRPr lang="en-US" dirty="0" smtClean="0"/>
          </a:p>
          <a:p>
            <a:r>
              <a:rPr lang="en-US" dirty="0" smtClean="0"/>
              <a:t>Transposable </a:t>
            </a:r>
            <a:r>
              <a:rPr lang="en-US" dirty="0"/>
              <a:t>elements may carry a gene or groups of genes to a </a:t>
            </a:r>
            <a:r>
              <a:rPr lang="en-US" dirty="0" smtClean="0"/>
              <a:t>NEW POSITION</a:t>
            </a:r>
            <a:endParaRPr lang="en-US" dirty="0"/>
          </a:p>
          <a:p>
            <a:r>
              <a:rPr lang="en-US" dirty="0"/>
              <a:t>Transposable elements may also create </a:t>
            </a:r>
            <a:r>
              <a:rPr lang="en-US" dirty="0" smtClean="0"/>
              <a:t>NEW SITES FOR ALTERNATIVE SPLICING </a:t>
            </a:r>
            <a:r>
              <a:rPr lang="en-US" dirty="0"/>
              <a:t>in an RNA transcript</a:t>
            </a:r>
          </a:p>
          <a:p>
            <a:r>
              <a:rPr lang="en-US" dirty="0" smtClean="0"/>
              <a:t>These genomic changes </a:t>
            </a:r>
            <a:r>
              <a:rPr lang="en-US" dirty="0"/>
              <a:t>are usually detrimental but </a:t>
            </a:r>
            <a:r>
              <a:rPr lang="en-US" dirty="0" smtClean="0"/>
              <a:t>may, on occasion, prove </a:t>
            </a:r>
            <a:r>
              <a:rPr lang="en-US" dirty="0"/>
              <a:t>advantageous to an organism</a:t>
            </a:r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4139498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79907AE8-374C-4409-A9D0-E8E7753CAF56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724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539163" cy="5248275"/>
          </a:xfrm>
        </p:spPr>
        <p:txBody>
          <a:bodyPr/>
          <a:lstStyle/>
          <a:p>
            <a:r>
              <a:rPr lang="en-US" sz="2400" strike="sngStrike" dirty="0" smtClean="0"/>
              <a:t>Concept </a:t>
            </a:r>
            <a:r>
              <a:rPr lang="en-US" sz="2400" strike="sngStrike" dirty="0"/>
              <a:t>21.2: Scientists use bioinformatics to analyze genomes and their </a:t>
            </a:r>
            <a:r>
              <a:rPr lang="en-US" sz="2400" strike="sngStrike" dirty="0" smtClean="0"/>
              <a:t>functions</a:t>
            </a:r>
          </a:p>
          <a:p>
            <a:r>
              <a:rPr lang="en-US" sz="2400" strike="sngStrike" dirty="0"/>
              <a:t>Concept 21.3: Genomes vary in size, number of genes, and gene </a:t>
            </a:r>
            <a:r>
              <a:rPr lang="en-US" sz="2400" strike="sngStrike" dirty="0" smtClean="0"/>
              <a:t>density</a:t>
            </a:r>
          </a:p>
          <a:p>
            <a:r>
              <a:rPr lang="en-US" sz="2400" strike="sngStrike" dirty="0"/>
              <a:t>Concept 21.4: Multicellular eukaryotes have much noncoding </a:t>
            </a:r>
            <a:r>
              <a:rPr lang="en-US" sz="2400" strike="sngStrike" dirty="0" smtClean="0"/>
              <a:t>DNA</a:t>
            </a:r>
          </a:p>
          <a:p>
            <a:r>
              <a:rPr lang="en-US" sz="2400" strike="sngStrike" dirty="0"/>
              <a:t>Concept 21.5: Duplication, rearrangement, and mutation of DNA contribute to genome evolution</a:t>
            </a:r>
          </a:p>
          <a:p>
            <a:r>
              <a:rPr lang="en-US" b="1" dirty="0">
                <a:solidFill>
                  <a:srgbClr val="FF0000"/>
                </a:solidFill>
              </a:rPr>
              <a:t>Concept 21.6: Comparing genome sequences provides clues to evolution and development</a:t>
            </a:r>
            <a:endParaRPr lang="en-US" b="1" strike="sngStrike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520306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21.6: Comparing genome sequences provides clues to evolution and development</a:t>
            </a:r>
          </a:p>
        </p:txBody>
      </p:sp>
      <p:sp>
        <p:nvSpPr>
          <p:cNvPr id="1331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Comparisons of genome sequences from different species reveal much about the evolutionary history of life</a:t>
            </a:r>
          </a:p>
          <a:p>
            <a:r>
              <a:rPr lang="en-US" sz="2600" dirty="0" smtClean="0"/>
              <a:t>Genome </a:t>
            </a:r>
            <a:r>
              <a:rPr lang="en-US" sz="2600" dirty="0"/>
              <a:t>comparisons of closely related species help us understand recent evolutionary events </a:t>
            </a:r>
          </a:p>
          <a:p>
            <a:r>
              <a:rPr lang="en-US" sz="2600" dirty="0"/>
              <a:t>Relationships among species can be represented by a tree-shaped diagram 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539163" cy="5248275"/>
          </a:xfrm>
        </p:spPr>
        <p:txBody>
          <a:bodyPr/>
          <a:lstStyle/>
          <a:p>
            <a:r>
              <a:rPr lang="en-US" sz="2000" strike="sngStrike" dirty="0"/>
              <a:t>Concept 21.1: The Human Genome Project fostered development of faster, less expensive sequencing </a:t>
            </a:r>
            <a:r>
              <a:rPr lang="en-US" sz="2000" strike="sngStrike" dirty="0" smtClean="0"/>
              <a:t>techniques</a:t>
            </a:r>
          </a:p>
          <a:p>
            <a:r>
              <a:rPr lang="en-US" sz="2000" dirty="0"/>
              <a:t>Concept 21.2: Scientists use bioinformatics to analyze genomes and their </a:t>
            </a:r>
            <a:r>
              <a:rPr lang="en-US" sz="2000" dirty="0" smtClean="0"/>
              <a:t>functions</a:t>
            </a:r>
          </a:p>
          <a:p>
            <a:r>
              <a:rPr lang="en-US" sz="2000" dirty="0"/>
              <a:t>Concept 21.3: Genomes vary in size, number of genes, and gene </a:t>
            </a:r>
            <a:r>
              <a:rPr lang="en-US" sz="2000" dirty="0" smtClean="0"/>
              <a:t>density</a:t>
            </a:r>
          </a:p>
          <a:p>
            <a:r>
              <a:rPr lang="en-US" sz="2000" dirty="0"/>
              <a:t>Concept 21.4: Multicellular eukaryotes have much noncoding DNA </a:t>
            </a:r>
            <a:r>
              <a:rPr lang="en-US" sz="2000" strike="sngStrike" dirty="0"/>
              <a:t>and many </a:t>
            </a:r>
            <a:r>
              <a:rPr lang="en-US" sz="2000" strike="sngStrike" dirty="0" err="1"/>
              <a:t>multigene</a:t>
            </a:r>
            <a:r>
              <a:rPr lang="en-US" sz="2000" strike="sngStrike" dirty="0"/>
              <a:t> </a:t>
            </a:r>
            <a:r>
              <a:rPr lang="en-US" sz="2000" strike="sngStrike" dirty="0" smtClean="0"/>
              <a:t>families</a:t>
            </a:r>
          </a:p>
          <a:p>
            <a:r>
              <a:rPr lang="en-US" sz="2000" dirty="0"/>
              <a:t>Concept 21.5: Duplication, rearrangement, and mutation of DNA contribute to genome </a:t>
            </a:r>
            <a:r>
              <a:rPr lang="en-US" sz="2000" dirty="0" smtClean="0"/>
              <a:t>evolution</a:t>
            </a:r>
          </a:p>
          <a:p>
            <a:r>
              <a:rPr lang="en-US" sz="2000" dirty="0"/>
              <a:t>Concept 21.6: Comparing genome sequences provides clues to evolution and development</a:t>
            </a:r>
            <a:endParaRPr lang="en-US" sz="2000" strike="sngStrike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_17ThreeDomainEvo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72" y="140305"/>
            <a:ext cx="6620256" cy="643737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21.17</a:t>
            </a:r>
            <a:endParaRPr lang="en-US" sz="1200" dirty="0">
              <a:latin typeface="Arial" charset="0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6807042" y="321163"/>
            <a:ext cx="948425" cy="31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Bacteria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6807044" y="1066229"/>
            <a:ext cx="948425" cy="31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Eukarya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6798575" y="1879030"/>
            <a:ext cx="948425" cy="31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err="1" smtClean="0">
                <a:solidFill>
                  <a:srgbClr val="000000"/>
                </a:solidFill>
                <a:latin typeface="Arial" charset="0"/>
              </a:rPr>
              <a:t>Archaea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1371444" y="482032"/>
            <a:ext cx="1312491" cy="1338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Most recent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common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ancestor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of all living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things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2870045" y="2632564"/>
            <a:ext cx="2311558" cy="279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Billions of years ago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2438242" y="2353164"/>
            <a:ext cx="4555224" cy="31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tabLst>
                <a:tab pos="1143000" algn="ctr"/>
                <a:tab pos="2176463" algn="ctr"/>
                <a:tab pos="3200400" algn="ctr"/>
                <a:tab pos="4233863" algn="ctr"/>
              </a:tabLst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4	3	2	1	0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5393109" y="3521563"/>
            <a:ext cx="1363291" cy="28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Chimpanzee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5376176" y="4325896"/>
            <a:ext cx="804492" cy="24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Human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5384643" y="5138695"/>
            <a:ext cx="669025" cy="330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Mouse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2150376" y="6163162"/>
            <a:ext cx="2328491" cy="2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Millions of years ago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1379912" y="5773699"/>
            <a:ext cx="4250422" cy="296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tabLst>
                <a:tab pos="685800" algn="ctr"/>
                <a:tab pos="1201738" algn="ctr"/>
                <a:tab pos="1770063" algn="ctr"/>
                <a:tab pos="2286000" algn="ctr"/>
                <a:tab pos="2862263" algn="ctr"/>
                <a:tab pos="3370263" algn="ctr"/>
                <a:tab pos="3886200" algn="ctr"/>
              </a:tabLst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70	60	50	40	30	20	10	0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397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21.6: Comparing genome sequences provides clues to evolution and development</a:t>
            </a:r>
            <a:endParaRPr lang="en-US" i="1" dirty="0" smtClean="0"/>
          </a:p>
        </p:txBody>
      </p:sp>
      <p:sp>
        <p:nvSpPr>
          <p:cNvPr id="1392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Comparing DISTANTLY Related Species</a:t>
            </a:r>
          </a:p>
          <a:p>
            <a:r>
              <a:rPr lang="en-US" sz="2600" dirty="0" smtClean="0"/>
              <a:t>Highly </a:t>
            </a:r>
            <a:r>
              <a:rPr lang="en-US" sz="2600" b="1" dirty="0" smtClean="0"/>
              <a:t>conserved</a:t>
            </a:r>
            <a:r>
              <a:rPr lang="en-US" sz="2600" dirty="0" smtClean="0"/>
              <a:t> genes have changed very </a:t>
            </a:r>
            <a:r>
              <a:rPr lang="en-US" sz="2600" dirty="0" smtClean="0"/>
              <a:t>LITTLE over </a:t>
            </a:r>
            <a:r>
              <a:rPr lang="en-US" sz="2600" dirty="0" smtClean="0"/>
              <a:t>time</a:t>
            </a:r>
          </a:p>
          <a:p>
            <a:r>
              <a:rPr lang="en-US" sz="2600" dirty="0" smtClean="0"/>
              <a:t>These help clarify relationships among species that diverged from each other long ago</a:t>
            </a:r>
          </a:p>
          <a:p>
            <a:r>
              <a:rPr lang="en-US" sz="2600" dirty="0" smtClean="0"/>
              <a:t>Bacteria, </a:t>
            </a:r>
            <a:r>
              <a:rPr lang="en-US" sz="2600" dirty="0" err="1" smtClean="0"/>
              <a:t>archaea</a:t>
            </a:r>
            <a:r>
              <a:rPr lang="en-US" sz="2600" dirty="0" smtClean="0"/>
              <a:t>, and eukaryotes diverged from each other between 2 and 4 billion years ago</a:t>
            </a:r>
          </a:p>
          <a:p>
            <a:r>
              <a:rPr lang="en-US" sz="2600" dirty="0" smtClean="0"/>
              <a:t>Highly conserved genes can be studied in one model organism, and the results applied to other organisms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21.6: Comparing genome sequences provides clues to evolution and development</a:t>
            </a:r>
            <a:endParaRPr lang="en-US" i="1" dirty="0" smtClean="0"/>
          </a:p>
        </p:txBody>
      </p:sp>
      <p:sp>
        <p:nvSpPr>
          <p:cNvPr id="1413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Comparing </a:t>
            </a:r>
            <a:r>
              <a:rPr lang="en-US" u="sng" dirty="0" smtClean="0"/>
              <a:t>CLOSELY </a:t>
            </a:r>
            <a:r>
              <a:rPr lang="en-US" u="sng" dirty="0"/>
              <a:t>Related </a:t>
            </a:r>
            <a:r>
              <a:rPr lang="en-US" u="sng" dirty="0" smtClean="0"/>
              <a:t>Species</a:t>
            </a:r>
            <a:endParaRPr lang="en-US" dirty="0" smtClean="0"/>
          </a:p>
          <a:p>
            <a:r>
              <a:rPr lang="en-US" sz="2600" dirty="0" smtClean="0"/>
              <a:t>Genomes of closely related species are likely to be organized similarly</a:t>
            </a:r>
          </a:p>
          <a:p>
            <a:r>
              <a:rPr lang="en-US" sz="2600" dirty="0" smtClean="0"/>
              <a:t>For example, using the human genome sequence as a guide, researchers were quickly able to sequence the chimpanzee genome</a:t>
            </a:r>
          </a:p>
          <a:p>
            <a:r>
              <a:rPr lang="en-US" sz="2600" dirty="0" smtClean="0"/>
              <a:t>Analysis of the human and chimpanzee genomes reveals some general differences that underlie the differences between the two organisms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21.6: Comparing genome sequences provides clues to evolution and development</a:t>
            </a:r>
            <a:endParaRPr lang="en-US" i="1" dirty="0" smtClean="0"/>
          </a:p>
        </p:txBody>
      </p:sp>
      <p:sp>
        <p:nvSpPr>
          <p:cNvPr id="1515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Comparing Genomes Within a Species</a:t>
            </a:r>
            <a:endParaRPr lang="en-US" sz="2800" u="sng" dirty="0" smtClean="0"/>
          </a:p>
          <a:p>
            <a:pPr eaLnBrk="1" hangingPunct="1"/>
            <a:r>
              <a:rPr lang="en-US" sz="2600" dirty="0" smtClean="0"/>
              <a:t>As a species, humans have only been around about </a:t>
            </a:r>
            <a:r>
              <a:rPr lang="en-US" sz="2600" dirty="0" smtClean="0"/>
              <a:t>200,000 years*** </a:t>
            </a:r>
            <a:r>
              <a:rPr lang="en-US" sz="2600" dirty="0" smtClean="0"/>
              <a:t>and have low within-species genetic variation</a:t>
            </a:r>
          </a:p>
          <a:p>
            <a:pPr lvl="1"/>
            <a:r>
              <a:rPr lang="en-US" sz="2400" dirty="0" smtClean="0"/>
              <a:t>Variation within humans is due to </a:t>
            </a:r>
            <a:r>
              <a:rPr lang="en-US" sz="2400" u="sng" dirty="0" smtClean="0"/>
              <a:t>s</a:t>
            </a:r>
            <a:r>
              <a:rPr lang="en-US" sz="2400" dirty="0" smtClean="0"/>
              <a:t>ingle </a:t>
            </a:r>
            <a:r>
              <a:rPr lang="en-US" sz="2400" u="sng" dirty="0" smtClean="0"/>
              <a:t>n</a:t>
            </a:r>
            <a:r>
              <a:rPr lang="en-US" sz="2400" dirty="0" smtClean="0"/>
              <a:t>ucleotide </a:t>
            </a:r>
            <a:r>
              <a:rPr lang="en-US" sz="2400" u="sng" dirty="0" smtClean="0"/>
              <a:t>p</a:t>
            </a:r>
            <a:r>
              <a:rPr lang="en-US" sz="2400" dirty="0" smtClean="0"/>
              <a:t>olymorphisms (SNPs), </a:t>
            </a:r>
            <a:r>
              <a:rPr lang="en-US" sz="2400" dirty="0" smtClean="0"/>
              <a:t>inversions, deletions, and duplications</a:t>
            </a:r>
          </a:p>
          <a:p>
            <a:pPr lvl="1"/>
            <a:r>
              <a:rPr lang="en-US" sz="2400" dirty="0" smtClean="0"/>
              <a:t>Most surprising is the large number of copy-number </a:t>
            </a:r>
            <a:r>
              <a:rPr lang="en-US" sz="2400" dirty="0" smtClean="0"/>
              <a:t>variants—these </a:t>
            </a:r>
            <a:r>
              <a:rPr lang="en-US" sz="2400" dirty="0" smtClean="0"/>
              <a:t>variations are useful for studying human evolution and human health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72DF18C0-D26A-4368-A3BB-B347EB07D66E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6706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355D82E-B380-4046-AD9A-ACB279D0DC96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593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539163" cy="5248275"/>
          </a:xfrm>
        </p:spPr>
        <p:txBody>
          <a:bodyPr/>
          <a:lstStyle/>
          <a:p>
            <a:r>
              <a:rPr lang="en-US" sz="2400" strike="sngStrike" dirty="0" smtClean="0"/>
              <a:t>Concept </a:t>
            </a:r>
            <a:r>
              <a:rPr lang="en-US" sz="2400" strike="sngStrike" dirty="0"/>
              <a:t>21.2: Scientists use bioinformatics to analyze genomes and their </a:t>
            </a:r>
            <a:r>
              <a:rPr lang="en-US" sz="2400" strike="sngStrike" dirty="0" smtClean="0"/>
              <a:t>functions</a:t>
            </a:r>
          </a:p>
          <a:p>
            <a:r>
              <a:rPr lang="en-US" sz="2400" strike="sngStrike" dirty="0"/>
              <a:t>Concept 21.3: Genomes vary in size, number of genes, and gene </a:t>
            </a:r>
            <a:r>
              <a:rPr lang="en-US" sz="2400" strike="sngStrike" dirty="0" smtClean="0"/>
              <a:t>density</a:t>
            </a:r>
          </a:p>
          <a:p>
            <a:r>
              <a:rPr lang="en-US" sz="2400" strike="sngStrike" dirty="0"/>
              <a:t>Concept 21.4: Multicellular eukaryotes have much noncoding </a:t>
            </a:r>
            <a:r>
              <a:rPr lang="en-US" sz="2400" strike="sngStrike" dirty="0" smtClean="0"/>
              <a:t>DNA</a:t>
            </a:r>
          </a:p>
          <a:p>
            <a:r>
              <a:rPr lang="en-US" sz="2400" strike="sngStrike" dirty="0"/>
              <a:t>Concept 21.5: Duplication, rearrangement, and mutation of DNA contribute to genome evolution</a:t>
            </a:r>
          </a:p>
          <a:p>
            <a:r>
              <a:rPr lang="en-US" sz="2400" strike="sngStrike" dirty="0"/>
              <a:t>Concept 21.6: Comparing genome sequences provides clues to evolution and development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520306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02-01 at 12.23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14400"/>
            <a:ext cx="65532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63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539163" cy="524827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Concept </a:t>
            </a:r>
            <a:r>
              <a:rPr lang="en-US" b="1" dirty="0">
                <a:solidFill>
                  <a:srgbClr val="FF0000"/>
                </a:solidFill>
              </a:rPr>
              <a:t>21.2: Scientists use bioinformatics to analyze genomes and their </a:t>
            </a:r>
            <a:r>
              <a:rPr lang="en-US" b="1" dirty="0" smtClean="0">
                <a:solidFill>
                  <a:srgbClr val="FF0000"/>
                </a:solidFill>
              </a:rPr>
              <a:t>functions</a:t>
            </a:r>
          </a:p>
          <a:p>
            <a:r>
              <a:rPr lang="en-US" sz="2400" dirty="0"/>
              <a:t>Concept 21.3: Genomes vary in size, number of genes, and gene </a:t>
            </a:r>
            <a:r>
              <a:rPr lang="en-US" sz="2400" dirty="0" smtClean="0"/>
              <a:t>density</a:t>
            </a:r>
          </a:p>
          <a:p>
            <a:r>
              <a:rPr lang="en-US" sz="2400" dirty="0"/>
              <a:t>Concept 21.4: Multicellular eukaryotes have much noncoding </a:t>
            </a:r>
            <a:r>
              <a:rPr lang="en-US" sz="2400" dirty="0" smtClean="0"/>
              <a:t>DNA</a:t>
            </a:r>
          </a:p>
          <a:p>
            <a:r>
              <a:rPr lang="en-US" sz="2400" dirty="0"/>
              <a:t>Concept 21.5: Duplication, rearrangement, and mutation of DNA contribute to genome evolution</a:t>
            </a:r>
          </a:p>
          <a:p>
            <a:r>
              <a:rPr lang="en-US" sz="2400" dirty="0"/>
              <a:t>Concept 21.6: Comparing genome sequences provides clues to evolution and development</a:t>
            </a:r>
            <a:endParaRPr lang="en-US" sz="2400" strike="sngStrike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54538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21.2: Scientists use bioinformatics to analyze genomes and their functions</a:t>
            </a:r>
            <a:endParaRPr lang="en-US" dirty="0" smtClean="0"/>
          </a:p>
        </p:txBody>
      </p:sp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Bioinformatics resources are provided by a number of sources</a:t>
            </a:r>
          </a:p>
          <a:p>
            <a:pPr lvl="1"/>
            <a:r>
              <a:rPr lang="en-US" sz="2200" dirty="0" err="1"/>
              <a:t>Genbank</a:t>
            </a:r>
            <a:r>
              <a:rPr lang="en-US" sz="2200" dirty="0"/>
              <a:t>, the NCBI database of sequences, doubles its data approximately every 18 </a:t>
            </a:r>
            <a:r>
              <a:rPr lang="en-US" sz="2200" dirty="0" smtClean="0"/>
              <a:t>months…you can find:</a:t>
            </a:r>
            <a:endParaRPr lang="en-US" sz="2200" dirty="0"/>
          </a:p>
          <a:p>
            <a:pPr lvl="2"/>
            <a:r>
              <a:rPr lang="en-US" sz="2200" dirty="0" smtClean="0"/>
              <a:t>A </a:t>
            </a:r>
            <a:r>
              <a:rPr lang="en-US" sz="2200" dirty="0"/>
              <a:t>specific DNA sequence</a:t>
            </a:r>
          </a:p>
          <a:p>
            <a:pPr lvl="2"/>
            <a:r>
              <a:rPr lang="en-US" sz="2200" dirty="0"/>
              <a:t>A predicted protein sequence</a:t>
            </a:r>
          </a:p>
          <a:p>
            <a:pPr lvl="2"/>
            <a:r>
              <a:rPr lang="en-US" sz="2200" dirty="0"/>
              <a:t>Common stretches of amino acids in a protein</a:t>
            </a:r>
          </a:p>
          <a:p>
            <a:pPr lvl="2"/>
            <a:r>
              <a:rPr lang="en-US" sz="2200" dirty="0" smtClean="0"/>
              <a:t>3-D </a:t>
            </a:r>
            <a:r>
              <a:rPr lang="en-US" sz="2200" dirty="0"/>
              <a:t>views of all protein structures that have been determined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_03Bioinformatics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92" y="221857"/>
            <a:ext cx="8205216" cy="643737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21.3</a:t>
            </a:r>
            <a:endParaRPr lang="en-US" sz="1200" dirty="0">
              <a:latin typeface="Arial" charset="0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3227755" y="389774"/>
            <a:ext cx="3762156" cy="268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WD40 - Sequence Alignment Viewer</a:t>
            </a:r>
            <a:endParaRPr lang="en-US" sz="15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5408600" y="2570452"/>
            <a:ext cx="2266602" cy="197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WD40 - Cn3D 4.1</a:t>
            </a:r>
            <a:endParaRPr lang="en-US" sz="15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1708057" y="3091226"/>
            <a:ext cx="2147819" cy="270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CDD Descriptive Items</a:t>
            </a:r>
            <a:endParaRPr lang="en-US" sz="15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983291" y="3408081"/>
            <a:ext cx="1300996" cy="22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500" dirty="0" smtClean="0">
                <a:solidFill>
                  <a:srgbClr val="000000"/>
                </a:solidFill>
                <a:latin typeface="Arial" charset="0"/>
              </a:rPr>
              <a:t>Name: WD40</a:t>
            </a:r>
            <a:endParaRPr lang="en-US" sz="15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1065525" y="3755262"/>
            <a:ext cx="2516237" cy="218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250" dirty="0" smtClean="0">
                <a:solidFill>
                  <a:srgbClr val="000000"/>
                </a:solidFill>
                <a:latin typeface="Arial" charset="0"/>
              </a:rPr>
              <a:t>WD40 domain, found in a number</a:t>
            </a:r>
            <a:br>
              <a:rPr lang="en-US" sz="125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250" dirty="0" smtClean="0">
                <a:solidFill>
                  <a:srgbClr val="000000"/>
                </a:solidFill>
                <a:latin typeface="Arial" charset="0"/>
              </a:rPr>
              <a:t>of eukaryotic proteins that cover</a:t>
            </a:r>
            <a:br>
              <a:rPr lang="en-US" sz="125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250" dirty="0" smtClean="0">
                <a:solidFill>
                  <a:srgbClr val="000000"/>
                </a:solidFill>
                <a:latin typeface="Arial" charset="0"/>
              </a:rPr>
              <a:t>a wide variety of functions</a:t>
            </a:r>
            <a:br>
              <a:rPr lang="en-US" sz="125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250" dirty="0" smtClean="0">
                <a:solidFill>
                  <a:srgbClr val="000000"/>
                </a:solidFill>
                <a:latin typeface="Arial" charset="0"/>
              </a:rPr>
              <a:t>including adaptor/regulatory</a:t>
            </a:r>
            <a:br>
              <a:rPr lang="en-US" sz="125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250" dirty="0" smtClean="0">
                <a:solidFill>
                  <a:srgbClr val="000000"/>
                </a:solidFill>
                <a:latin typeface="Arial" charset="0"/>
              </a:rPr>
              <a:t>modules in signal transduction,</a:t>
            </a:r>
            <a:br>
              <a:rPr lang="en-US" sz="125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250" dirty="0" smtClean="0">
                <a:solidFill>
                  <a:srgbClr val="000000"/>
                </a:solidFill>
                <a:latin typeface="Arial" charset="0"/>
              </a:rPr>
              <a:t>pre-mRNA processing and</a:t>
            </a:r>
            <a:br>
              <a:rPr lang="en-US" sz="125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250" dirty="0" smtClean="0">
                <a:solidFill>
                  <a:srgbClr val="000000"/>
                </a:solidFill>
                <a:latin typeface="Arial" charset="0"/>
              </a:rPr>
              <a:t>cytoskeleton assembly; typically</a:t>
            </a:r>
            <a:br>
              <a:rPr lang="en-US" sz="125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250" dirty="0" smtClean="0">
                <a:solidFill>
                  <a:srgbClr val="000000"/>
                </a:solidFill>
                <a:latin typeface="Arial" charset="0"/>
              </a:rPr>
              <a:t>contains a GH dipeptide 11-24</a:t>
            </a:r>
            <a:br>
              <a:rPr lang="en-US" sz="125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250" dirty="0" smtClean="0">
                <a:solidFill>
                  <a:srgbClr val="000000"/>
                </a:solidFill>
                <a:latin typeface="Arial" charset="0"/>
              </a:rPr>
              <a:t>residues from its N-terminus and</a:t>
            </a:r>
            <a:br>
              <a:rPr lang="en-US" sz="125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250" dirty="0" smtClean="0">
                <a:solidFill>
                  <a:srgbClr val="000000"/>
                </a:solidFill>
                <a:latin typeface="Arial" charset="0"/>
              </a:rPr>
              <a:t>the WD dipeptide at its</a:t>
            </a:r>
            <a:br>
              <a:rPr lang="en-US" sz="125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250" dirty="0" smtClean="0">
                <a:solidFill>
                  <a:srgbClr val="000000"/>
                </a:solidFill>
                <a:latin typeface="Arial" charset="0"/>
              </a:rPr>
              <a:t>C-terminus and is 40 residues</a:t>
            </a:r>
            <a:br>
              <a:rPr lang="en-US" sz="125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250" dirty="0" smtClean="0">
                <a:solidFill>
                  <a:srgbClr val="000000"/>
                </a:solidFill>
                <a:latin typeface="Arial" charset="0"/>
              </a:rPr>
              <a:t>long, hence the name WD40;</a:t>
            </a:r>
            <a:endParaRPr lang="en-US" sz="125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923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539163" cy="5248275"/>
          </a:xfrm>
        </p:spPr>
        <p:txBody>
          <a:bodyPr/>
          <a:lstStyle/>
          <a:p>
            <a:r>
              <a:rPr lang="en-US" sz="2400" strike="sngStrike" dirty="0" smtClean="0"/>
              <a:t>Concept </a:t>
            </a:r>
            <a:r>
              <a:rPr lang="en-US" sz="2400" strike="sngStrike" dirty="0"/>
              <a:t>21.2: Scientists use bioinformatics to analyze genomes and their </a:t>
            </a:r>
            <a:r>
              <a:rPr lang="en-US" sz="2400" strike="sngStrike" dirty="0" smtClean="0"/>
              <a:t>functions</a:t>
            </a:r>
          </a:p>
          <a:p>
            <a:r>
              <a:rPr lang="en-US" b="1" dirty="0">
                <a:solidFill>
                  <a:srgbClr val="FF0000"/>
                </a:solidFill>
              </a:rPr>
              <a:t>Concept 21.3: Genomes vary in size, number of genes, and gene </a:t>
            </a:r>
            <a:r>
              <a:rPr lang="en-US" b="1" dirty="0" smtClean="0">
                <a:solidFill>
                  <a:srgbClr val="FF0000"/>
                </a:solidFill>
              </a:rPr>
              <a:t>density</a:t>
            </a:r>
          </a:p>
          <a:p>
            <a:r>
              <a:rPr lang="en-US" sz="2400" dirty="0"/>
              <a:t>Concept 21.4: Multicellular eukaryotes have much noncoding </a:t>
            </a:r>
            <a:r>
              <a:rPr lang="en-US" sz="2400" dirty="0" smtClean="0"/>
              <a:t>DNA</a:t>
            </a:r>
          </a:p>
          <a:p>
            <a:r>
              <a:rPr lang="en-US" sz="2400" dirty="0"/>
              <a:t>Concept 21.5: Duplication, rearrangement, and mutation of DNA contribute to genome evolution</a:t>
            </a:r>
          </a:p>
          <a:p>
            <a:r>
              <a:rPr lang="en-US" sz="2400" dirty="0"/>
              <a:t>Concept 21.6: Comparing genome sequences provides clues to evolution and development</a:t>
            </a:r>
            <a:endParaRPr lang="en-US" sz="2400" strike="sngStrike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28652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21.3: Genomes vary in size, number of genes, and gene </a:t>
            </a:r>
            <a:r>
              <a:rPr lang="en-US" dirty="0" smtClean="0"/>
              <a:t>density – </a:t>
            </a:r>
            <a:r>
              <a:rPr lang="en-US" dirty="0" smtClean="0">
                <a:solidFill>
                  <a:srgbClr val="FF0000"/>
                </a:solidFill>
              </a:rPr>
              <a:t>Genome Size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Genomes of most bacteria and archaea range from 1 to 6 million base pairs (Mb); genomes of eukaryotes are usually larger</a:t>
            </a:r>
          </a:p>
          <a:p>
            <a:r>
              <a:rPr lang="en-US" dirty="0" smtClean="0"/>
              <a:t>Most plants and animals have genomes greater than 100 Mb; humans have 3,000 Mb</a:t>
            </a:r>
          </a:p>
          <a:p>
            <a:r>
              <a:rPr lang="en-US" dirty="0" smtClean="0"/>
              <a:t>Within each domain, </a:t>
            </a:r>
            <a:r>
              <a:rPr lang="en-US" b="1" dirty="0" smtClean="0"/>
              <a:t>there is no systematic relationship between genome size and phenotype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1_T01GenomeSizes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40305"/>
            <a:ext cx="3962400" cy="6437376"/>
          </a:xfrm>
          <a:prstGeom prst="rect">
            <a:avLst/>
          </a:prstGeom>
        </p:spPr>
      </p:pic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 smtClean="0">
                <a:latin typeface="Arial" charset="0"/>
              </a:rPr>
              <a:t>Table 21.1</a:t>
            </a:r>
            <a:endParaRPr lang="en-US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312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ampbell_10e_Lecture_Template">
  <a:themeElements>
    <a:clrScheme name="1_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1_CC4eActiveLectureQuestions">
      <a:majorFont>
        <a:latin typeface="Times New Roman"/>
        <a:ea typeface="Arial"/>
        <a:cs typeface="Arial"/>
      </a:majorFont>
      <a:minorFont>
        <a:latin typeface="Tahoma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C4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5">
        <a:dk1>
          <a:srgbClr val="000000"/>
        </a:dk1>
        <a:lt1>
          <a:srgbClr val="FFFFFF"/>
        </a:lt1>
        <a:dk2>
          <a:srgbClr val="0060AF"/>
        </a:dk2>
        <a:lt2>
          <a:srgbClr val="000000"/>
        </a:lt2>
        <a:accent1>
          <a:srgbClr val="F7955A"/>
        </a:accent1>
        <a:accent2>
          <a:srgbClr val="009247"/>
        </a:accent2>
        <a:accent3>
          <a:srgbClr val="FFFFFF"/>
        </a:accent3>
        <a:accent4>
          <a:srgbClr val="000000"/>
        </a:accent4>
        <a:accent5>
          <a:srgbClr val="FAC8B5"/>
        </a:accent5>
        <a:accent6>
          <a:srgbClr val="00843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Campbell_10e_Lecture_Template" id="{B7CA0FD3-0B5A-470C-99F9-94A1C46060BB}" vid="{188D9A04-B586-4946-AF2D-BBC11ACBD6BB}"/>
    </a:ext>
  </a:extLst>
</a:theme>
</file>

<file path=ppt/theme/theme2.xml><?xml version="1.0" encoding="utf-8"?>
<a:theme xmlns:a="http://schemas.openxmlformats.org/drawingml/2006/main" name="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Campbell_10e_Lecture_Template</Template>
  <TotalTime>1851</TotalTime>
  <Words>1890</Words>
  <Application>Microsoft Macintosh PowerPoint</Application>
  <PresentationFormat>On-screen Show (4:3)</PresentationFormat>
  <Paragraphs>203</Paragraphs>
  <Slides>37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Campbell_10e_Lecture_Template</vt:lpstr>
      <vt:lpstr>5_Blank</vt:lpstr>
      <vt:lpstr>10_Blank</vt:lpstr>
      <vt:lpstr>11_Blank</vt:lpstr>
      <vt:lpstr>12_Blank</vt:lpstr>
      <vt:lpstr>25_Blank</vt:lpstr>
      <vt:lpstr>PowerPoint Presentation</vt:lpstr>
      <vt:lpstr>Reading the Leaves from the Tree of Life</vt:lpstr>
      <vt:lpstr>Overview</vt:lpstr>
      <vt:lpstr>Overview</vt:lpstr>
      <vt:lpstr>Concept 21.2: Scientists use bioinformatics to analyze genomes and their functions</vt:lpstr>
      <vt:lpstr>Figure 21.3</vt:lpstr>
      <vt:lpstr>Overview</vt:lpstr>
      <vt:lpstr>Concept 21.3: Genomes vary in size, number of genes, and gene density – Genome Size</vt:lpstr>
      <vt:lpstr>Table 21.1</vt:lpstr>
      <vt:lpstr>Concept 21.3: Genomes vary in size, number of genes, and gene density – Number of Genes</vt:lpstr>
      <vt:lpstr>Concept 21.3: Genomes vary in size, number of genes, and gene density – Gene Density</vt:lpstr>
      <vt:lpstr>PowerPoint Presentation</vt:lpstr>
      <vt:lpstr>PowerPoint Presentation</vt:lpstr>
      <vt:lpstr>Overview</vt:lpstr>
      <vt:lpstr>PowerPoint Presentation</vt:lpstr>
      <vt:lpstr>Concept 21.4: Multicellular eukaryotes have much noncoding DNA</vt:lpstr>
      <vt:lpstr>Concept 21.4: Multicellular eukaryotes have much noncoding DNA</vt:lpstr>
      <vt:lpstr>Figure 21.6</vt:lpstr>
      <vt:lpstr>Concept 21.4: Multicellular eukaryotes have much noncoding DNA</vt:lpstr>
      <vt:lpstr>The effect of transposable elements on corn kernel color</vt:lpstr>
      <vt:lpstr>PowerPoint Presentation</vt:lpstr>
      <vt:lpstr>PowerPoint Presentation</vt:lpstr>
      <vt:lpstr>Overview</vt:lpstr>
      <vt:lpstr>Concept 21.5: Duplication, rearrangement, and mutation of DNA contribute to genome evolution</vt:lpstr>
      <vt:lpstr>Concept 21.5: Duplication, rearrangement, and mutation of DNA contribute to genome evolution – Transposable elements</vt:lpstr>
      <vt:lpstr>Concept 21.5: Duplication, rearrangement, and mutation of DNA contribute to genome evolution – Transposable elements</vt:lpstr>
      <vt:lpstr>PowerPoint Presentation</vt:lpstr>
      <vt:lpstr>Overview</vt:lpstr>
      <vt:lpstr>Concept 21.6: Comparing genome sequences provides clues to evolution and development</vt:lpstr>
      <vt:lpstr>Figure 21.17</vt:lpstr>
      <vt:lpstr>Concept 21.6: Comparing genome sequences provides clues to evolution and development</vt:lpstr>
      <vt:lpstr>Concept 21.6: Comparing genome sequences provides clues to evolution and development</vt:lpstr>
      <vt:lpstr>Concept 21.6: Comparing genome sequences provides clues to evolution and development</vt:lpstr>
      <vt:lpstr>PowerPoint Presentation</vt:lpstr>
      <vt:lpstr>PowerPoint Presentation</vt:lpstr>
      <vt:lpstr>Overview</vt:lpstr>
      <vt:lpstr>PowerPoint Presentation</vt:lpstr>
    </vt:vector>
  </TitlesOfParts>
  <Company>Jerome Burg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Jerome Burg</dc:creator>
  <cp:lastModifiedBy>HaiderAli Bhatti</cp:lastModifiedBy>
  <cp:revision>106</cp:revision>
  <dcterms:created xsi:type="dcterms:W3CDTF">2010-08-06T18:35:02Z</dcterms:created>
  <dcterms:modified xsi:type="dcterms:W3CDTF">2018-02-01T17:23:40Z</dcterms:modified>
</cp:coreProperties>
</file>