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theme/theme7.xml" ContentType="application/vnd.openxmlformats-officedocument.theme+xml"/>
  <Override PartName="/ppt/slideLayouts/slideLayout12.xml" ContentType="application/vnd.openxmlformats-officedocument.presentationml.slideLayout+xml"/>
  <Override PartName="/ppt/theme/theme8.xml" ContentType="application/vnd.openxmlformats-officedocument.theme+xml"/>
  <Override PartName="/ppt/slideLayouts/slideLayout13.xml" ContentType="application/vnd.openxmlformats-officedocument.presentationml.slideLayout+xml"/>
  <Override PartName="/ppt/theme/theme9.xml" ContentType="application/vnd.openxmlformats-officedocument.theme+xml"/>
  <Override PartName="/ppt/slideLayouts/slideLayout14.xml" ContentType="application/vnd.openxmlformats-officedocument.presentationml.slideLayout+xml"/>
  <Override PartName="/ppt/theme/theme10.xml" ContentType="application/vnd.openxmlformats-officedocument.theme+xml"/>
  <Override PartName="/ppt/slideLayouts/slideLayout15.xml" ContentType="application/vnd.openxmlformats-officedocument.presentationml.slideLayout+xml"/>
  <Override PartName="/ppt/theme/theme11.xml" ContentType="application/vnd.openxmlformats-officedocument.theme+xml"/>
  <Override PartName="/ppt/slideLayouts/slideLayout16.xml" ContentType="application/vnd.openxmlformats-officedocument.presentationml.slideLayout+xml"/>
  <Override PartName="/ppt/theme/theme12.xml" ContentType="application/vnd.openxmlformats-officedocument.theme+xml"/>
  <Override PartName="/ppt/slideLayouts/slideLayout17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8" r:id="rId1"/>
    <p:sldMasterId id="2147483814" r:id="rId2"/>
    <p:sldMasterId id="2147483818" r:id="rId3"/>
    <p:sldMasterId id="2147483820" r:id="rId4"/>
    <p:sldMasterId id="2147483822" r:id="rId5"/>
    <p:sldMasterId id="2147483824" r:id="rId6"/>
    <p:sldMasterId id="2147483830" r:id="rId7"/>
    <p:sldMasterId id="2147483832" r:id="rId8"/>
    <p:sldMasterId id="2147483834" r:id="rId9"/>
    <p:sldMasterId id="2147483836" r:id="rId10"/>
    <p:sldMasterId id="2147483838" r:id="rId11"/>
    <p:sldMasterId id="2147483840" r:id="rId12"/>
    <p:sldMasterId id="2147483848" r:id="rId13"/>
  </p:sldMasterIdLst>
  <p:notesMasterIdLst>
    <p:notesMasterId r:id="rId62"/>
  </p:notesMasterIdLst>
  <p:handoutMasterIdLst>
    <p:handoutMasterId r:id="rId63"/>
  </p:handoutMasterIdLst>
  <p:sldIdLst>
    <p:sldId id="256" r:id="rId14"/>
    <p:sldId id="300" r:id="rId15"/>
    <p:sldId id="412" r:id="rId16"/>
    <p:sldId id="470" r:id="rId17"/>
    <p:sldId id="301" r:id="rId18"/>
    <p:sldId id="465" r:id="rId19"/>
    <p:sldId id="464" r:id="rId20"/>
    <p:sldId id="305" r:id="rId21"/>
    <p:sldId id="306" r:id="rId22"/>
    <p:sldId id="414" r:id="rId23"/>
    <p:sldId id="415" r:id="rId24"/>
    <p:sldId id="416" r:id="rId25"/>
    <p:sldId id="307" r:id="rId26"/>
    <p:sldId id="308" r:id="rId27"/>
    <p:sldId id="466" r:id="rId28"/>
    <p:sldId id="472" r:id="rId29"/>
    <p:sldId id="473" r:id="rId30"/>
    <p:sldId id="417" r:id="rId31"/>
    <p:sldId id="310" r:id="rId32"/>
    <p:sldId id="311" r:id="rId33"/>
    <p:sldId id="420" r:id="rId34"/>
    <p:sldId id="312" r:id="rId35"/>
    <p:sldId id="313" r:id="rId36"/>
    <p:sldId id="476" r:id="rId37"/>
    <p:sldId id="474" r:id="rId38"/>
    <p:sldId id="314" r:id="rId39"/>
    <p:sldId id="475" r:id="rId40"/>
    <p:sldId id="315" r:id="rId41"/>
    <p:sldId id="421" r:id="rId42"/>
    <p:sldId id="422" r:id="rId43"/>
    <p:sldId id="423" r:id="rId44"/>
    <p:sldId id="316" r:id="rId45"/>
    <p:sldId id="317" r:id="rId46"/>
    <p:sldId id="424" r:id="rId47"/>
    <p:sldId id="318" r:id="rId48"/>
    <p:sldId id="425" r:id="rId49"/>
    <p:sldId id="319" r:id="rId50"/>
    <p:sldId id="320" r:id="rId51"/>
    <p:sldId id="321" r:id="rId52"/>
    <p:sldId id="467" r:id="rId53"/>
    <p:sldId id="471" r:id="rId54"/>
    <p:sldId id="468" r:id="rId55"/>
    <p:sldId id="322" r:id="rId56"/>
    <p:sldId id="323" r:id="rId57"/>
    <p:sldId id="429" r:id="rId58"/>
    <p:sldId id="324" r:id="rId59"/>
    <p:sldId id="325" r:id="rId60"/>
    <p:sldId id="469" r:id="rId61"/>
  </p:sldIdLst>
  <p:sldSz cx="9144000" cy="6858000" type="screen4x3"/>
  <p:notesSz cx="6858000" cy="9144000"/>
  <p:custDataLst>
    <p:tags r:id="rId6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291">
          <p15:clr>
            <a:srgbClr val="A4A3A4"/>
          </p15:clr>
        </p15:guide>
        <p15:guide id="2" orient="horz" pos="2162">
          <p15:clr>
            <a:srgbClr val="A4A3A4"/>
          </p15:clr>
        </p15:guide>
        <p15:guide id="3" pos="287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AF8E"/>
    <a:srgbClr val="D2B239"/>
    <a:srgbClr val="EFC335"/>
    <a:srgbClr val="9D002D"/>
    <a:srgbClr val="D9CB27"/>
    <a:srgbClr val="C9C439"/>
    <a:srgbClr val="ADAE2B"/>
    <a:srgbClr val="B2B3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0" autoAdjust="0"/>
    <p:restoredTop sz="93714" autoAdjust="0"/>
  </p:normalViewPr>
  <p:slideViewPr>
    <p:cSldViewPr snapToGrid="0" showGuides="1">
      <p:cViewPr>
        <p:scale>
          <a:sx n="100" d="100"/>
          <a:sy n="100" d="100"/>
        </p:scale>
        <p:origin x="-1792" y="-408"/>
      </p:cViewPr>
      <p:guideLst>
        <p:guide orient="horz" pos="1291"/>
        <p:guide orient="horz" pos="2162"/>
        <p:guide pos="2871"/>
      </p:guideLst>
    </p:cSldViewPr>
  </p:slideViewPr>
  <p:outlineViewPr>
    <p:cViewPr>
      <p:scale>
        <a:sx n="33" d="100"/>
        <a:sy n="33" d="100"/>
      </p:scale>
      <p:origin x="0" y="45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13" d="100"/>
          <a:sy n="113" d="100"/>
        </p:scale>
        <p:origin x="-3224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" Target="slides/slide1.xml"/><Relationship Id="rId15" Type="http://schemas.openxmlformats.org/officeDocument/2006/relationships/slide" Target="slides/slide2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63" Type="http://schemas.openxmlformats.org/officeDocument/2006/relationships/handoutMaster" Target="handoutMasters/handoutMaster1.xml"/><Relationship Id="rId64" Type="http://schemas.openxmlformats.org/officeDocument/2006/relationships/printerSettings" Target="printerSettings/printerSettings1.bin"/><Relationship Id="rId65" Type="http://schemas.openxmlformats.org/officeDocument/2006/relationships/tags" Target="tags/tag1.xml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Relationship Id="rId69" Type="http://schemas.openxmlformats.org/officeDocument/2006/relationships/tableStyles" Target="tableStyles.xml"/><Relationship Id="rId50" Type="http://schemas.openxmlformats.org/officeDocument/2006/relationships/slide" Target="slides/slide37.xml"/><Relationship Id="rId51" Type="http://schemas.openxmlformats.org/officeDocument/2006/relationships/slide" Target="slides/slide38.xml"/><Relationship Id="rId52" Type="http://schemas.openxmlformats.org/officeDocument/2006/relationships/slide" Target="slides/slide39.xml"/><Relationship Id="rId53" Type="http://schemas.openxmlformats.org/officeDocument/2006/relationships/slide" Target="slides/slide40.xml"/><Relationship Id="rId54" Type="http://schemas.openxmlformats.org/officeDocument/2006/relationships/slide" Target="slides/slide41.xml"/><Relationship Id="rId55" Type="http://schemas.openxmlformats.org/officeDocument/2006/relationships/slide" Target="slides/slide42.xml"/><Relationship Id="rId56" Type="http://schemas.openxmlformats.org/officeDocument/2006/relationships/slide" Target="slides/slide43.xml"/><Relationship Id="rId57" Type="http://schemas.openxmlformats.org/officeDocument/2006/relationships/slide" Target="slides/slide44.xml"/><Relationship Id="rId58" Type="http://schemas.openxmlformats.org/officeDocument/2006/relationships/slide" Target="slides/slide45.xml"/><Relationship Id="rId59" Type="http://schemas.openxmlformats.org/officeDocument/2006/relationships/slide" Target="slides/slide46.xml"/><Relationship Id="rId40" Type="http://schemas.openxmlformats.org/officeDocument/2006/relationships/slide" Target="slides/slide27.xml"/><Relationship Id="rId41" Type="http://schemas.openxmlformats.org/officeDocument/2006/relationships/slide" Target="slides/slide28.xml"/><Relationship Id="rId42" Type="http://schemas.openxmlformats.org/officeDocument/2006/relationships/slide" Target="slides/slide29.xml"/><Relationship Id="rId43" Type="http://schemas.openxmlformats.org/officeDocument/2006/relationships/slide" Target="slides/slide30.xml"/><Relationship Id="rId44" Type="http://schemas.openxmlformats.org/officeDocument/2006/relationships/slide" Target="slides/slide31.xml"/><Relationship Id="rId45" Type="http://schemas.openxmlformats.org/officeDocument/2006/relationships/slide" Target="slides/slide32.xml"/><Relationship Id="rId46" Type="http://schemas.openxmlformats.org/officeDocument/2006/relationships/slide" Target="slides/slide33.xml"/><Relationship Id="rId47" Type="http://schemas.openxmlformats.org/officeDocument/2006/relationships/slide" Target="slides/slide34.xml"/><Relationship Id="rId48" Type="http://schemas.openxmlformats.org/officeDocument/2006/relationships/slide" Target="slides/slide35.xml"/><Relationship Id="rId49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17.xml"/><Relationship Id="rId31" Type="http://schemas.openxmlformats.org/officeDocument/2006/relationships/slide" Target="slides/slide18.xml"/><Relationship Id="rId32" Type="http://schemas.openxmlformats.org/officeDocument/2006/relationships/slide" Target="slides/slide19.xml"/><Relationship Id="rId33" Type="http://schemas.openxmlformats.org/officeDocument/2006/relationships/slide" Target="slides/slide20.xml"/><Relationship Id="rId34" Type="http://schemas.openxmlformats.org/officeDocument/2006/relationships/slide" Target="slides/slide21.xml"/><Relationship Id="rId35" Type="http://schemas.openxmlformats.org/officeDocument/2006/relationships/slide" Target="slides/slide22.xml"/><Relationship Id="rId36" Type="http://schemas.openxmlformats.org/officeDocument/2006/relationships/slide" Target="slides/slide23.xml"/><Relationship Id="rId37" Type="http://schemas.openxmlformats.org/officeDocument/2006/relationships/slide" Target="slides/slide24.xml"/><Relationship Id="rId38" Type="http://schemas.openxmlformats.org/officeDocument/2006/relationships/slide" Target="slides/slide25.xml"/><Relationship Id="rId39" Type="http://schemas.openxmlformats.org/officeDocument/2006/relationships/slide" Target="slides/slide26.xml"/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Relationship Id="rId25" Type="http://schemas.openxmlformats.org/officeDocument/2006/relationships/slide" Target="slides/slide12.xml"/><Relationship Id="rId26" Type="http://schemas.openxmlformats.org/officeDocument/2006/relationships/slide" Target="slides/slide13.xml"/><Relationship Id="rId27" Type="http://schemas.openxmlformats.org/officeDocument/2006/relationships/slide" Target="slides/slide14.xml"/><Relationship Id="rId28" Type="http://schemas.openxmlformats.org/officeDocument/2006/relationships/slide" Target="slides/slide15.xml"/><Relationship Id="rId29" Type="http://schemas.openxmlformats.org/officeDocument/2006/relationships/slide" Target="slides/slide16.xml"/><Relationship Id="rId60" Type="http://schemas.openxmlformats.org/officeDocument/2006/relationships/slide" Target="slides/slide47.xml"/><Relationship Id="rId61" Type="http://schemas.openxmlformats.org/officeDocument/2006/relationships/slide" Target="slides/slide48.xml"/><Relationship Id="rId62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428B83D0-9A38-8449-8AD4-55F227EFFF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972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8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8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8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51450E68-1DA1-7749-89F8-62C3E1ECFD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208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AB257163-1558-CA4A-AD2B-452869352182}" type="slidenum">
              <a:rPr lang="en-US" sz="1200">
                <a:latin typeface="Times New Roman" charset="0"/>
              </a:rPr>
              <a:pPr/>
              <a:t>1</a:t>
            </a:fld>
            <a:endParaRPr lang="en-US" sz="1200">
              <a:latin typeface="Times New Roman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540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14.3-1</a:t>
            </a:r>
            <a:r>
              <a:rPr lang="en-US" baseline="0" dirty="0" smtClean="0"/>
              <a:t> </a:t>
            </a:r>
            <a:r>
              <a:rPr lang="en-US" dirty="0"/>
              <a:t>Inquiry: When F</a:t>
            </a:r>
            <a:r>
              <a:rPr lang="en-US" baseline="-25000" dirty="0"/>
              <a:t>1</a:t>
            </a:r>
            <a:r>
              <a:rPr lang="en-US" dirty="0"/>
              <a:t> hybrid pea plants self- or cross-pollinate, which traits appear in the F</a:t>
            </a:r>
            <a:r>
              <a:rPr lang="en-US" baseline="-25000" dirty="0"/>
              <a:t>2</a:t>
            </a:r>
            <a:r>
              <a:rPr lang="en-US" dirty="0"/>
              <a:t> generation? (step 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14.3-2</a:t>
            </a:r>
            <a:r>
              <a:rPr lang="en-US" baseline="0" dirty="0" smtClean="0"/>
              <a:t> </a:t>
            </a:r>
            <a:r>
              <a:rPr lang="en-US" dirty="0"/>
              <a:t>Inquiry: When F</a:t>
            </a:r>
            <a:r>
              <a:rPr lang="en-US" baseline="-25000" dirty="0"/>
              <a:t>1</a:t>
            </a:r>
            <a:r>
              <a:rPr lang="en-US" dirty="0"/>
              <a:t> hybrid pea plants self- or cross-pollinate, which traits appear in the F</a:t>
            </a:r>
            <a:r>
              <a:rPr lang="en-US" baseline="-25000" dirty="0"/>
              <a:t>2</a:t>
            </a:r>
            <a:r>
              <a:rPr lang="en-US" dirty="0"/>
              <a:t> generation? (step 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14.3-3</a:t>
            </a:r>
            <a:r>
              <a:rPr lang="en-US" baseline="0" dirty="0" smtClean="0"/>
              <a:t> </a:t>
            </a:r>
            <a:r>
              <a:rPr lang="en-US" dirty="0"/>
              <a:t>Inquiry: When F</a:t>
            </a:r>
            <a:r>
              <a:rPr lang="en-US" baseline="-25000" dirty="0"/>
              <a:t>1</a:t>
            </a:r>
            <a:r>
              <a:rPr lang="en-US" dirty="0"/>
              <a:t> hybrid pea plants self- or cross-pollinate, which traits appear in the F</a:t>
            </a:r>
            <a:r>
              <a:rPr lang="en-US" baseline="-25000" dirty="0"/>
              <a:t>2</a:t>
            </a:r>
            <a:r>
              <a:rPr lang="en-US" dirty="0"/>
              <a:t> generation? (step 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7408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269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latin typeface="Times New Roman" charset="0"/>
              </a:rPr>
              <a:pPr/>
              <a:t>15</a:t>
            </a:fld>
            <a:endParaRPr lang="en-US" sz="1200"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5912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What was the most significant conclusion that Gregor Mendel drew from his experiments with pea plants?</a:t>
            </a:r>
          </a:p>
          <a:p>
            <a:r>
              <a:rPr lang="en-US" smtClean="0"/>
              <a:t>https://www.polleverywhere.com/multiple_choice_polls/GGt9QvtWtr0Qxb7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0000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Mendel continued some of his experiments into the F2 or F3 generation to _____.</a:t>
            </a:r>
          </a:p>
          <a:p>
            <a:r>
              <a:rPr lang="en-US" smtClean="0"/>
              <a:t>https://www.polleverywhere.com/multiple_choice_polls/hoY5YVodolQS2c7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812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Table 14.1</a:t>
            </a:r>
            <a:r>
              <a:rPr lang="en-US" baseline="0" dirty="0" smtClean="0"/>
              <a:t> </a:t>
            </a:r>
            <a:r>
              <a:rPr lang="en-US" dirty="0"/>
              <a:t>The results of Mendel’s F</a:t>
            </a:r>
            <a:r>
              <a:rPr lang="en-US" baseline="-25000" dirty="0"/>
              <a:t>1</a:t>
            </a:r>
            <a:r>
              <a:rPr lang="en-US" dirty="0"/>
              <a:t> crosses for seven characters in pea plants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88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2B3877A-37B9-F242-844A-E0A4770DE07F}" type="slidenum">
              <a:rPr lang="en-US" sz="1200">
                <a:latin typeface="Times New Roman" charset="0"/>
              </a:rPr>
              <a:pPr/>
              <a:t>2</a:t>
            </a:fld>
            <a:endParaRPr lang="en-US" sz="1200"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5912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9188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14.4</a:t>
            </a:r>
            <a:r>
              <a:rPr lang="en-US" baseline="0" dirty="0" smtClean="0"/>
              <a:t> </a:t>
            </a:r>
            <a:r>
              <a:rPr lang="en-US" dirty="0"/>
              <a:t>Alleles, alternative versions of a gene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9727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9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Why did the F1 offspring of Mendel's classic pea cross always look like one of the two parental varieties?</a:t>
            </a:r>
          </a:p>
          <a:p>
            <a:r>
              <a:rPr lang="en-US" smtClean="0"/>
              <a:t>https://www.polleverywhere.com/multiple_choice_polls/96Hs7qTU1cR4gqi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318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Mendel accounted for the observation that traits that had disappeared in the F1 generation reappeared in the F2 generation by proposing that _____.</a:t>
            </a:r>
          </a:p>
          <a:p>
            <a:r>
              <a:rPr lang="en-US" smtClean="0"/>
              <a:t>https://www.polleverywhere.com/multiple_choice_polls/kYITrUTkDsLxzrw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776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18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Mendel's observation of the segregation of alleles in gamete formation has its basis in which of the following phases of cell division?</a:t>
            </a:r>
          </a:p>
          <a:p>
            <a:r>
              <a:rPr lang="en-US" smtClean="0"/>
              <a:t>https://www.polleverywhere.com/multiple_choice_polls/Xn6daFGjBy0cNfA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844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883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14.5-1</a:t>
            </a:r>
            <a:r>
              <a:rPr lang="en-US" baseline="0" dirty="0" smtClean="0"/>
              <a:t> </a:t>
            </a:r>
            <a:r>
              <a:rPr lang="en-US" dirty="0"/>
              <a:t>Mendel’s law of segregation (step 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14.1a</a:t>
            </a:r>
            <a:r>
              <a:rPr lang="en-US" baseline="0" dirty="0" smtClean="0"/>
              <a:t> </a:t>
            </a:r>
            <a:r>
              <a:rPr lang="en-US" dirty="0"/>
              <a:t>What principles of inheritance did </a:t>
            </a:r>
            <a:r>
              <a:rPr lang="en-US" dirty="0" err="1"/>
              <a:t>Gregor</a:t>
            </a:r>
            <a:r>
              <a:rPr lang="en-US" dirty="0"/>
              <a:t> Mendel discover by breeding garden pea plants? (part 1: Mendel with fellow monks)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14.5-2</a:t>
            </a:r>
            <a:r>
              <a:rPr lang="en-US" baseline="0" dirty="0" smtClean="0"/>
              <a:t> </a:t>
            </a:r>
            <a:r>
              <a:rPr lang="en-US" dirty="0"/>
              <a:t>Mendel’s law of segregation (step 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14.5-3</a:t>
            </a:r>
            <a:r>
              <a:rPr lang="en-US" baseline="0" dirty="0" smtClean="0"/>
              <a:t> </a:t>
            </a:r>
            <a:r>
              <a:rPr lang="en-US" dirty="0"/>
              <a:t>Mendel’s law of segregation (step 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244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5435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14.6</a:t>
            </a:r>
            <a:r>
              <a:rPr lang="en-US" baseline="0" dirty="0" smtClean="0"/>
              <a:t> </a:t>
            </a:r>
            <a:r>
              <a:rPr lang="en-US" dirty="0"/>
              <a:t>Phenotype versus genotype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5242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14.7</a:t>
            </a:r>
            <a:r>
              <a:rPr lang="en-US" baseline="0" dirty="0" smtClean="0"/>
              <a:t> </a:t>
            </a:r>
            <a:r>
              <a:rPr lang="en-US" dirty="0"/>
              <a:t>Research method: the testcross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25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805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66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14.1a</a:t>
            </a:r>
            <a:r>
              <a:rPr lang="en-US" baseline="0" dirty="0" smtClean="0"/>
              <a:t> </a:t>
            </a:r>
            <a:r>
              <a:rPr lang="en-US" dirty="0"/>
              <a:t>What principles of inheritance did </a:t>
            </a:r>
            <a:r>
              <a:rPr lang="en-US" dirty="0" err="1"/>
              <a:t>Gregor</a:t>
            </a:r>
            <a:r>
              <a:rPr lang="en-US" dirty="0"/>
              <a:t> Mendel discover by breeding garden pea plants? (part 1: Mendel with fellow monks)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14.8</a:t>
            </a:r>
            <a:r>
              <a:rPr lang="en-US" baseline="0" dirty="0" smtClean="0"/>
              <a:t> </a:t>
            </a:r>
            <a:r>
              <a:rPr lang="en-US" dirty="0"/>
              <a:t>Inquiry: Do the alleles for one character assort into gametes dependently or independently of the alleles for a different character?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What do we mean when we use the terms monohybrid cross and dihybrid cross?</a:t>
            </a:r>
          </a:p>
          <a:p>
            <a:r>
              <a:rPr lang="en-US" smtClean="0"/>
              <a:t>https://www.polleverywhere.com/multiple_choice_polls/nF79qo9HE16exjS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616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05780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79087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61837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14.9</a:t>
            </a:r>
            <a:r>
              <a:rPr lang="en-US" baseline="0" dirty="0" smtClean="0"/>
              <a:t> </a:t>
            </a:r>
            <a:r>
              <a:rPr lang="en-US" dirty="0"/>
              <a:t>Segregation of alleles and fertilization as chance events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45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039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5338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83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593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793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172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21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50E68-1DA1-7749-89F8-62C3E1ECFDF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235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938" y="162990"/>
            <a:ext cx="9144000" cy="100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6C93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2400" dirty="0" smtClean="0">
                <a:solidFill>
                  <a:srgbClr val="FFFFFF"/>
                </a:solidFill>
                <a:latin typeface="+mj-lt"/>
                <a:ea typeface="+mn-ea"/>
                <a:cs typeface="Times New Roman" pitchFamily="84" charset="0"/>
              </a:rPr>
              <a:t>CAMPBELL</a:t>
            </a:r>
          </a:p>
          <a:p>
            <a:pPr algn="ctr" eaLnBrk="1" hangingPunct="1">
              <a:lnSpc>
                <a:spcPct val="5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4800" dirty="0" smtClean="0">
                <a:solidFill>
                  <a:srgbClr val="D2B239"/>
                </a:solidFill>
                <a:latin typeface="+mj-lt"/>
                <a:ea typeface="+mn-ea"/>
                <a:cs typeface="Times New Roman" pitchFamily="84" charset="0"/>
              </a:rPr>
              <a:t>BIOLOGY</a:t>
            </a: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0" y="1131066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Reece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Urry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Cain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Wasserman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Minorsky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Jackson</a:t>
            </a:r>
            <a:endParaRPr lang="en-US" sz="1600" dirty="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0" y="6592888"/>
            <a:ext cx="68802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CAA3C"/>
                    </a:gs>
                    <a:gs pos="100000">
                      <a:srgbClr val="5EBDBE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dirty="0">
                <a:solidFill>
                  <a:srgbClr val="FFFFFF"/>
                </a:solidFill>
              </a:rPr>
              <a:t>     © 2014 Pearson Education, Inc.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Box 50"/>
          <p:cNvSpPr txBox="1">
            <a:spLocks noChangeArrowheads="1"/>
          </p:cNvSpPr>
          <p:nvPr/>
        </p:nvSpPr>
        <p:spPr bwMode="auto">
          <a:xfrm>
            <a:off x="6023428" y="715674"/>
            <a:ext cx="869610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6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000" b="1" i="0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TENTH</a:t>
            </a:r>
          </a:p>
          <a:p>
            <a:pPr algn="r" eaLnBrk="1" hangingPunct="1">
              <a:lnSpc>
                <a:spcPct val="6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000" b="1" i="0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EDITION</a:t>
            </a:r>
            <a:endParaRPr lang="en-US" sz="1000" b="1" i="0" dirty="0">
              <a:solidFill>
                <a:schemeClr val="accent3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508945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182563" y="190500"/>
            <a:ext cx="3089275" cy="1096963"/>
          </a:xfrm>
        </p:spPr>
        <p:txBody>
          <a:bodyPr anchor="ctr"/>
          <a:lstStyle>
            <a:lvl1pPr marL="0" indent="0">
              <a:defRPr sz="5000">
                <a:solidFill>
                  <a:srgbClr val="FFFFFF"/>
                </a:solidFill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7938" y="162990"/>
            <a:ext cx="9144000" cy="100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6C93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2400" dirty="0" smtClean="0">
                <a:solidFill>
                  <a:srgbClr val="FFFFFF"/>
                </a:solidFill>
                <a:latin typeface="+mj-lt"/>
                <a:ea typeface="+mn-ea"/>
                <a:cs typeface="Times New Roman" pitchFamily="84" charset="0"/>
              </a:rPr>
              <a:t>CAMPBELL</a:t>
            </a:r>
          </a:p>
          <a:p>
            <a:pPr algn="ctr" eaLnBrk="1" hangingPunct="1">
              <a:lnSpc>
                <a:spcPct val="5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4800" dirty="0" smtClean="0">
                <a:solidFill>
                  <a:srgbClr val="D2B239"/>
                </a:solidFill>
                <a:latin typeface="+mj-lt"/>
                <a:ea typeface="+mn-ea"/>
                <a:cs typeface="Times New Roman" pitchFamily="84" charset="0"/>
              </a:rPr>
              <a:t>BIOLOGY</a:t>
            </a:r>
          </a:p>
        </p:txBody>
      </p:sp>
      <p:sp>
        <p:nvSpPr>
          <p:cNvPr id="11" name="Text Box 31"/>
          <p:cNvSpPr txBox="1">
            <a:spLocks noChangeArrowheads="1"/>
          </p:cNvSpPr>
          <p:nvPr userDrawn="1"/>
        </p:nvSpPr>
        <p:spPr bwMode="auto">
          <a:xfrm>
            <a:off x="0" y="1131066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Reece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Urry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Cain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Wasserman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Minorsky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Jackson</a:t>
            </a:r>
            <a:endParaRPr lang="en-US" sz="1600" dirty="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3" name="Text Box 50"/>
          <p:cNvSpPr txBox="1">
            <a:spLocks noChangeArrowheads="1"/>
          </p:cNvSpPr>
          <p:nvPr userDrawn="1"/>
        </p:nvSpPr>
        <p:spPr bwMode="auto">
          <a:xfrm>
            <a:off x="6023428" y="715674"/>
            <a:ext cx="869610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6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000" b="1" i="0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TENTH</a:t>
            </a:r>
          </a:p>
          <a:p>
            <a:pPr algn="r" eaLnBrk="1" hangingPunct="1">
              <a:lnSpc>
                <a:spcPct val="6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000" b="1" i="0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EDITION</a:t>
            </a:r>
            <a:endParaRPr lang="en-US" sz="1000" b="1" i="0" dirty="0">
              <a:solidFill>
                <a:schemeClr val="accent3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73206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457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27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990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388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656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459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987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147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7472" indent="-347472">
              <a:buClr>
                <a:srgbClr val="FF6600"/>
              </a:buClr>
              <a:defRPr/>
            </a:lvl1pPr>
            <a:lvl2pPr marL="740664" indent="-283464">
              <a:buClr>
                <a:srgbClr val="FF6600"/>
              </a:buClr>
              <a:defRPr/>
            </a:lvl2pPr>
            <a:lvl3pPr marL="1143000" indent="-228600">
              <a:buClr>
                <a:srgbClr val="FF6600"/>
              </a:buClr>
              <a:defRPr/>
            </a:lvl3pPr>
            <a:lvl4pPr marL="1600200" indent="-228600">
              <a:buClr>
                <a:srgbClr val="FF6600"/>
              </a:buClr>
              <a:defRPr/>
            </a:lvl4pPr>
            <a:lvl5pPr marL="2057400" indent="-228600">
              <a:buClr>
                <a:srgbClr val="FF6600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225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1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9463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794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489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68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377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266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13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0913" y="1272910"/>
            <a:ext cx="8499249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13716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0" y="1"/>
            <a:ext cx="9144000" cy="290286"/>
          </a:xfrm>
          <a:prstGeom prst="rect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  <a:gs pos="25000">
                <a:srgbClr val="FF6600">
                  <a:alpha val="75000"/>
                </a:srgbClr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298675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b="0" dirty="0">
                <a:solidFill>
                  <a:srgbClr val="000000"/>
                </a:solidFill>
                <a:latin typeface="Arial" charset="0"/>
              </a:rPr>
              <a:t>© 2014 Pearson Education, Inc.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"/>
            <a:ext cx="9144000" cy="290286"/>
          </a:xfrm>
          <a:prstGeom prst="rect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  <a:gs pos="25000">
                <a:srgbClr val="FF6600">
                  <a:alpha val="75000"/>
                </a:srgbClr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4" r:id="rId3"/>
    <p:sldLayoutId id="2147483705" r:id="rId4"/>
    <p:sldLayoutId id="2147483854" r:id="rId5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/>
          <a:ea typeface="Geneva" charset="0"/>
          <a:cs typeface="Arial"/>
        </a:defRPr>
      </a:lvl1pPr>
      <a:lvl2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2pPr>
      <a:lvl3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3pPr>
      <a:lvl4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4pPr>
      <a:lvl5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5pPr>
      <a:lvl6pPr marL="9080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6pPr>
      <a:lvl7pPr marL="13652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7pPr>
      <a:lvl8pPr marL="18224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8pPr>
      <a:lvl9pPr marL="22796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9pPr>
    </p:titleStyle>
    <p:bodyStyle>
      <a:lvl1pPr marL="347472" indent="-347472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800">
          <a:solidFill>
            <a:schemeClr val="tx1"/>
          </a:solidFill>
          <a:latin typeface="Arial" charset="0"/>
          <a:ea typeface="Geneva" charset="0"/>
          <a:cs typeface="+mn-cs"/>
        </a:defRPr>
      </a:lvl1pPr>
      <a:lvl2pPr marL="740664" indent="-283464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6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4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5pPr>
      <a:lvl6pPr marL="33162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7734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42306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6878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03373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932823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036471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640227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550853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971606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14263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111936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49725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23166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20930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954166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hyperlink" Target="http://www.mediaresource.org/instruct.htm" TargetMode="External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4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5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6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7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8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0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hyperlink" Target="http://www.bialigy.com/uploads/1/2/7/3/12737194/mendel_-_experiments_in_plant_hybridization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b="1">
                <a:latin typeface="Tahoma" charset="0"/>
              </a:rPr>
              <a:t>0</a:t>
            </a:r>
          </a:p>
        </p:txBody>
      </p:sp>
      <p:sp>
        <p:nvSpPr>
          <p:cNvPr id="3075" name="Text Box 11"/>
          <p:cNvSpPr txBox="1">
            <a:spLocks noChangeArrowheads="1"/>
          </p:cNvSpPr>
          <p:nvPr/>
        </p:nvSpPr>
        <p:spPr bwMode="auto">
          <a:xfrm>
            <a:off x="-23373" y="1633538"/>
            <a:ext cx="158651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D001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FC33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9600" dirty="0" smtClean="0">
                <a:solidFill>
                  <a:srgbClr val="D2B239"/>
                </a:solidFill>
              </a:rPr>
              <a:t>14</a:t>
            </a:r>
            <a:endParaRPr lang="en-US" sz="9600" dirty="0">
              <a:solidFill>
                <a:srgbClr val="D2B239"/>
              </a:solidFill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44525" y="1273175"/>
            <a:ext cx="8499475" cy="5073650"/>
          </a:xfrm>
          <a:extLst>
            <a:ext uri="{909E8E84-426E-40dd-AFC4-6F175D3DCCD1}">
              <a14:hiddenFill xmlns:a14="http://schemas.microsoft.com/office/drawing/2010/main">
                <a:solidFill>
                  <a:srgbClr val="9D0016">
                    <a:alpha val="2509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5FAF8E"/>
                </a:solidFill>
                <a:miter lim="800000"/>
                <a:headEnd/>
                <a:tailEnd/>
              </a14:hiddenLine>
            </a:ext>
          </a:extLst>
        </p:spPr>
        <p:txBody>
          <a:bodyPr rIns="0" anchor="ctr"/>
          <a:lstStyle/>
          <a:p>
            <a:pPr marL="152400" indent="0" eaLnBrk="1" hangingPunct="1">
              <a:buClr>
                <a:schemeClr val="tx2"/>
              </a:buClr>
              <a:buFont typeface="Wingdings" charset="0"/>
              <a:buNone/>
            </a:pP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Mendel and the Gene Idea</a:t>
            </a:r>
            <a:endParaRPr lang="en-US" sz="3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 flipV="1">
            <a:off x="127000" y="3054060"/>
            <a:ext cx="1314380" cy="242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2B23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_03FlowerColorCross_1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272" y="138214"/>
            <a:ext cx="6315456" cy="6437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14.3-1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64778" y="1529868"/>
            <a:ext cx="1079094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Purple</a:t>
            </a:r>
          </a:p>
          <a:p>
            <a:pPr algn="ctr"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flowers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3937" y="1538062"/>
            <a:ext cx="1079094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White</a:t>
            </a:r>
          </a:p>
          <a:p>
            <a:pPr algn="ctr"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flowers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4516" y="915350"/>
            <a:ext cx="1800128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 Generation</a:t>
            </a:r>
          </a:p>
          <a:p>
            <a:pPr algn="ctr"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(true-breeding</a:t>
            </a:r>
          </a:p>
          <a:p>
            <a:pPr algn="ctr"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parents)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68646" y="119830"/>
            <a:ext cx="1742854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rgbClr val="FF5A08"/>
                </a:solidFill>
                <a:latin typeface="Arial"/>
                <a:ea typeface="ＭＳ Ｐゴシック" charset="0"/>
                <a:cs typeface="Arial"/>
              </a:rPr>
              <a:t>Experiment</a:t>
            </a:r>
            <a:endParaRPr lang="en-US" sz="1800" b="1" dirty="0">
              <a:solidFill>
                <a:srgbClr val="FF5A08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9961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_03FlowerColorCross_2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272" y="138214"/>
            <a:ext cx="6315456" cy="6437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14.3-2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17878" y="3668384"/>
            <a:ext cx="2898057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Self- or cross-pollination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6777" y="3291481"/>
            <a:ext cx="3528960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All plants had purple flowers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64778" y="1529868"/>
            <a:ext cx="1079094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Purple</a:t>
            </a:r>
          </a:p>
          <a:p>
            <a:pPr algn="ctr"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flowers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3937" y="1538062"/>
            <a:ext cx="1079094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White</a:t>
            </a:r>
          </a:p>
          <a:p>
            <a:pPr algn="ctr"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flowers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4516" y="915350"/>
            <a:ext cx="1800128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 Generation</a:t>
            </a:r>
          </a:p>
          <a:p>
            <a:pPr algn="ctr"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(true-breeding</a:t>
            </a:r>
          </a:p>
          <a:p>
            <a:pPr algn="ctr"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parents)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85487" y="2847258"/>
            <a:ext cx="1726386" cy="63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</a:t>
            </a:r>
            <a:r>
              <a:rPr lang="en-US" sz="200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1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Generation</a:t>
            </a:r>
          </a:p>
          <a:p>
            <a:pPr algn="ctr"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(hybrids)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68646" y="119830"/>
            <a:ext cx="1768254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rgbClr val="FF5A08"/>
                </a:solidFill>
                <a:latin typeface="Arial"/>
                <a:ea typeface="ＭＳ Ｐゴシック" charset="0"/>
                <a:cs typeface="Arial"/>
              </a:rPr>
              <a:t>Experiment</a:t>
            </a:r>
            <a:endParaRPr lang="en-US" sz="1800" b="1" dirty="0">
              <a:solidFill>
                <a:srgbClr val="FF5A08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8036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_03FlowerColorCross_3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272" y="138214"/>
            <a:ext cx="6315456" cy="6437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14.3-3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842939" y="5954385"/>
            <a:ext cx="2548413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705 purple-flowered</a:t>
            </a:r>
          </a:p>
          <a:p>
            <a:pPr algn="ctr"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plants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46330" y="5954385"/>
            <a:ext cx="2548413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224 white-flowered</a:t>
            </a:r>
          </a:p>
          <a:p>
            <a:pPr algn="ctr"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plants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7878" y="3668384"/>
            <a:ext cx="2898057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Self- or cross-pollination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6777" y="3291481"/>
            <a:ext cx="3528960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All plants had purple flowers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64778" y="1529868"/>
            <a:ext cx="1079094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Purple</a:t>
            </a:r>
          </a:p>
          <a:p>
            <a:pPr algn="ctr"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flowers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3937" y="1538062"/>
            <a:ext cx="1079094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White</a:t>
            </a:r>
          </a:p>
          <a:p>
            <a:pPr algn="ctr"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flowers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4516" y="915350"/>
            <a:ext cx="1800128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 Generation</a:t>
            </a:r>
          </a:p>
          <a:p>
            <a:pPr algn="ctr"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(true-breeding</a:t>
            </a:r>
          </a:p>
          <a:p>
            <a:pPr algn="ctr"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parents)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85487" y="2847258"/>
            <a:ext cx="1726386" cy="63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</a:t>
            </a:r>
            <a:r>
              <a:rPr lang="en-US" sz="200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1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Generation</a:t>
            </a:r>
          </a:p>
          <a:p>
            <a:pPr algn="ctr"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(hybrids)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85487" y="4762093"/>
            <a:ext cx="1726386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</a:t>
            </a:r>
            <a:r>
              <a:rPr lang="en-US" sz="200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Generation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68646" y="119830"/>
            <a:ext cx="1717454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rgbClr val="FF5A08"/>
                </a:solidFill>
                <a:latin typeface="Arial"/>
                <a:ea typeface="ＭＳ Ｐゴシック" charset="0"/>
                <a:cs typeface="Arial"/>
              </a:rPr>
              <a:t>Experiment</a:t>
            </a:r>
            <a:endParaRPr lang="en-US" sz="1800" b="1" dirty="0">
              <a:solidFill>
                <a:srgbClr val="FF5A08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6648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</a:t>
            </a:r>
            <a:r>
              <a:rPr lang="en-US" i="1" dirty="0" smtClean="0"/>
              <a:t>WHAT</a:t>
            </a:r>
            <a:r>
              <a:rPr lang="en-US" dirty="0" smtClean="0"/>
              <a:t> just happened…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913" y="1015735"/>
            <a:ext cx="8499249" cy="5073650"/>
          </a:xfrm>
        </p:spPr>
        <p:txBody>
          <a:bodyPr/>
          <a:lstStyle/>
          <a:p>
            <a:r>
              <a:rPr lang="en-US" b="1" dirty="0" smtClean="0"/>
              <a:t>Cross #1 (P Generation): </a:t>
            </a:r>
            <a:r>
              <a:rPr lang="en-US" dirty="0" smtClean="0"/>
              <a:t>When Mendel crossed contrasting, true-breeding white- and purple-flowered pea plants, </a:t>
            </a:r>
            <a:r>
              <a:rPr lang="en-US" b="1" u="sng" dirty="0" smtClean="0"/>
              <a:t>ALL</a:t>
            </a:r>
            <a:r>
              <a:rPr lang="en-US" dirty="0" smtClean="0"/>
              <a:t> of the F</a:t>
            </a:r>
            <a:r>
              <a:rPr lang="en-US" baseline="-25000" dirty="0" smtClean="0"/>
              <a:t>1</a:t>
            </a:r>
            <a:r>
              <a:rPr lang="en-US" dirty="0" smtClean="0"/>
              <a:t> hybrids were purple</a:t>
            </a:r>
          </a:p>
          <a:p>
            <a:r>
              <a:rPr lang="en-US" b="1" dirty="0" smtClean="0"/>
              <a:t>Cross #2 (F</a:t>
            </a:r>
            <a:r>
              <a:rPr lang="en-US" b="1" baseline="-25000" dirty="0" smtClean="0"/>
              <a:t>1 </a:t>
            </a:r>
            <a:r>
              <a:rPr lang="en-US" b="1" dirty="0"/>
              <a:t>G</a:t>
            </a:r>
            <a:r>
              <a:rPr lang="en-US" b="1" dirty="0" smtClean="0"/>
              <a:t>eneration): </a:t>
            </a:r>
            <a:r>
              <a:rPr lang="en-US" dirty="0" smtClean="0"/>
              <a:t>When Mendel crossed the F</a:t>
            </a:r>
            <a:r>
              <a:rPr lang="en-US" baseline="-25000" dirty="0"/>
              <a:t>1</a:t>
            </a:r>
            <a:r>
              <a:rPr lang="en-US" dirty="0" smtClean="0"/>
              <a:t> hybrids, many of the F</a:t>
            </a:r>
            <a:r>
              <a:rPr lang="en-US" baseline="-25000" dirty="0" smtClean="0"/>
              <a:t>2</a:t>
            </a:r>
            <a:r>
              <a:rPr lang="en-US" dirty="0" smtClean="0"/>
              <a:t> plants had purple flowers, but some had white</a:t>
            </a:r>
          </a:p>
          <a:p>
            <a:r>
              <a:rPr lang="en-US" b="1" dirty="0" smtClean="0"/>
              <a:t>F</a:t>
            </a:r>
            <a:r>
              <a:rPr lang="en-US" b="1" baseline="-25000" dirty="0" smtClean="0"/>
              <a:t>2 </a:t>
            </a:r>
            <a:r>
              <a:rPr lang="en-US" b="1" dirty="0"/>
              <a:t>G</a:t>
            </a:r>
            <a:r>
              <a:rPr lang="en-US" b="1" dirty="0" smtClean="0"/>
              <a:t>eneration Results: </a:t>
            </a:r>
            <a:r>
              <a:rPr lang="en-US" dirty="0" smtClean="0"/>
              <a:t>Mendel discovered a ratio of ~3:1, purple to white flowers, in the F</a:t>
            </a:r>
            <a:r>
              <a:rPr lang="en-US" baseline="-25000" dirty="0" smtClean="0"/>
              <a:t>2</a:t>
            </a:r>
            <a:r>
              <a:rPr lang="en-US" dirty="0" smtClean="0"/>
              <a:t> generation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720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ea typeface="ヒラギノ角ゴ Pro W3" charset="0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1168135"/>
            <a:ext cx="8499249" cy="5073650"/>
          </a:xfrm>
        </p:spPr>
        <p:txBody>
          <a:bodyPr/>
          <a:lstStyle/>
          <a:p>
            <a:pPr indent="-350838" eaLnBrk="1" hangingPunct="1"/>
            <a:r>
              <a:rPr lang="en-US" sz="2600" dirty="0" smtClean="0">
                <a:ea typeface="ヒラギノ角ゴ Pro W3" charset="0"/>
              </a:rPr>
              <a:t>Mendel reasoned that only the purple flower “factor” was affecting flower color in the F</a:t>
            </a:r>
            <a:r>
              <a:rPr lang="en-US" sz="2600" baseline="-25000" dirty="0" smtClean="0">
                <a:ea typeface="ヒラギノ角ゴ Pro W3" charset="0"/>
              </a:rPr>
              <a:t>1</a:t>
            </a:r>
            <a:r>
              <a:rPr lang="en-US" sz="2600" dirty="0" smtClean="0">
                <a:ea typeface="ヒラギノ角ゴ Pro W3" charset="0"/>
              </a:rPr>
              <a:t> hybrids</a:t>
            </a:r>
          </a:p>
          <a:p>
            <a:pPr indent="-350838" eaLnBrk="1" hangingPunct="1"/>
            <a:r>
              <a:rPr lang="en-US" sz="2600" dirty="0" smtClean="0">
                <a:ea typeface="ヒラギノ角ゴ Pro W3" charset="0"/>
              </a:rPr>
              <a:t>Mendel called the purple flower color a </a:t>
            </a:r>
            <a:r>
              <a:rPr lang="en-US" sz="2600" b="1" u="sng" dirty="0" smtClean="0">
                <a:ea typeface="ヒラギノ角ゴ Pro W3" charset="0"/>
              </a:rPr>
              <a:t>DOMINANT</a:t>
            </a:r>
            <a:r>
              <a:rPr lang="en-US" sz="2600" b="1" dirty="0" smtClean="0">
                <a:ea typeface="ヒラギノ角ゴ Pro W3" charset="0"/>
              </a:rPr>
              <a:t> </a:t>
            </a:r>
            <a:r>
              <a:rPr lang="en-US" sz="2600" dirty="0" smtClean="0">
                <a:ea typeface="ヒラギノ角ゴ Pro W3" charset="0"/>
              </a:rPr>
              <a:t>trait and the white flower color a </a:t>
            </a:r>
            <a:r>
              <a:rPr lang="en-US" sz="2600" b="1" u="sng" dirty="0" smtClean="0">
                <a:ea typeface="ヒラギノ角ゴ Pro W3" charset="0"/>
              </a:rPr>
              <a:t>RECESSIVE</a:t>
            </a:r>
            <a:r>
              <a:rPr lang="en-US" sz="2600" dirty="0" smtClean="0">
                <a:ea typeface="ヒラギノ角ゴ Pro W3" charset="0"/>
              </a:rPr>
              <a:t> trait</a:t>
            </a:r>
          </a:p>
          <a:p>
            <a:pPr lvl="1" indent="-350838"/>
            <a:r>
              <a:rPr lang="en-US" dirty="0" smtClean="0">
                <a:ea typeface="ヒラギノ角ゴ Pro W3" charset="0"/>
              </a:rPr>
              <a:t>The “factor” for white flowers was not </a:t>
            </a:r>
            <a:r>
              <a:rPr lang="en-US" dirty="0" smtClean="0">
                <a:ea typeface="ヒラギノ角ゴ Pro W3" charset="0"/>
              </a:rPr>
              <a:t>“diluted’ </a:t>
            </a:r>
            <a:r>
              <a:rPr lang="en-US" dirty="0" smtClean="0">
                <a:ea typeface="ヒラギノ角ゴ Pro W3" charset="0"/>
              </a:rPr>
              <a:t>or </a:t>
            </a:r>
            <a:r>
              <a:rPr lang="en-US" dirty="0" smtClean="0">
                <a:ea typeface="ヒラギノ角ゴ Pro W3" charset="0"/>
              </a:rPr>
              <a:t>“destroyed” </a:t>
            </a:r>
            <a:r>
              <a:rPr lang="en-US" dirty="0" smtClean="0">
                <a:ea typeface="ヒラギノ角ゴ Pro W3" charset="0"/>
              </a:rPr>
              <a:t>because it reappeared in the F</a:t>
            </a:r>
            <a:r>
              <a:rPr lang="en-US" baseline="-25000" dirty="0" smtClean="0">
                <a:ea typeface="ヒラギノ角ゴ Pro W3" charset="0"/>
              </a:rPr>
              <a:t>2 </a:t>
            </a:r>
            <a:r>
              <a:rPr lang="en-US" dirty="0" smtClean="0">
                <a:ea typeface="ヒラギノ角ゴ Pro W3" charset="0"/>
              </a:rPr>
              <a:t>generation…</a:t>
            </a:r>
          </a:p>
          <a:p>
            <a:pPr indent="-350838"/>
            <a:r>
              <a:rPr lang="en-US" sz="2800" dirty="0" smtClean="0"/>
              <a:t>What Mendel called a </a:t>
            </a:r>
            <a:r>
              <a:rPr lang="ja-JP" altLang="en-US" sz="2800" dirty="0" smtClean="0"/>
              <a:t>“</a:t>
            </a:r>
            <a:r>
              <a:rPr lang="en-US" altLang="ja-JP" sz="2800" dirty="0" smtClean="0"/>
              <a:t>heritable factor</a:t>
            </a:r>
            <a:r>
              <a:rPr lang="ja-JP" altLang="en-US" sz="2800" dirty="0" smtClean="0"/>
              <a:t>”</a:t>
            </a:r>
            <a:r>
              <a:rPr lang="en-US" altLang="ja-JP" sz="2800" dirty="0" smtClean="0"/>
              <a:t> is what we now call a “gene”!!!</a:t>
            </a:r>
            <a:endParaRPr lang="en-US" sz="2800" dirty="0" smtClean="0"/>
          </a:p>
          <a:p>
            <a:pPr indent="-350838" eaLnBrk="1" hangingPunct="1"/>
            <a:endParaRPr lang="en-US" sz="2400" baseline="-25000" dirty="0">
              <a:ea typeface="ヒラギノ角ゴ Pro W3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34963" y="451075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1pPr>
            <a:lvl2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2pPr>
            <a:lvl3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3pPr>
            <a:lvl4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4pPr>
            <a:lvl5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5pPr>
            <a:lvl6pPr marL="9080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13652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8224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22796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US" dirty="0" smtClean="0"/>
              <a:t>So </a:t>
            </a:r>
            <a:r>
              <a:rPr lang="en-US" i="1" dirty="0" smtClean="0"/>
              <a:t>WHY</a:t>
            </a:r>
            <a:r>
              <a:rPr lang="en-US" dirty="0" smtClean="0"/>
              <a:t> did that just happen…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051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Drawing from the Deck of Genes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What principles account for the passing of traits from parents to offspring?</a:t>
            </a:r>
          </a:p>
          <a:p>
            <a:pPr lvl="1"/>
            <a:r>
              <a:rPr lang="en-US" dirty="0" smtClean="0"/>
              <a:t>The </a:t>
            </a:r>
            <a:r>
              <a:rPr lang="ja-JP" altLang="en-US" dirty="0" smtClean="0"/>
              <a:t>“</a:t>
            </a:r>
            <a:r>
              <a:rPr lang="en-US" altLang="ja-JP" dirty="0" smtClean="0"/>
              <a:t>blending</a:t>
            </a:r>
            <a:r>
              <a:rPr lang="ja-JP" altLang="en-US" dirty="0" smtClean="0"/>
              <a:t>”</a:t>
            </a:r>
            <a:r>
              <a:rPr lang="en-US" altLang="ja-JP" dirty="0" smtClean="0"/>
              <a:t> hypothesis is the idea that genetic material from the two parents </a:t>
            </a:r>
            <a:r>
              <a:rPr lang="en-US" altLang="ja-JP" i="1" u="sng" dirty="0" smtClean="0"/>
              <a:t>blends</a:t>
            </a:r>
            <a:r>
              <a:rPr lang="en-US" altLang="ja-JP" dirty="0" smtClean="0"/>
              <a:t> together</a:t>
            </a:r>
            <a:br>
              <a:rPr lang="en-US" altLang="ja-JP" dirty="0" smtClean="0"/>
            </a:br>
            <a:r>
              <a:rPr lang="en-US" altLang="ja-JP" dirty="0" smtClean="0"/>
              <a:t>(like blue and yellow paint blend to make green)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ja-JP" altLang="en-US" dirty="0">
                <a:solidFill>
                  <a:srgbClr val="000000"/>
                </a:solidFill>
              </a:rPr>
              <a:t>“</a:t>
            </a:r>
            <a:r>
              <a:rPr lang="en-US" altLang="ja-JP" dirty="0">
                <a:solidFill>
                  <a:srgbClr val="000000"/>
                </a:solidFill>
              </a:rPr>
              <a:t>particulate</a:t>
            </a:r>
            <a:r>
              <a:rPr lang="ja-JP" altLang="en-US" dirty="0">
                <a:solidFill>
                  <a:srgbClr val="000000"/>
                </a:solidFill>
              </a:rPr>
              <a:t>”</a:t>
            </a:r>
            <a:r>
              <a:rPr lang="en-US" altLang="ja-JP" dirty="0">
                <a:solidFill>
                  <a:srgbClr val="000000"/>
                </a:solidFill>
              </a:rPr>
              <a:t> hypothesis is the idea that parents pass on </a:t>
            </a:r>
            <a:r>
              <a:rPr lang="en-US" altLang="ja-JP" b="1" u="sng" dirty="0" smtClean="0">
                <a:solidFill>
                  <a:srgbClr val="000000"/>
                </a:solidFill>
              </a:rPr>
              <a:t>DISCRETE HERITABLE UNITS</a:t>
            </a:r>
            <a:r>
              <a:rPr lang="en-US" altLang="ja-JP" i="1" dirty="0" smtClean="0">
                <a:solidFill>
                  <a:srgbClr val="000000"/>
                </a:solidFill>
              </a:rPr>
              <a:t> </a:t>
            </a:r>
            <a:r>
              <a:rPr lang="en-US" altLang="ja-JP" dirty="0">
                <a:solidFill>
                  <a:srgbClr val="000000"/>
                </a:solidFill>
              </a:rPr>
              <a:t>(genes)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Mendel documented a </a:t>
            </a:r>
            <a:r>
              <a:rPr lang="en-US" b="1" u="sng" dirty="0" smtClean="0">
                <a:solidFill>
                  <a:srgbClr val="000000"/>
                </a:solidFill>
              </a:rPr>
              <a:t>PARTICULATE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mechanism through his experiments with garden peas</a:t>
            </a:r>
          </a:p>
          <a:p>
            <a:endParaRPr lang="en-US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362700" y="5183188"/>
            <a:ext cx="1628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/>
            <a:endParaRPr lang="en-US" sz="1800"/>
          </a:p>
        </p:txBody>
      </p:sp>
      <p:sp>
        <p:nvSpPr>
          <p:cNvPr id="2" name="Multiply 1"/>
          <p:cNvSpPr/>
          <p:nvPr/>
        </p:nvSpPr>
        <p:spPr bwMode="auto">
          <a:xfrm>
            <a:off x="1657348" y="2305050"/>
            <a:ext cx="5686425" cy="1371600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Smiley Face 3"/>
          <p:cNvSpPr/>
          <p:nvPr/>
        </p:nvSpPr>
        <p:spPr bwMode="auto">
          <a:xfrm>
            <a:off x="104776" y="4375944"/>
            <a:ext cx="1123950" cy="990600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679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708031E8-5B88-4AF6-9ADE-8781C1066441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016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F60BC87-D3E8-46F0-B707-9ABE5FB71DBE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056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4_T01_PeaCharacters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712" y="146810"/>
            <a:ext cx="3846576" cy="6437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14.1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813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>
                <a:ea typeface="ヒラギノ角ゴ Pro W3" charset="0"/>
              </a:rPr>
              <a:t>Mendel</a:t>
            </a:r>
            <a:r>
              <a:rPr lang="ja-JP" altLang="en-US" dirty="0" smtClean="0">
                <a:ea typeface="ヒラギノ角ゴ Pro W3" charset="0"/>
              </a:rPr>
              <a:t>’</a:t>
            </a:r>
            <a:r>
              <a:rPr lang="en-US" altLang="ja-JP" dirty="0" smtClean="0">
                <a:ea typeface="ヒラギノ角ゴ Pro W3" charset="0"/>
              </a:rPr>
              <a:t>s Model: A Closer 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>
                <a:ea typeface="ヒラギノ角ゴ Pro W3" charset="0"/>
              </a:rPr>
              <a:t>Mendel developed a complete hypothesis with 4 key points to explain the 3:1 inheritance pattern he observed in F</a:t>
            </a:r>
            <a:r>
              <a:rPr lang="en-US" sz="2400" baseline="-25000" dirty="0" smtClean="0">
                <a:ea typeface="ヒラギノ角ゴ Pro W3" charset="0"/>
              </a:rPr>
              <a:t>2</a:t>
            </a:r>
            <a:r>
              <a:rPr lang="en-US" sz="2400" dirty="0" smtClean="0">
                <a:ea typeface="ヒラギノ角ゴ Pro W3" charset="0"/>
              </a:rPr>
              <a:t> offspring</a:t>
            </a:r>
          </a:p>
          <a:p>
            <a:pPr marL="971550" lvl="1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200" dirty="0" smtClean="0">
                <a:ea typeface="ヒラギノ角ゴ Pro W3" charset="0"/>
              </a:rPr>
              <a:t>Alternative </a:t>
            </a:r>
            <a:r>
              <a:rPr lang="en-US" sz="2200" dirty="0">
                <a:ea typeface="ヒラギノ角ゴ Pro W3" charset="0"/>
              </a:rPr>
              <a:t>versions of genes account for variations in inherited </a:t>
            </a:r>
            <a:r>
              <a:rPr lang="en-US" sz="2200" dirty="0" smtClean="0">
                <a:ea typeface="ヒラギノ角ゴ Pro W3" charset="0"/>
              </a:rPr>
              <a:t>characters</a:t>
            </a:r>
          </a:p>
          <a:p>
            <a:pPr marL="971550" lvl="1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200" dirty="0" smtClean="0">
                <a:ea typeface="ヒラギノ角ゴ Pro W3" charset="0"/>
              </a:rPr>
              <a:t>For each </a:t>
            </a:r>
            <a:r>
              <a:rPr lang="en-US" sz="2200" dirty="0">
                <a:ea typeface="ヒラギノ角ゴ Pro W3" charset="0"/>
              </a:rPr>
              <a:t>character, an organism inherits two alleles, one from each </a:t>
            </a:r>
            <a:r>
              <a:rPr lang="en-US" sz="2200" dirty="0" smtClean="0">
                <a:ea typeface="ヒラギノ角ゴ Pro W3" charset="0"/>
              </a:rPr>
              <a:t>parent</a:t>
            </a:r>
          </a:p>
          <a:p>
            <a:pPr marL="971550" lvl="1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200" dirty="0" smtClean="0">
                <a:ea typeface="ヒラギノ角ゴ Pro W3" charset="0"/>
              </a:rPr>
              <a:t>Dominant/recessive allele relationship</a:t>
            </a:r>
            <a:endParaRPr lang="en-US" altLang="ja-JP" sz="2200" dirty="0" smtClean="0">
              <a:ea typeface="ヒラギノ角ゴ Pro W3" charset="0"/>
            </a:endParaRPr>
          </a:p>
          <a:p>
            <a:pPr marL="971550" lvl="1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ja-JP" sz="2200" dirty="0" smtClean="0">
                <a:ea typeface="ヒラギノ角ゴ Pro W3" charset="0"/>
              </a:rPr>
              <a:t>Mendel’s 1</a:t>
            </a:r>
            <a:r>
              <a:rPr lang="en-US" altLang="ja-JP" sz="2200" baseline="30000" dirty="0" smtClean="0">
                <a:ea typeface="ヒラギノ角ゴ Pro W3" charset="0"/>
              </a:rPr>
              <a:t>st</a:t>
            </a:r>
            <a:r>
              <a:rPr lang="en-US" altLang="ja-JP" sz="2200" dirty="0" smtClean="0">
                <a:ea typeface="ヒラギノ角ゴ Pro W3" charset="0"/>
              </a:rPr>
              <a:t> Law: Law of segregation</a:t>
            </a:r>
            <a:endParaRPr lang="en-US" sz="2200" dirty="0" smtClean="0">
              <a:ea typeface="ヒラギノ角ゴ Pro W3" charset="0"/>
            </a:endParaRPr>
          </a:p>
          <a:p>
            <a:pPr eaLnBrk="1" hangingPunct="1"/>
            <a:r>
              <a:rPr lang="en-US" sz="2400" dirty="0" smtClean="0">
                <a:ea typeface="ヒラギノ角ゴ Pro W3" charset="0"/>
              </a:rPr>
              <a:t>These concepts can be related to what we now know about genes and chromosomes over 100 years later!!!</a:t>
            </a:r>
            <a:endParaRPr lang="en-US" sz="2400" dirty="0">
              <a:ea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27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Drawing from the Deck of Genes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What principles account for the passing of traits from parents to offspring?</a:t>
            </a:r>
          </a:p>
          <a:p>
            <a:pPr lvl="1"/>
            <a:r>
              <a:rPr lang="en-US" dirty="0" smtClean="0"/>
              <a:t>The </a:t>
            </a:r>
            <a:r>
              <a:rPr lang="ja-JP" altLang="en-US" dirty="0" smtClean="0"/>
              <a:t>“</a:t>
            </a:r>
            <a:r>
              <a:rPr lang="en-US" altLang="ja-JP" dirty="0" smtClean="0"/>
              <a:t>blending</a:t>
            </a:r>
            <a:r>
              <a:rPr lang="ja-JP" altLang="en-US" dirty="0" smtClean="0"/>
              <a:t>”</a:t>
            </a:r>
            <a:r>
              <a:rPr lang="en-US" altLang="ja-JP" dirty="0" smtClean="0"/>
              <a:t> hypothesis is the idea that genetic material from the two parents </a:t>
            </a:r>
            <a:r>
              <a:rPr lang="en-US" altLang="ja-JP" i="1" u="sng" dirty="0" smtClean="0"/>
              <a:t>blends</a:t>
            </a:r>
            <a:r>
              <a:rPr lang="en-US" altLang="ja-JP" dirty="0" smtClean="0"/>
              <a:t> together</a:t>
            </a:r>
            <a:br>
              <a:rPr lang="en-US" altLang="ja-JP" dirty="0" smtClean="0"/>
            </a:br>
            <a:r>
              <a:rPr lang="en-US" altLang="ja-JP" dirty="0" smtClean="0"/>
              <a:t>(like blue and yellow paint blend to make green)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ja-JP" altLang="en-US" dirty="0">
                <a:solidFill>
                  <a:srgbClr val="000000"/>
                </a:solidFill>
              </a:rPr>
              <a:t>“</a:t>
            </a:r>
            <a:r>
              <a:rPr lang="en-US" altLang="ja-JP" dirty="0">
                <a:solidFill>
                  <a:srgbClr val="000000"/>
                </a:solidFill>
              </a:rPr>
              <a:t>particulate</a:t>
            </a:r>
            <a:r>
              <a:rPr lang="ja-JP" altLang="en-US" dirty="0">
                <a:solidFill>
                  <a:srgbClr val="000000"/>
                </a:solidFill>
              </a:rPr>
              <a:t>”</a:t>
            </a:r>
            <a:r>
              <a:rPr lang="en-US" altLang="ja-JP" dirty="0">
                <a:solidFill>
                  <a:srgbClr val="000000"/>
                </a:solidFill>
              </a:rPr>
              <a:t> hypothesis is the idea that parents pass on </a:t>
            </a:r>
            <a:r>
              <a:rPr lang="en-US" altLang="ja-JP" b="1" u="sng" dirty="0" smtClean="0">
                <a:solidFill>
                  <a:srgbClr val="000000"/>
                </a:solidFill>
              </a:rPr>
              <a:t>DISCRETE HERITABLE UNITS</a:t>
            </a:r>
            <a:r>
              <a:rPr lang="en-US" altLang="ja-JP" i="1" dirty="0" smtClean="0">
                <a:solidFill>
                  <a:srgbClr val="000000"/>
                </a:solidFill>
              </a:rPr>
              <a:t> </a:t>
            </a:r>
            <a:r>
              <a:rPr lang="en-US" altLang="ja-JP" dirty="0">
                <a:solidFill>
                  <a:srgbClr val="000000"/>
                </a:solidFill>
              </a:rPr>
              <a:t>(genes)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Mendel documented a </a:t>
            </a:r>
            <a:r>
              <a:rPr lang="en-US" b="1" u="sng" dirty="0" smtClean="0">
                <a:solidFill>
                  <a:srgbClr val="000000"/>
                </a:solidFill>
              </a:rPr>
              <a:t>PARTICULATE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mechanism through his experiments with garden peas</a:t>
            </a:r>
          </a:p>
          <a:p>
            <a:endParaRPr lang="en-US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362700" y="5183188"/>
            <a:ext cx="1628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558030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i="1" smtClean="0">
                <a:ea typeface="ヒラギノ角ゴ Pro W3" charset="0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b="1" dirty="0" smtClean="0">
                <a:ea typeface="ヒラギノ角ゴ Pro W3" charset="0"/>
              </a:rPr>
              <a:t>Alternative versions of genes account for variations in inherited characters</a:t>
            </a:r>
          </a:p>
          <a:p>
            <a:pPr lvl="1"/>
            <a:r>
              <a:rPr lang="en-US" dirty="0" smtClean="0">
                <a:ea typeface="ヒラギノ角ゴ Pro W3" charset="0"/>
              </a:rPr>
              <a:t>For example, the gene for flower color in pea plants exists in two versions, one for purple flowers and the other for white flowers</a:t>
            </a:r>
          </a:p>
          <a:p>
            <a:pPr lvl="1"/>
            <a:r>
              <a:rPr lang="en-US" dirty="0" smtClean="0">
                <a:ea typeface="ヒラギノ角ゴ Pro W3" charset="0"/>
              </a:rPr>
              <a:t>These alternative versions of a gene are called </a:t>
            </a:r>
            <a:r>
              <a:rPr lang="en-US" b="1" dirty="0" smtClean="0">
                <a:ea typeface="ヒラギノ角ゴ Pro W3" charset="0"/>
              </a:rPr>
              <a:t>alleles</a:t>
            </a:r>
          </a:p>
          <a:p>
            <a:pPr lvl="1"/>
            <a:r>
              <a:rPr lang="en-US" dirty="0" smtClean="0">
                <a:ea typeface="ヒラギノ角ゴ Pro W3" charset="0"/>
              </a:rPr>
              <a:t>Each gene resides at a specific </a:t>
            </a:r>
            <a:r>
              <a:rPr lang="en-US" b="1" dirty="0" smtClean="0">
                <a:ea typeface="ヒラギノ角ゴ Pro W3" charset="0"/>
              </a:rPr>
              <a:t>locus</a:t>
            </a:r>
            <a:r>
              <a:rPr lang="en-US" dirty="0" smtClean="0">
                <a:ea typeface="ヒラギノ角ゴ Pro W3" charset="0"/>
              </a:rPr>
              <a:t> on a specific chromosome</a:t>
            </a:r>
            <a:endParaRPr lang="en-US" dirty="0">
              <a:ea typeface="ヒラギノ角ゴ Pro W3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34963" y="451075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1pPr>
            <a:lvl2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2pPr>
            <a:lvl3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3pPr>
            <a:lvl4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4pPr>
            <a:lvl5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5pPr>
            <a:lvl6pPr marL="9080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13652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8224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22796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 smtClean="0">
                <a:ea typeface="ヒラギノ角ゴ Pro W3" charset="0"/>
              </a:rPr>
              <a:t>Mendel</a:t>
            </a:r>
            <a:r>
              <a:rPr lang="ja-JP" altLang="en-US" dirty="0" smtClean="0">
                <a:ea typeface="ヒラギノ角ゴ Pro W3" charset="0"/>
              </a:rPr>
              <a:t>’</a:t>
            </a:r>
            <a:r>
              <a:rPr lang="en-US" altLang="ja-JP" dirty="0" smtClean="0">
                <a:ea typeface="ヒラギノ角ゴ Pro W3" charset="0"/>
              </a:rPr>
              <a:t>s Model: A Closer Look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209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_04Alleles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189774"/>
            <a:ext cx="8546592" cy="4334256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 bwMode="auto">
          <a:xfrm>
            <a:off x="2837296" y="2413000"/>
            <a:ext cx="133350" cy="196850"/>
          </a:xfrm>
          <a:prstGeom prst="rect">
            <a:avLst/>
          </a:prstGeom>
          <a:solidFill>
            <a:srgbClr val="FFFF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14.4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95522" y="3987320"/>
            <a:ext cx="1499647" cy="556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5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Allele for</a:t>
            </a:r>
          </a:p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5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white flowers</a:t>
            </a:r>
            <a:endParaRPr lang="en-US" sz="15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720645" y="2576871"/>
            <a:ext cx="139290" cy="21303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 flipV="1">
            <a:off x="1626419" y="3036530"/>
            <a:ext cx="254820" cy="20401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1676400" y="3577303"/>
            <a:ext cx="204019" cy="16714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flipH="1">
            <a:off x="1687871" y="3975510"/>
            <a:ext cx="153219" cy="3711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ight Brace 14"/>
          <p:cNvSpPr/>
          <p:nvPr/>
        </p:nvSpPr>
        <p:spPr bwMode="auto">
          <a:xfrm>
            <a:off x="2548194" y="2785808"/>
            <a:ext cx="188452" cy="1220838"/>
          </a:xfrm>
          <a:prstGeom prst="rightBrace">
            <a:avLst>
              <a:gd name="adj1" fmla="val 25000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6653161" y="1605935"/>
            <a:ext cx="229420" cy="9013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Right Brace 19"/>
          <p:cNvSpPr/>
          <p:nvPr/>
        </p:nvSpPr>
        <p:spPr bwMode="auto">
          <a:xfrm>
            <a:off x="7717094" y="1241850"/>
            <a:ext cx="188452" cy="4212800"/>
          </a:xfrm>
          <a:prstGeom prst="rightBrace">
            <a:avLst>
              <a:gd name="adj1" fmla="val 38478"/>
              <a:gd name="adj2" fmla="val 49699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9322" y="2101850"/>
            <a:ext cx="1499647" cy="556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5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Allele for</a:t>
            </a:r>
          </a:p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5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purple flowers</a:t>
            </a:r>
            <a:endParaRPr lang="en-US" sz="15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62472" y="3009420"/>
            <a:ext cx="149964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5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Pair of</a:t>
            </a:r>
          </a:p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5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homologous</a:t>
            </a:r>
          </a:p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5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chromosomes</a:t>
            </a:r>
            <a:endParaRPr lang="en-US" sz="15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02472" y="2323620"/>
            <a:ext cx="19793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5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Enzyme that helps</a:t>
            </a:r>
          </a:p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5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synthesize purple</a:t>
            </a:r>
          </a:p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5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pigment</a:t>
            </a:r>
            <a:endParaRPr lang="en-US" sz="15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15172" y="4267200"/>
            <a:ext cx="197937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5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Absence of enzyme</a:t>
            </a:r>
            <a:endParaRPr lang="en-US" sz="15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99372" y="1416050"/>
            <a:ext cx="90622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5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Enzyme</a:t>
            </a:r>
            <a:endParaRPr lang="en-US" sz="15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6022" y="3073400"/>
            <a:ext cx="19603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5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Locus for</a:t>
            </a:r>
          </a:p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5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flower-color gene</a:t>
            </a:r>
            <a:endParaRPr lang="en-US" sz="15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05975" y="3577774"/>
            <a:ext cx="12654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5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One allele</a:t>
            </a:r>
          </a:p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5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results in</a:t>
            </a:r>
          </a:p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5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sufficient</a:t>
            </a:r>
          </a:p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5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pigment</a:t>
            </a:r>
            <a:endParaRPr lang="en-US" sz="15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98570" y="1674929"/>
            <a:ext cx="293092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</a:t>
            </a:r>
            <a:endParaRPr lang="en-US" sz="11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14600" y="1674929"/>
            <a:ext cx="293092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</a:t>
            </a:r>
            <a:endParaRPr lang="en-US" sz="11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18660" y="1674929"/>
            <a:ext cx="293092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</a:t>
            </a:r>
            <a:endParaRPr lang="en-US" sz="11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20140" y="1674929"/>
            <a:ext cx="293092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</a:t>
            </a:r>
            <a:endParaRPr lang="en-US" sz="11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24200" y="1674929"/>
            <a:ext cx="293092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</a:t>
            </a:r>
            <a:endParaRPr lang="en-US" sz="11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31275" y="1674929"/>
            <a:ext cx="293092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</a:t>
            </a:r>
            <a:endParaRPr lang="en-US" sz="11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31030" y="1674929"/>
            <a:ext cx="293092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</a:t>
            </a:r>
            <a:endParaRPr lang="en-US" sz="11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729495" y="1674929"/>
            <a:ext cx="293092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</a:t>
            </a:r>
            <a:endParaRPr lang="en-US" sz="11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933555" y="1674929"/>
            <a:ext cx="293092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</a:t>
            </a:r>
            <a:endParaRPr lang="en-US" sz="11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144935" y="1674929"/>
            <a:ext cx="293092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</a:t>
            </a:r>
            <a:endParaRPr lang="en-US" sz="11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298570" y="1980338"/>
            <a:ext cx="293092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</a:t>
            </a:r>
            <a:endParaRPr lang="en-US" sz="11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07281" y="1980338"/>
            <a:ext cx="293092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</a:t>
            </a:r>
            <a:endParaRPr lang="en-US" sz="11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724688" y="1980338"/>
            <a:ext cx="293092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</a:t>
            </a:r>
            <a:endParaRPr lang="en-US" sz="11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930040" y="1980338"/>
            <a:ext cx="293092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</a:t>
            </a:r>
            <a:endParaRPr lang="en-US" sz="11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132810" y="1980338"/>
            <a:ext cx="293092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</a:t>
            </a:r>
            <a:endParaRPr lang="en-US" sz="11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323955" y="1980338"/>
            <a:ext cx="293092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</a:t>
            </a:r>
            <a:endParaRPr lang="en-US" sz="11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521130" y="1980338"/>
            <a:ext cx="293092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</a:t>
            </a:r>
            <a:endParaRPr lang="en-US" sz="11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733800" y="1980338"/>
            <a:ext cx="293092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</a:t>
            </a:r>
            <a:endParaRPr lang="en-US" sz="11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936570" y="1980338"/>
            <a:ext cx="293092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</a:t>
            </a:r>
            <a:endParaRPr lang="en-US" sz="11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139340" y="1980338"/>
            <a:ext cx="293092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</a:t>
            </a:r>
            <a:endParaRPr lang="en-US" sz="11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760343" y="2329051"/>
            <a:ext cx="1366863" cy="31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CTAAATCGGT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2837296" y="5127002"/>
            <a:ext cx="133350" cy="196850"/>
          </a:xfrm>
          <a:prstGeom prst="rect">
            <a:avLst/>
          </a:prstGeom>
          <a:solidFill>
            <a:srgbClr val="FFFF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760343" y="5043053"/>
            <a:ext cx="1366863" cy="31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ATAAATCGGT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292220" y="4397095"/>
            <a:ext cx="293092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</a:t>
            </a:r>
            <a:endParaRPr lang="en-US" sz="11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514600" y="4397095"/>
            <a:ext cx="293092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</a:t>
            </a:r>
            <a:endParaRPr lang="en-US" sz="11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20975" y="4397095"/>
            <a:ext cx="293092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</a:t>
            </a:r>
            <a:endParaRPr lang="en-US" sz="11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921000" y="4397095"/>
            <a:ext cx="293092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</a:t>
            </a:r>
            <a:endParaRPr lang="en-US" sz="11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127375" y="4397095"/>
            <a:ext cx="293092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</a:t>
            </a:r>
            <a:endParaRPr lang="en-US" sz="11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333750" y="4397095"/>
            <a:ext cx="293092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</a:t>
            </a:r>
            <a:endParaRPr lang="en-US" sz="11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30600" y="4397095"/>
            <a:ext cx="293092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</a:t>
            </a:r>
            <a:endParaRPr lang="en-US" sz="11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733800" y="4397095"/>
            <a:ext cx="293092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</a:t>
            </a:r>
            <a:endParaRPr lang="en-US" sz="11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933825" y="4397095"/>
            <a:ext cx="293092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</a:t>
            </a:r>
            <a:endParaRPr lang="en-US" sz="11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149725" y="4397095"/>
            <a:ext cx="293092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</a:t>
            </a:r>
            <a:endParaRPr lang="en-US" sz="11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298570" y="4702175"/>
            <a:ext cx="293092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</a:t>
            </a:r>
            <a:endParaRPr lang="en-US" sz="11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727325" y="4702175"/>
            <a:ext cx="293092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</a:t>
            </a:r>
            <a:endParaRPr lang="en-US" sz="11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930525" y="4702175"/>
            <a:ext cx="293092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</a:t>
            </a:r>
            <a:endParaRPr lang="en-US" sz="11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133725" y="4702175"/>
            <a:ext cx="293092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</a:t>
            </a:r>
            <a:endParaRPr lang="en-US" sz="11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508250" y="4702175"/>
            <a:ext cx="293092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</a:t>
            </a:r>
            <a:endParaRPr lang="en-US" sz="11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324225" y="4702175"/>
            <a:ext cx="293092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</a:t>
            </a:r>
            <a:endParaRPr lang="en-US" sz="11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524250" y="4702175"/>
            <a:ext cx="293092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</a:t>
            </a:r>
            <a:endParaRPr lang="en-US" sz="11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736975" y="4702175"/>
            <a:ext cx="293092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</a:t>
            </a:r>
            <a:endParaRPr lang="en-US" sz="11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940175" y="4702175"/>
            <a:ext cx="293092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</a:t>
            </a:r>
            <a:endParaRPr lang="en-US" sz="11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143375" y="4702175"/>
            <a:ext cx="293092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</a:t>
            </a:r>
            <a:endParaRPr lang="en-US" sz="11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234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i="1" dirty="0" smtClean="0">
                <a:ea typeface="ヒラギノ角ゴ Pro W3" charset="0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b="1" dirty="0">
                <a:ea typeface="ヒラギノ角ゴ Pro W3" charset="0"/>
              </a:rPr>
              <a:t>F</a:t>
            </a:r>
            <a:r>
              <a:rPr lang="en-US" b="1" dirty="0" smtClean="0">
                <a:ea typeface="ヒラギノ角ゴ Pro W3" charset="0"/>
              </a:rPr>
              <a:t>or </a:t>
            </a:r>
            <a:r>
              <a:rPr lang="en-US" b="1" dirty="0">
                <a:ea typeface="ヒラギノ角ゴ Pro W3" charset="0"/>
              </a:rPr>
              <a:t>each character, an organism inherits two alleles, one from each </a:t>
            </a:r>
            <a:r>
              <a:rPr lang="en-US" b="1" dirty="0" smtClean="0">
                <a:ea typeface="ヒラギノ角ゴ Pro W3" charset="0"/>
              </a:rPr>
              <a:t>parent</a:t>
            </a:r>
            <a:endParaRPr lang="en-US" dirty="0" smtClean="0">
              <a:ea typeface="ヒラギノ角ゴ Pro W3" charset="0"/>
            </a:endParaRPr>
          </a:p>
          <a:p>
            <a:pPr lvl="1"/>
            <a:r>
              <a:rPr lang="en-US" dirty="0" smtClean="0">
                <a:ea typeface="ヒラギノ角ゴ Pro W3" charset="0"/>
              </a:rPr>
              <a:t>Mendel made this deduction </a:t>
            </a:r>
            <a:r>
              <a:rPr lang="en-US" i="1" dirty="0" smtClean="0">
                <a:ea typeface="ヒラギノ角ゴ Pro W3" charset="0"/>
              </a:rPr>
              <a:t>without</a:t>
            </a:r>
            <a:r>
              <a:rPr lang="en-US" dirty="0" smtClean="0">
                <a:ea typeface="ヒラギノ角ゴ Pro W3" charset="0"/>
              </a:rPr>
              <a:t> knowing ANYTHING about chromosomes! GENIUS! </a:t>
            </a:r>
          </a:p>
          <a:p>
            <a:pPr lvl="1"/>
            <a:r>
              <a:rPr lang="en-US" dirty="0" smtClean="0">
                <a:ea typeface="ヒラギノ角ゴ Pro W3" charset="0"/>
              </a:rPr>
              <a:t>The two alleles at a particular locus may be identical, as in the true-breeding plants of Mendel</a:t>
            </a:r>
            <a:r>
              <a:rPr lang="ja-JP" altLang="en-US" dirty="0" smtClean="0">
                <a:ea typeface="ヒラギノ角ゴ Pro W3" charset="0"/>
              </a:rPr>
              <a:t>’</a:t>
            </a:r>
            <a:r>
              <a:rPr lang="en-US" altLang="ja-JP" dirty="0" smtClean="0">
                <a:ea typeface="ヒラギノ角ゴ Pro W3" charset="0"/>
              </a:rPr>
              <a:t>s P generation</a:t>
            </a:r>
          </a:p>
          <a:p>
            <a:pPr lvl="1"/>
            <a:r>
              <a:rPr lang="en-US" dirty="0" smtClean="0">
                <a:ea typeface="ヒラギノ角ゴ Pro W3" charset="0"/>
              </a:rPr>
              <a:t>Alternatively, the two alleles at a locus may differ, as in the F</a:t>
            </a:r>
            <a:r>
              <a:rPr lang="en-US" baseline="-25000" dirty="0" smtClean="0">
                <a:ea typeface="ヒラギノ角ゴ Pro W3" charset="0"/>
              </a:rPr>
              <a:t>1</a:t>
            </a:r>
            <a:r>
              <a:rPr lang="en-US" dirty="0" smtClean="0">
                <a:ea typeface="ヒラギノ角ゴ Pro W3" charset="0"/>
              </a:rPr>
              <a:t> hybrids</a:t>
            </a:r>
            <a:endParaRPr lang="en-US" dirty="0">
              <a:ea typeface="ヒラギノ角ゴ Pro W3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34963" y="451075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1pPr>
            <a:lvl2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2pPr>
            <a:lvl3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3pPr>
            <a:lvl4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4pPr>
            <a:lvl5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5pPr>
            <a:lvl6pPr marL="9080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13652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8224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22796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 smtClean="0">
                <a:ea typeface="ヒラギノ角ゴ Pro W3" charset="0"/>
              </a:rPr>
              <a:t>Mendel</a:t>
            </a:r>
            <a:r>
              <a:rPr lang="ja-JP" altLang="en-US" dirty="0" smtClean="0">
                <a:ea typeface="ヒラギノ角ゴ Pro W3" charset="0"/>
              </a:rPr>
              <a:t>’</a:t>
            </a:r>
            <a:r>
              <a:rPr lang="en-US" altLang="ja-JP" dirty="0" smtClean="0">
                <a:ea typeface="ヒラギノ角ゴ Pro W3" charset="0"/>
              </a:rPr>
              <a:t>s Model: A Closer Look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315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i="1" dirty="0" smtClean="0">
                <a:ea typeface="ヒラギノ角ゴ Pro W3" charset="0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b="1" dirty="0">
                <a:ea typeface="ヒラギノ角ゴ Pro W3" charset="0"/>
              </a:rPr>
              <a:t>Dominant/recessive allele </a:t>
            </a:r>
            <a:r>
              <a:rPr lang="en-US" b="1" dirty="0" smtClean="0">
                <a:ea typeface="ヒラギノ角ゴ Pro W3" charset="0"/>
              </a:rPr>
              <a:t>relationship</a:t>
            </a:r>
          </a:p>
          <a:p>
            <a:pPr lvl="1"/>
            <a:r>
              <a:rPr lang="en-US" dirty="0" smtClean="0">
                <a:ea typeface="ヒラギノ角ゴ Pro W3" charset="0"/>
              </a:rPr>
              <a:t>If the two alleles at a locus </a:t>
            </a:r>
            <a:r>
              <a:rPr lang="en-US" i="1" dirty="0" smtClean="0">
                <a:ea typeface="ヒラギノ角ゴ Pro W3" charset="0"/>
              </a:rPr>
              <a:t>differ</a:t>
            </a:r>
            <a:r>
              <a:rPr lang="en-US" dirty="0" smtClean="0">
                <a:ea typeface="ヒラギノ角ゴ Pro W3" charset="0"/>
              </a:rPr>
              <a:t>…</a:t>
            </a:r>
          </a:p>
          <a:p>
            <a:pPr lvl="2"/>
            <a:r>
              <a:rPr lang="en-US" dirty="0" smtClean="0">
                <a:ea typeface="ヒラギノ角ゴ Pro W3" charset="0"/>
              </a:rPr>
              <a:t>Then one (the </a:t>
            </a:r>
            <a:r>
              <a:rPr lang="en-US" b="1" dirty="0" smtClean="0">
                <a:ea typeface="ヒラギノ角ゴ Pro W3" charset="0"/>
              </a:rPr>
              <a:t>dominant allele</a:t>
            </a:r>
            <a:r>
              <a:rPr lang="en-US" dirty="0" smtClean="0">
                <a:ea typeface="ヒラギノ角ゴ Pro W3" charset="0"/>
              </a:rPr>
              <a:t>) determines the organism</a:t>
            </a:r>
            <a:r>
              <a:rPr lang="ja-JP" altLang="en-US" dirty="0" smtClean="0">
                <a:ea typeface="ヒラギノ角ゴ Pro W3" charset="0"/>
              </a:rPr>
              <a:t>’</a:t>
            </a:r>
            <a:r>
              <a:rPr lang="en-US" altLang="ja-JP" dirty="0" smtClean="0">
                <a:ea typeface="ヒラギノ角ゴ Pro W3" charset="0"/>
              </a:rPr>
              <a:t>s appearance and the other (the </a:t>
            </a:r>
            <a:r>
              <a:rPr lang="en-US" altLang="ja-JP" b="1" dirty="0" smtClean="0">
                <a:ea typeface="ヒラギノ角ゴ Pro W3" charset="0"/>
              </a:rPr>
              <a:t>recessive allele</a:t>
            </a:r>
            <a:r>
              <a:rPr lang="en-US" altLang="ja-JP" dirty="0" smtClean="0">
                <a:ea typeface="ヒラギノ角ゴ Pro W3" charset="0"/>
              </a:rPr>
              <a:t>) has no </a:t>
            </a:r>
            <a:r>
              <a:rPr lang="en-US" altLang="ja-JP" i="1" dirty="0" smtClean="0">
                <a:ea typeface="ヒラギノ角ゴ Pro W3" charset="0"/>
              </a:rPr>
              <a:t>noticeable</a:t>
            </a:r>
            <a:r>
              <a:rPr lang="en-US" altLang="ja-JP" dirty="0" smtClean="0">
                <a:ea typeface="ヒラギノ角ゴ Pro W3" charset="0"/>
              </a:rPr>
              <a:t> effect on appearance</a:t>
            </a:r>
          </a:p>
          <a:p>
            <a:pPr lvl="2"/>
            <a:r>
              <a:rPr lang="en-US" altLang="ja-JP" dirty="0" smtClean="0">
                <a:ea typeface="ヒラギノ角ゴ Pro W3" charset="0"/>
              </a:rPr>
              <a:t>Dominant alleles “</a:t>
            </a:r>
            <a:r>
              <a:rPr lang="en-US" altLang="ja-JP" dirty="0" smtClean="0">
                <a:ea typeface="ヒラギノ角ゴ Pro W3" charset="0"/>
              </a:rPr>
              <a:t>mask” </a:t>
            </a:r>
            <a:r>
              <a:rPr lang="en-US" altLang="ja-JP" dirty="0" smtClean="0">
                <a:ea typeface="ヒラギノ角ゴ Pro W3" charset="0"/>
              </a:rPr>
              <a:t>recessive alleles</a:t>
            </a:r>
          </a:p>
          <a:p>
            <a:pPr lvl="1"/>
            <a:r>
              <a:rPr lang="en-US" dirty="0" smtClean="0">
                <a:ea typeface="ヒラギノ角ゴ Pro W3" charset="0"/>
              </a:rPr>
              <a:t>In the flower-color example, the F</a:t>
            </a:r>
            <a:r>
              <a:rPr lang="en-US" baseline="-25000" dirty="0" smtClean="0">
                <a:ea typeface="ヒラギノ角ゴ Pro W3" charset="0"/>
              </a:rPr>
              <a:t>1</a:t>
            </a:r>
            <a:r>
              <a:rPr lang="en-US" dirty="0" smtClean="0">
                <a:ea typeface="ヒラギノ角ゴ Pro W3" charset="0"/>
              </a:rPr>
              <a:t> plants had purple flowers because the allele for that trait</a:t>
            </a:r>
            <a:br>
              <a:rPr lang="en-US" dirty="0" smtClean="0">
                <a:ea typeface="ヒラギノ角ゴ Pro W3" charset="0"/>
              </a:rPr>
            </a:br>
            <a:r>
              <a:rPr lang="en-US" dirty="0" smtClean="0">
                <a:ea typeface="ヒラギノ角ゴ Pro W3" charset="0"/>
              </a:rPr>
              <a:t>is </a:t>
            </a:r>
            <a:r>
              <a:rPr lang="en-US" i="1" dirty="0" smtClean="0">
                <a:ea typeface="ヒラギノ角ゴ Pro W3" charset="0"/>
              </a:rPr>
              <a:t>dominant</a:t>
            </a:r>
            <a:r>
              <a:rPr lang="en-US" dirty="0" smtClean="0">
                <a:ea typeface="ヒラギノ角ゴ Pro W3" charset="0"/>
              </a:rPr>
              <a:t> (purple &gt; white) </a:t>
            </a:r>
            <a:endParaRPr lang="en-US" dirty="0">
              <a:ea typeface="ヒラギノ角ゴ Pro W3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34963" y="451075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1pPr>
            <a:lvl2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2pPr>
            <a:lvl3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3pPr>
            <a:lvl4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4pPr>
            <a:lvl5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5pPr>
            <a:lvl6pPr marL="9080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13652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8224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22796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 smtClean="0">
                <a:ea typeface="ヒラギノ角ゴ Pro W3" charset="0"/>
              </a:rPr>
              <a:t>Mendel</a:t>
            </a:r>
            <a:r>
              <a:rPr lang="ja-JP" altLang="en-US" dirty="0" smtClean="0">
                <a:ea typeface="ヒラギノ角ゴ Pro W3" charset="0"/>
              </a:rPr>
              <a:t>’</a:t>
            </a:r>
            <a:r>
              <a:rPr lang="en-US" altLang="ja-JP" dirty="0" smtClean="0">
                <a:ea typeface="ヒラギノ角ゴ Pro W3" charset="0"/>
              </a:rPr>
              <a:t>s Model: A Closer Look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906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1468230-3B05-4216-B3C9-41ADF8941630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419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0D2F0ED3-B663-42DB-AF53-7367B4F236B3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025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b="1" dirty="0" smtClean="0"/>
              <a:t>Mendel’s 1</a:t>
            </a:r>
            <a:r>
              <a:rPr lang="en-US" b="1" baseline="30000" dirty="0" smtClean="0"/>
              <a:t>st</a:t>
            </a:r>
            <a:r>
              <a:rPr lang="en-US" b="1" dirty="0" smtClean="0"/>
              <a:t> Law: Law </a:t>
            </a:r>
            <a:r>
              <a:rPr lang="en-US" b="1" dirty="0"/>
              <a:t>of segregation</a:t>
            </a:r>
            <a:endParaRPr lang="en-US" b="1" dirty="0" smtClean="0"/>
          </a:p>
          <a:p>
            <a:pPr lvl="1"/>
            <a:r>
              <a:rPr lang="en-US" dirty="0"/>
              <a:t>T</a:t>
            </a:r>
            <a:r>
              <a:rPr lang="en-US" dirty="0" smtClean="0"/>
              <a:t>he two alleles for a heritable character separate (segregate) during gamete formation and end up in </a:t>
            </a:r>
            <a:r>
              <a:rPr lang="en-US" b="1" u="sng" dirty="0" smtClean="0"/>
              <a:t>DIFFERENT</a:t>
            </a:r>
            <a:r>
              <a:rPr lang="en-US" dirty="0" smtClean="0"/>
              <a:t> haploid gametes </a:t>
            </a:r>
          </a:p>
          <a:p>
            <a:pPr lvl="1"/>
            <a:r>
              <a:rPr lang="en-US" dirty="0" smtClean="0"/>
              <a:t>Thus, an egg or a sperm gets only </a:t>
            </a:r>
            <a:r>
              <a:rPr lang="en-US" b="1" u="sng" dirty="0" smtClean="0"/>
              <a:t>ONE</a:t>
            </a:r>
            <a:r>
              <a:rPr lang="en-US" dirty="0" smtClean="0"/>
              <a:t> of the two alleles that are present in the organism</a:t>
            </a:r>
          </a:p>
          <a:p>
            <a:r>
              <a:rPr lang="en-US" dirty="0" smtClean="0"/>
              <a:t>We’ll look at Mendel’s 2</a:t>
            </a:r>
            <a:r>
              <a:rPr lang="en-US" baseline="30000" dirty="0" smtClean="0"/>
              <a:t>nd</a:t>
            </a:r>
            <a:r>
              <a:rPr lang="en-US" dirty="0" smtClean="0"/>
              <a:t> law (Law of Independent Assortment) later…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34963" y="451075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1pPr>
            <a:lvl2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2pPr>
            <a:lvl3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3pPr>
            <a:lvl4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4pPr>
            <a:lvl5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5pPr>
            <a:lvl6pPr marL="9080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13652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8224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22796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 smtClean="0">
                <a:ea typeface="ヒラギノ角ゴ Pro W3" charset="0"/>
              </a:rPr>
              <a:t>Mendel</a:t>
            </a:r>
            <a:r>
              <a:rPr lang="ja-JP" altLang="en-US" dirty="0" smtClean="0">
                <a:ea typeface="ヒラギノ角ゴ Pro W3" charset="0"/>
              </a:rPr>
              <a:t>’</a:t>
            </a:r>
            <a:r>
              <a:rPr lang="en-US" altLang="ja-JP" dirty="0" smtClean="0">
                <a:ea typeface="ヒラギノ角ゴ Pro W3" charset="0"/>
              </a:rPr>
              <a:t>s Model: A Closer Look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477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79BD3469-9E83-458F-BBAC-538EED0D71BB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632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 smtClean="0"/>
              <a:t>Conclusion: </a:t>
            </a:r>
            <a:r>
              <a:rPr lang="en-CA" dirty="0" smtClean="0"/>
              <a:t>The </a:t>
            </a:r>
            <a:r>
              <a:rPr lang="en-US" altLang="ja-JP" dirty="0" smtClean="0"/>
              <a:t>model accounts for the 3:1 ratio observed in the F</a:t>
            </a:r>
            <a:r>
              <a:rPr lang="en-US" altLang="ja-JP" baseline="-25000" dirty="0" smtClean="0"/>
              <a:t>2</a:t>
            </a:r>
            <a:r>
              <a:rPr lang="en-US" altLang="ja-JP" dirty="0" smtClean="0"/>
              <a:t> generation of Mendel’s crosses</a:t>
            </a:r>
          </a:p>
          <a:p>
            <a:r>
              <a:rPr lang="en-US" dirty="0" smtClean="0"/>
              <a:t>Possible combinations of sperm and egg can be shown using a </a:t>
            </a:r>
            <a:r>
              <a:rPr lang="en-US" b="1" dirty="0" err="1" smtClean="0"/>
              <a:t>Punnett</a:t>
            </a:r>
            <a:r>
              <a:rPr lang="en-US" b="1" dirty="0" smtClean="0"/>
              <a:t> square</a:t>
            </a:r>
          </a:p>
          <a:p>
            <a:pPr lvl="1"/>
            <a:r>
              <a:rPr lang="en-US" dirty="0" smtClean="0"/>
              <a:t>A capital letter represents a dominant allele, and a lowercase letter represents a recessive allele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34963" y="451075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1pPr>
            <a:lvl2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2pPr>
            <a:lvl3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3pPr>
            <a:lvl4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4pPr>
            <a:lvl5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5pPr>
            <a:lvl6pPr marL="9080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13652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8224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22796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 smtClean="0">
                <a:ea typeface="ヒラギノ角ゴ Pro W3" charset="0"/>
              </a:rPr>
              <a:t>Mendel</a:t>
            </a:r>
            <a:r>
              <a:rPr lang="ja-JP" altLang="en-US" dirty="0" smtClean="0">
                <a:ea typeface="ヒラギノ角ゴ Pro W3" charset="0"/>
              </a:rPr>
              <a:t>’</a:t>
            </a:r>
            <a:r>
              <a:rPr lang="en-US" altLang="ja-JP" dirty="0" smtClean="0">
                <a:ea typeface="ヒラギノ角ゴ Pro W3" charset="0"/>
              </a:rPr>
              <a:t>s Model: A Closer Look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368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_05LawOfSegregation_1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816" y="133056"/>
            <a:ext cx="4468368" cy="6437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14.5-1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473324" y="269875"/>
            <a:ext cx="1343025" cy="320675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7627" y="256418"/>
            <a:ext cx="1307383" cy="32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 Generation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40477" y="844550"/>
            <a:ext cx="1702898" cy="55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Appearance:</a:t>
            </a:r>
          </a:p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Genetic makeup: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40477" y="1381125"/>
            <a:ext cx="1013923" cy="32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Gametes: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0352" y="854075"/>
            <a:ext cx="1455248" cy="55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Purple flowers</a:t>
            </a:r>
          </a:p>
          <a:p>
            <a:pPr algn="ctr"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400" b="1" i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PP</a:t>
            </a:r>
            <a:endParaRPr lang="en-US" sz="1400" b="1" i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0" y="854075"/>
            <a:ext cx="1455248" cy="55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White flowers</a:t>
            </a:r>
          </a:p>
          <a:p>
            <a:pPr algn="ctr"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400" b="1" i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pp</a:t>
            </a:r>
            <a:endParaRPr lang="en-US" sz="1400" b="1" i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13777" y="1381125"/>
            <a:ext cx="290023" cy="32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400" b="1" i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</a:t>
            </a:r>
            <a:endParaRPr lang="en-US" sz="1400" b="1" i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68975" y="1362075"/>
            <a:ext cx="290023" cy="32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400" b="1" i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</a:t>
            </a:r>
            <a:endParaRPr lang="en-US" sz="1400" b="1" i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5784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_01aMendelAndPeas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08" y="670560"/>
            <a:ext cx="8253984" cy="5364480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399559" y="5378447"/>
            <a:ext cx="8014193" cy="730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120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Mendel (third from right, holding a sprig of fuchsia)</a:t>
            </a:r>
          </a:p>
          <a:p>
            <a:pPr eaLnBrk="0" hangingPunct="0">
              <a:lnSpc>
                <a:spcPts val="1800"/>
              </a:lnSpc>
              <a:spcAft>
                <a:spcPts val="120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with his fellow monks.</a:t>
            </a:r>
          </a:p>
        </p:txBody>
      </p:sp>
    </p:spTree>
    <p:extLst>
      <p:ext uri="{BB962C8B-B14F-4D97-AF65-F5344CB8AC3E}">
        <p14:creationId xmlns:p14="http://schemas.microsoft.com/office/powerpoint/2010/main" val="2520113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_05LawOfSegregation_2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816" y="137736"/>
            <a:ext cx="4468368" cy="6437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14.5-2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473324" y="269875"/>
            <a:ext cx="1343025" cy="320675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7627" y="256418"/>
            <a:ext cx="1307383" cy="32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 Generation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473324" y="2352675"/>
            <a:ext cx="1343025" cy="320675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97627" y="2339218"/>
            <a:ext cx="1375873" cy="32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</a:t>
            </a:r>
            <a:r>
              <a:rPr lang="en-US" sz="160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1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Generation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40477" y="844550"/>
            <a:ext cx="1702898" cy="55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Appearance:</a:t>
            </a:r>
          </a:p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Genetic makeup: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40477" y="1381125"/>
            <a:ext cx="1013923" cy="32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Gametes: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0352" y="854075"/>
            <a:ext cx="1455248" cy="55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Purple flowers</a:t>
            </a:r>
          </a:p>
          <a:p>
            <a:pPr algn="ctr"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400" b="1" i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PP</a:t>
            </a:r>
            <a:endParaRPr lang="en-US" sz="1400" b="1" i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0" y="854075"/>
            <a:ext cx="1455248" cy="55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White flowers</a:t>
            </a:r>
          </a:p>
          <a:p>
            <a:pPr algn="ctr"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400" b="1" i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pp</a:t>
            </a:r>
            <a:endParaRPr lang="en-US" sz="1400" b="1" i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86777" y="2867025"/>
            <a:ext cx="1455248" cy="55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Purple flowers</a:t>
            </a:r>
          </a:p>
          <a:p>
            <a:pPr algn="ctr"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400" b="1" i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Pp</a:t>
            </a:r>
            <a:endParaRPr lang="en-US" sz="1400" b="1" i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13777" y="1381125"/>
            <a:ext cx="290023" cy="32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400" b="1" i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</a:t>
            </a:r>
            <a:endParaRPr lang="en-US" sz="1400" b="1" i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68975" y="1362075"/>
            <a:ext cx="290023" cy="32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400" b="1" i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</a:t>
            </a:r>
            <a:endParaRPr lang="en-US" sz="1400" b="1" i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3777" y="3400425"/>
            <a:ext cx="290023" cy="32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400" b="1" i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</a:t>
            </a:r>
            <a:endParaRPr lang="en-US" sz="1400" b="1" i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68975" y="3381375"/>
            <a:ext cx="290023" cy="32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400" b="1" i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</a:t>
            </a:r>
            <a:endParaRPr lang="en-US" sz="1400" b="1" i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412152" y="3346450"/>
            <a:ext cx="391623" cy="359187"/>
            <a:chOff x="4412152" y="3346450"/>
            <a:chExt cx="391623" cy="359187"/>
          </a:xfrm>
        </p:grpSpPr>
        <p:sp>
          <p:nvSpPr>
            <p:cNvPr id="20" name="TextBox 19"/>
            <p:cNvSpPr txBox="1"/>
            <p:nvPr/>
          </p:nvSpPr>
          <p:spPr>
            <a:xfrm>
              <a:off x="4412152" y="3346450"/>
              <a:ext cx="290023" cy="305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hangingPunct="0">
                <a:lnSpc>
                  <a:spcPts val="1800"/>
                </a:lnSpc>
                <a:spcAft>
                  <a:spcPts val="0"/>
                </a:spcAft>
              </a:pPr>
              <a:r>
                <a:rPr lang="en-US" sz="800" b="1" dirty="0" smtClean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rPr>
                <a:t>1</a:t>
              </a:r>
              <a:endParaRPr lang="en-US" sz="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513752" y="3400425"/>
              <a:ext cx="290023" cy="305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hangingPunct="0">
                <a:lnSpc>
                  <a:spcPts val="1800"/>
                </a:lnSpc>
                <a:spcAft>
                  <a:spcPts val="0"/>
                </a:spcAft>
              </a:pPr>
              <a:r>
                <a:rPr lang="en-US" sz="800" b="1" dirty="0" smtClean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rPr>
                <a:t>2</a:t>
              </a:r>
              <a:endParaRPr lang="en-US" sz="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 flipV="1">
              <a:off x="4578350" y="3492500"/>
              <a:ext cx="53975" cy="14922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" name="Group 22"/>
          <p:cNvGrpSpPr/>
          <p:nvPr/>
        </p:nvGrpSpPr>
        <p:grpSpPr>
          <a:xfrm>
            <a:off x="5467350" y="3346450"/>
            <a:ext cx="391623" cy="359187"/>
            <a:chOff x="4412152" y="3346450"/>
            <a:chExt cx="391623" cy="359187"/>
          </a:xfrm>
        </p:grpSpPr>
        <p:sp>
          <p:nvSpPr>
            <p:cNvPr id="24" name="TextBox 23"/>
            <p:cNvSpPr txBox="1"/>
            <p:nvPr/>
          </p:nvSpPr>
          <p:spPr>
            <a:xfrm>
              <a:off x="4412152" y="3346450"/>
              <a:ext cx="290023" cy="305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hangingPunct="0">
                <a:lnSpc>
                  <a:spcPts val="1800"/>
                </a:lnSpc>
                <a:spcAft>
                  <a:spcPts val="0"/>
                </a:spcAft>
              </a:pPr>
              <a:r>
                <a:rPr lang="en-US" sz="800" b="1" dirty="0" smtClean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rPr>
                <a:t>1</a:t>
              </a:r>
              <a:endParaRPr lang="en-US" sz="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513752" y="3400425"/>
              <a:ext cx="290023" cy="305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hangingPunct="0">
                <a:lnSpc>
                  <a:spcPts val="1800"/>
                </a:lnSpc>
                <a:spcAft>
                  <a:spcPts val="0"/>
                </a:spcAft>
              </a:pPr>
              <a:r>
                <a:rPr lang="en-US" sz="800" b="1" dirty="0" smtClean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rPr>
                <a:t>2</a:t>
              </a:r>
              <a:endParaRPr lang="en-US" sz="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 bwMode="auto">
            <a:xfrm flipV="1">
              <a:off x="4578350" y="3492500"/>
              <a:ext cx="53975" cy="14922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" name="TextBox 37"/>
          <p:cNvSpPr txBox="1"/>
          <p:nvPr/>
        </p:nvSpPr>
        <p:spPr>
          <a:xfrm>
            <a:off x="2437302" y="2851150"/>
            <a:ext cx="1702898" cy="55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Appearance:</a:t>
            </a:r>
          </a:p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Genetic makeup: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437302" y="3390900"/>
            <a:ext cx="1013923" cy="32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Gametes: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3635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_05LawOfSegregation_3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816" y="137736"/>
            <a:ext cx="4468368" cy="64373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2473324" y="269875"/>
            <a:ext cx="1343025" cy="320675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14.5-3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97627" y="256418"/>
            <a:ext cx="1307383" cy="32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 Generation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473324" y="2352675"/>
            <a:ext cx="1343025" cy="320675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97627" y="2339218"/>
            <a:ext cx="1375873" cy="32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</a:t>
            </a:r>
            <a:r>
              <a:rPr lang="en-US" sz="160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1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Generation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40477" y="844550"/>
            <a:ext cx="1702898" cy="55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Appearance:</a:t>
            </a:r>
          </a:p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Genetic makeup: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40477" y="1381125"/>
            <a:ext cx="1013923" cy="32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Gametes: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80352" y="854075"/>
            <a:ext cx="1455248" cy="55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Purple flowers</a:t>
            </a:r>
          </a:p>
          <a:p>
            <a:pPr algn="ctr"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400" b="1" i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PP</a:t>
            </a:r>
            <a:endParaRPr lang="en-US" sz="1400" b="1" i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0" y="854075"/>
            <a:ext cx="1455248" cy="55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White flowers</a:t>
            </a:r>
          </a:p>
          <a:p>
            <a:pPr algn="ctr"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400" b="1" i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pp</a:t>
            </a:r>
            <a:endParaRPr lang="en-US" sz="1400" b="1" i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86777" y="2867025"/>
            <a:ext cx="1455248" cy="55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Purple flowers</a:t>
            </a:r>
          </a:p>
          <a:p>
            <a:pPr algn="ctr"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400" b="1" i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Pp</a:t>
            </a:r>
            <a:endParaRPr lang="en-US" sz="1400" b="1" i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13777" y="1381125"/>
            <a:ext cx="290023" cy="32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400" b="1" i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</a:t>
            </a:r>
            <a:endParaRPr lang="en-US" sz="1400" b="1" i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68975" y="1362075"/>
            <a:ext cx="290023" cy="32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400" b="1" i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</a:t>
            </a:r>
            <a:endParaRPr lang="en-US" sz="1400" b="1" i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13777" y="3400425"/>
            <a:ext cx="290023" cy="32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400" b="1" i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</a:t>
            </a:r>
            <a:endParaRPr lang="en-US" sz="1400" b="1" i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68975" y="3381375"/>
            <a:ext cx="290023" cy="32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400" b="1" i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</a:t>
            </a:r>
            <a:endParaRPr lang="en-US" sz="1400" b="1" i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412152" y="3346450"/>
            <a:ext cx="391623" cy="359187"/>
            <a:chOff x="4412152" y="3346450"/>
            <a:chExt cx="391623" cy="359187"/>
          </a:xfrm>
        </p:grpSpPr>
        <p:sp>
          <p:nvSpPr>
            <p:cNvPr id="18" name="TextBox 17"/>
            <p:cNvSpPr txBox="1"/>
            <p:nvPr/>
          </p:nvSpPr>
          <p:spPr>
            <a:xfrm>
              <a:off x="4412152" y="3346450"/>
              <a:ext cx="290023" cy="305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hangingPunct="0">
                <a:lnSpc>
                  <a:spcPts val="1800"/>
                </a:lnSpc>
                <a:spcAft>
                  <a:spcPts val="0"/>
                </a:spcAft>
              </a:pPr>
              <a:r>
                <a:rPr lang="en-US" sz="800" b="1" dirty="0" smtClean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rPr>
                <a:t>1</a:t>
              </a:r>
              <a:endParaRPr lang="en-US" sz="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13752" y="3400425"/>
              <a:ext cx="290023" cy="305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hangingPunct="0">
                <a:lnSpc>
                  <a:spcPts val="1800"/>
                </a:lnSpc>
                <a:spcAft>
                  <a:spcPts val="0"/>
                </a:spcAft>
              </a:pPr>
              <a:r>
                <a:rPr lang="en-US" sz="800" b="1" dirty="0" smtClean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rPr>
                <a:t>2</a:t>
              </a:r>
              <a:endParaRPr lang="en-US" sz="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 bwMode="auto">
            <a:xfrm flipV="1">
              <a:off x="4578350" y="3492500"/>
              <a:ext cx="53975" cy="14922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8" name="Group 27"/>
          <p:cNvGrpSpPr/>
          <p:nvPr/>
        </p:nvGrpSpPr>
        <p:grpSpPr>
          <a:xfrm>
            <a:off x="5467350" y="3346450"/>
            <a:ext cx="391623" cy="359187"/>
            <a:chOff x="4412152" y="3346450"/>
            <a:chExt cx="391623" cy="359187"/>
          </a:xfrm>
        </p:grpSpPr>
        <p:sp>
          <p:nvSpPr>
            <p:cNvPr id="29" name="TextBox 28"/>
            <p:cNvSpPr txBox="1"/>
            <p:nvPr/>
          </p:nvSpPr>
          <p:spPr>
            <a:xfrm>
              <a:off x="4412152" y="3346450"/>
              <a:ext cx="290023" cy="305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hangingPunct="0">
                <a:lnSpc>
                  <a:spcPts val="1800"/>
                </a:lnSpc>
                <a:spcAft>
                  <a:spcPts val="0"/>
                </a:spcAft>
              </a:pPr>
              <a:r>
                <a:rPr lang="en-US" sz="800" b="1" dirty="0" smtClean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rPr>
                <a:t>1</a:t>
              </a:r>
              <a:endParaRPr lang="en-US" sz="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513752" y="3400425"/>
              <a:ext cx="290023" cy="305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hangingPunct="0">
                <a:lnSpc>
                  <a:spcPts val="1800"/>
                </a:lnSpc>
                <a:spcAft>
                  <a:spcPts val="0"/>
                </a:spcAft>
              </a:pPr>
              <a:r>
                <a:rPr lang="en-US" sz="800" b="1" dirty="0" smtClean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rPr>
                <a:t>2</a:t>
              </a:r>
              <a:endParaRPr lang="en-US" sz="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 bwMode="auto">
            <a:xfrm flipV="1">
              <a:off x="4578350" y="3492500"/>
              <a:ext cx="53975" cy="14922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2" name="TextBox 31"/>
          <p:cNvSpPr txBox="1"/>
          <p:nvPr/>
        </p:nvSpPr>
        <p:spPr>
          <a:xfrm>
            <a:off x="4916977" y="4229100"/>
            <a:ext cx="290023" cy="32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400" b="1" i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</a:t>
            </a:r>
            <a:endParaRPr lang="en-US" sz="1400" b="1" i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18150" y="4216400"/>
            <a:ext cx="290023" cy="32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400" b="1" i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</a:t>
            </a:r>
            <a:endParaRPr lang="en-US" sz="1400" b="1" i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403725" y="5378450"/>
            <a:ext cx="290023" cy="32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400" b="1" i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</a:t>
            </a:r>
            <a:endParaRPr lang="en-US" sz="1400" b="1" i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399452" y="4752975"/>
            <a:ext cx="290023" cy="32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400" b="1" i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</a:t>
            </a:r>
            <a:endParaRPr lang="en-US" sz="1400" b="1" i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15377" y="4940300"/>
            <a:ext cx="474173" cy="32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400" b="1" i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PP</a:t>
            </a:r>
            <a:endParaRPr lang="en-US" sz="1400" b="1" i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61000" y="4937125"/>
            <a:ext cx="474173" cy="32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400" b="1" i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Pp</a:t>
            </a:r>
            <a:endParaRPr lang="en-US" sz="1400" b="1" i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61000" y="5546725"/>
            <a:ext cx="474173" cy="32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400" b="1" i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pp</a:t>
            </a:r>
            <a:endParaRPr lang="en-US" sz="1400" b="1" i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813300" y="5549900"/>
            <a:ext cx="474173" cy="32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400" b="1" i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Pp</a:t>
            </a:r>
            <a:endParaRPr lang="en-US" sz="1400" b="1" i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210051" y="3895725"/>
            <a:ext cx="2308224" cy="32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Sperm from F</a:t>
            </a:r>
            <a:r>
              <a:rPr lang="en-US" sz="160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1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(</a:t>
            </a:r>
            <a:r>
              <a:rPr lang="en-US" sz="1400" b="1" i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Pp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) plant</a:t>
            </a:r>
            <a:endParaRPr lang="en-US" sz="1400" b="1" i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473324" y="4217157"/>
            <a:ext cx="1343025" cy="320675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497627" y="4203700"/>
            <a:ext cx="1375873" cy="32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</a:t>
            </a:r>
            <a:r>
              <a:rPr lang="en-US" sz="160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Generation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437302" y="2851150"/>
            <a:ext cx="1702898" cy="55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Appearance:</a:t>
            </a:r>
          </a:p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Genetic makeup: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437302" y="3390900"/>
            <a:ext cx="1013923" cy="32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Gametes: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215177" y="4949825"/>
            <a:ext cx="1299673" cy="55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Eggs from</a:t>
            </a:r>
          </a:p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</a:t>
            </a:r>
            <a:r>
              <a:rPr lang="en-US" sz="160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1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(</a:t>
            </a:r>
            <a:r>
              <a:rPr lang="en-US" sz="1400" b="1" i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Pp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) plant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650278" y="6083300"/>
            <a:ext cx="299548" cy="32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3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200650" y="6083300"/>
            <a:ext cx="400050" cy="32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: 1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6736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Genetics 101: Useful vocab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organism with two identical alleles for a character is </a:t>
            </a:r>
            <a:r>
              <a:rPr lang="en-US" b="1" dirty="0" smtClean="0"/>
              <a:t>homozygous</a:t>
            </a:r>
            <a:r>
              <a:rPr lang="en-US" dirty="0" smtClean="0"/>
              <a:t> for the gene controlling that character</a:t>
            </a:r>
          </a:p>
          <a:p>
            <a:r>
              <a:rPr lang="en-US" dirty="0" smtClean="0"/>
              <a:t>An organism that has two different alleles for a gene is </a:t>
            </a:r>
            <a:r>
              <a:rPr lang="en-US" b="1" dirty="0" smtClean="0"/>
              <a:t>heterozygous</a:t>
            </a:r>
            <a:r>
              <a:rPr lang="en-US" dirty="0" smtClean="0"/>
              <a:t> for the gene controlling that character</a:t>
            </a:r>
          </a:p>
          <a:p>
            <a:pPr lvl="1"/>
            <a:r>
              <a:rPr lang="en-US" dirty="0" smtClean="0"/>
              <a:t>Unlike homozygotes, heterozygotes are </a:t>
            </a:r>
            <a:r>
              <a:rPr lang="en-US" b="1" u="sng" dirty="0" smtClean="0"/>
              <a:t>NOT</a:t>
            </a:r>
            <a:r>
              <a:rPr lang="en-US" dirty="0" smtClean="0"/>
              <a:t> true-breeding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076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i="1" smtClean="0">
                <a:ea typeface="ヒラギノ角ゴ Pro W3" charset="0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1034785"/>
            <a:ext cx="8499249" cy="5073650"/>
          </a:xfrm>
        </p:spPr>
        <p:txBody>
          <a:bodyPr/>
          <a:lstStyle/>
          <a:p>
            <a:pPr eaLnBrk="1" hangingPunct="1"/>
            <a:r>
              <a:rPr lang="en-US" sz="2200" dirty="0" smtClean="0">
                <a:ea typeface="ヒラギノ角ゴ Pro W3" charset="0"/>
              </a:rPr>
              <a:t>Because of the different effects of dominant and recessive alleles, an organism</a:t>
            </a:r>
            <a:r>
              <a:rPr lang="ja-JP" altLang="en-US" sz="2200" dirty="0" smtClean="0">
                <a:ea typeface="ヒラギノ角ゴ Pro W3" charset="0"/>
              </a:rPr>
              <a:t>’</a:t>
            </a:r>
            <a:r>
              <a:rPr lang="en-US" altLang="ja-JP" sz="2200" dirty="0" smtClean="0">
                <a:ea typeface="ヒラギノ角ゴ Pro W3" charset="0"/>
              </a:rPr>
              <a:t>s physical traits do not always reveal its genetic composition</a:t>
            </a:r>
          </a:p>
          <a:p>
            <a:pPr eaLnBrk="1" hangingPunct="1"/>
            <a:r>
              <a:rPr lang="en-US" sz="2200" dirty="0" smtClean="0">
                <a:ea typeface="ヒラギノ角ゴ Pro W3" charset="0"/>
              </a:rPr>
              <a:t>Therefore, we need to distinguish between an organism</a:t>
            </a:r>
            <a:r>
              <a:rPr lang="ja-JP" altLang="en-US" sz="2200" dirty="0" smtClean="0">
                <a:ea typeface="ヒラギノ角ゴ Pro W3" charset="0"/>
              </a:rPr>
              <a:t>’</a:t>
            </a:r>
            <a:r>
              <a:rPr lang="en-US" altLang="ja-JP" sz="2200" dirty="0" smtClean="0">
                <a:ea typeface="ヒラギノ角ゴ Pro W3" charset="0"/>
              </a:rPr>
              <a:t>s…</a:t>
            </a:r>
          </a:p>
          <a:p>
            <a:pPr lvl="1"/>
            <a:r>
              <a:rPr lang="en-US" altLang="ja-JP" sz="2200" b="1" dirty="0" smtClean="0">
                <a:ea typeface="ヒラギノ角ゴ Pro W3" charset="0"/>
              </a:rPr>
              <a:t>Phenotype</a:t>
            </a:r>
            <a:r>
              <a:rPr lang="en-US" altLang="ja-JP" sz="2200" dirty="0">
                <a:ea typeface="ヒラギノ角ゴ Pro W3" charset="0"/>
              </a:rPr>
              <a:t> =</a:t>
            </a:r>
            <a:r>
              <a:rPr lang="en-US" altLang="ja-JP" sz="2200" dirty="0" smtClean="0">
                <a:ea typeface="ヒラギノ角ゴ Pro W3" charset="0"/>
              </a:rPr>
              <a:t> physical appearance</a:t>
            </a:r>
          </a:p>
          <a:p>
            <a:pPr lvl="1"/>
            <a:r>
              <a:rPr lang="en-US" altLang="ja-JP" sz="2200" b="1" dirty="0" smtClean="0">
                <a:ea typeface="ヒラギノ角ゴ Pro W3" charset="0"/>
              </a:rPr>
              <a:t>Genotype</a:t>
            </a:r>
            <a:r>
              <a:rPr lang="en-US" altLang="ja-JP" sz="2200" dirty="0">
                <a:ea typeface="ヒラギノ角ゴ Pro W3" charset="0"/>
              </a:rPr>
              <a:t> </a:t>
            </a:r>
            <a:r>
              <a:rPr lang="en-US" altLang="ja-JP" sz="2200" dirty="0" smtClean="0">
                <a:ea typeface="ヒラギノ角ゴ Pro W3" charset="0"/>
              </a:rPr>
              <a:t>= genetic makeup</a:t>
            </a:r>
          </a:p>
          <a:p>
            <a:pPr eaLnBrk="1" hangingPunct="1"/>
            <a:r>
              <a:rPr lang="en-US" sz="2200" dirty="0" smtClean="0">
                <a:ea typeface="ヒラギノ角ゴ Pro W3" charset="0"/>
              </a:rPr>
              <a:t>In the example of flower color in pea plants…</a:t>
            </a:r>
          </a:p>
          <a:p>
            <a:pPr lvl="1"/>
            <a:r>
              <a:rPr lang="en-US" sz="2200" i="1" dirty="0" smtClean="0">
                <a:ea typeface="ヒラギノ角ゴ Pro W3" charset="0"/>
              </a:rPr>
              <a:t>PP </a:t>
            </a:r>
            <a:r>
              <a:rPr lang="en-US" sz="2200" dirty="0" smtClean="0">
                <a:ea typeface="ヒラギノ角ゴ Pro W3" charset="0"/>
              </a:rPr>
              <a:t>and </a:t>
            </a:r>
            <a:r>
              <a:rPr lang="en-US" sz="2200" i="1" dirty="0" err="1" smtClean="0">
                <a:ea typeface="ヒラギノ角ゴ Pro W3" charset="0"/>
              </a:rPr>
              <a:t>Pp</a:t>
            </a:r>
            <a:r>
              <a:rPr lang="en-US" sz="2200" dirty="0" smtClean="0">
                <a:ea typeface="ヒラギノ角ゴ Pro W3" charset="0"/>
              </a:rPr>
              <a:t> plants have…</a:t>
            </a:r>
          </a:p>
          <a:p>
            <a:pPr lvl="2"/>
            <a:r>
              <a:rPr lang="en-US" sz="2200" b="1" dirty="0">
                <a:ea typeface="ヒラギノ角ゴ Pro W3" charset="0"/>
              </a:rPr>
              <a:t>S</a:t>
            </a:r>
            <a:r>
              <a:rPr lang="en-US" sz="2200" b="1" dirty="0" smtClean="0">
                <a:ea typeface="ヒラギノ角ゴ Pro W3" charset="0"/>
              </a:rPr>
              <a:t>ame </a:t>
            </a:r>
            <a:r>
              <a:rPr lang="en-US" sz="2200" dirty="0" smtClean="0">
                <a:ea typeface="ヒラギノ角ゴ Pro W3" charset="0"/>
              </a:rPr>
              <a:t>phenotype (purple) </a:t>
            </a:r>
          </a:p>
          <a:p>
            <a:pPr lvl="2"/>
            <a:r>
              <a:rPr lang="en-US" sz="2200" b="1" dirty="0">
                <a:ea typeface="ヒラギノ角ゴ Pro W3" charset="0"/>
              </a:rPr>
              <a:t>D</a:t>
            </a:r>
            <a:r>
              <a:rPr lang="en-US" sz="2200" b="1" dirty="0" smtClean="0">
                <a:ea typeface="ヒラギノ角ゴ Pro W3" charset="0"/>
              </a:rPr>
              <a:t>ifferent </a:t>
            </a:r>
            <a:r>
              <a:rPr lang="en-US" sz="2200" dirty="0" smtClean="0">
                <a:ea typeface="ヒラギノ角ゴ Pro W3" charset="0"/>
              </a:rPr>
              <a:t>genotypes</a:t>
            </a:r>
            <a:r>
              <a:rPr lang="en-US" sz="2200" b="1" dirty="0" smtClean="0">
                <a:ea typeface="ヒラギノ角ゴ Pro W3" charset="0"/>
              </a:rPr>
              <a:t> </a:t>
            </a:r>
            <a:r>
              <a:rPr lang="en-US" sz="2200" dirty="0" smtClean="0">
                <a:ea typeface="ヒラギノ角ゴ Pro W3" charset="0"/>
              </a:rPr>
              <a:t>(</a:t>
            </a:r>
            <a:r>
              <a:rPr lang="en-US" sz="2200" i="1" dirty="0" smtClean="0">
                <a:ea typeface="ヒラギノ角ゴ Pro W3" charset="0"/>
              </a:rPr>
              <a:t>PP and </a:t>
            </a:r>
            <a:r>
              <a:rPr lang="en-US" sz="2200" i="1" dirty="0" err="1" smtClean="0">
                <a:ea typeface="ヒラギノ角ゴ Pro W3" charset="0"/>
              </a:rPr>
              <a:t>Pp</a:t>
            </a:r>
            <a:r>
              <a:rPr lang="en-US" sz="2200" dirty="0" smtClean="0">
                <a:ea typeface="ヒラギノ角ゴ Pro W3" charset="0"/>
              </a:rPr>
              <a:t>)</a:t>
            </a:r>
            <a:endParaRPr lang="en-US" sz="2200" b="1" dirty="0">
              <a:ea typeface="ヒラギノ角ゴ Pro W3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34963" y="451075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1pPr>
            <a:lvl2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2pPr>
            <a:lvl3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3pPr>
            <a:lvl4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4pPr>
            <a:lvl5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5pPr>
            <a:lvl6pPr marL="9080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13652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8224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22796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 smtClean="0">
                <a:ea typeface="ヒラギノ角ゴ Pro W3" charset="0"/>
              </a:rPr>
              <a:t>Genetics 101: More useful vocab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143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_06PhenotypeVGenotype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" y="137736"/>
            <a:ext cx="7443216" cy="6437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14.6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900686" y="120580"/>
            <a:ext cx="1655316" cy="341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9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Phenotype</a:t>
            </a:r>
            <a:endParaRPr lang="en-US" sz="19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8517" y="120580"/>
            <a:ext cx="1392903" cy="341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9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Genotype</a:t>
            </a:r>
            <a:endParaRPr lang="en-US" sz="19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1914" y="994696"/>
            <a:ext cx="934282" cy="341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9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Purple</a:t>
            </a:r>
            <a:endParaRPr lang="en-US" sz="19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02709" y="896370"/>
            <a:ext cx="1851741" cy="641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900" b="1" i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PP</a:t>
            </a:r>
          </a:p>
          <a:p>
            <a:pPr algn="ctr"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9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(homozygous)</a:t>
            </a:r>
            <a:endParaRPr lang="en-US" sz="19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1914" y="2457242"/>
            <a:ext cx="934282" cy="341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9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Purple</a:t>
            </a:r>
            <a:endParaRPr lang="en-US" sz="19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1914" y="3731346"/>
            <a:ext cx="934282" cy="341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9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Purple</a:t>
            </a:r>
            <a:endParaRPr lang="en-US" sz="19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71074" y="5270091"/>
            <a:ext cx="934282" cy="341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9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White</a:t>
            </a:r>
            <a:endParaRPr lang="en-US" sz="19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90810" y="6291007"/>
            <a:ext cx="1393121" cy="333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9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Ratio 3:1</a:t>
            </a:r>
            <a:endParaRPr lang="en-US" sz="19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28850" y="6291007"/>
            <a:ext cx="1748503" cy="333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9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Ratio 1:2:1</a:t>
            </a:r>
            <a:endParaRPr lang="en-US" sz="19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20769" y="2372852"/>
            <a:ext cx="2007420" cy="641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900" b="1" i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Pp</a:t>
            </a:r>
            <a:endParaRPr lang="en-US" sz="1900" b="1" i="1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algn="ctr"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9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(heterozygous)</a:t>
            </a:r>
            <a:endParaRPr lang="en-US" sz="19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20769" y="3646124"/>
            <a:ext cx="2007420" cy="641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900" b="1" i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Pp</a:t>
            </a:r>
            <a:endParaRPr lang="en-US" sz="1900" b="1" i="1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algn="ctr"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9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(heterozygous)</a:t>
            </a:r>
            <a:endParaRPr lang="en-US" sz="19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20769" y="5137353"/>
            <a:ext cx="2007420" cy="641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900" b="1" i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pp</a:t>
            </a:r>
            <a:endParaRPr lang="en-US" sz="1900" b="1" i="1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algn="ctr"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9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(homozygous)</a:t>
            </a:r>
            <a:endParaRPr lang="en-US" sz="19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6365" y="2453148"/>
            <a:ext cx="393505" cy="341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9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3</a:t>
            </a:r>
            <a:endParaRPr lang="en-US" sz="19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6365" y="5300406"/>
            <a:ext cx="393505" cy="341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9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1</a:t>
            </a:r>
            <a:endParaRPr lang="en-US" sz="19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50164" y="5333182"/>
            <a:ext cx="393505" cy="341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9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1</a:t>
            </a:r>
            <a:endParaRPr lang="en-US" sz="19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50164" y="1039764"/>
            <a:ext cx="393505" cy="341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9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1</a:t>
            </a:r>
            <a:endParaRPr lang="en-US" sz="19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50164" y="3184014"/>
            <a:ext cx="393505" cy="333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9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endParaRPr lang="en-US" sz="19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" name="Left Brace 3"/>
          <p:cNvSpPr/>
          <p:nvPr/>
        </p:nvSpPr>
        <p:spPr bwMode="auto">
          <a:xfrm>
            <a:off x="1040585" y="524386"/>
            <a:ext cx="303157" cy="4154129"/>
          </a:xfrm>
          <a:prstGeom prst="leftBrace">
            <a:avLst>
              <a:gd name="adj1" fmla="val 36905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2" name="Left Brace 21"/>
          <p:cNvSpPr/>
          <p:nvPr/>
        </p:nvSpPr>
        <p:spPr bwMode="auto">
          <a:xfrm>
            <a:off x="1040585" y="4801419"/>
            <a:ext cx="303157" cy="1309328"/>
          </a:xfrm>
          <a:prstGeom prst="leftBrace">
            <a:avLst>
              <a:gd name="adj1" fmla="val 36905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3" name="Left Brace 22"/>
          <p:cNvSpPr/>
          <p:nvPr/>
        </p:nvSpPr>
        <p:spPr bwMode="auto">
          <a:xfrm rot="10800000">
            <a:off x="7824839" y="4826001"/>
            <a:ext cx="303157" cy="1309328"/>
          </a:xfrm>
          <a:prstGeom prst="leftBrace">
            <a:avLst>
              <a:gd name="adj1" fmla="val 36905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4" name="Left Brace 23"/>
          <p:cNvSpPr/>
          <p:nvPr/>
        </p:nvSpPr>
        <p:spPr bwMode="auto">
          <a:xfrm rot="10800000">
            <a:off x="7824837" y="1982838"/>
            <a:ext cx="303157" cy="2736645"/>
          </a:xfrm>
          <a:prstGeom prst="leftBrace">
            <a:avLst>
              <a:gd name="adj1" fmla="val 36905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6" name="Left Brace 25"/>
          <p:cNvSpPr/>
          <p:nvPr/>
        </p:nvSpPr>
        <p:spPr bwMode="auto">
          <a:xfrm rot="10800000">
            <a:off x="7824839" y="549788"/>
            <a:ext cx="303157" cy="1309328"/>
          </a:xfrm>
          <a:prstGeom prst="leftBrace">
            <a:avLst>
              <a:gd name="adj1" fmla="val 36905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327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Genetics 101: The Testcross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you determine the genotype of a dominant phenotype?</a:t>
            </a:r>
          </a:p>
          <a:p>
            <a:pPr lvl="1"/>
            <a:r>
              <a:rPr lang="en-US" dirty="0" smtClean="0"/>
              <a:t>How can you determine if a dominant phenotype is either homozygous dominant or heterozygous?</a:t>
            </a:r>
          </a:p>
          <a:p>
            <a:r>
              <a:rPr lang="en-US" dirty="0" smtClean="0"/>
              <a:t>To determine the genotype we can carry out a </a:t>
            </a:r>
            <a:r>
              <a:rPr lang="en-US" b="1" dirty="0" smtClean="0"/>
              <a:t>testcross</a:t>
            </a:r>
            <a:r>
              <a:rPr lang="en-US" dirty="0" smtClean="0"/>
              <a:t>: breeding the mystery individual with a homozygous recessive individual</a:t>
            </a:r>
          </a:p>
          <a:p>
            <a:pPr lvl="1"/>
            <a:r>
              <a:rPr lang="en-US" dirty="0" smtClean="0"/>
              <a:t>If any offspring display the recessive phenotype, the mystery parent </a:t>
            </a:r>
            <a:r>
              <a:rPr lang="en-US" b="1" u="sng" dirty="0" smtClean="0"/>
              <a:t>MUST</a:t>
            </a:r>
            <a:r>
              <a:rPr lang="en-US" dirty="0" smtClean="0"/>
              <a:t> be heterozygous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186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_07TestCross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816" y="180072"/>
            <a:ext cx="6754368" cy="6437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14.7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113327" y="1110518"/>
            <a:ext cx="2310800" cy="787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Dominant phenotype,</a:t>
            </a:r>
          </a:p>
          <a:p>
            <a:pPr algn="ctr"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u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nknown genotype:</a:t>
            </a:r>
          </a:p>
          <a:p>
            <a:pPr algn="ctr"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600" b="1" i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PP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or </a:t>
            </a:r>
            <a:r>
              <a:rPr lang="en-US" sz="1600" b="1" i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Pp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?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69787" y="1107240"/>
            <a:ext cx="2396014" cy="787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Recessive phenotype,</a:t>
            </a:r>
          </a:p>
          <a:p>
            <a:pPr algn="ctr"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known genotype:</a:t>
            </a:r>
          </a:p>
          <a:p>
            <a:pPr algn="ctr"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600" b="1" i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pp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3926" y="2144541"/>
            <a:ext cx="1325941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Predictions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4052" y="4117550"/>
            <a:ext cx="801557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Eggs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7791" y="5928323"/>
            <a:ext cx="2128915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All offspring purple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70048" y="5567806"/>
            <a:ext cx="555757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or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328674" y="5895036"/>
            <a:ext cx="436073" cy="375796"/>
            <a:chOff x="5328674" y="5849681"/>
            <a:chExt cx="436073" cy="375796"/>
          </a:xfrm>
        </p:grpSpPr>
        <p:sp>
          <p:nvSpPr>
            <p:cNvPr id="11" name="TextBox 10"/>
            <p:cNvSpPr txBox="1"/>
            <p:nvPr/>
          </p:nvSpPr>
          <p:spPr>
            <a:xfrm>
              <a:off x="5328674" y="5849681"/>
              <a:ext cx="290023" cy="315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hangingPunct="0">
                <a:lnSpc>
                  <a:spcPts val="1800"/>
                </a:lnSpc>
                <a:spcAft>
                  <a:spcPts val="0"/>
                </a:spcAft>
              </a:pPr>
              <a:r>
                <a:rPr lang="en-US" sz="1200" b="1" dirty="0" smtClean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rPr>
                <a:t>1</a:t>
              </a:r>
              <a:endPara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74724" y="5910006"/>
              <a:ext cx="290023" cy="315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hangingPunct="0">
                <a:lnSpc>
                  <a:spcPts val="1800"/>
                </a:lnSpc>
                <a:spcAft>
                  <a:spcPts val="0"/>
                </a:spcAft>
              </a:pPr>
              <a:r>
                <a:rPr lang="en-US" sz="1200" b="1" dirty="0" smtClean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rPr>
                <a:t>2</a:t>
              </a:r>
              <a:endPara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 bwMode="auto">
            <a:xfrm flipV="1">
              <a:off x="5513922" y="5962650"/>
              <a:ext cx="70903" cy="19500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5" name="TextBox 14"/>
          <p:cNvSpPr txBox="1"/>
          <p:nvPr/>
        </p:nvSpPr>
        <p:spPr>
          <a:xfrm>
            <a:off x="5556622" y="5939692"/>
            <a:ext cx="2300980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offspring purple and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84362" y="6190517"/>
            <a:ext cx="1645507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offspring white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579499" y="6145861"/>
            <a:ext cx="436073" cy="375796"/>
            <a:chOff x="5579499" y="6100506"/>
            <a:chExt cx="436073" cy="375796"/>
          </a:xfrm>
        </p:grpSpPr>
        <p:sp>
          <p:nvSpPr>
            <p:cNvPr id="18" name="TextBox 17"/>
            <p:cNvSpPr txBox="1"/>
            <p:nvPr/>
          </p:nvSpPr>
          <p:spPr>
            <a:xfrm>
              <a:off x="5579499" y="6100506"/>
              <a:ext cx="290023" cy="315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hangingPunct="0">
                <a:lnSpc>
                  <a:spcPts val="1800"/>
                </a:lnSpc>
                <a:spcAft>
                  <a:spcPts val="0"/>
                </a:spcAft>
              </a:pPr>
              <a:r>
                <a:rPr lang="en-US" sz="1200" b="1" dirty="0" smtClean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rPr>
                <a:t>1</a:t>
              </a:r>
              <a:endPara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25549" y="6160831"/>
              <a:ext cx="290023" cy="315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hangingPunct="0">
                <a:lnSpc>
                  <a:spcPts val="1800"/>
                </a:lnSpc>
                <a:spcAft>
                  <a:spcPts val="0"/>
                </a:spcAft>
              </a:pPr>
              <a:r>
                <a:rPr lang="en-US" sz="1200" b="1" dirty="0" smtClean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rPr>
                <a:t>2</a:t>
              </a:r>
              <a:endPara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 flipV="1">
              <a:off x="5764747" y="6213475"/>
              <a:ext cx="70903" cy="19500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3" name="TextBox 22"/>
          <p:cNvSpPr txBox="1"/>
          <p:nvPr/>
        </p:nvSpPr>
        <p:spPr>
          <a:xfrm>
            <a:off x="5091286" y="4117551"/>
            <a:ext cx="801557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Eggs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43351" y="5282537"/>
            <a:ext cx="939766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FF5A08"/>
                </a:solidFill>
                <a:latin typeface="Arial"/>
                <a:ea typeface="ＭＳ Ｐゴシック" charset="0"/>
                <a:cs typeface="Arial"/>
              </a:rPr>
              <a:t>Results</a:t>
            </a:r>
            <a:endParaRPr lang="en-US" sz="1600" b="1" dirty="0">
              <a:solidFill>
                <a:srgbClr val="FF5A08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72881" y="145459"/>
            <a:ext cx="1187823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rgbClr val="FF5A08"/>
                </a:solidFill>
                <a:latin typeface="Arial"/>
                <a:ea typeface="ＭＳ Ｐゴシック" charset="0"/>
                <a:cs typeface="Arial"/>
              </a:rPr>
              <a:t>Technique</a:t>
            </a:r>
            <a:endParaRPr lang="en-US" sz="1600" b="1" dirty="0">
              <a:solidFill>
                <a:srgbClr val="FF5A08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61770" y="2406787"/>
            <a:ext cx="1911020" cy="556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If purple-flowered</a:t>
            </a:r>
          </a:p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parent is </a:t>
            </a:r>
            <a:r>
              <a:rPr lang="en-US" sz="1600" b="1" i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PP</a:t>
            </a:r>
            <a:endParaRPr lang="en-US" sz="1600" b="1" i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48082" y="2406787"/>
            <a:ext cx="1911020" cy="556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If purple-flowered</a:t>
            </a:r>
          </a:p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parent is </a:t>
            </a:r>
            <a:r>
              <a:rPr lang="en-US" sz="1600" b="1" i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Pp</a:t>
            </a:r>
            <a:endParaRPr lang="en-US" sz="1600" b="1" i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36892" y="2899845"/>
            <a:ext cx="854635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Sperm</a:t>
            </a:r>
            <a:endParaRPr lang="en-US" sz="1600" b="1" i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15742" y="2899845"/>
            <a:ext cx="854635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Sperm</a:t>
            </a:r>
            <a:endParaRPr lang="en-US" sz="1600" b="1" i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50332" y="2406786"/>
            <a:ext cx="464670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or</a:t>
            </a:r>
            <a:endParaRPr lang="en-US" sz="1600" b="1" i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01674" y="3164302"/>
            <a:ext cx="464670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600" b="1" i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</a:t>
            </a:r>
            <a:endParaRPr lang="en-US" sz="1600" b="1" i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71155" y="3164302"/>
            <a:ext cx="464670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600" b="1" i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</a:t>
            </a:r>
            <a:endParaRPr lang="en-US" sz="1600" b="1" i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55974" y="3164302"/>
            <a:ext cx="464670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600" b="1" i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</a:t>
            </a:r>
            <a:endParaRPr lang="en-US" sz="1600" b="1" i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002929" y="3164302"/>
            <a:ext cx="464670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600" b="1" i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</a:t>
            </a:r>
            <a:endParaRPr lang="en-US" sz="1600" b="1" i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95576" y="3784360"/>
            <a:ext cx="348130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600" b="1" i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</a:t>
            </a:r>
            <a:endParaRPr lang="en-US" sz="1600" b="1" i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695576" y="4488859"/>
            <a:ext cx="348130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600" b="1" i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</a:t>
            </a:r>
            <a:endParaRPr lang="en-US" sz="1600" b="1" i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88336" y="3784360"/>
            <a:ext cx="348130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600" b="1" i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</a:t>
            </a:r>
            <a:endParaRPr lang="en-US" sz="1600" b="1" i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88336" y="4451503"/>
            <a:ext cx="348130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600" b="1" i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</a:t>
            </a:r>
            <a:endParaRPr lang="en-US" sz="1600" b="1" i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693454" y="4010740"/>
            <a:ext cx="452722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600" b="1" i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Pp</a:t>
            </a:r>
            <a:endParaRPr lang="en-US" sz="1600" b="1" i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410639" y="4003269"/>
            <a:ext cx="452722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600" b="1" i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Pp</a:t>
            </a:r>
            <a:endParaRPr lang="en-US" sz="1600" b="1" i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410639" y="4741361"/>
            <a:ext cx="452722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600" b="1" i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Pp</a:t>
            </a:r>
            <a:endParaRPr lang="en-US" sz="1600" b="1" i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642658" y="4733890"/>
            <a:ext cx="452722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600" b="1" i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Pp</a:t>
            </a:r>
            <a:endParaRPr lang="en-US" sz="1600" b="1" i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64834" y="4711477"/>
            <a:ext cx="452722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600" b="1" i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pp</a:t>
            </a:r>
            <a:endParaRPr lang="en-US" sz="1600" b="1" i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302189" y="4013733"/>
            <a:ext cx="452722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600" b="1" i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Pp</a:t>
            </a:r>
            <a:endParaRPr lang="en-US" sz="1600" b="1" i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025342" y="4013733"/>
            <a:ext cx="452722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600" b="1" i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Pp</a:t>
            </a:r>
            <a:endParaRPr lang="en-US" sz="1600" b="1" i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995458" y="4711477"/>
            <a:ext cx="452722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0"/>
              </a:spcAft>
            </a:pPr>
            <a:r>
              <a:rPr lang="en-US" sz="1600" b="1" i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pp</a:t>
            </a:r>
            <a:endParaRPr lang="en-US" sz="1600" b="1" i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1728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Mendel’s 2</a:t>
            </a:r>
            <a:r>
              <a:rPr lang="en-US" baseline="30000" dirty="0" smtClean="0"/>
              <a:t>nd</a:t>
            </a:r>
            <a:r>
              <a:rPr lang="en-US" dirty="0" smtClean="0"/>
              <a:t> Law?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Mendel derived the law of segregation by following a </a:t>
            </a:r>
            <a:r>
              <a:rPr lang="en-US" i="1" dirty="0" smtClean="0"/>
              <a:t>single</a:t>
            </a:r>
            <a:r>
              <a:rPr lang="en-US" dirty="0" smtClean="0"/>
              <a:t> character</a:t>
            </a:r>
          </a:p>
          <a:p>
            <a:pPr lvl="1"/>
            <a:r>
              <a:rPr lang="en-US" dirty="0" smtClean="0"/>
              <a:t>The F</a:t>
            </a:r>
            <a:r>
              <a:rPr lang="en-US" baseline="-25000" dirty="0" smtClean="0"/>
              <a:t>1</a:t>
            </a:r>
            <a:r>
              <a:rPr lang="en-US" dirty="0" smtClean="0"/>
              <a:t> offspring produced in this cross were </a:t>
            </a:r>
            <a:r>
              <a:rPr lang="en-US" b="1" dirty="0" smtClean="0"/>
              <a:t>monohybrids</a:t>
            </a:r>
            <a:r>
              <a:rPr lang="en-US" dirty="0" smtClean="0"/>
              <a:t>, heterozygous for one character</a:t>
            </a:r>
          </a:p>
          <a:p>
            <a:pPr lvl="1"/>
            <a:r>
              <a:rPr lang="en-US" dirty="0" smtClean="0"/>
              <a:t>A cross between such heterozygotes is called</a:t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b="1" dirty="0" smtClean="0"/>
              <a:t>monohybrid cross</a:t>
            </a:r>
          </a:p>
          <a:p>
            <a:r>
              <a:rPr lang="en-US" dirty="0" smtClean="0"/>
              <a:t>What if he followed </a:t>
            </a:r>
            <a:r>
              <a:rPr lang="en-US" i="1" dirty="0" smtClean="0"/>
              <a:t>TWO</a:t>
            </a:r>
            <a:r>
              <a:rPr lang="en-US" dirty="0" smtClean="0"/>
              <a:t> characters???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809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ea typeface="ヒラギノ角ゴ Pro W3" charset="0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1396735"/>
            <a:ext cx="8499249" cy="507365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ヒラギノ角ゴ Pro W3" charset="0"/>
              </a:rPr>
              <a:t>Mendel identified his second law of inheritance by following TWO characters at the same time</a:t>
            </a:r>
          </a:p>
          <a:p>
            <a:pPr lvl="1"/>
            <a:r>
              <a:rPr lang="en-US" dirty="0" smtClean="0">
                <a:ea typeface="ヒラギノ角ゴ Pro W3" charset="0"/>
              </a:rPr>
              <a:t>Crossing two true-breeding parents differing in two characters produces </a:t>
            </a:r>
            <a:r>
              <a:rPr lang="en-US" b="1" dirty="0" err="1" smtClean="0">
                <a:ea typeface="ヒラギノ角ゴ Pro W3" charset="0"/>
              </a:rPr>
              <a:t>dihybrids</a:t>
            </a:r>
            <a:r>
              <a:rPr lang="en-US" b="1" dirty="0" smtClean="0">
                <a:ea typeface="ヒラギノ角ゴ Pro W3" charset="0"/>
              </a:rPr>
              <a:t> </a:t>
            </a:r>
            <a:r>
              <a:rPr lang="en-US" dirty="0" smtClean="0">
                <a:ea typeface="ヒラギノ角ゴ Pro W3" charset="0"/>
              </a:rPr>
              <a:t>in the F</a:t>
            </a:r>
            <a:r>
              <a:rPr lang="en-US" baseline="-25000" dirty="0" smtClean="0">
                <a:ea typeface="ヒラギノ角ゴ Pro W3" charset="0"/>
              </a:rPr>
              <a:t>1</a:t>
            </a:r>
            <a:r>
              <a:rPr lang="en-US" dirty="0" smtClean="0">
                <a:ea typeface="ヒラギノ角ゴ Pro W3" charset="0"/>
              </a:rPr>
              <a:t> generation, heterozygous for both characters</a:t>
            </a:r>
          </a:p>
          <a:p>
            <a:pPr lvl="1"/>
            <a:r>
              <a:rPr lang="en-US" dirty="0" smtClean="0">
                <a:ea typeface="ヒラギノ角ゴ Pro W3" charset="0"/>
              </a:rPr>
              <a:t>A </a:t>
            </a:r>
            <a:r>
              <a:rPr lang="en-US" b="1" dirty="0" err="1" smtClean="0">
                <a:ea typeface="ヒラギノ角ゴ Pro W3" charset="0"/>
              </a:rPr>
              <a:t>dihybrid</a:t>
            </a:r>
            <a:r>
              <a:rPr lang="en-US" b="1" dirty="0" smtClean="0">
                <a:ea typeface="ヒラギノ角ゴ Pro W3" charset="0"/>
              </a:rPr>
              <a:t> cross</a:t>
            </a:r>
            <a:r>
              <a:rPr lang="en-US" dirty="0" smtClean="0">
                <a:ea typeface="ヒラギノ角ゴ Pro W3" charset="0"/>
              </a:rPr>
              <a:t>, a cross between F</a:t>
            </a:r>
            <a:r>
              <a:rPr lang="en-US" baseline="-25000" dirty="0" smtClean="0">
                <a:ea typeface="ヒラギノ角ゴ Pro W3" charset="0"/>
              </a:rPr>
              <a:t>1</a:t>
            </a:r>
            <a:r>
              <a:rPr lang="en-US" dirty="0" smtClean="0">
                <a:ea typeface="ヒラギノ角ゴ Pro W3" charset="0"/>
              </a:rPr>
              <a:t> </a:t>
            </a:r>
            <a:r>
              <a:rPr lang="en-US" dirty="0" err="1" smtClean="0">
                <a:ea typeface="ヒラギノ角ゴ Pro W3" charset="0"/>
              </a:rPr>
              <a:t>dihybrids</a:t>
            </a:r>
            <a:r>
              <a:rPr lang="en-US" dirty="0" smtClean="0">
                <a:ea typeface="ヒラギノ角ゴ Pro W3" charset="0"/>
              </a:rPr>
              <a:t>, can determine whether two characters are transmitted to offspring as a “package” or “independently”</a:t>
            </a:r>
            <a:endParaRPr lang="en-US" dirty="0">
              <a:ea typeface="ヒラギノ角ゴ Pro W3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34963" y="451075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1pPr>
            <a:lvl2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2pPr>
            <a:lvl3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3pPr>
            <a:lvl4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4pPr>
            <a:lvl5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5pPr>
            <a:lvl6pPr marL="9080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13652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8224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22796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US" dirty="0" smtClean="0"/>
              <a:t>Mendel’s 2</a:t>
            </a:r>
            <a:r>
              <a:rPr lang="en-US" baseline="30000" dirty="0" smtClean="0"/>
              <a:t>nd</a:t>
            </a:r>
            <a:r>
              <a:rPr lang="en-US" dirty="0" smtClean="0"/>
              <a:t> Law: Law of Independent Assortment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260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ea typeface="ヒラギノ角ゴ Pro W3" charset="0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50838" eaLnBrk="1" hangingPunct="1"/>
            <a:r>
              <a:rPr lang="en-US" sz="2500" dirty="0" smtClean="0">
                <a:ea typeface="ヒラギノ角ゴ Pro W3" charset="0"/>
              </a:rPr>
              <a:t>Using a </a:t>
            </a:r>
            <a:r>
              <a:rPr lang="en-US" sz="2500" dirty="0" err="1" smtClean="0">
                <a:ea typeface="ヒラギノ角ゴ Pro W3" charset="0"/>
              </a:rPr>
              <a:t>dihybrid</a:t>
            </a:r>
            <a:r>
              <a:rPr lang="en-US" sz="2500" dirty="0" smtClean="0">
                <a:ea typeface="ヒラギノ角ゴ Pro W3" charset="0"/>
              </a:rPr>
              <a:t> cross, Mendel developed the </a:t>
            </a:r>
            <a:r>
              <a:rPr lang="en-US" sz="2500" b="1" dirty="0" smtClean="0">
                <a:ea typeface="ヒラギノ角ゴ Pro W3" charset="0"/>
              </a:rPr>
              <a:t>law of independent assortment</a:t>
            </a:r>
          </a:p>
          <a:p>
            <a:pPr lvl="1" indent="-350838"/>
            <a:r>
              <a:rPr lang="en-US" sz="2500" dirty="0" smtClean="0">
                <a:ea typeface="ヒラギノ角ゴ Pro W3" charset="0"/>
              </a:rPr>
              <a:t>It states that each pair of alleles segregates </a:t>
            </a:r>
            <a:r>
              <a:rPr lang="en-US" sz="2500" b="1" u="sng" dirty="0" smtClean="0">
                <a:ea typeface="ヒラギノ角ゴ Pro W3" charset="0"/>
              </a:rPr>
              <a:t>INDEPENDENTLY</a:t>
            </a:r>
            <a:r>
              <a:rPr lang="en-US" sz="2500" dirty="0" smtClean="0">
                <a:ea typeface="ヒラギノ角ゴ Pro W3" charset="0"/>
              </a:rPr>
              <a:t> of each other pair of alleles during gamete formation</a:t>
            </a:r>
          </a:p>
          <a:p>
            <a:pPr lvl="1" indent="-350838"/>
            <a:r>
              <a:rPr lang="en-US" sz="2500" dirty="0" smtClean="0">
                <a:ea typeface="ヒラギノ角ゴ Pro W3" charset="0"/>
              </a:rPr>
              <a:t>This law applies only to genes on </a:t>
            </a:r>
            <a:r>
              <a:rPr lang="en-US" sz="2500" b="1" u="sng" dirty="0" smtClean="0">
                <a:ea typeface="ヒラギノ角ゴ Pro W3" charset="0"/>
              </a:rPr>
              <a:t>different, </a:t>
            </a:r>
            <a:r>
              <a:rPr lang="en-US" sz="2500" b="1" u="sng" dirty="0" err="1" smtClean="0">
                <a:ea typeface="ヒラギノ角ゴ Pro W3" charset="0"/>
              </a:rPr>
              <a:t>nonhomologous</a:t>
            </a:r>
            <a:r>
              <a:rPr lang="en-US" sz="2500" dirty="0" smtClean="0">
                <a:ea typeface="ヒラギノ角ゴ Pro W3" charset="0"/>
              </a:rPr>
              <a:t> chromosomes or those </a:t>
            </a:r>
            <a:r>
              <a:rPr lang="en-US" sz="2500" b="1" u="sng" dirty="0" smtClean="0">
                <a:ea typeface="ヒラギノ角ゴ Pro W3" charset="0"/>
              </a:rPr>
              <a:t>far apart </a:t>
            </a:r>
            <a:r>
              <a:rPr lang="en-US" sz="2500" dirty="0" smtClean="0">
                <a:ea typeface="ヒラギノ角ゴ Pro W3" charset="0"/>
              </a:rPr>
              <a:t>on the same chromosome</a:t>
            </a:r>
          </a:p>
          <a:p>
            <a:pPr lvl="1" indent="-350838"/>
            <a:r>
              <a:rPr lang="en-US" sz="2500" dirty="0" smtClean="0">
                <a:ea typeface="ヒラギノ角ゴ Pro W3" charset="0"/>
              </a:rPr>
              <a:t>Genes located near each other on the same chromosome tend to be inherited together (non-</a:t>
            </a:r>
            <a:r>
              <a:rPr lang="en-US" sz="2500" dirty="0" err="1" smtClean="0">
                <a:ea typeface="ヒラギノ角ゴ Pro W3" charset="0"/>
              </a:rPr>
              <a:t>Mendelian</a:t>
            </a:r>
            <a:r>
              <a:rPr lang="en-US" sz="2500" dirty="0" smtClean="0">
                <a:ea typeface="ヒラギノ角ゴ Pro W3" charset="0"/>
              </a:rPr>
              <a:t> inheritance, violates this law) </a:t>
            </a:r>
            <a:endParaRPr lang="en-US" sz="2500" dirty="0">
              <a:ea typeface="ヒラギノ角ゴ Pro W3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34963" y="374875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1pPr>
            <a:lvl2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2pPr>
            <a:lvl3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3pPr>
            <a:lvl4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4pPr>
            <a:lvl5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5pPr>
            <a:lvl6pPr marL="9080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13652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8224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22796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US" dirty="0" smtClean="0"/>
              <a:t>Mendel’s 2</a:t>
            </a:r>
            <a:r>
              <a:rPr lang="en-US" baseline="30000" dirty="0" smtClean="0"/>
              <a:t>nd</a:t>
            </a:r>
            <a:r>
              <a:rPr lang="en-US" dirty="0" smtClean="0"/>
              <a:t> Law: Law of Independent Assortment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106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_01aMendelAndPeas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08" y="670560"/>
            <a:ext cx="8253984" cy="5364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#</a:t>
            </a:r>
            <a:r>
              <a:rPr lang="en-US" sz="2800" b="1" dirty="0" err="1" smtClean="0"/>
              <a:t>squadgoals</a:t>
            </a:r>
            <a:endParaRPr lang="en-US" sz="28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399559" y="5378447"/>
            <a:ext cx="8014193" cy="730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120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Mendel (third from right, holding a sprig of fuchsia)</a:t>
            </a:r>
          </a:p>
          <a:p>
            <a:pPr eaLnBrk="0" hangingPunct="0">
              <a:lnSpc>
                <a:spcPts val="1800"/>
              </a:lnSpc>
              <a:spcAft>
                <a:spcPts val="120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with his fellow monks.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5981700" y="469900"/>
            <a:ext cx="12700" cy="558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itle 1"/>
          <p:cNvSpPr txBox="1">
            <a:spLocks/>
          </p:cNvSpPr>
          <p:nvPr/>
        </p:nvSpPr>
        <p:spPr>
          <a:xfrm>
            <a:off x="5346700" y="38100"/>
            <a:ext cx="1257300" cy="34355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84" charset="0"/>
              </a:defRPr>
            </a:lvl9pPr>
          </a:lstStyle>
          <a:p>
            <a:r>
              <a:rPr lang="en-US" sz="2800" b="1" dirty="0" smtClean="0">
                <a:solidFill>
                  <a:srgbClr val="FF0000"/>
                </a:solidFill>
              </a:rPr>
              <a:t>GOAT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596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_08_IndependentAssort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352" y="156312"/>
            <a:ext cx="5797296" cy="6437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14.8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50285" y="78573"/>
            <a:ext cx="1283415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200" b="1" dirty="0" smtClean="0">
                <a:solidFill>
                  <a:srgbClr val="FF5A08"/>
                </a:solidFill>
                <a:latin typeface="Arial"/>
                <a:ea typeface="ＭＳ Ｐゴシック" charset="0"/>
                <a:cs typeface="Arial"/>
              </a:rPr>
              <a:t>Experiment</a:t>
            </a:r>
            <a:endParaRPr lang="en-US" sz="1200" b="1" dirty="0">
              <a:solidFill>
                <a:srgbClr val="FF5A08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5806" y="455762"/>
            <a:ext cx="1253311" cy="31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 Generation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25806" y="1485746"/>
            <a:ext cx="1253311" cy="31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</a:t>
            </a:r>
            <a:r>
              <a:rPr lang="en-US" sz="140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1</a:t>
            </a: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Generation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25806" y="2221484"/>
            <a:ext cx="1138044" cy="31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Predictions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21530" y="2786556"/>
            <a:ext cx="1180098" cy="668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500"/>
              </a:lnSpc>
              <a:spcAft>
                <a:spcPts val="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Predicted</a:t>
            </a:r>
          </a:p>
          <a:p>
            <a:pPr eaLnBrk="0" hangingPunct="0">
              <a:lnSpc>
                <a:spcPts val="1500"/>
              </a:lnSpc>
              <a:spcAft>
                <a:spcPts val="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offspring of</a:t>
            </a:r>
          </a:p>
          <a:p>
            <a:pPr eaLnBrk="0" hangingPunct="0">
              <a:lnSpc>
                <a:spcPts val="1500"/>
              </a:lnSpc>
              <a:spcAft>
                <a:spcPts val="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</a:t>
            </a:r>
            <a:r>
              <a:rPr lang="en-US" sz="140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generation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96417" y="3840197"/>
            <a:ext cx="594634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Eggs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81060" y="3990876"/>
            <a:ext cx="594634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Eggs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03569" y="2690741"/>
            <a:ext cx="353550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or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45873" y="2949047"/>
            <a:ext cx="697957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Sperm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34179" y="2238707"/>
            <a:ext cx="1851720" cy="499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ts val="1600"/>
              </a:lnSpc>
              <a:spcAft>
                <a:spcPts val="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Hypothesis of</a:t>
            </a:r>
          </a:p>
          <a:p>
            <a:pPr algn="ctr" eaLnBrk="0" hangingPunct="0">
              <a:lnSpc>
                <a:spcPts val="1600"/>
              </a:lnSpc>
              <a:spcAft>
                <a:spcPts val="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dependent assortment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13760" y="2238707"/>
            <a:ext cx="2020376" cy="499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ts val="1600"/>
              </a:lnSpc>
              <a:spcAft>
                <a:spcPts val="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Hypothesis of</a:t>
            </a:r>
          </a:p>
          <a:p>
            <a:pPr algn="ctr" eaLnBrk="0" hangingPunct="0">
              <a:lnSpc>
                <a:spcPts val="1600"/>
              </a:lnSpc>
              <a:spcAft>
                <a:spcPts val="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independent assortment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78247" y="2639081"/>
            <a:ext cx="697957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Sperm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74790" y="1601556"/>
            <a:ext cx="491311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000" b="1" i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YyRr</a:t>
            </a:r>
            <a:endParaRPr lang="en-US" sz="1000" b="1" i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47978" y="882607"/>
            <a:ext cx="392982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000" b="1" i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yr</a:t>
            </a:r>
            <a:endParaRPr lang="en-US" sz="1000" b="1" i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70888" y="895523"/>
            <a:ext cx="450312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000" b="1" i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YR</a:t>
            </a:r>
            <a:endParaRPr lang="en-US" sz="1000" b="1" i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04481" y="2867252"/>
            <a:ext cx="402095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000" b="1" i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YR</a:t>
            </a:r>
            <a:endParaRPr lang="en-US" sz="1000" b="1" i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28410" y="2862947"/>
            <a:ext cx="343115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000" b="1" i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Yr</a:t>
            </a:r>
            <a:endParaRPr lang="en-US" sz="1000" b="1" i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88624" y="2862947"/>
            <a:ext cx="343115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000" b="1" i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yR</a:t>
            </a:r>
            <a:endParaRPr lang="en-US" sz="1000" b="1" i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86292" y="2862947"/>
            <a:ext cx="389868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000" b="1" i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yr</a:t>
            </a:r>
            <a:endParaRPr lang="en-US" sz="1000" b="1" i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26617" y="3297761"/>
            <a:ext cx="419143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000" b="1" i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YR</a:t>
            </a:r>
            <a:endParaRPr lang="en-US" sz="1000" b="1" i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52447" y="3767441"/>
            <a:ext cx="494913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000" b="1" i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Yr</a:t>
            </a:r>
            <a:endParaRPr lang="en-US" sz="1000" b="1" i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35227" y="4244874"/>
            <a:ext cx="491813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000" b="1" i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yR</a:t>
            </a:r>
            <a:endParaRPr lang="en-US" sz="1000" b="1" i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61057" y="4716281"/>
            <a:ext cx="465983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000" b="1" i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yr</a:t>
            </a:r>
            <a:endParaRPr lang="en-US" sz="1000" b="1" i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79632" y="3424755"/>
            <a:ext cx="535554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000" b="1" i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YYRR</a:t>
            </a:r>
            <a:endParaRPr lang="en-US" sz="1000" b="1" i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01157" y="3898315"/>
            <a:ext cx="535554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000" b="1" i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YYRr</a:t>
            </a:r>
            <a:endParaRPr lang="en-US" sz="1000" b="1" i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88242" y="4378332"/>
            <a:ext cx="535554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000" b="1" i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YyRR</a:t>
            </a:r>
            <a:endParaRPr lang="en-US" sz="1000" b="1" i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09766" y="4851460"/>
            <a:ext cx="513513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000" b="1" i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YyRr</a:t>
            </a:r>
            <a:endParaRPr lang="en-US" sz="1000" b="1" i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01840" y="4851460"/>
            <a:ext cx="475284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000" b="1" i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Yyrr</a:t>
            </a:r>
            <a:endParaRPr lang="en-US" sz="1000" b="1" i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80314" y="4377902"/>
            <a:ext cx="581445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000" b="1" i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YyRr</a:t>
            </a:r>
            <a:endParaRPr lang="en-US" sz="1000" b="1" i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93230" y="3899177"/>
            <a:ext cx="475284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000" b="1" i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YYrr</a:t>
            </a:r>
            <a:endParaRPr lang="en-US" sz="1000" b="1" i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71704" y="3426047"/>
            <a:ext cx="517041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000" b="1" i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YYRr</a:t>
            </a:r>
            <a:endParaRPr lang="en-US" sz="1000" b="1" i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33210" y="3430352"/>
            <a:ext cx="595910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000" b="1" i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YyRR</a:t>
            </a:r>
            <a:endParaRPr lang="en-US" sz="1000" b="1" i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54735" y="3899606"/>
            <a:ext cx="517041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000" b="1" i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YyRr</a:t>
            </a:r>
            <a:endParaRPr lang="en-US" sz="1000" b="1" i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37515" y="4377041"/>
            <a:ext cx="517041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000" b="1" i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yyRR</a:t>
            </a:r>
            <a:endParaRPr lang="en-US" sz="1000" b="1" i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59041" y="4851460"/>
            <a:ext cx="481739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000" b="1" i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yyRr</a:t>
            </a:r>
            <a:endParaRPr lang="en-US" sz="1000" b="1" i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854555" y="4851460"/>
            <a:ext cx="481739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000" b="1" i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yyrr</a:t>
            </a:r>
            <a:endParaRPr lang="en-US" sz="1000" b="1" i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833030" y="4372734"/>
            <a:ext cx="481739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000" b="1" i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yyRr</a:t>
            </a:r>
            <a:endParaRPr lang="en-US" sz="1000" b="1" i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845945" y="3899606"/>
            <a:ext cx="481739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000" b="1" i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Yyrr</a:t>
            </a:r>
            <a:endParaRPr lang="en-US" sz="1000" b="1" i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828725" y="3430783"/>
            <a:ext cx="481739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000" b="1" i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YyRr</a:t>
            </a:r>
            <a:endParaRPr lang="en-US" sz="1000" b="1" i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6770823" y="2826887"/>
            <a:ext cx="293553" cy="354791"/>
            <a:chOff x="6770823" y="2808745"/>
            <a:chExt cx="293553" cy="354791"/>
          </a:xfrm>
        </p:grpSpPr>
        <p:grpSp>
          <p:nvGrpSpPr>
            <p:cNvPr id="49" name="Group 48"/>
            <p:cNvGrpSpPr/>
            <p:nvPr/>
          </p:nvGrpSpPr>
          <p:grpSpPr>
            <a:xfrm>
              <a:off x="6770823" y="2808745"/>
              <a:ext cx="293553" cy="354791"/>
              <a:chOff x="7723323" y="2808745"/>
              <a:chExt cx="293553" cy="354791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7723323" y="2808745"/>
                <a:ext cx="220528" cy="310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 hangingPunct="0">
                  <a:lnSpc>
                    <a:spcPts val="1800"/>
                  </a:lnSpc>
                  <a:spcAft>
                    <a:spcPts val="600"/>
                  </a:spcAft>
                </a:pPr>
                <a:r>
                  <a:rPr lang="en-US" sz="600" b="1" dirty="0" smtClean="0">
                    <a:solidFill>
                      <a:srgbClr val="000000"/>
                    </a:solidFill>
                    <a:latin typeface="Arial"/>
                    <a:ea typeface="ＭＳ Ｐゴシック" charset="0"/>
                    <a:cs typeface="Arial"/>
                  </a:rPr>
                  <a:t>1</a:t>
                </a:r>
                <a:endParaRPr lang="en-US" sz="600" b="1" dirty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7796348" y="2853195"/>
                <a:ext cx="220528" cy="310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 hangingPunct="0">
                  <a:lnSpc>
                    <a:spcPts val="1800"/>
                  </a:lnSpc>
                  <a:spcAft>
                    <a:spcPts val="600"/>
                  </a:spcAft>
                </a:pPr>
                <a:r>
                  <a:rPr lang="en-US" sz="600" b="1" dirty="0" smtClean="0">
                    <a:solidFill>
                      <a:srgbClr val="000000"/>
                    </a:solidFill>
                    <a:latin typeface="Arial"/>
                    <a:ea typeface="ＭＳ Ｐゴシック" charset="0"/>
                    <a:cs typeface="Arial"/>
                  </a:rPr>
                  <a:t>4</a:t>
                </a:r>
                <a:endParaRPr lang="en-US" sz="600" b="1" dirty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endParaRPr>
              </a:p>
            </p:txBody>
          </p:sp>
        </p:grpSp>
        <p:cxnSp>
          <p:nvCxnSpPr>
            <p:cNvPr id="51" name="Straight Connector 50"/>
            <p:cNvCxnSpPr/>
            <p:nvPr/>
          </p:nvCxnSpPr>
          <p:spPr bwMode="auto">
            <a:xfrm flipV="1">
              <a:off x="6896100" y="2974975"/>
              <a:ext cx="47625" cy="12382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4" name="Group 53"/>
          <p:cNvGrpSpPr/>
          <p:nvPr/>
        </p:nvGrpSpPr>
        <p:grpSpPr>
          <a:xfrm>
            <a:off x="6292850" y="2826887"/>
            <a:ext cx="293553" cy="354791"/>
            <a:chOff x="6770823" y="2808745"/>
            <a:chExt cx="293553" cy="354791"/>
          </a:xfrm>
        </p:grpSpPr>
        <p:grpSp>
          <p:nvGrpSpPr>
            <p:cNvPr id="55" name="Group 54"/>
            <p:cNvGrpSpPr/>
            <p:nvPr/>
          </p:nvGrpSpPr>
          <p:grpSpPr>
            <a:xfrm>
              <a:off x="6770823" y="2808745"/>
              <a:ext cx="293553" cy="354791"/>
              <a:chOff x="7723323" y="2808745"/>
              <a:chExt cx="293553" cy="354791"/>
            </a:xfrm>
          </p:grpSpPr>
          <p:sp>
            <p:nvSpPr>
              <p:cNvPr id="57" name="TextBox 56"/>
              <p:cNvSpPr txBox="1"/>
              <p:nvPr/>
            </p:nvSpPr>
            <p:spPr>
              <a:xfrm>
                <a:off x="7723323" y="2808745"/>
                <a:ext cx="220528" cy="310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 hangingPunct="0">
                  <a:lnSpc>
                    <a:spcPts val="1800"/>
                  </a:lnSpc>
                  <a:spcAft>
                    <a:spcPts val="600"/>
                  </a:spcAft>
                </a:pPr>
                <a:r>
                  <a:rPr lang="en-US" sz="600" b="1" dirty="0" smtClean="0">
                    <a:solidFill>
                      <a:srgbClr val="000000"/>
                    </a:solidFill>
                    <a:latin typeface="Arial"/>
                    <a:ea typeface="ＭＳ Ｐゴシック" charset="0"/>
                    <a:cs typeface="Arial"/>
                  </a:rPr>
                  <a:t>1</a:t>
                </a:r>
                <a:endParaRPr lang="en-US" sz="600" b="1" dirty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7796348" y="2853195"/>
                <a:ext cx="220528" cy="310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 hangingPunct="0">
                  <a:lnSpc>
                    <a:spcPts val="1800"/>
                  </a:lnSpc>
                  <a:spcAft>
                    <a:spcPts val="600"/>
                  </a:spcAft>
                </a:pPr>
                <a:r>
                  <a:rPr lang="en-US" sz="600" b="1" dirty="0" smtClean="0">
                    <a:solidFill>
                      <a:srgbClr val="000000"/>
                    </a:solidFill>
                    <a:latin typeface="Arial"/>
                    <a:ea typeface="ＭＳ Ｐゴシック" charset="0"/>
                    <a:cs typeface="Arial"/>
                  </a:rPr>
                  <a:t>4</a:t>
                </a:r>
                <a:endParaRPr lang="en-US" sz="600" b="1" dirty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endParaRPr>
              </a:p>
            </p:txBody>
          </p:sp>
        </p:grpSp>
        <p:cxnSp>
          <p:nvCxnSpPr>
            <p:cNvPr id="56" name="Straight Connector 55"/>
            <p:cNvCxnSpPr/>
            <p:nvPr/>
          </p:nvCxnSpPr>
          <p:spPr bwMode="auto">
            <a:xfrm flipV="1">
              <a:off x="6896100" y="2974975"/>
              <a:ext cx="47625" cy="12382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9" name="Group 58"/>
          <p:cNvGrpSpPr/>
          <p:nvPr/>
        </p:nvGrpSpPr>
        <p:grpSpPr>
          <a:xfrm>
            <a:off x="5822950" y="2826887"/>
            <a:ext cx="293553" cy="354791"/>
            <a:chOff x="6770823" y="2808745"/>
            <a:chExt cx="293553" cy="354791"/>
          </a:xfrm>
        </p:grpSpPr>
        <p:grpSp>
          <p:nvGrpSpPr>
            <p:cNvPr id="60" name="Group 59"/>
            <p:cNvGrpSpPr/>
            <p:nvPr/>
          </p:nvGrpSpPr>
          <p:grpSpPr>
            <a:xfrm>
              <a:off x="6770823" y="2808745"/>
              <a:ext cx="293553" cy="354791"/>
              <a:chOff x="7723323" y="2808745"/>
              <a:chExt cx="293553" cy="354791"/>
            </a:xfrm>
          </p:grpSpPr>
          <p:sp>
            <p:nvSpPr>
              <p:cNvPr id="62" name="TextBox 61"/>
              <p:cNvSpPr txBox="1"/>
              <p:nvPr/>
            </p:nvSpPr>
            <p:spPr>
              <a:xfrm>
                <a:off x="7723323" y="2808745"/>
                <a:ext cx="220528" cy="310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 hangingPunct="0">
                  <a:lnSpc>
                    <a:spcPts val="1800"/>
                  </a:lnSpc>
                  <a:spcAft>
                    <a:spcPts val="600"/>
                  </a:spcAft>
                </a:pPr>
                <a:r>
                  <a:rPr lang="en-US" sz="600" b="1" dirty="0" smtClean="0">
                    <a:solidFill>
                      <a:srgbClr val="000000"/>
                    </a:solidFill>
                    <a:latin typeface="Arial"/>
                    <a:ea typeface="ＭＳ Ｐゴシック" charset="0"/>
                    <a:cs typeface="Arial"/>
                  </a:rPr>
                  <a:t>1</a:t>
                </a:r>
                <a:endParaRPr lang="en-US" sz="600" b="1" dirty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7796348" y="2853195"/>
                <a:ext cx="220528" cy="310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 hangingPunct="0">
                  <a:lnSpc>
                    <a:spcPts val="1800"/>
                  </a:lnSpc>
                  <a:spcAft>
                    <a:spcPts val="600"/>
                  </a:spcAft>
                </a:pPr>
                <a:r>
                  <a:rPr lang="en-US" sz="600" b="1" dirty="0" smtClean="0">
                    <a:solidFill>
                      <a:srgbClr val="000000"/>
                    </a:solidFill>
                    <a:latin typeface="Arial"/>
                    <a:ea typeface="ＭＳ Ｐゴシック" charset="0"/>
                    <a:cs typeface="Arial"/>
                  </a:rPr>
                  <a:t>4</a:t>
                </a:r>
                <a:endParaRPr lang="en-US" sz="600" b="1" dirty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endParaRPr>
              </a:p>
            </p:txBody>
          </p:sp>
        </p:grpSp>
        <p:cxnSp>
          <p:nvCxnSpPr>
            <p:cNvPr id="61" name="Straight Connector 60"/>
            <p:cNvCxnSpPr/>
            <p:nvPr/>
          </p:nvCxnSpPr>
          <p:spPr bwMode="auto">
            <a:xfrm flipV="1">
              <a:off x="6896100" y="2974975"/>
              <a:ext cx="47625" cy="12382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4" name="Group 63"/>
          <p:cNvGrpSpPr/>
          <p:nvPr/>
        </p:nvGrpSpPr>
        <p:grpSpPr>
          <a:xfrm>
            <a:off x="5327650" y="2826887"/>
            <a:ext cx="293553" cy="354791"/>
            <a:chOff x="6770823" y="2808745"/>
            <a:chExt cx="293553" cy="354791"/>
          </a:xfrm>
        </p:grpSpPr>
        <p:grpSp>
          <p:nvGrpSpPr>
            <p:cNvPr id="65" name="Group 64"/>
            <p:cNvGrpSpPr/>
            <p:nvPr/>
          </p:nvGrpSpPr>
          <p:grpSpPr>
            <a:xfrm>
              <a:off x="6770823" y="2808745"/>
              <a:ext cx="293553" cy="354791"/>
              <a:chOff x="7723323" y="2808745"/>
              <a:chExt cx="293553" cy="354791"/>
            </a:xfrm>
          </p:grpSpPr>
          <p:sp>
            <p:nvSpPr>
              <p:cNvPr id="67" name="TextBox 66"/>
              <p:cNvSpPr txBox="1"/>
              <p:nvPr/>
            </p:nvSpPr>
            <p:spPr>
              <a:xfrm>
                <a:off x="7723323" y="2808745"/>
                <a:ext cx="220528" cy="310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 hangingPunct="0">
                  <a:lnSpc>
                    <a:spcPts val="1800"/>
                  </a:lnSpc>
                  <a:spcAft>
                    <a:spcPts val="600"/>
                  </a:spcAft>
                </a:pPr>
                <a:r>
                  <a:rPr lang="en-US" sz="600" b="1" dirty="0" smtClean="0">
                    <a:solidFill>
                      <a:srgbClr val="000000"/>
                    </a:solidFill>
                    <a:latin typeface="Arial"/>
                    <a:ea typeface="ＭＳ Ｐゴシック" charset="0"/>
                    <a:cs typeface="Arial"/>
                  </a:rPr>
                  <a:t>1</a:t>
                </a:r>
                <a:endParaRPr lang="en-US" sz="600" b="1" dirty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7796348" y="2853195"/>
                <a:ext cx="220528" cy="310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 hangingPunct="0">
                  <a:lnSpc>
                    <a:spcPts val="1800"/>
                  </a:lnSpc>
                  <a:spcAft>
                    <a:spcPts val="600"/>
                  </a:spcAft>
                </a:pPr>
                <a:r>
                  <a:rPr lang="en-US" sz="600" b="1" dirty="0" smtClean="0">
                    <a:solidFill>
                      <a:srgbClr val="000000"/>
                    </a:solidFill>
                    <a:latin typeface="Arial"/>
                    <a:ea typeface="ＭＳ Ｐゴシック" charset="0"/>
                    <a:cs typeface="Arial"/>
                  </a:rPr>
                  <a:t>4</a:t>
                </a:r>
                <a:endParaRPr lang="en-US" sz="600" b="1" dirty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endParaRPr>
              </a:p>
            </p:txBody>
          </p:sp>
        </p:grpSp>
        <p:cxnSp>
          <p:nvCxnSpPr>
            <p:cNvPr id="66" name="Straight Connector 65"/>
            <p:cNvCxnSpPr/>
            <p:nvPr/>
          </p:nvCxnSpPr>
          <p:spPr bwMode="auto">
            <a:xfrm flipV="1">
              <a:off x="6896100" y="2974975"/>
              <a:ext cx="47625" cy="12382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9" name="Group 68"/>
          <p:cNvGrpSpPr/>
          <p:nvPr/>
        </p:nvGrpSpPr>
        <p:grpSpPr>
          <a:xfrm>
            <a:off x="4845050" y="3271387"/>
            <a:ext cx="293553" cy="354791"/>
            <a:chOff x="6770823" y="2808745"/>
            <a:chExt cx="293553" cy="354791"/>
          </a:xfrm>
        </p:grpSpPr>
        <p:grpSp>
          <p:nvGrpSpPr>
            <p:cNvPr id="70" name="Group 69"/>
            <p:cNvGrpSpPr/>
            <p:nvPr/>
          </p:nvGrpSpPr>
          <p:grpSpPr>
            <a:xfrm>
              <a:off x="6770823" y="2808745"/>
              <a:ext cx="293553" cy="354791"/>
              <a:chOff x="7723323" y="2808745"/>
              <a:chExt cx="293553" cy="354791"/>
            </a:xfrm>
          </p:grpSpPr>
          <p:sp>
            <p:nvSpPr>
              <p:cNvPr id="72" name="TextBox 71"/>
              <p:cNvSpPr txBox="1"/>
              <p:nvPr/>
            </p:nvSpPr>
            <p:spPr>
              <a:xfrm>
                <a:off x="7723323" y="2808745"/>
                <a:ext cx="220528" cy="310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 hangingPunct="0">
                  <a:lnSpc>
                    <a:spcPts val="1800"/>
                  </a:lnSpc>
                  <a:spcAft>
                    <a:spcPts val="600"/>
                  </a:spcAft>
                </a:pPr>
                <a:r>
                  <a:rPr lang="en-US" sz="600" b="1" dirty="0" smtClean="0">
                    <a:solidFill>
                      <a:srgbClr val="000000"/>
                    </a:solidFill>
                    <a:latin typeface="Arial"/>
                    <a:ea typeface="ＭＳ Ｐゴシック" charset="0"/>
                    <a:cs typeface="Arial"/>
                  </a:rPr>
                  <a:t>1</a:t>
                </a:r>
                <a:endParaRPr lang="en-US" sz="600" b="1" dirty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7796348" y="2853195"/>
                <a:ext cx="220528" cy="310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 hangingPunct="0">
                  <a:lnSpc>
                    <a:spcPts val="1800"/>
                  </a:lnSpc>
                  <a:spcAft>
                    <a:spcPts val="600"/>
                  </a:spcAft>
                </a:pPr>
                <a:r>
                  <a:rPr lang="en-US" sz="600" b="1" dirty="0" smtClean="0">
                    <a:solidFill>
                      <a:srgbClr val="000000"/>
                    </a:solidFill>
                    <a:latin typeface="Arial"/>
                    <a:ea typeface="ＭＳ Ｐゴシック" charset="0"/>
                    <a:cs typeface="Arial"/>
                  </a:rPr>
                  <a:t>4</a:t>
                </a:r>
                <a:endParaRPr lang="en-US" sz="600" b="1" dirty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endParaRPr>
              </a:p>
            </p:txBody>
          </p:sp>
        </p:grpSp>
        <p:cxnSp>
          <p:nvCxnSpPr>
            <p:cNvPr id="71" name="Straight Connector 70"/>
            <p:cNvCxnSpPr/>
            <p:nvPr/>
          </p:nvCxnSpPr>
          <p:spPr bwMode="auto">
            <a:xfrm flipV="1">
              <a:off x="6896100" y="2974975"/>
              <a:ext cx="47625" cy="12382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4" name="Group 73"/>
          <p:cNvGrpSpPr/>
          <p:nvPr/>
        </p:nvGrpSpPr>
        <p:grpSpPr>
          <a:xfrm>
            <a:off x="4845050" y="3739242"/>
            <a:ext cx="293553" cy="354791"/>
            <a:chOff x="6770823" y="2808745"/>
            <a:chExt cx="293553" cy="354791"/>
          </a:xfrm>
        </p:grpSpPr>
        <p:grpSp>
          <p:nvGrpSpPr>
            <p:cNvPr id="75" name="Group 74"/>
            <p:cNvGrpSpPr/>
            <p:nvPr/>
          </p:nvGrpSpPr>
          <p:grpSpPr>
            <a:xfrm>
              <a:off x="6770823" y="2808745"/>
              <a:ext cx="293553" cy="354791"/>
              <a:chOff x="7723323" y="2808745"/>
              <a:chExt cx="293553" cy="354791"/>
            </a:xfrm>
          </p:grpSpPr>
          <p:sp>
            <p:nvSpPr>
              <p:cNvPr id="77" name="TextBox 76"/>
              <p:cNvSpPr txBox="1"/>
              <p:nvPr/>
            </p:nvSpPr>
            <p:spPr>
              <a:xfrm>
                <a:off x="7723323" y="2808745"/>
                <a:ext cx="220528" cy="310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 hangingPunct="0">
                  <a:lnSpc>
                    <a:spcPts val="1800"/>
                  </a:lnSpc>
                  <a:spcAft>
                    <a:spcPts val="600"/>
                  </a:spcAft>
                </a:pPr>
                <a:r>
                  <a:rPr lang="en-US" sz="600" b="1" dirty="0" smtClean="0">
                    <a:solidFill>
                      <a:srgbClr val="000000"/>
                    </a:solidFill>
                    <a:latin typeface="Arial"/>
                    <a:ea typeface="ＭＳ Ｐゴシック" charset="0"/>
                    <a:cs typeface="Arial"/>
                  </a:rPr>
                  <a:t>1</a:t>
                </a:r>
                <a:endParaRPr lang="en-US" sz="600" b="1" dirty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7796348" y="2853195"/>
                <a:ext cx="220528" cy="310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 hangingPunct="0">
                  <a:lnSpc>
                    <a:spcPts val="1800"/>
                  </a:lnSpc>
                  <a:spcAft>
                    <a:spcPts val="600"/>
                  </a:spcAft>
                </a:pPr>
                <a:r>
                  <a:rPr lang="en-US" sz="600" b="1" dirty="0" smtClean="0">
                    <a:solidFill>
                      <a:srgbClr val="000000"/>
                    </a:solidFill>
                    <a:latin typeface="Arial"/>
                    <a:ea typeface="ＭＳ Ｐゴシック" charset="0"/>
                    <a:cs typeface="Arial"/>
                  </a:rPr>
                  <a:t>4</a:t>
                </a:r>
                <a:endParaRPr lang="en-US" sz="600" b="1" dirty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endParaRPr>
              </a:p>
            </p:txBody>
          </p:sp>
        </p:grpSp>
        <p:cxnSp>
          <p:nvCxnSpPr>
            <p:cNvPr id="76" name="Straight Connector 75"/>
            <p:cNvCxnSpPr/>
            <p:nvPr/>
          </p:nvCxnSpPr>
          <p:spPr bwMode="auto">
            <a:xfrm flipV="1">
              <a:off x="6896100" y="2974975"/>
              <a:ext cx="47625" cy="12382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9" name="Group 78"/>
          <p:cNvGrpSpPr/>
          <p:nvPr/>
        </p:nvGrpSpPr>
        <p:grpSpPr>
          <a:xfrm>
            <a:off x="4845050" y="4212317"/>
            <a:ext cx="293553" cy="354791"/>
            <a:chOff x="6770823" y="2808745"/>
            <a:chExt cx="293553" cy="354791"/>
          </a:xfrm>
        </p:grpSpPr>
        <p:grpSp>
          <p:nvGrpSpPr>
            <p:cNvPr id="80" name="Group 79"/>
            <p:cNvGrpSpPr/>
            <p:nvPr/>
          </p:nvGrpSpPr>
          <p:grpSpPr>
            <a:xfrm>
              <a:off x="6770823" y="2808745"/>
              <a:ext cx="293553" cy="354791"/>
              <a:chOff x="7723323" y="2808745"/>
              <a:chExt cx="293553" cy="354791"/>
            </a:xfrm>
          </p:grpSpPr>
          <p:sp>
            <p:nvSpPr>
              <p:cNvPr id="82" name="TextBox 81"/>
              <p:cNvSpPr txBox="1"/>
              <p:nvPr/>
            </p:nvSpPr>
            <p:spPr>
              <a:xfrm>
                <a:off x="7723323" y="2808745"/>
                <a:ext cx="220528" cy="310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 hangingPunct="0">
                  <a:lnSpc>
                    <a:spcPts val="1800"/>
                  </a:lnSpc>
                  <a:spcAft>
                    <a:spcPts val="600"/>
                  </a:spcAft>
                </a:pPr>
                <a:r>
                  <a:rPr lang="en-US" sz="600" b="1" dirty="0" smtClean="0">
                    <a:solidFill>
                      <a:srgbClr val="000000"/>
                    </a:solidFill>
                    <a:latin typeface="Arial"/>
                    <a:ea typeface="ＭＳ Ｐゴシック" charset="0"/>
                    <a:cs typeface="Arial"/>
                  </a:rPr>
                  <a:t>1</a:t>
                </a:r>
                <a:endParaRPr lang="en-US" sz="600" b="1" dirty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7796348" y="2853195"/>
                <a:ext cx="220528" cy="310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 hangingPunct="0">
                  <a:lnSpc>
                    <a:spcPts val="1800"/>
                  </a:lnSpc>
                  <a:spcAft>
                    <a:spcPts val="600"/>
                  </a:spcAft>
                </a:pPr>
                <a:r>
                  <a:rPr lang="en-US" sz="600" b="1" dirty="0" smtClean="0">
                    <a:solidFill>
                      <a:srgbClr val="000000"/>
                    </a:solidFill>
                    <a:latin typeface="Arial"/>
                    <a:ea typeface="ＭＳ Ｐゴシック" charset="0"/>
                    <a:cs typeface="Arial"/>
                  </a:rPr>
                  <a:t>4</a:t>
                </a:r>
                <a:endParaRPr lang="en-US" sz="600" b="1" dirty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endParaRPr>
              </a:p>
            </p:txBody>
          </p:sp>
        </p:grpSp>
        <p:cxnSp>
          <p:nvCxnSpPr>
            <p:cNvPr id="81" name="Straight Connector 80"/>
            <p:cNvCxnSpPr/>
            <p:nvPr/>
          </p:nvCxnSpPr>
          <p:spPr bwMode="auto">
            <a:xfrm flipV="1">
              <a:off x="6896100" y="2974975"/>
              <a:ext cx="47625" cy="12382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4" name="Group 83"/>
          <p:cNvGrpSpPr/>
          <p:nvPr/>
        </p:nvGrpSpPr>
        <p:grpSpPr>
          <a:xfrm>
            <a:off x="4845050" y="4688567"/>
            <a:ext cx="293553" cy="354791"/>
            <a:chOff x="6770823" y="2808745"/>
            <a:chExt cx="293553" cy="354791"/>
          </a:xfrm>
        </p:grpSpPr>
        <p:grpSp>
          <p:nvGrpSpPr>
            <p:cNvPr id="85" name="Group 84"/>
            <p:cNvGrpSpPr/>
            <p:nvPr/>
          </p:nvGrpSpPr>
          <p:grpSpPr>
            <a:xfrm>
              <a:off x="6770823" y="2808745"/>
              <a:ext cx="293553" cy="354791"/>
              <a:chOff x="7723323" y="2808745"/>
              <a:chExt cx="293553" cy="354791"/>
            </a:xfrm>
          </p:grpSpPr>
          <p:sp>
            <p:nvSpPr>
              <p:cNvPr id="87" name="TextBox 86"/>
              <p:cNvSpPr txBox="1"/>
              <p:nvPr/>
            </p:nvSpPr>
            <p:spPr>
              <a:xfrm>
                <a:off x="7723323" y="2808745"/>
                <a:ext cx="220528" cy="310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 hangingPunct="0">
                  <a:lnSpc>
                    <a:spcPts val="1800"/>
                  </a:lnSpc>
                  <a:spcAft>
                    <a:spcPts val="600"/>
                  </a:spcAft>
                </a:pPr>
                <a:r>
                  <a:rPr lang="en-US" sz="600" b="1" dirty="0" smtClean="0">
                    <a:solidFill>
                      <a:srgbClr val="000000"/>
                    </a:solidFill>
                    <a:latin typeface="Arial"/>
                    <a:ea typeface="ＭＳ Ｐゴシック" charset="0"/>
                    <a:cs typeface="Arial"/>
                  </a:rPr>
                  <a:t>1</a:t>
                </a:r>
                <a:endParaRPr lang="en-US" sz="600" b="1" dirty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7796348" y="2853195"/>
                <a:ext cx="220528" cy="310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 hangingPunct="0">
                  <a:lnSpc>
                    <a:spcPts val="1800"/>
                  </a:lnSpc>
                  <a:spcAft>
                    <a:spcPts val="600"/>
                  </a:spcAft>
                </a:pPr>
                <a:r>
                  <a:rPr lang="en-US" sz="600" b="1" dirty="0" smtClean="0">
                    <a:solidFill>
                      <a:srgbClr val="000000"/>
                    </a:solidFill>
                    <a:latin typeface="Arial"/>
                    <a:ea typeface="ＭＳ Ｐゴシック" charset="0"/>
                    <a:cs typeface="Arial"/>
                  </a:rPr>
                  <a:t>4</a:t>
                </a:r>
                <a:endParaRPr lang="en-US" sz="600" b="1" dirty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endParaRPr>
              </a:p>
            </p:txBody>
          </p:sp>
        </p:grpSp>
        <p:cxnSp>
          <p:nvCxnSpPr>
            <p:cNvPr id="86" name="Straight Connector 85"/>
            <p:cNvCxnSpPr/>
            <p:nvPr/>
          </p:nvCxnSpPr>
          <p:spPr bwMode="auto">
            <a:xfrm flipV="1">
              <a:off x="6896100" y="2974975"/>
              <a:ext cx="47625" cy="12382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9" name="Group 88"/>
          <p:cNvGrpSpPr/>
          <p:nvPr/>
        </p:nvGrpSpPr>
        <p:grpSpPr>
          <a:xfrm>
            <a:off x="3851275" y="4498067"/>
            <a:ext cx="293553" cy="354791"/>
            <a:chOff x="6770823" y="2808745"/>
            <a:chExt cx="293553" cy="354791"/>
          </a:xfrm>
        </p:grpSpPr>
        <p:grpSp>
          <p:nvGrpSpPr>
            <p:cNvPr id="90" name="Group 89"/>
            <p:cNvGrpSpPr/>
            <p:nvPr/>
          </p:nvGrpSpPr>
          <p:grpSpPr>
            <a:xfrm>
              <a:off x="6770823" y="2808745"/>
              <a:ext cx="293553" cy="354791"/>
              <a:chOff x="7723323" y="2808745"/>
              <a:chExt cx="293553" cy="354791"/>
            </a:xfrm>
          </p:grpSpPr>
          <p:sp>
            <p:nvSpPr>
              <p:cNvPr id="92" name="TextBox 91"/>
              <p:cNvSpPr txBox="1"/>
              <p:nvPr/>
            </p:nvSpPr>
            <p:spPr>
              <a:xfrm>
                <a:off x="7723323" y="2808745"/>
                <a:ext cx="220528" cy="310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 hangingPunct="0">
                  <a:lnSpc>
                    <a:spcPts val="1800"/>
                  </a:lnSpc>
                  <a:spcAft>
                    <a:spcPts val="600"/>
                  </a:spcAft>
                </a:pPr>
                <a:r>
                  <a:rPr lang="en-US" sz="600" b="1" dirty="0" smtClean="0">
                    <a:solidFill>
                      <a:srgbClr val="000000"/>
                    </a:solidFill>
                    <a:latin typeface="Arial"/>
                    <a:ea typeface="ＭＳ Ｐゴシック" charset="0"/>
                    <a:cs typeface="Arial"/>
                  </a:rPr>
                  <a:t>1</a:t>
                </a:r>
                <a:endParaRPr lang="en-US" sz="600" b="1" dirty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7796348" y="2853195"/>
                <a:ext cx="220528" cy="310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 hangingPunct="0">
                  <a:lnSpc>
                    <a:spcPts val="1800"/>
                  </a:lnSpc>
                  <a:spcAft>
                    <a:spcPts val="600"/>
                  </a:spcAft>
                </a:pPr>
                <a:r>
                  <a:rPr lang="en-US" sz="600" b="1" dirty="0" smtClean="0">
                    <a:solidFill>
                      <a:srgbClr val="000000"/>
                    </a:solidFill>
                    <a:latin typeface="Arial"/>
                    <a:ea typeface="ＭＳ Ｐゴシック" charset="0"/>
                    <a:cs typeface="Arial"/>
                  </a:rPr>
                  <a:t>4</a:t>
                </a:r>
                <a:endParaRPr lang="en-US" sz="600" b="1" dirty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endParaRPr>
              </a:p>
            </p:txBody>
          </p:sp>
        </p:grpSp>
        <p:cxnSp>
          <p:nvCxnSpPr>
            <p:cNvPr id="91" name="Straight Connector 90"/>
            <p:cNvCxnSpPr/>
            <p:nvPr/>
          </p:nvCxnSpPr>
          <p:spPr bwMode="auto">
            <a:xfrm flipV="1">
              <a:off x="6896100" y="2974975"/>
              <a:ext cx="47625" cy="12382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4" name="Group 103"/>
          <p:cNvGrpSpPr/>
          <p:nvPr/>
        </p:nvGrpSpPr>
        <p:grpSpPr>
          <a:xfrm>
            <a:off x="2921000" y="4031342"/>
            <a:ext cx="293553" cy="344532"/>
            <a:chOff x="2822575" y="5464175"/>
            <a:chExt cx="293553" cy="344532"/>
          </a:xfrm>
        </p:grpSpPr>
        <p:grpSp>
          <p:nvGrpSpPr>
            <p:cNvPr id="95" name="Group 94"/>
            <p:cNvGrpSpPr/>
            <p:nvPr/>
          </p:nvGrpSpPr>
          <p:grpSpPr>
            <a:xfrm>
              <a:off x="2822575" y="5464175"/>
              <a:ext cx="293553" cy="344532"/>
              <a:chOff x="7723323" y="2808745"/>
              <a:chExt cx="293553" cy="344532"/>
            </a:xfrm>
          </p:grpSpPr>
          <p:sp>
            <p:nvSpPr>
              <p:cNvPr id="97" name="TextBox 96"/>
              <p:cNvSpPr txBox="1"/>
              <p:nvPr/>
            </p:nvSpPr>
            <p:spPr>
              <a:xfrm>
                <a:off x="7723323" y="2808745"/>
                <a:ext cx="220528" cy="310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 hangingPunct="0">
                  <a:lnSpc>
                    <a:spcPts val="1800"/>
                  </a:lnSpc>
                  <a:spcAft>
                    <a:spcPts val="600"/>
                  </a:spcAft>
                </a:pPr>
                <a:r>
                  <a:rPr lang="en-US" sz="600" b="1" dirty="0" smtClean="0">
                    <a:solidFill>
                      <a:srgbClr val="000000"/>
                    </a:solidFill>
                    <a:latin typeface="Arial"/>
                    <a:ea typeface="ＭＳ Ｐゴシック" charset="0"/>
                    <a:cs typeface="Arial"/>
                  </a:rPr>
                  <a:t>1</a:t>
                </a:r>
                <a:endParaRPr lang="en-US" sz="600" b="1" dirty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7796348" y="2853195"/>
                <a:ext cx="220528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 hangingPunct="0">
                  <a:lnSpc>
                    <a:spcPts val="1800"/>
                  </a:lnSpc>
                  <a:spcAft>
                    <a:spcPts val="600"/>
                  </a:spcAft>
                </a:pPr>
                <a:r>
                  <a:rPr lang="en-US" sz="600" b="1" dirty="0" smtClean="0">
                    <a:solidFill>
                      <a:srgbClr val="000000"/>
                    </a:solidFill>
                    <a:latin typeface="Arial"/>
                    <a:ea typeface="ＭＳ Ｐゴシック" charset="0"/>
                    <a:cs typeface="Arial"/>
                  </a:rPr>
                  <a:t>2</a:t>
                </a:r>
                <a:endParaRPr lang="en-US" sz="600" b="1" dirty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endParaRPr>
              </a:p>
            </p:txBody>
          </p:sp>
        </p:grpSp>
        <p:cxnSp>
          <p:nvCxnSpPr>
            <p:cNvPr id="96" name="Straight Connector 95"/>
            <p:cNvCxnSpPr/>
            <p:nvPr/>
          </p:nvCxnSpPr>
          <p:spPr bwMode="auto">
            <a:xfrm flipV="1">
              <a:off x="2947852" y="5630405"/>
              <a:ext cx="47625" cy="12382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5" name="Group 104"/>
          <p:cNvGrpSpPr/>
          <p:nvPr/>
        </p:nvGrpSpPr>
        <p:grpSpPr>
          <a:xfrm>
            <a:off x="3352800" y="4498067"/>
            <a:ext cx="293553" cy="354791"/>
            <a:chOff x="3276600" y="5464175"/>
            <a:chExt cx="293553" cy="354791"/>
          </a:xfrm>
        </p:grpSpPr>
        <p:sp>
          <p:nvSpPr>
            <p:cNvPr id="103" name="TextBox 102"/>
            <p:cNvSpPr txBox="1"/>
            <p:nvPr/>
          </p:nvSpPr>
          <p:spPr>
            <a:xfrm>
              <a:off x="3349625" y="5508625"/>
              <a:ext cx="220528" cy="310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>
                <a:lnSpc>
                  <a:spcPts val="1800"/>
                </a:lnSpc>
                <a:spcAft>
                  <a:spcPts val="600"/>
                </a:spcAft>
              </a:pPr>
              <a:r>
                <a:rPr lang="en-US" sz="600" b="1" dirty="0" smtClean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rPr>
                <a:t>4</a:t>
              </a:r>
              <a:endParaRPr lang="en-US" sz="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endParaRPr>
            </a:p>
          </p:txBody>
        </p:sp>
        <p:cxnSp>
          <p:nvCxnSpPr>
            <p:cNvPr id="101" name="Straight Connector 100"/>
            <p:cNvCxnSpPr/>
            <p:nvPr/>
          </p:nvCxnSpPr>
          <p:spPr bwMode="auto">
            <a:xfrm flipV="1">
              <a:off x="3401877" y="5630405"/>
              <a:ext cx="47625" cy="12382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2" name="TextBox 101"/>
            <p:cNvSpPr txBox="1"/>
            <p:nvPr/>
          </p:nvSpPr>
          <p:spPr>
            <a:xfrm>
              <a:off x="3276600" y="5464175"/>
              <a:ext cx="220528" cy="310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>
                <a:lnSpc>
                  <a:spcPts val="1800"/>
                </a:lnSpc>
                <a:spcAft>
                  <a:spcPts val="600"/>
                </a:spcAft>
              </a:pPr>
              <a:r>
                <a:rPr lang="en-US" sz="600" b="1" dirty="0" smtClean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rPr>
                <a:t>3</a:t>
              </a:r>
              <a:endParaRPr lang="en-US" sz="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2921000" y="3558267"/>
            <a:ext cx="293553" cy="344532"/>
            <a:chOff x="2822575" y="5464175"/>
            <a:chExt cx="293553" cy="344532"/>
          </a:xfrm>
        </p:grpSpPr>
        <p:grpSp>
          <p:nvGrpSpPr>
            <p:cNvPr id="107" name="Group 106"/>
            <p:cNvGrpSpPr/>
            <p:nvPr/>
          </p:nvGrpSpPr>
          <p:grpSpPr>
            <a:xfrm>
              <a:off x="2822575" y="5464175"/>
              <a:ext cx="293553" cy="344532"/>
              <a:chOff x="7723323" y="2808745"/>
              <a:chExt cx="293553" cy="344532"/>
            </a:xfrm>
          </p:grpSpPr>
          <p:sp>
            <p:nvSpPr>
              <p:cNvPr id="109" name="TextBox 108"/>
              <p:cNvSpPr txBox="1"/>
              <p:nvPr/>
            </p:nvSpPr>
            <p:spPr>
              <a:xfrm>
                <a:off x="7723323" y="2808745"/>
                <a:ext cx="220528" cy="310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 hangingPunct="0">
                  <a:lnSpc>
                    <a:spcPts val="1800"/>
                  </a:lnSpc>
                  <a:spcAft>
                    <a:spcPts val="600"/>
                  </a:spcAft>
                </a:pPr>
                <a:r>
                  <a:rPr lang="en-US" sz="600" b="1" dirty="0" smtClean="0">
                    <a:solidFill>
                      <a:srgbClr val="000000"/>
                    </a:solidFill>
                    <a:latin typeface="Arial"/>
                    <a:ea typeface="ＭＳ Ｐゴシック" charset="0"/>
                    <a:cs typeface="Arial"/>
                  </a:rPr>
                  <a:t>1</a:t>
                </a:r>
                <a:endParaRPr lang="en-US" sz="600" b="1" dirty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7796348" y="2853195"/>
                <a:ext cx="220528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 hangingPunct="0">
                  <a:lnSpc>
                    <a:spcPts val="1800"/>
                  </a:lnSpc>
                  <a:spcAft>
                    <a:spcPts val="600"/>
                  </a:spcAft>
                </a:pPr>
                <a:r>
                  <a:rPr lang="en-US" sz="600" b="1" dirty="0" smtClean="0">
                    <a:solidFill>
                      <a:srgbClr val="000000"/>
                    </a:solidFill>
                    <a:latin typeface="Arial"/>
                    <a:ea typeface="ＭＳ Ｐゴシック" charset="0"/>
                    <a:cs typeface="Arial"/>
                  </a:rPr>
                  <a:t>2</a:t>
                </a:r>
                <a:endParaRPr lang="en-US" sz="600" b="1" dirty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endParaRPr>
              </a:p>
            </p:txBody>
          </p:sp>
        </p:grpSp>
        <p:cxnSp>
          <p:nvCxnSpPr>
            <p:cNvPr id="108" name="Straight Connector 107"/>
            <p:cNvCxnSpPr/>
            <p:nvPr/>
          </p:nvCxnSpPr>
          <p:spPr bwMode="auto">
            <a:xfrm flipV="1">
              <a:off x="2947852" y="5630405"/>
              <a:ext cx="47625" cy="12382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1" name="Group 110"/>
          <p:cNvGrpSpPr/>
          <p:nvPr/>
        </p:nvGrpSpPr>
        <p:grpSpPr>
          <a:xfrm>
            <a:off x="3384550" y="3116942"/>
            <a:ext cx="293553" cy="344532"/>
            <a:chOff x="2822575" y="5464175"/>
            <a:chExt cx="293553" cy="344532"/>
          </a:xfrm>
        </p:grpSpPr>
        <p:grpSp>
          <p:nvGrpSpPr>
            <p:cNvPr id="112" name="Group 111"/>
            <p:cNvGrpSpPr/>
            <p:nvPr/>
          </p:nvGrpSpPr>
          <p:grpSpPr>
            <a:xfrm>
              <a:off x="2822575" y="5464175"/>
              <a:ext cx="293553" cy="344532"/>
              <a:chOff x="7723323" y="2808745"/>
              <a:chExt cx="293553" cy="344532"/>
            </a:xfrm>
          </p:grpSpPr>
          <p:sp>
            <p:nvSpPr>
              <p:cNvPr id="114" name="TextBox 113"/>
              <p:cNvSpPr txBox="1"/>
              <p:nvPr/>
            </p:nvSpPr>
            <p:spPr>
              <a:xfrm>
                <a:off x="7723323" y="2808745"/>
                <a:ext cx="220528" cy="310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 hangingPunct="0">
                  <a:lnSpc>
                    <a:spcPts val="1800"/>
                  </a:lnSpc>
                  <a:spcAft>
                    <a:spcPts val="600"/>
                  </a:spcAft>
                </a:pPr>
                <a:r>
                  <a:rPr lang="en-US" sz="600" b="1" dirty="0" smtClean="0">
                    <a:solidFill>
                      <a:srgbClr val="000000"/>
                    </a:solidFill>
                    <a:latin typeface="Arial"/>
                    <a:ea typeface="ＭＳ Ｐゴシック" charset="0"/>
                    <a:cs typeface="Arial"/>
                  </a:rPr>
                  <a:t>1</a:t>
                </a:r>
                <a:endParaRPr lang="en-US" sz="600" b="1" dirty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7796348" y="2853195"/>
                <a:ext cx="220528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 hangingPunct="0">
                  <a:lnSpc>
                    <a:spcPts val="1800"/>
                  </a:lnSpc>
                  <a:spcAft>
                    <a:spcPts val="600"/>
                  </a:spcAft>
                </a:pPr>
                <a:r>
                  <a:rPr lang="en-US" sz="600" b="1" dirty="0" smtClean="0">
                    <a:solidFill>
                      <a:srgbClr val="000000"/>
                    </a:solidFill>
                    <a:latin typeface="Arial"/>
                    <a:ea typeface="ＭＳ Ｐゴシック" charset="0"/>
                    <a:cs typeface="Arial"/>
                  </a:rPr>
                  <a:t>2</a:t>
                </a:r>
                <a:endParaRPr lang="en-US" sz="600" b="1" dirty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endParaRPr>
              </a:p>
            </p:txBody>
          </p:sp>
        </p:grpSp>
        <p:cxnSp>
          <p:nvCxnSpPr>
            <p:cNvPr id="113" name="Straight Connector 112"/>
            <p:cNvCxnSpPr/>
            <p:nvPr/>
          </p:nvCxnSpPr>
          <p:spPr bwMode="auto">
            <a:xfrm flipV="1">
              <a:off x="2947852" y="5630405"/>
              <a:ext cx="47625" cy="12382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6" name="Group 115"/>
          <p:cNvGrpSpPr/>
          <p:nvPr/>
        </p:nvGrpSpPr>
        <p:grpSpPr>
          <a:xfrm>
            <a:off x="3883025" y="3116942"/>
            <a:ext cx="293553" cy="344532"/>
            <a:chOff x="2822575" y="5464175"/>
            <a:chExt cx="293553" cy="344532"/>
          </a:xfrm>
        </p:grpSpPr>
        <p:grpSp>
          <p:nvGrpSpPr>
            <p:cNvPr id="117" name="Group 116"/>
            <p:cNvGrpSpPr/>
            <p:nvPr/>
          </p:nvGrpSpPr>
          <p:grpSpPr>
            <a:xfrm>
              <a:off x="2822575" y="5464175"/>
              <a:ext cx="293553" cy="344532"/>
              <a:chOff x="7723323" y="2808745"/>
              <a:chExt cx="293553" cy="344532"/>
            </a:xfrm>
          </p:grpSpPr>
          <p:sp>
            <p:nvSpPr>
              <p:cNvPr id="119" name="TextBox 118"/>
              <p:cNvSpPr txBox="1"/>
              <p:nvPr/>
            </p:nvSpPr>
            <p:spPr>
              <a:xfrm>
                <a:off x="7723323" y="2808745"/>
                <a:ext cx="220528" cy="310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 hangingPunct="0">
                  <a:lnSpc>
                    <a:spcPts val="1800"/>
                  </a:lnSpc>
                  <a:spcAft>
                    <a:spcPts val="600"/>
                  </a:spcAft>
                </a:pPr>
                <a:r>
                  <a:rPr lang="en-US" sz="600" b="1" dirty="0" smtClean="0">
                    <a:solidFill>
                      <a:srgbClr val="000000"/>
                    </a:solidFill>
                    <a:latin typeface="Arial"/>
                    <a:ea typeface="ＭＳ Ｐゴシック" charset="0"/>
                    <a:cs typeface="Arial"/>
                  </a:rPr>
                  <a:t>1</a:t>
                </a:r>
                <a:endParaRPr lang="en-US" sz="600" b="1" dirty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7796348" y="2853195"/>
                <a:ext cx="220528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 hangingPunct="0">
                  <a:lnSpc>
                    <a:spcPts val="1800"/>
                  </a:lnSpc>
                  <a:spcAft>
                    <a:spcPts val="600"/>
                  </a:spcAft>
                </a:pPr>
                <a:r>
                  <a:rPr lang="en-US" sz="600" b="1" dirty="0" smtClean="0">
                    <a:solidFill>
                      <a:srgbClr val="000000"/>
                    </a:solidFill>
                    <a:latin typeface="Arial"/>
                    <a:ea typeface="ＭＳ Ｐゴシック" charset="0"/>
                    <a:cs typeface="Arial"/>
                  </a:rPr>
                  <a:t>2</a:t>
                </a:r>
                <a:endParaRPr lang="en-US" sz="600" b="1" dirty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endParaRPr>
              </a:p>
            </p:txBody>
          </p:sp>
        </p:grpSp>
        <p:cxnSp>
          <p:nvCxnSpPr>
            <p:cNvPr id="118" name="Straight Connector 117"/>
            <p:cNvCxnSpPr/>
            <p:nvPr/>
          </p:nvCxnSpPr>
          <p:spPr bwMode="auto">
            <a:xfrm flipV="1">
              <a:off x="2947852" y="5630405"/>
              <a:ext cx="47625" cy="12382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21" name="TextBox 120"/>
          <p:cNvSpPr txBox="1"/>
          <p:nvPr/>
        </p:nvSpPr>
        <p:spPr>
          <a:xfrm>
            <a:off x="3473717" y="4194182"/>
            <a:ext cx="479158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000" b="1" i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YyRr</a:t>
            </a:r>
            <a:endParaRPr lang="en-US" sz="1000" b="1" i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438791" y="3720192"/>
            <a:ext cx="539484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000" b="1" i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YYRR</a:t>
            </a:r>
            <a:endParaRPr lang="en-US" sz="1000" b="1" i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3943350" y="3720192"/>
            <a:ext cx="498475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000" b="1" i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YyRr</a:t>
            </a:r>
            <a:endParaRPr lang="en-US" sz="1000" b="1" i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3968750" y="4194182"/>
            <a:ext cx="422275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000" b="1" i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yyrr</a:t>
            </a:r>
            <a:endParaRPr lang="en-US" sz="1000" b="1" i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grpSp>
        <p:nvGrpSpPr>
          <p:cNvPr id="145" name="Group 144"/>
          <p:cNvGrpSpPr/>
          <p:nvPr/>
        </p:nvGrpSpPr>
        <p:grpSpPr>
          <a:xfrm>
            <a:off x="4975679" y="5118552"/>
            <a:ext cx="355146" cy="344532"/>
            <a:chOff x="7629979" y="5278210"/>
            <a:chExt cx="355146" cy="344532"/>
          </a:xfrm>
        </p:grpSpPr>
        <p:sp>
          <p:nvSpPr>
            <p:cNvPr id="129" name="TextBox 128"/>
            <p:cNvSpPr txBox="1"/>
            <p:nvPr/>
          </p:nvSpPr>
          <p:spPr>
            <a:xfrm>
              <a:off x="7703005" y="5322660"/>
              <a:ext cx="282120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>
                <a:lnSpc>
                  <a:spcPts val="1800"/>
                </a:lnSpc>
                <a:spcAft>
                  <a:spcPts val="600"/>
                </a:spcAft>
              </a:pPr>
              <a:r>
                <a:rPr lang="en-US" sz="600" b="1" dirty="0" smtClean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rPr>
                <a:t>16</a:t>
              </a:r>
              <a:endParaRPr lang="en-US" sz="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7629979" y="5278210"/>
              <a:ext cx="220528" cy="310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>
                <a:lnSpc>
                  <a:spcPts val="1800"/>
                </a:lnSpc>
                <a:spcAft>
                  <a:spcPts val="600"/>
                </a:spcAft>
              </a:pPr>
              <a:r>
                <a:rPr lang="en-US" sz="600" b="1" dirty="0" smtClean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rPr>
                <a:t>9</a:t>
              </a:r>
              <a:endParaRPr lang="en-US" sz="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endParaRPr>
            </a:p>
          </p:txBody>
        </p:sp>
        <p:cxnSp>
          <p:nvCxnSpPr>
            <p:cNvPr id="127" name="Straight Connector 126"/>
            <p:cNvCxnSpPr/>
            <p:nvPr/>
          </p:nvCxnSpPr>
          <p:spPr bwMode="auto">
            <a:xfrm flipV="1">
              <a:off x="7755256" y="5444440"/>
              <a:ext cx="47625" cy="12382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0" name="TextBox 129"/>
          <p:cNvSpPr txBox="1"/>
          <p:nvPr/>
        </p:nvSpPr>
        <p:spPr>
          <a:xfrm>
            <a:off x="3073366" y="4823169"/>
            <a:ext cx="1711359" cy="31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Phenotypic ratio 3:1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1634410" y="5752192"/>
            <a:ext cx="813515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200" b="1" dirty="0" smtClean="0">
                <a:solidFill>
                  <a:srgbClr val="FF5A08"/>
                </a:solidFill>
                <a:latin typeface="Arial"/>
                <a:ea typeface="ＭＳ Ｐゴシック" charset="0"/>
                <a:cs typeface="Arial"/>
              </a:rPr>
              <a:t>Results</a:t>
            </a:r>
            <a:endParaRPr lang="en-US" sz="1200" b="1" dirty="0">
              <a:solidFill>
                <a:srgbClr val="FF5A08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1723992" y="6118569"/>
            <a:ext cx="447708" cy="31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315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2416175" y="6118569"/>
            <a:ext cx="447708" cy="31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108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3089275" y="6118569"/>
            <a:ext cx="447708" cy="31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101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3765550" y="6118569"/>
            <a:ext cx="374650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32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4464049" y="6118569"/>
            <a:ext cx="3206751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Phenotypic ratio approximately 9:3:3:1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grpSp>
        <p:nvGrpSpPr>
          <p:cNvPr id="144" name="Group 143"/>
          <p:cNvGrpSpPr/>
          <p:nvPr/>
        </p:nvGrpSpPr>
        <p:grpSpPr>
          <a:xfrm>
            <a:off x="6763204" y="5117192"/>
            <a:ext cx="355146" cy="344532"/>
            <a:chOff x="7629979" y="4724400"/>
            <a:chExt cx="355146" cy="344532"/>
          </a:xfrm>
        </p:grpSpPr>
        <p:sp>
          <p:nvSpPr>
            <p:cNvPr id="137" name="TextBox 136"/>
            <p:cNvSpPr txBox="1"/>
            <p:nvPr/>
          </p:nvSpPr>
          <p:spPr>
            <a:xfrm>
              <a:off x="7703005" y="4768850"/>
              <a:ext cx="282120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>
                <a:lnSpc>
                  <a:spcPts val="1800"/>
                </a:lnSpc>
                <a:spcAft>
                  <a:spcPts val="600"/>
                </a:spcAft>
              </a:pPr>
              <a:r>
                <a:rPr lang="en-US" sz="600" b="1" dirty="0" smtClean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rPr>
                <a:t>16</a:t>
              </a:r>
              <a:endParaRPr lang="en-US" sz="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7629979" y="4724400"/>
              <a:ext cx="220528" cy="310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>
                <a:lnSpc>
                  <a:spcPts val="1800"/>
                </a:lnSpc>
                <a:spcAft>
                  <a:spcPts val="600"/>
                </a:spcAft>
              </a:pPr>
              <a:r>
                <a:rPr lang="en-US" sz="600" b="1" dirty="0" smtClean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rPr>
                <a:t>1</a:t>
              </a:r>
              <a:endParaRPr lang="en-US" sz="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endParaRPr>
            </a:p>
          </p:txBody>
        </p:sp>
        <p:cxnSp>
          <p:nvCxnSpPr>
            <p:cNvPr id="139" name="Straight Connector 138"/>
            <p:cNvCxnSpPr/>
            <p:nvPr/>
          </p:nvCxnSpPr>
          <p:spPr bwMode="auto">
            <a:xfrm flipV="1">
              <a:off x="7755256" y="4890630"/>
              <a:ext cx="47625" cy="12382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43" name="Group 142"/>
          <p:cNvGrpSpPr/>
          <p:nvPr/>
        </p:nvGrpSpPr>
        <p:grpSpPr>
          <a:xfrm>
            <a:off x="5575754" y="5117192"/>
            <a:ext cx="355146" cy="344532"/>
            <a:chOff x="7629979" y="5791200"/>
            <a:chExt cx="355146" cy="344532"/>
          </a:xfrm>
        </p:grpSpPr>
        <p:sp>
          <p:nvSpPr>
            <p:cNvPr id="140" name="TextBox 139"/>
            <p:cNvSpPr txBox="1"/>
            <p:nvPr/>
          </p:nvSpPr>
          <p:spPr>
            <a:xfrm>
              <a:off x="7703005" y="5835650"/>
              <a:ext cx="282120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>
                <a:lnSpc>
                  <a:spcPts val="1800"/>
                </a:lnSpc>
                <a:spcAft>
                  <a:spcPts val="600"/>
                </a:spcAft>
              </a:pPr>
              <a:r>
                <a:rPr lang="en-US" sz="600" b="1" dirty="0" smtClean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rPr>
                <a:t>16</a:t>
              </a:r>
              <a:endParaRPr lang="en-US" sz="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7629979" y="5791200"/>
              <a:ext cx="220528" cy="310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>
                <a:lnSpc>
                  <a:spcPts val="1800"/>
                </a:lnSpc>
                <a:spcAft>
                  <a:spcPts val="600"/>
                </a:spcAft>
              </a:pPr>
              <a:r>
                <a:rPr lang="en-US" sz="600" b="1" dirty="0" smtClean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rPr>
                <a:t>3</a:t>
              </a:r>
              <a:endParaRPr lang="en-US" sz="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endParaRPr>
            </a:p>
          </p:txBody>
        </p:sp>
        <p:cxnSp>
          <p:nvCxnSpPr>
            <p:cNvPr id="142" name="Straight Connector 141"/>
            <p:cNvCxnSpPr/>
            <p:nvPr/>
          </p:nvCxnSpPr>
          <p:spPr bwMode="auto">
            <a:xfrm flipV="1">
              <a:off x="7755256" y="5957430"/>
              <a:ext cx="47625" cy="12382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46" name="Group 145"/>
          <p:cNvGrpSpPr/>
          <p:nvPr/>
        </p:nvGrpSpPr>
        <p:grpSpPr>
          <a:xfrm>
            <a:off x="6197600" y="5117192"/>
            <a:ext cx="355146" cy="344532"/>
            <a:chOff x="7629979" y="5791200"/>
            <a:chExt cx="355146" cy="344532"/>
          </a:xfrm>
        </p:grpSpPr>
        <p:sp>
          <p:nvSpPr>
            <p:cNvPr id="147" name="TextBox 146"/>
            <p:cNvSpPr txBox="1"/>
            <p:nvPr/>
          </p:nvSpPr>
          <p:spPr>
            <a:xfrm>
              <a:off x="7703005" y="5835650"/>
              <a:ext cx="282120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>
                <a:lnSpc>
                  <a:spcPts val="1800"/>
                </a:lnSpc>
                <a:spcAft>
                  <a:spcPts val="600"/>
                </a:spcAft>
              </a:pPr>
              <a:r>
                <a:rPr lang="en-US" sz="600" b="1" dirty="0" smtClean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rPr>
                <a:t>16</a:t>
              </a:r>
              <a:endParaRPr lang="en-US" sz="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7629979" y="5791200"/>
              <a:ext cx="220528" cy="310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>
                <a:lnSpc>
                  <a:spcPts val="1800"/>
                </a:lnSpc>
                <a:spcAft>
                  <a:spcPts val="600"/>
                </a:spcAft>
              </a:pPr>
              <a:r>
                <a:rPr lang="en-US" sz="600" b="1" dirty="0" smtClean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rPr>
                <a:t>3</a:t>
              </a:r>
              <a:endParaRPr lang="en-US" sz="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endParaRPr>
            </a:p>
          </p:txBody>
        </p:sp>
        <p:cxnSp>
          <p:nvCxnSpPr>
            <p:cNvPr id="149" name="Straight Connector 148"/>
            <p:cNvCxnSpPr/>
            <p:nvPr/>
          </p:nvCxnSpPr>
          <p:spPr bwMode="auto">
            <a:xfrm flipV="1">
              <a:off x="7755256" y="5957430"/>
              <a:ext cx="47625" cy="12382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50" name="TextBox 149"/>
          <p:cNvSpPr txBox="1"/>
          <p:nvPr/>
        </p:nvSpPr>
        <p:spPr>
          <a:xfrm>
            <a:off x="5394324" y="5413719"/>
            <a:ext cx="2113915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Phenotypic ratio 9:3:3:1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3334284" y="880390"/>
            <a:ext cx="838774" cy="31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Gametes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3615741" y="406712"/>
            <a:ext cx="626059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000" b="1" i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YYRR</a:t>
            </a:r>
            <a:endParaRPr lang="en-US" sz="1000" b="1" i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4931724" y="406712"/>
            <a:ext cx="580076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000" b="1" i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yyrr</a:t>
            </a:r>
            <a:endParaRPr lang="en-US" sz="1000" b="1" i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3102241" y="3596367"/>
            <a:ext cx="443599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000" b="1" i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YR</a:t>
            </a:r>
            <a:endParaRPr lang="en-US" sz="1000" b="1" i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3137166" y="4059917"/>
            <a:ext cx="368033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000" b="1" i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yr</a:t>
            </a:r>
            <a:endParaRPr lang="en-US" sz="1000" b="1" i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4099192" y="3148692"/>
            <a:ext cx="350888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000" b="1" i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yr</a:t>
            </a:r>
            <a:endParaRPr lang="en-US" sz="1000" b="1" i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3568699" y="3151867"/>
            <a:ext cx="409575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000" b="1" i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YR</a:t>
            </a:r>
            <a:endParaRPr lang="en-US" sz="1000" b="1" i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7360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F14EEB3-D9FA-4B4C-ABB7-24B6E86776C6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01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trike="sngStrike" dirty="0"/>
              <a:t>Concept 14.1: Mendel used the scientific approach to identify two laws of </a:t>
            </a:r>
            <a:r>
              <a:rPr lang="en-US" strike="sngStrike" dirty="0" smtClean="0"/>
              <a:t>inheritance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Concept 14.2: Probability laws govern </a:t>
            </a:r>
            <a:r>
              <a:rPr lang="en-US" sz="3200" b="1" dirty="0" err="1">
                <a:solidFill>
                  <a:srgbClr val="FF0000"/>
                </a:solidFill>
              </a:rPr>
              <a:t>Mendelian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inheritance</a:t>
            </a:r>
          </a:p>
        </p:txBody>
      </p:sp>
    </p:spTree>
    <p:extLst>
      <p:ext uri="{BB962C8B-B14F-4D97-AF65-F5344CB8AC3E}">
        <p14:creationId xmlns:p14="http://schemas.microsoft.com/office/powerpoint/2010/main" val="4102814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14.2: Probability laws govern </a:t>
            </a:r>
            <a:r>
              <a:rPr lang="en-US" dirty="0" err="1" smtClean="0"/>
              <a:t>Mendelian</a:t>
            </a:r>
            <a:r>
              <a:rPr lang="en-US" dirty="0" smtClean="0"/>
              <a:t> 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Mendel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laws of segregation and independent assortment reflect the </a:t>
            </a:r>
            <a:r>
              <a:rPr lang="en-US" altLang="ja-JP" b="1" i="1" dirty="0" smtClean="0"/>
              <a:t>rules of probability</a:t>
            </a:r>
          </a:p>
          <a:p>
            <a:pPr lvl="1"/>
            <a:r>
              <a:rPr lang="en-US" dirty="0" smtClean="0"/>
              <a:t>When tossing a coin, the outcome of one toss has no impact on the outcome of the next toss</a:t>
            </a:r>
          </a:p>
          <a:p>
            <a:pPr lvl="1"/>
            <a:r>
              <a:rPr lang="en-US" dirty="0" smtClean="0"/>
              <a:t>In the same way, the alleles of one gene segregate into gametes independently of another gene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alleles</a:t>
            </a:r>
          </a:p>
          <a:p>
            <a:r>
              <a:rPr lang="en-US" dirty="0" smtClean="0"/>
              <a:t>The rules of probability give us the </a:t>
            </a:r>
            <a:r>
              <a:rPr lang="en-US" b="1" dirty="0" smtClean="0"/>
              <a:t>multiplication and addition rules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95696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Multiplication and Addition Rules Applied to Monohybrid Crosses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multiplication rule </a:t>
            </a:r>
            <a:r>
              <a:rPr lang="en-US" dirty="0" smtClean="0"/>
              <a:t>states that the probability that two or more independent events will occur together is the product of their individual probabilities</a:t>
            </a:r>
          </a:p>
          <a:p>
            <a:pPr lvl="1"/>
            <a:r>
              <a:rPr lang="en-US" dirty="0" smtClean="0"/>
              <a:t>Probability in an F</a:t>
            </a:r>
            <a:r>
              <a:rPr lang="en-US" baseline="-25000" dirty="0" smtClean="0"/>
              <a:t>1</a:t>
            </a:r>
            <a:r>
              <a:rPr lang="en-US" dirty="0" smtClean="0"/>
              <a:t> monohybrid cross can be determined using the multiplication rule </a:t>
            </a:r>
          </a:p>
          <a:p>
            <a:pPr lvl="1"/>
            <a:r>
              <a:rPr lang="en-US" dirty="0" smtClean="0"/>
              <a:t>Segregation in a heterozygous plant is like flipping a coin: Each gamete has a ½ chance of carrying the dominant allele and </a:t>
            </a:r>
            <a:r>
              <a:rPr lang="en-US" dirty="0"/>
              <a:t>a </a:t>
            </a:r>
            <a:r>
              <a:rPr lang="en-US" dirty="0" smtClean="0"/>
              <a:t>½ chance of carrying the recessive allele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803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_09CoinToss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936" y="138669"/>
            <a:ext cx="6358128" cy="6437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14.9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52881" y="4656624"/>
            <a:ext cx="792480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Eggs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802478" y="3800394"/>
            <a:ext cx="359667" cy="389888"/>
            <a:chOff x="1802478" y="3800394"/>
            <a:chExt cx="359667" cy="389888"/>
          </a:xfrm>
        </p:grpSpPr>
        <p:sp>
          <p:nvSpPr>
            <p:cNvPr id="7" name="TextBox 6"/>
            <p:cNvSpPr txBox="1"/>
            <p:nvPr/>
          </p:nvSpPr>
          <p:spPr>
            <a:xfrm>
              <a:off x="1802478" y="3800394"/>
              <a:ext cx="220528" cy="310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>
                <a:lnSpc>
                  <a:spcPts val="1800"/>
                </a:lnSpc>
                <a:spcAft>
                  <a:spcPts val="600"/>
                </a:spcAft>
              </a:pPr>
              <a:r>
                <a:rPr lang="en-US" sz="1050" b="1" dirty="0" smtClean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rPr>
                <a:t>1</a:t>
              </a:r>
              <a:endParaRPr lang="en-US" sz="10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41617" y="3874811"/>
              <a:ext cx="220528" cy="315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>
                <a:lnSpc>
                  <a:spcPts val="1800"/>
                </a:lnSpc>
                <a:spcAft>
                  <a:spcPts val="600"/>
                </a:spcAft>
              </a:pPr>
              <a:r>
                <a:rPr lang="en-US" sz="1050" b="1" dirty="0" smtClean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rPr>
                <a:t>2</a:t>
              </a:r>
              <a:endParaRPr lang="en-US" sz="10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 flipV="1">
              <a:off x="1964765" y="3925690"/>
              <a:ext cx="77368" cy="19433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" name="TextBox 9"/>
          <p:cNvSpPr txBox="1"/>
          <p:nvPr/>
        </p:nvSpPr>
        <p:spPr>
          <a:xfrm>
            <a:off x="4257040" y="1974384"/>
            <a:ext cx="934719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Sperm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93840" y="115104"/>
            <a:ext cx="467360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800" b="1" i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Rr</a:t>
            </a:r>
            <a:endParaRPr lang="en-US" sz="1800" b="1" i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03680" y="440224"/>
            <a:ext cx="2042160" cy="63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Segregation of</a:t>
            </a:r>
          </a:p>
          <a:p>
            <a:pPr algn="ctr"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alleles into eggs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0920" y="115104"/>
            <a:ext cx="467360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800" b="1" i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Rr</a:t>
            </a:r>
            <a:endParaRPr lang="en-US" sz="1800" b="1" i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38800" y="440224"/>
            <a:ext cx="2235200" cy="63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Segregation of</a:t>
            </a:r>
          </a:p>
          <a:p>
            <a:pPr algn="ctr"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alleles into sperm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802478" y="5486400"/>
            <a:ext cx="359667" cy="389888"/>
            <a:chOff x="1802478" y="3800394"/>
            <a:chExt cx="359667" cy="389888"/>
          </a:xfrm>
        </p:grpSpPr>
        <p:sp>
          <p:nvSpPr>
            <p:cNvPr id="19" name="TextBox 18"/>
            <p:cNvSpPr txBox="1"/>
            <p:nvPr/>
          </p:nvSpPr>
          <p:spPr>
            <a:xfrm>
              <a:off x="1802478" y="3800394"/>
              <a:ext cx="220528" cy="310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>
                <a:lnSpc>
                  <a:spcPts val="1800"/>
                </a:lnSpc>
                <a:spcAft>
                  <a:spcPts val="600"/>
                </a:spcAft>
              </a:pPr>
              <a:r>
                <a:rPr lang="en-US" sz="1050" b="1" dirty="0" smtClean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rPr>
                <a:t>1</a:t>
              </a:r>
              <a:endParaRPr lang="en-US" sz="10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41617" y="3874811"/>
              <a:ext cx="220528" cy="315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>
                <a:lnSpc>
                  <a:spcPts val="1800"/>
                </a:lnSpc>
                <a:spcAft>
                  <a:spcPts val="600"/>
                </a:spcAft>
              </a:pPr>
              <a:r>
                <a:rPr lang="en-US" sz="1050" b="1" dirty="0" smtClean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rPr>
                <a:t>2</a:t>
              </a:r>
              <a:endParaRPr lang="en-US" sz="10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 bwMode="auto">
            <a:xfrm flipV="1">
              <a:off x="1964765" y="3925690"/>
              <a:ext cx="77368" cy="19433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" name="Group 21"/>
          <p:cNvGrpSpPr/>
          <p:nvPr/>
        </p:nvGrpSpPr>
        <p:grpSpPr>
          <a:xfrm>
            <a:off x="3685066" y="6057899"/>
            <a:ext cx="359667" cy="389888"/>
            <a:chOff x="1802478" y="3800394"/>
            <a:chExt cx="359667" cy="389888"/>
          </a:xfrm>
        </p:grpSpPr>
        <p:sp>
          <p:nvSpPr>
            <p:cNvPr id="23" name="TextBox 22"/>
            <p:cNvSpPr txBox="1"/>
            <p:nvPr/>
          </p:nvSpPr>
          <p:spPr>
            <a:xfrm>
              <a:off x="1802478" y="3800394"/>
              <a:ext cx="220528" cy="310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>
                <a:lnSpc>
                  <a:spcPts val="1800"/>
                </a:lnSpc>
                <a:spcAft>
                  <a:spcPts val="600"/>
                </a:spcAft>
              </a:pPr>
              <a:r>
                <a:rPr lang="en-US" sz="1050" b="1" dirty="0" smtClean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rPr>
                <a:t>1</a:t>
              </a:r>
              <a:endParaRPr lang="en-US" sz="10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941617" y="3874811"/>
              <a:ext cx="220528" cy="315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>
                <a:lnSpc>
                  <a:spcPts val="1800"/>
                </a:lnSpc>
                <a:spcAft>
                  <a:spcPts val="600"/>
                </a:spcAft>
              </a:pPr>
              <a:r>
                <a:rPr lang="en-US" sz="1050" b="1" dirty="0" smtClean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rPr>
                <a:t>4</a:t>
              </a:r>
              <a:endParaRPr lang="en-US" sz="10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 bwMode="auto">
            <a:xfrm flipV="1">
              <a:off x="1964765" y="3925690"/>
              <a:ext cx="77368" cy="19433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6" name="Group 25"/>
          <p:cNvGrpSpPr/>
          <p:nvPr/>
        </p:nvGrpSpPr>
        <p:grpSpPr>
          <a:xfrm>
            <a:off x="3688801" y="4403160"/>
            <a:ext cx="359667" cy="389888"/>
            <a:chOff x="1802478" y="3800394"/>
            <a:chExt cx="359667" cy="389888"/>
          </a:xfrm>
        </p:grpSpPr>
        <p:sp>
          <p:nvSpPr>
            <p:cNvPr id="27" name="TextBox 26"/>
            <p:cNvSpPr txBox="1"/>
            <p:nvPr/>
          </p:nvSpPr>
          <p:spPr>
            <a:xfrm>
              <a:off x="1802478" y="3800394"/>
              <a:ext cx="220528" cy="310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>
                <a:lnSpc>
                  <a:spcPts val="1800"/>
                </a:lnSpc>
                <a:spcAft>
                  <a:spcPts val="600"/>
                </a:spcAft>
              </a:pPr>
              <a:r>
                <a:rPr lang="en-US" sz="1050" b="1" dirty="0" smtClean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rPr>
                <a:t>1</a:t>
              </a:r>
              <a:endParaRPr lang="en-US" sz="10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41617" y="3874811"/>
              <a:ext cx="220528" cy="315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>
                <a:lnSpc>
                  <a:spcPts val="1800"/>
                </a:lnSpc>
                <a:spcAft>
                  <a:spcPts val="600"/>
                </a:spcAft>
              </a:pPr>
              <a:r>
                <a:rPr lang="en-US" sz="1050" b="1" dirty="0" smtClean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rPr>
                <a:t>4</a:t>
              </a:r>
              <a:endParaRPr lang="en-US" sz="10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 bwMode="auto">
            <a:xfrm flipV="1">
              <a:off x="1964765" y="3925690"/>
              <a:ext cx="77368" cy="19433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0" name="Group 29"/>
          <p:cNvGrpSpPr/>
          <p:nvPr/>
        </p:nvGrpSpPr>
        <p:grpSpPr>
          <a:xfrm>
            <a:off x="5361645" y="6057899"/>
            <a:ext cx="359667" cy="389888"/>
            <a:chOff x="1802478" y="3800394"/>
            <a:chExt cx="359667" cy="389888"/>
          </a:xfrm>
        </p:grpSpPr>
        <p:sp>
          <p:nvSpPr>
            <p:cNvPr id="31" name="TextBox 30"/>
            <p:cNvSpPr txBox="1"/>
            <p:nvPr/>
          </p:nvSpPr>
          <p:spPr>
            <a:xfrm>
              <a:off x="1802478" y="3800394"/>
              <a:ext cx="220528" cy="310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>
                <a:lnSpc>
                  <a:spcPts val="1800"/>
                </a:lnSpc>
                <a:spcAft>
                  <a:spcPts val="600"/>
                </a:spcAft>
              </a:pPr>
              <a:r>
                <a:rPr lang="en-US" sz="1050" b="1" dirty="0" smtClean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rPr>
                <a:t>1</a:t>
              </a:r>
              <a:endParaRPr lang="en-US" sz="10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941617" y="3874811"/>
              <a:ext cx="220528" cy="315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>
                <a:lnSpc>
                  <a:spcPts val="1800"/>
                </a:lnSpc>
                <a:spcAft>
                  <a:spcPts val="600"/>
                </a:spcAft>
              </a:pPr>
              <a:r>
                <a:rPr lang="en-US" sz="1050" b="1" dirty="0" smtClean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rPr>
                <a:t>4</a:t>
              </a:r>
              <a:endParaRPr lang="en-US" sz="10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 bwMode="auto">
            <a:xfrm flipV="1">
              <a:off x="1964765" y="3925690"/>
              <a:ext cx="77368" cy="19433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" name="Group 33"/>
          <p:cNvGrpSpPr/>
          <p:nvPr/>
        </p:nvGrpSpPr>
        <p:grpSpPr>
          <a:xfrm>
            <a:off x="5365380" y="4403160"/>
            <a:ext cx="359667" cy="389888"/>
            <a:chOff x="1802478" y="3800394"/>
            <a:chExt cx="359667" cy="389888"/>
          </a:xfrm>
        </p:grpSpPr>
        <p:sp>
          <p:nvSpPr>
            <p:cNvPr id="35" name="TextBox 34"/>
            <p:cNvSpPr txBox="1"/>
            <p:nvPr/>
          </p:nvSpPr>
          <p:spPr>
            <a:xfrm>
              <a:off x="1802478" y="3800394"/>
              <a:ext cx="220528" cy="310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>
                <a:lnSpc>
                  <a:spcPts val="1800"/>
                </a:lnSpc>
                <a:spcAft>
                  <a:spcPts val="600"/>
                </a:spcAft>
              </a:pPr>
              <a:r>
                <a:rPr lang="en-US" sz="1050" b="1" dirty="0" smtClean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rPr>
                <a:t>1</a:t>
              </a:r>
              <a:endParaRPr lang="en-US" sz="10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941617" y="3874811"/>
              <a:ext cx="220528" cy="315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>
                <a:lnSpc>
                  <a:spcPts val="1800"/>
                </a:lnSpc>
                <a:spcAft>
                  <a:spcPts val="600"/>
                </a:spcAft>
              </a:pPr>
              <a:r>
                <a:rPr lang="en-US" sz="1050" b="1" dirty="0" smtClean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rPr>
                <a:t>4</a:t>
              </a:r>
              <a:endParaRPr lang="en-US" sz="10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 bwMode="auto">
            <a:xfrm flipV="1">
              <a:off x="1964765" y="3925690"/>
              <a:ext cx="77368" cy="19433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8" name="Group 37"/>
          <p:cNvGrpSpPr/>
          <p:nvPr/>
        </p:nvGrpSpPr>
        <p:grpSpPr>
          <a:xfrm>
            <a:off x="3255507" y="2515457"/>
            <a:ext cx="359667" cy="389888"/>
            <a:chOff x="1802478" y="3800394"/>
            <a:chExt cx="359667" cy="389888"/>
          </a:xfrm>
        </p:grpSpPr>
        <p:sp>
          <p:nvSpPr>
            <p:cNvPr id="39" name="TextBox 38"/>
            <p:cNvSpPr txBox="1"/>
            <p:nvPr/>
          </p:nvSpPr>
          <p:spPr>
            <a:xfrm>
              <a:off x="1802478" y="3800394"/>
              <a:ext cx="220528" cy="310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>
                <a:lnSpc>
                  <a:spcPts val="1800"/>
                </a:lnSpc>
                <a:spcAft>
                  <a:spcPts val="600"/>
                </a:spcAft>
              </a:pPr>
              <a:r>
                <a:rPr lang="en-US" sz="1050" b="1" dirty="0" smtClean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rPr>
                <a:t>1</a:t>
              </a:r>
              <a:endParaRPr lang="en-US" sz="10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941617" y="3874811"/>
              <a:ext cx="220528" cy="315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>
                <a:lnSpc>
                  <a:spcPts val="1800"/>
                </a:lnSpc>
                <a:spcAft>
                  <a:spcPts val="600"/>
                </a:spcAft>
              </a:pPr>
              <a:r>
                <a:rPr lang="en-US" sz="1050" b="1" dirty="0" smtClean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rPr>
                <a:t>2</a:t>
              </a:r>
              <a:endParaRPr lang="en-US" sz="10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 bwMode="auto">
            <a:xfrm flipV="1">
              <a:off x="1964765" y="3925690"/>
              <a:ext cx="77368" cy="19433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2" name="Group 41"/>
          <p:cNvGrpSpPr/>
          <p:nvPr/>
        </p:nvGrpSpPr>
        <p:grpSpPr>
          <a:xfrm>
            <a:off x="4999320" y="2515457"/>
            <a:ext cx="359667" cy="389888"/>
            <a:chOff x="1802478" y="3800394"/>
            <a:chExt cx="359667" cy="389888"/>
          </a:xfrm>
        </p:grpSpPr>
        <p:sp>
          <p:nvSpPr>
            <p:cNvPr id="43" name="TextBox 42"/>
            <p:cNvSpPr txBox="1"/>
            <p:nvPr/>
          </p:nvSpPr>
          <p:spPr>
            <a:xfrm>
              <a:off x="1802478" y="3800394"/>
              <a:ext cx="220528" cy="310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>
                <a:lnSpc>
                  <a:spcPts val="1800"/>
                </a:lnSpc>
                <a:spcAft>
                  <a:spcPts val="600"/>
                </a:spcAft>
              </a:pPr>
              <a:r>
                <a:rPr lang="en-US" sz="1050" b="1" dirty="0" smtClean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rPr>
                <a:t>1</a:t>
              </a:r>
              <a:endParaRPr lang="en-US" sz="10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941617" y="3874811"/>
              <a:ext cx="220528" cy="315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>
                <a:lnSpc>
                  <a:spcPts val="1800"/>
                </a:lnSpc>
                <a:spcAft>
                  <a:spcPts val="600"/>
                </a:spcAft>
              </a:pPr>
              <a:r>
                <a:rPr lang="en-US" sz="1050" b="1" dirty="0" smtClean="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rPr>
                <a:t>2</a:t>
              </a:r>
              <a:endParaRPr lang="en-US" sz="10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 bwMode="auto">
            <a:xfrm flipV="1">
              <a:off x="1964765" y="3925690"/>
              <a:ext cx="77368" cy="19433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6" name="TextBox 45"/>
          <p:cNvSpPr txBox="1"/>
          <p:nvPr/>
        </p:nvSpPr>
        <p:spPr>
          <a:xfrm>
            <a:off x="3839737" y="2557386"/>
            <a:ext cx="332589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800" b="1" i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R</a:t>
            </a:r>
            <a:endParaRPr lang="en-US" sz="1800" b="1" i="1" dirty="0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529708" y="3488018"/>
            <a:ext cx="332589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800" b="1" i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R</a:t>
            </a:r>
            <a:endParaRPr lang="en-US" sz="1800" b="1" i="1" dirty="0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925652" y="3790576"/>
            <a:ext cx="332589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800" b="1" i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R</a:t>
            </a:r>
            <a:endParaRPr lang="en-US" sz="1800" b="1" i="1" dirty="0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386715" y="3842868"/>
            <a:ext cx="332589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800" b="1" i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R</a:t>
            </a:r>
            <a:endParaRPr lang="en-US" sz="1800" b="1" i="1" dirty="0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221803" y="3488011"/>
            <a:ext cx="332589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800" b="1" i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R</a:t>
            </a:r>
            <a:endParaRPr lang="en-US" sz="1800" b="1" i="1" dirty="0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621479" y="2554184"/>
            <a:ext cx="332589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800" b="1" i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r</a:t>
            </a:r>
            <a:endParaRPr lang="en-US" sz="1800" b="1" i="1" dirty="0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647624" y="3786829"/>
            <a:ext cx="332589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800" b="1" i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r</a:t>
            </a:r>
            <a:endParaRPr lang="en-US" sz="1800" b="1" i="1" dirty="0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643886" y="5445298"/>
            <a:ext cx="332589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800" b="1" i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r</a:t>
            </a:r>
            <a:endParaRPr lang="en-US" sz="1800" b="1" i="1" dirty="0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206857" y="5236120"/>
            <a:ext cx="332589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800" b="1" i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r</a:t>
            </a:r>
            <a:endParaRPr lang="en-US" sz="1800" b="1" i="1" dirty="0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514769" y="5232386"/>
            <a:ext cx="332589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800" b="1" i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r</a:t>
            </a:r>
            <a:endParaRPr lang="en-US" sz="1800" b="1" i="1" dirty="0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925653" y="5445311"/>
            <a:ext cx="332589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800" b="1" i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R</a:t>
            </a:r>
            <a:endParaRPr lang="en-US" sz="1800" b="1" i="1" dirty="0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20326" y="5520005"/>
            <a:ext cx="332589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ts val="1800"/>
              </a:lnSpc>
              <a:spcAft>
                <a:spcPts val="600"/>
              </a:spcAft>
            </a:pPr>
            <a:r>
              <a:rPr lang="en-US" sz="1800" b="1" i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r</a:t>
            </a:r>
            <a:endParaRPr lang="en-US" sz="1800" b="1" i="1" dirty="0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4733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ea typeface="ヒラギノ角ゴ Pro W3" charset="0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38" y="1358635"/>
            <a:ext cx="8499249" cy="5073650"/>
          </a:xfrm>
        </p:spPr>
        <p:txBody>
          <a:bodyPr/>
          <a:lstStyle/>
          <a:p>
            <a:pPr indent="-350838" eaLnBrk="1" hangingPunct="1"/>
            <a:r>
              <a:rPr lang="en-US" dirty="0" smtClean="0">
                <a:ea typeface="ヒラギノ角ゴ Pro W3" charset="0"/>
              </a:rPr>
              <a:t>The </a:t>
            </a:r>
            <a:r>
              <a:rPr lang="en-US" b="1" dirty="0" smtClean="0">
                <a:ea typeface="ヒラギノ角ゴ Pro W3" charset="0"/>
              </a:rPr>
              <a:t>addition rule</a:t>
            </a:r>
            <a:r>
              <a:rPr lang="en-US" dirty="0" smtClean="0">
                <a:ea typeface="ヒラギノ角ゴ Pro W3" charset="0"/>
              </a:rPr>
              <a:t> states that the probability that any one of two or more exclusive events will occur is calculated by adding together their individual probabilities</a:t>
            </a:r>
          </a:p>
          <a:p>
            <a:pPr lvl="1" indent="-350838"/>
            <a:r>
              <a:rPr lang="en-US" dirty="0" smtClean="0">
                <a:ea typeface="ヒラギノ角ゴ Pro W3" charset="0"/>
              </a:rPr>
              <a:t>The rule of addition can be used to figure out the probability that an F</a:t>
            </a:r>
            <a:r>
              <a:rPr lang="en-US" baseline="-25000" dirty="0" smtClean="0">
                <a:ea typeface="ヒラギノ角ゴ Pro W3" charset="0"/>
              </a:rPr>
              <a:t>2</a:t>
            </a:r>
            <a:r>
              <a:rPr lang="en-US" dirty="0" smtClean="0">
                <a:ea typeface="ヒラギノ角ゴ Pro W3" charset="0"/>
              </a:rPr>
              <a:t> plant from a monohybrid cross will be heterozygous rather than homozygous</a:t>
            </a:r>
            <a:endParaRPr lang="en-US" dirty="0">
              <a:ea typeface="ヒラギノ角ゴ Pro W3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39713" y="374875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1pPr>
            <a:lvl2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2pPr>
            <a:lvl3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3pPr>
            <a:lvl4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4pPr>
            <a:lvl5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5pPr>
            <a:lvl6pPr marL="9080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13652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8224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22796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US" dirty="0" smtClean="0"/>
              <a:t>The Multiplication and Addition Rules Applied to Monohybrid Crosses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984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Solving Complex Genetics Problems with the Rules of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We can apply the multiplication and addition rules to predict the outcome of crosses involving multiple characters</a:t>
            </a:r>
          </a:p>
          <a:p>
            <a:r>
              <a:rPr lang="en-US" smtClean="0"/>
              <a:t>A multicharacter cross is equivalent to two or more independent monohybrid crosses occurring simultaneously</a:t>
            </a:r>
          </a:p>
          <a:p>
            <a:r>
              <a:rPr lang="en-US" smtClean="0"/>
              <a:t>In calculating the chances for various genotypes, each character is considered separately, and then the individual probabilities are multiplied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859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trike="sngStrike" dirty="0"/>
              <a:t>Concept 14.1: Mendel used the scientific approach to identify two laws of </a:t>
            </a:r>
            <a:r>
              <a:rPr lang="en-US" strike="sngStrike" dirty="0" smtClean="0"/>
              <a:t>inheritance</a:t>
            </a:r>
          </a:p>
          <a:p>
            <a:r>
              <a:rPr lang="en-US" strike="sngStrike" dirty="0"/>
              <a:t>Concept 14.2: Probability laws govern Mendelian </a:t>
            </a:r>
            <a:r>
              <a:rPr lang="en-US" strike="sngStrike" dirty="0" smtClean="0"/>
              <a:t>inheritance</a:t>
            </a:r>
          </a:p>
          <a:p>
            <a:r>
              <a:rPr lang="en-US" dirty="0" smtClean="0"/>
              <a:t>Mendel’s Paper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http://www.bialigy.com/uploads/1/2/7/3/12737194/mendel_-</a:t>
            </a:r>
            <a:r>
              <a:rPr lang="en-US" dirty="0" smtClean="0">
                <a:hlinkClick r:id="rId3"/>
              </a:rPr>
              <a:t>_experiments_in_plant_hybridization.pdf</a:t>
            </a:r>
            <a:endParaRPr lang="en-US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3554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Concept 14.1: Mendel used the scientific approach to identify two laws of </a:t>
            </a:r>
            <a:r>
              <a:rPr lang="en-US" dirty="0" smtClean="0"/>
              <a:t>inheritance</a:t>
            </a:r>
          </a:p>
          <a:p>
            <a:r>
              <a:rPr lang="en-US" dirty="0"/>
              <a:t>Concept 14.2: Probability laws govern </a:t>
            </a:r>
            <a:r>
              <a:rPr lang="en-US" dirty="0" err="1"/>
              <a:t>Mendelian</a:t>
            </a:r>
            <a:r>
              <a:rPr lang="en-US" dirty="0"/>
              <a:t> </a:t>
            </a:r>
            <a:r>
              <a:rPr lang="en-US" dirty="0" smtClean="0"/>
              <a:t>inheritance</a:t>
            </a:r>
          </a:p>
        </p:txBody>
      </p:sp>
    </p:spTree>
    <p:extLst>
      <p:ext uri="{BB962C8B-B14F-4D97-AF65-F5344CB8AC3E}">
        <p14:creationId xmlns:p14="http://schemas.microsoft.com/office/powerpoint/2010/main" val="2495079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</a:rPr>
              <a:t>Concept 14.1: Mendel used the scientific approach to identify two laws of </a:t>
            </a:r>
            <a:r>
              <a:rPr lang="en-US" sz="3200" b="1" dirty="0" smtClean="0">
                <a:solidFill>
                  <a:srgbClr val="FF0000"/>
                </a:solidFill>
              </a:rPr>
              <a:t>inheritance</a:t>
            </a:r>
          </a:p>
          <a:p>
            <a:r>
              <a:rPr lang="en-US" dirty="0"/>
              <a:t>Concept 14.2: Probability laws govern </a:t>
            </a:r>
            <a:r>
              <a:rPr lang="en-US" dirty="0" err="1"/>
              <a:t>Mendelian</a:t>
            </a:r>
            <a:r>
              <a:rPr lang="en-US" dirty="0"/>
              <a:t> </a:t>
            </a:r>
            <a:r>
              <a:rPr lang="en-US" dirty="0" smtClean="0"/>
              <a:t>inheritance</a:t>
            </a:r>
          </a:p>
        </p:txBody>
      </p:sp>
    </p:spTree>
    <p:extLst>
      <p:ext uri="{BB962C8B-B14F-4D97-AF65-F5344CB8AC3E}">
        <p14:creationId xmlns:p14="http://schemas.microsoft.com/office/powerpoint/2010/main" val="3104767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14.1: Mendel used the scientific approach to identify two laws of 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Mendel discovered the basic principles of </a:t>
            </a:r>
            <a:r>
              <a:rPr lang="en-US" b="1" u="sng" dirty="0" smtClean="0"/>
              <a:t>HEREDITY</a:t>
            </a:r>
            <a:r>
              <a:rPr lang="en-US" dirty="0" smtClean="0"/>
              <a:t> by breeding garden peas in carefully planned experiments (quantitative approach)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heritable feature that varies among individuals </a:t>
            </a:r>
            <a:r>
              <a:rPr lang="en-US" dirty="0" smtClean="0"/>
              <a:t>is </a:t>
            </a:r>
            <a:r>
              <a:rPr lang="en-US" dirty="0"/>
              <a:t>called a </a:t>
            </a:r>
            <a:r>
              <a:rPr lang="en-US" b="1" dirty="0" smtClean="0"/>
              <a:t>character</a:t>
            </a:r>
          </a:p>
          <a:p>
            <a:pPr lvl="2"/>
            <a:r>
              <a:rPr lang="en-US" dirty="0" smtClean="0"/>
              <a:t>Character = flower color</a:t>
            </a:r>
            <a:endParaRPr lang="en-US" dirty="0"/>
          </a:p>
          <a:p>
            <a:pPr lvl="1"/>
            <a:r>
              <a:rPr lang="en-US" dirty="0"/>
              <a:t>Each </a:t>
            </a:r>
            <a:r>
              <a:rPr lang="en-US" b="1" u="sng" dirty="0"/>
              <a:t>variant</a:t>
            </a:r>
            <a:r>
              <a:rPr lang="en-US" dirty="0"/>
              <a:t> for a </a:t>
            </a:r>
            <a:r>
              <a:rPr lang="en-US" dirty="0" smtClean="0"/>
              <a:t>character is </a:t>
            </a:r>
            <a:r>
              <a:rPr lang="en-US" dirty="0"/>
              <a:t>called a </a:t>
            </a:r>
            <a:r>
              <a:rPr lang="en-US" b="1" dirty="0" smtClean="0"/>
              <a:t>trait</a:t>
            </a:r>
          </a:p>
          <a:p>
            <a:pPr lvl="2"/>
            <a:r>
              <a:rPr lang="en-US" dirty="0" smtClean="0"/>
              <a:t>Trait = purple or white flower color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288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863" y="1349110"/>
            <a:ext cx="8499249" cy="5073650"/>
          </a:xfrm>
        </p:spPr>
        <p:txBody>
          <a:bodyPr/>
          <a:lstStyle/>
          <a:p>
            <a:r>
              <a:rPr lang="en-US" dirty="0" smtClean="0"/>
              <a:t>Mendel chose to track only those characters that occurred in </a:t>
            </a:r>
            <a:r>
              <a:rPr lang="en-US" b="1" u="sng" dirty="0" smtClean="0"/>
              <a:t>TWO</a:t>
            </a:r>
            <a:r>
              <a:rPr lang="en-US" dirty="0" smtClean="0"/>
              <a:t> distinct alternative forms</a:t>
            </a:r>
          </a:p>
          <a:p>
            <a:r>
              <a:rPr lang="en-US" dirty="0" smtClean="0"/>
              <a:t>He also used varieties that were </a:t>
            </a:r>
            <a:r>
              <a:rPr lang="en-US" b="1" dirty="0" smtClean="0"/>
              <a:t>true-breeding</a:t>
            </a:r>
            <a:r>
              <a:rPr lang="en-US" dirty="0" smtClean="0"/>
              <a:t> 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lants that produce offspring of the same variety when they self-pollinate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0000"/>
                </a:solidFill>
                <a:ea typeface="ヒラギノ角ゴ Pro W3" charset="0"/>
              </a:rPr>
              <a:t>In </a:t>
            </a:r>
            <a:r>
              <a:rPr lang="en-US" dirty="0">
                <a:solidFill>
                  <a:srgbClr val="000000"/>
                </a:solidFill>
                <a:ea typeface="ヒラギノ角ゴ Pro W3" charset="0"/>
              </a:rPr>
              <a:t>a typical experiment, Mendel mated two contrasting, true-breeding varieties, a process called </a:t>
            </a:r>
            <a:r>
              <a:rPr lang="en-US" b="1" dirty="0">
                <a:solidFill>
                  <a:srgbClr val="000000"/>
                </a:solidFill>
                <a:ea typeface="ヒラギノ角ゴ Pro W3" charset="0"/>
              </a:rPr>
              <a:t>hybridization</a:t>
            </a:r>
          </a:p>
          <a:p>
            <a:pPr lvl="1"/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34963" y="355825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1pPr>
            <a:lvl2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2pPr>
            <a:lvl3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3pPr>
            <a:lvl4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4pPr>
            <a:lvl5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5pPr>
            <a:lvl6pPr marL="9080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13652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8224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22796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US" dirty="0" smtClean="0"/>
              <a:t>Concept 14.1: Mendel used the scientific approach to identify two laws of inheritance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908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ea typeface="ヒラギノ角ゴ Pro W3" charset="0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1406260"/>
            <a:ext cx="8499249" cy="5073650"/>
          </a:xfrm>
        </p:spPr>
        <p:txBody>
          <a:bodyPr/>
          <a:lstStyle/>
          <a:p>
            <a:r>
              <a:rPr lang="en-US" b="1" dirty="0" smtClean="0">
                <a:ea typeface="ヒラギノ角ゴ Pro W3" charset="0"/>
              </a:rPr>
              <a:t>P generation </a:t>
            </a:r>
            <a:r>
              <a:rPr lang="en-US" dirty="0" smtClean="0">
                <a:ea typeface="ヒラギノ角ゴ Pro W3" charset="0"/>
              </a:rPr>
              <a:t>=</a:t>
            </a:r>
            <a:r>
              <a:rPr lang="en-US" b="1" dirty="0" smtClean="0">
                <a:ea typeface="ヒラギノ角ゴ Pro W3" charset="0"/>
              </a:rPr>
              <a:t> </a:t>
            </a:r>
            <a:r>
              <a:rPr lang="en-US" dirty="0">
                <a:ea typeface="ヒラギノ角ゴ Pro W3" charset="0"/>
              </a:rPr>
              <a:t>T</a:t>
            </a:r>
            <a:r>
              <a:rPr lang="en-US" dirty="0" smtClean="0">
                <a:ea typeface="ヒラギノ角ゴ Pro W3" charset="0"/>
              </a:rPr>
              <a:t>rue-breeding </a:t>
            </a:r>
            <a:r>
              <a:rPr lang="en-US" dirty="0">
                <a:ea typeface="ヒラギノ角ゴ Pro W3" charset="0"/>
              </a:rPr>
              <a:t>parents </a:t>
            </a:r>
            <a:endParaRPr lang="en-US" dirty="0" smtClean="0">
              <a:ea typeface="ヒラギノ角ゴ Pro W3" charset="0"/>
            </a:endParaRPr>
          </a:p>
          <a:p>
            <a:r>
              <a:rPr lang="en-US" b="1" dirty="0" smtClean="0">
                <a:ea typeface="ヒラギノ角ゴ Pro W3" charset="0"/>
              </a:rPr>
              <a:t>F</a:t>
            </a:r>
            <a:r>
              <a:rPr lang="en-US" b="1" baseline="-25000" dirty="0" smtClean="0">
                <a:ea typeface="ヒラギノ角ゴ Pro W3" charset="0"/>
              </a:rPr>
              <a:t>1</a:t>
            </a:r>
            <a:r>
              <a:rPr lang="en-US" b="1" dirty="0" smtClean="0">
                <a:ea typeface="ヒラギノ角ゴ Pro W3" charset="0"/>
              </a:rPr>
              <a:t> generation </a:t>
            </a:r>
            <a:r>
              <a:rPr lang="en-US" dirty="0" smtClean="0">
                <a:ea typeface="ヒラギノ角ゴ Pro W3" charset="0"/>
              </a:rPr>
              <a:t>=</a:t>
            </a:r>
            <a:r>
              <a:rPr lang="en-US" b="1" dirty="0" smtClean="0">
                <a:ea typeface="ヒラギノ角ゴ Pro W3" charset="0"/>
              </a:rPr>
              <a:t> </a:t>
            </a:r>
            <a:r>
              <a:rPr lang="en-US" dirty="0">
                <a:ea typeface="ヒラギノ角ゴ Pro W3" charset="0"/>
              </a:rPr>
              <a:t>H</a:t>
            </a:r>
            <a:r>
              <a:rPr lang="en-US" dirty="0" smtClean="0">
                <a:ea typeface="ヒラギノ角ゴ Pro W3" charset="0"/>
              </a:rPr>
              <a:t>ybrid </a:t>
            </a:r>
            <a:r>
              <a:rPr lang="en-US" dirty="0">
                <a:ea typeface="ヒラギノ角ゴ Pro W3" charset="0"/>
              </a:rPr>
              <a:t>offspring of the P generation </a:t>
            </a:r>
            <a:endParaRPr lang="en-US" dirty="0" smtClean="0">
              <a:ea typeface="ヒラギノ角ゴ Pro W3" charset="0"/>
            </a:endParaRPr>
          </a:p>
          <a:p>
            <a:r>
              <a:rPr lang="en-US" b="1" dirty="0" smtClean="0">
                <a:ea typeface="ヒラギノ角ゴ Pro W3" charset="0"/>
              </a:rPr>
              <a:t>F</a:t>
            </a:r>
            <a:r>
              <a:rPr lang="en-US" b="1" baseline="-25000" dirty="0" smtClean="0">
                <a:ea typeface="ヒラギノ角ゴ Pro W3" charset="0"/>
              </a:rPr>
              <a:t>2</a:t>
            </a:r>
            <a:r>
              <a:rPr lang="en-US" b="1" dirty="0" smtClean="0">
                <a:ea typeface="ヒラギノ角ゴ Pro W3" charset="0"/>
              </a:rPr>
              <a:t> generation</a:t>
            </a:r>
            <a:r>
              <a:rPr lang="en-US" dirty="0">
                <a:ea typeface="ヒラギノ角ゴ Pro W3" charset="0"/>
              </a:rPr>
              <a:t> = </a:t>
            </a:r>
            <a:r>
              <a:rPr lang="en-US" dirty="0" smtClean="0">
                <a:ea typeface="ヒラギノ角ゴ Pro W3" charset="0"/>
              </a:rPr>
              <a:t>F</a:t>
            </a:r>
            <a:r>
              <a:rPr lang="en-US" baseline="-25000" dirty="0" smtClean="0">
                <a:ea typeface="ヒラギノ角ゴ Pro W3" charset="0"/>
              </a:rPr>
              <a:t>1</a:t>
            </a:r>
            <a:r>
              <a:rPr lang="en-US" dirty="0" smtClean="0">
                <a:ea typeface="ヒラギノ角ゴ Pro W3" charset="0"/>
              </a:rPr>
              <a:t> </a:t>
            </a:r>
            <a:r>
              <a:rPr lang="en-US" dirty="0">
                <a:ea typeface="ヒラギノ角ゴ Pro W3" charset="0"/>
              </a:rPr>
              <a:t>individuals self-pollinate or cross- pollinate with other F</a:t>
            </a:r>
            <a:r>
              <a:rPr lang="en-US" baseline="-25000" dirty="0">
                <a:ea typeface="ヒラギノ角ゴ Pro W3" charset="0"/>
              </a:rPr>
              <a:t>1</a:t>
            </a:r>
            <a:r>
              <a:rPr lang="en-US" dirty="0">
                <a:ea typeface="ヒラギノ角ゴ Pro W3" charset="0"/>
              </a:rPr>
              <a:t> </a:t>
            </a:r>
            <a:r>
              <a:rPr lang="en-US" dirty="0" smtClean="0">
                <a:ea typeface="ヒラギノ角ゴ Pro W3" charset="0"/>
              </a:rPr>
              <a:t>hybrids</a:t>
            </a:r>
            <a:endParaRPr lang="en-US" dirty="0">
              <a:ea typeface="ヒラギノ角ゴ Pro W3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34963" y="355824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/>
                <a:ea typeface="Geneva" charset="0"/>
                <a:cs typeface="Arial"/>
              </a:defRPr>
            </a:lvl1pPr>
            <a:lvl2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2pPr>
            <a:lvl3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3pPr>
            <a:lvl4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4pPr>
            <a:lvl5pPr marL="4508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D002D"/>
                </a:solidFill>
                <a:latin typeface="Times New Roman" charset="0"/>
                <a:ea typeface="Geneva" charset="0"/>
                <a:cs typeface="Arial" charset="0"/>
              </a:defRPr>
            </a:lvl5pPr>
            <a:lvl6pPr marL="9080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13652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18224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2279650" indent="-45085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US" dirty="0" smtClean="0"/>
              <a:t>HERE WE GO…MENDEL’S AMAZING, GENIUS EXPERIMENT!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798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GAMESHOW" val="False"/>
  <p:tag name="PPTVERSION" val="XP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heme/theme1.xml><?xml version="1.0" encoding="utf-8"?>
<a:theme xmlns:a="http://schemas.openxmlformats.org/drawingml/2006/main" name="Campbell_Lecture_Template">
  <a:themeElements>
    <a:clrScheme name="1_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1_CC4eActiveLectureQuestions">
      <a:majorFont>
        <a:latin typeface="Times New Roman"/>
        <a:ea typeface="Arial"/>
        <a:cs typeface="Arial"/>
      </a:majorFont>
      <a:minorFont>
        <a:latin typeface="Tahoma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C4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5">
        <a:dk1>
          <a:srgbClr val="000000"/>
        </a:dk1>
        <a:lt1>
          <a:srgbClr val="FFFFFF"/>
        </a:lt1>
        <a:dk2>
          <a:srgbClr val="0060AF"/>
        </a:dk2>
        <a:lt2>
          <a:srgbClr val="000000"/>
        </a:lt2>
        <a:accent1>
          <a:srgbClr val="F7955A"/>
        </a:accent1>
        <a:accent2>
          <a:srgbClr val="009247"/>
        </a:accent2>
        <a:accent3>
          <a:srgbClr val="FFFFFF"/>
        </a:accent3>
        <a:accent4>
          <a:srgbClr val="000000"/>
        </a:accent4>
        <a:accent5>
          <a:srgbClr val="FAC8B5"/>
        </a:accent5>
        <a:accent6>
          <a:srgbClr val="00843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Campbell_Lecture_Template</Template>
  <TotalTime>4044</TotalTime>
  <Words>2693</Words>
  <Application>Microsoft Macintosh PowerPoint</Application>
  <PresentationFormat>On-screen Show (4:3)</PresentationFormat>
  <Paragraphs>596</Paragraphs>
  <Slides>48</Slides>
  <Notes>48</Notes>
  <HiddenSlides>0</HiddenSlides>
  <MMClips>0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48</vt:i4>
      </vt:variant>
    </vt:vector>
  </HeadingPairs>
  <TitlesOfParts>
    <vt:vector size="61" baseType="lpstr">
      <vt:lpstr>Campbell_Lecture_Template</vt:lpstr>
      <vt:lpstr>1_Blank</vt:lpstr>
      <vt:lpstr>3_Blank</vt:lpstr>
      <vt:lpstr>4_Blank</vt:lpstr>
      <vt:lpstr>5_Blank</vt:lpstr>
      <vt:lpstr>6_Blank</vt:lpstr>
      <vt:lpstr>7_Blank</vt:lpstr>
      <vt:lpstr>8_Blank</vt:lpstr>
      <vt:lpstr>9_Blank</vt:lpstr>
      <vt:lpstr>10_Blank</vt:lpstr>
      <vt:lpstr>11_Blank</vt:lpstr>
      <vt:lpstr>12_Blank</vt:lpstr>
      <vt:lpstr>16_Blank</vt:lpstr>
      <vt:lpstr>PowerPoint Presentation</vt:lpstr>
      <vt:lpstr>Drawing from the Deck of Genes</vt:lpstr>
      <vt:lpstr>PowerPoint Presentation</vt:lpstr>
      <vt:lpstr>#squadgoals</vt:lpstr>
      <vt:lpstr>Overview</vt:lpstr>
      <vt:lpstr>Overview</vt:lpstr>
      <vt:lpstr>Concept 14.1: Mendel used the scientific approach to identify two laws of inheritance</vt:lpstr>
      <vt:lpstr> </vt:lpstr>
      <vt:lpstr> </vt:lpstr>
      <vt:lpstr>Figure 14.3-1</vt:lpstr>
      <vt:lpstr>Figure 14.3-2</vt:lpstr>
      <vt:lpstr>Figure 14.3-3</vt:lpstr>
      <vt:lpstr>So WHAT just happened…</vt:lpstr>
      <vt:lpstr> </vt:lpstr>
      <vt:lpstr>Drawing from the Deck of Genes</vt:lpstr>
      <vt:lpstr>PowerPoint Presentation</vt:lpstr>
      <vt:lpstr>PowerPoint Presentation</vt:lpstr>
      <vt:lpstr>Table 14.1</vt:lpstr>
      <vt:lpstr>Mendel’s Model: A Closer Look</vt:lpstr>
      <vt:lpstr> </vt:lpstr>
      <vt:lpstr>Figure 14.4</vt:lpstr>
      <vt:lpstr> </vt:lpstr>
      <vt:lpstr> </vt:lpstr>
      <vt:lpstr>PowerPoint Presentation</vt:lpstr>
      <vt:lpstr>PowerPoint Presentation</vt:lpstr>
      <vt:lpstr> </vt:lpstr>
      <vt:lpstr>PowerPoint Presentation</vt:lpstr>
      <vt:lpstr> </vt:lpstr>
      <vt:lpstr>Figure 14.5-1</vt:lpstr>
      <vt:lpstr>Figure 14.5-2</vt:lpstr>
      <vt:lpstr>Figure 14.5-3</vt:lpstr>
      <vt:lpstr>Genetics 101: Useful vocab</vt:lpstr>
      <vt:lpstr> </vt:lpstr>
      <vt:lpstr>Figure 14.6</vt:lpstr>
      <vt:lpstr>Genetics 101: The Testcross</vt:lpstr>
      <vt:lpstr>Figure 14.7</vt:lpstr>
      <vt:lpstr>What about Mendel’s 2nd Law?</vt:lpstr>
      <vt:lpstr> </vt:lpstr>
      <vt:lpstr> </vt:lpstr>
      <vt:lpstr>Figure 14.8</vt:lpstr>
      <vt:lpstr>PowerPoint Presentation</vt:lpstr>
      <vt:lpstr>Overview</vt:lpstr>
      <vt:lpstr>Concept 14.2: Probability laws govern Mendelian inheritance</vt:lpstr>
      <vt:lpstr>The Multiplication and Addition Rules Applied to Monohybrid Crosses</vt:lpstr>
      <vt:lpstr>Figure 14.9</vt:lpstr>
      <vt:lpstr> </vt:lpstr>
      <vt:lpstr>Solving Complex Genetics Problems with the Rules of Probability</vt:lpstr>
      <vt:lpstr>Overview</vt:lpstr>
    </vt:vector>
  </TitlesOfParts>
  <Company>Pearson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Christopher Delgado</dc:creator>
  <cp:lastModifiedBy>HaiderAli Bhatti</cp:lastModifiedBy>
  <cp:revision>467</cp:revision>
  <cp:lastPrinted>2005-03-24T12:52:04Z</cp:lastPrinted>
  <dcterms:created xsi:type="dcterms:W3CDTF">2010-10-31T21:38:30Z</dcterms:created>
  <dcterms:modified xsi:type="dcterms:W3CDTF">2017-12-04T19:01:31Z</dcterms:modified>
</cp:coreProperties>
</file>