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3C149-528E-4442-B2DE-839956973376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0A3B9-2A2B-43E1-93ED-BEFE4BB2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13.11-1 </a:t>
            </a:r>
            <a:r>
              <a:rPr lang="en-US" dirty="0"/>
              <a:t>The independent assortment of homologous chromosomes in meiosis (step 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13.11-2 </a:t>
            </a:r>
            <a:r>
              <a:rPr lang="en-US" dirty="0"/>
              <a:t>The independent assortment of homologous chromosomes in meiosis (step 2)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13.11-3 </a:t>
            </a:r>
            <a:r>
              <a:rPr lang="en-US" dirty="0"/>
              <a:t>The independent assortment of homologous chromosomes in meiosis (step 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13.12-1 </a:t>
            </a:r>
            <a:r>
              <a:rPr lang="en-US" dirty="0"/>
              <a:t>The results of crossing over during meiosis (step 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13.12-2 </a:t>
            </a:r>
            <a:r>
              <a:rPr lang="en-US" dirty="0" smtClean="0"/>
              <a:t>The </a:t>
            </a:r>
            <a:r>
              <a:rPr lang="en-US" dirty="0"/>
              <a:t>results of crossing over during meiosis (step 2)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13.12-3 </a:t>
            </a:r>
            <a:r>
              <a:rPr lang="en-US" dirty="0"/>
              <a:t>The results of crossing over during meiosis (step 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13.12-4 </a:t>
            </a:r>
            <a:r>
              <a:rPr lang="en-US" dirty="0"/>
              <a:t>The results of crossing over during meiosis (step 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13.12-5 </a:t>
            </a:r>
            <a:r>
              <a:rPr lang="en-US" dirty="0"/>
              <a:t>The results of crossing over during meiosis (step 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1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 pitchFamily="84" charset="0"/>
              </a:rPr>
              <a:t>CAMPBELL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Times New Roman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FFFFFF">
                    <a:lumMod val="75000"/>
                  </a:srgb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fontAlgn="base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FFFFFF">
                    <a:lumMod val="75000"/>
                  </a:srgbClr>
                </a:solidFill>
                <a:latin typeface="Times New Roman"/>
                <a:cs typeface="Times New Roman"/>
              </a:rPr>
              <a:t>EDITION</a:t>
            </a:r>
            <a:endParaRPr lang="en-US" sz="1000" b="1" dirty="0">
              <a:solidFill>
                <a:srgbClr val="FFFFFF">
                  <a:lumMod val="75000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 pitchFamily="84" charset="0"/>
              </a:rPr>
              <a:t>CAMPBELL</a:t>
            </a:r>
          </a:p>
          <a:p>
            <a:pPr algn="ctr" eaLnBrk="1" fontAlgn="base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Times New Roman"/>
                <a:cs typeface="Times New Roman" pitchFamily="84" charset="0"/>
              </a:rPr>
              <a:t>BIOLOGY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FFFFFF">
                    <a:lumMod val="75000"/>
                  </a:srgb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fontAlgn="base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dirty="0" smtClean="0">
                <a:solidFill>
                  <a:srgbClr val="FFFFFF">
                    <a:lumMod val="75000"/>
                  </a:srgbClr>
                </a:solidFill>
                <a:latin typeface="Times New Roman"/>
                <a:cs typeface="Times New Roman"/>
              </a:rPr>
              <a:t>EDITION</a:t>
            </a:r>
            <a:endParaRPr lang="en-US" sz="1000" b="1" dirty="0">
              <a:solidFill>
                <a:srgbClr val="FFFFFF">
                  <a:lumMod val="75000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214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4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8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07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90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4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6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1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2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30C6-414D-451B-B8BE-B563800741C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DD0D-9E99-4258-A745-7277DD4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241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8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Origins of Genetic Variation </a:t>
            </a:r>
            <a:r>
              <a:rPr lang="en-US" smtClean="0">
                <a:solidFill>
                  <a:srgbClr val="000000"/>
                </a:solidFill>
              </a:rPr>
              <a:t>Among Offspring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5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2_CrossingOver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210312"/>
            <a:ext cx="56753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13.12-3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 flipH="1">
            <a:off x="1781900" y="264930"/>
            <a:ext cx="1248459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of meiosis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flipH="1">
            <a:off x="2825581" y="1130284"/>
            <a:ext cx="1162907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Pair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homologs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 flipH="1">
            <a:off x="2833148" y="1683720"/>
            <a:ext cx="977084" cy="26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Chiasma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 flipH="1">
            <a:off x="2840715" y="2760732"/>
            <a:ext cx="1303748" cy="3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Centromere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 flipH="1">
            <a:off x="2224383" y="3202770"/>
            <a:ext cx="315771" cy="1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TEM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 flipH="1">
            <a:off x="1767183" y="3380544"/>
            <a:ext cx="1285458" cy="28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 flipH="1">
            <a:off x="5031919" y="183856"/>
            <a:ext cx="2354582" cy="8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Nonsister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chromatids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held together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during synapsis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5351434" y="1104909"/>
            <a:ext cx="1556004" cy="56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Synapsis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crossing over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5347860" y="1925703"/>
            <a:ext cx="1615284" cy="8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Movement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the metaphase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plate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25121" y="1108455"/>
            <a:ext cx="284138" cy="294771"/>
            <a:chOff x="5436038" y="327780"/>
            <a:chExt cx="224710" cy="233119"/>
          </a:xfrm>
        </p:grpSpPr>
        <p:sp>
          <p:nvSpPr>
            <p:cNvPr id="15" name="Oval 14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5436381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19694" y="1928442"/>
            <a:ext cx="284138" cy="294771"/>
            <a:chOff x="5436038" y="327780"/>
            <a:chExt cx="224710" cy="233119"/>
          </a:xfrm>
        </p:grpSpPr>
        <p:sp>
          <p:nvSpPr>
            <p:cNvPr id="18" name="Oval 17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5436381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 flipV="1">
            <a:off x="4537075" y="368300"/>
            <a:ext cx="450850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4502150" y="365125"/>
            <a:ext cx="492125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3635375" y="1252538"/>
            <a:ext cx="818356" cy="301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3860800" y="1879600"/>
            <a:ext cx="606425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3365500" y="2206625"/>
            <a:ext cx="990600" cy="536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2352675" y="2444750"/>
            <a:ext cx="1012825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2286000" y="1882775"/>
            <a:ext cx="495300" cy="250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2149475" y="2041525"/>
            <a:ext cx="139700" cy="187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8" name="Left Brace 27"/>
          <p:cNvSpPr/>
          <p:nvPr/>
        </p:nvSpPr>
        <p:spPr bwMode="auto">
          <a:xfrm rot="16200000">
            <a:off x="4410074" y="1093787"/>
            <a:ext cx="87313" cy="230188"/>
          </a:xfrm>
          <a:prstGeom prst="leftBrace">
            <a:avLst>
              <a:gd name="adj1" fmla="val 4166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2_CrossingOver_4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210312"/>
            <a:ext cx="56753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13.12-4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 flipH="1">
            <a:off x="1781900" y="264930"/>
            <a:ext cx="1248459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of meiosis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flipH="1">
            <a:off x="2825581" y="1130284"/>
            <a:ext cx="1162907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Pair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homologs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 flipH="1">
            <a:off x="2833148" y="1683720"/>
            <a:ext cx="977084" cy="26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Chiasma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 flipH="1">
            <a:off x="2840715" y="2760732"/>
            <a:ext cx="1303748" cy="3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Centromere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 flipH="1">
            <a:off x="2224383" y="3202770"/>
            <a:ext cx="315771" cy="1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TEM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 flipH="1">
            <a:off x="1767183" y="3380544"/>
            <a:ext cx="1285458" cy="28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 flipH="1">
            <a:off x="1774749" y="4580094"/>
            <a:ext cx="1344739" cy="28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II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5031919" y="183856"/>
            <a:ext cx="2354582" cy="8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Nonsister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chromatids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held together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during synapsis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5351434" y="1104909"/>
            <a:ext cx="1556004" cy="56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Synapsis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crossing over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flipH="1">
            <a:off x="5347860" y="1925703"/>
            <a:ext cx="1615284" cy="8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Movement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the metaphase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plate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flipH="1">
            <a:off x="5355426" y="3036135"/>
            <a:ext cx="1808255" cy="114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Breakdown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proteins holding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sister chromatid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arms together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25121" y="1108455"/>
            <a:ext cx="284138" cy="294771"/>
            <a:chOff x="5436038" y="327780"/>
            <a:chExt cx="224710" cy="233119"/>
          </a:xfrm>
        </p:grpSpPr>
        <p:sp>
          <p:nvSpPr>
            <p:cNvPr id="17" name="Oval 1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5436381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19694" y="1928442"/>
            <a:ext cx="284138" cy="294771"/>
            <a:chOff x="5436038" y="327780"/>
            <a:chExt cx="224710" cy="233119"/>
          </a:xfrm>
        </p:grpSpPr>
        <p:sp>
          <p:nvSpPr>
            <p:cNvPr id="20" name="Oval 19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5436381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18999" y="3053571"/>
            <a:ext cx="284138" cy="294771"/>
            <a:chOff x="5436038" y="327780"/>
            <a:chExt cx="224710" cy="233119"/>
          </a:xfrm>
        </p:grpSpPr>
        <p:sp>
          <p:nvSpPr>
            <p:cNvPr id="23" name="Oval 22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5436381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 flipV="1">
            <a:off x="4537075" y="368300"/>
            <a:ext cx="450850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4502150" y="365125"/>
            <a:ext cx="492125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Left Brace 26"/>
          <p:cNvSpPr/>
          <p:nvPr/>
        </p:nvSpPr>
        <p:spPr bwMode="auto">
          <a:xfrm rot="16200000">
            <a:off x="4410074" y="1093787"/>
            <a:ext cx="87313" cy="230188"/>
          </a:xfrm>
          <a:prstGeom prst="leftBrace">
            <a:avLst>
              <a:gd name="adj1" fmla="val 4166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 bwMode="auto">
          <a:xfrm flipH="1">
            <a:off x="3635375" y="1252538"/>
            <a:ext cx="818356" cy="301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860800" y="1879600"/>
            <a:ext cx="606425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3365500" y="2206625"/>
            <a:ext cx="990600" cy="536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2352675" y="2444750"/>
            <a:ext cx="1012825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286000" y="1882775"/>
            <a:ext cx="495300" cy="250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2149475" y="2041525"/>
            <a:ext cx="139700" cy="187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2_CrossingOver_5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210312"/>
            <a:ext cx="56753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13.12-5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 flipH="1">
            <a:off x="1781900" y="264930"/>
            <a:ext cx="1248459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of meiosis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 flipH="1">
            <a:off x="2825581" y="1130284"/>
            <a:ext cx="1162907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Pair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homologs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 flipH="1">
            <a:off x="2833148" y="1683720"/>
            <a:ext cx="977084" cy="26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Chiasma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 flipH="1">
            <a:off x="2840715" y="2760732"/>
            <a:ext cx="1303748" cy="3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Centromere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 flipH="1">
            <a:off x="2224383" y="3202770"/>
            <a:ext cx="315771" cy="1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TEM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1767183" y="3380544"/>
            <a:ext cx="1285458" cy="28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1774749" y="4580094"/>
            <a:ext cx="1344739" cy="28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II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flipH="1">
            <a:off x="1771173" y="5712805"/>
            <a:ext cx="1036365" cy="55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Daughter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flipH="1">
            <a:off x="5031919" y="183856"/>
            <a:ext cx="2354582" cy="8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Nonsister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chromatids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held together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during synapsis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5351434" y="1104909"/>
            <a:ext cx="1556004" cy="56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Synapsis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crossing over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flipH="1">
            <a:off x="5347860" y="1925703"/>
            <a:ext cx="1615284" cy="8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Movement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the metaphase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plate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flipH="1">
            <a:off x="5355426" y="3036135"/>
            <a:ext cx="1808255" cy="114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Breakdown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proteins holding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sister chromatid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arms together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flipH="1">
            <a:off x="2923107" y="6374546"/>
            <a:ext cx="3081907" cy="27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Recombinant chromosomes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5121" y="1108455"/>
            <a:ext cx="284138" cy="294771"/>
            <a:chOff x="5436038" y="327780"/>
            <a:chExt cx="224710" cy="233119"/>
          </a:xfrm>
        </p:grpSpPr>
        <p:sp>
          <p:nvSpPr>
            <p:cNvPr id="21" name="Oval 2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5436381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19694" y="1928442"/>
            <a:ext cx="284138" cy="294771"/>
            <a:chOff x="5436038" y="327780"/>
            <a:chExt cx="224710" cy="233119"/>
          </a:xfrm>
        </p:grpSpPr>
        <p:sp>
          <p:nvSpPr>
            <p:cNvPr id="24" name="Oval 2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436381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18999" y="3053571"/>
            <a:ext cx="284138" cy="294771"/>
            <a:chOff x="5436038" y="327780"/>
            <a:chExt cx="224710" cy="233119"/>
          </a:xfrm>
        </p:grpSpPr>
        <p:sp>
          <p:nvSpPr>
            <p:cNvPr id="27" name="Oval 2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436381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 flipV="1">
            <a:off x="4537075" y="368300"/>
            <a:ext cx="450850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4502150" y="365125"/>
            <a:ext cx="492125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Left Brace 32"/>
          <p:cNvSpPr/>
          <p:nvPr/>
        </p:nvSpPr>
        <p:spPr bwMode="auto">
          <a:xfrm rot="16200000">
            <a:off x="4410074" y="1093787"/>
            <a:ext cx="87313" cy="230188"/>
          </a:xfrm>
          <a:prstGeom prst="leftBrace">
            <a:avLst>
              <a:gd name="adj1" fmla="val 4166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cxnSp>
        <p:nvCxnSpPr>
          <p:cNvPr id="35" name="Straight Connector 34"/>
          <p:cNvCxnSpPr>
            <a:stCxn id="33" idx="1"/>
          </p:cNvCxnSpPr>
          <p:nvPr/>
        </p:nvCxnSpPr>
        <p:spPr bwMode="auto">
          <a:xfrm flipH="1">
            <a:off x="3635375" y="1252538"/>
            <a:ext cx="818356" cy="301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3860800" y="1879600"/>
            <a:ext cx="606425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3365500" y="2206625"/>
            <a:ext cx="990600" cy="536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 flipV="1">
            <a:off x="2352675" y="2444750"/>
            <a:ext cx="1012825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2286000" y="1882775"/>
            <a:ext cx="495300" cy="250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43"/>
          <p:cNvSpPr/>
          <p:nvPr/>
        </p:nvSpPr>
        <p:spPr bwMode="auto">
          <a:xfrm>
            <a:off x="2149475" y="2041525"/>
            <a:ext cx="139700" cy="187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cxnSp>
        <p:nvCxnSpPr>
          <p:cNvPr id="46" name="Straight Connector 45"/>
          <p:cNvCxnSpPr>
            <a:endCxn id="19" idx="0"/>
          </p:cNvCxnSpPr>
          <p:nvPr/>
        </p:nvCxnSpPr>
        <p:spPr bwMode="auto">
          <a:xfrm>
            <a:off x="4117975" y="6181725"/>
            <a:ext cx="339725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endCxn id="19" idx="0"/>
          </p:cNvCxnSpPr>
          <p:nvPr/>
        </p:nvCxnSpPr>
        <p:spPr bwMode="auto">
          <a:xfrm flipH="1">
            <a:off x="4451350" y="6181725"/>
            <a:ext cx="390525" cy="231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82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3. Random Fertilization</a:t>
            </a:r>
          </a:p>
          <a:p>
            <a:r>
              <a:rPr lang="en-US" dirty="0" smtClean="0"/>
              <a:t>Random fertilization adds to genetic variation because </a:t>
            </a:r>
            <a:r>
              <a:rPr lang="en-US" b="1" u="sng" dirty="0" smtClean="0"/>
              <a:t>ANY</a:t>
            </a:r>
            <a:r>
              <a:rPr lang="en-US" dirty="0" smtClean="0"/>
              <a:t> sperm from dad’s meiosis can fuse with </a:t>
            </a:r>
            <a:r>
              <a:rPr lang="en-US" b="1" u="sng" dirty="0" smtClean="0"/>
              <a:t>ANY</a:t>
            </a:r>
            <a:r>
              <a:rPr lang="en-US" dirty="0" smtClean="0"/>
              <a:t> ovum (unfertilized egg) from mom’s meiosis</a:t>
            </a:r>
          </a:p>
          <a:p>
            <a:r>
              <a:rPr lang="en-US" dirty="0" smtClean="0"/>
              <a:t>The fusion of two gametes (each with 8.4 million possible chromosome combinations from independent assortment) produces a zygote with any of about </a:t>
            </a:r>
            <a:r>
              <a:rPr lang="en-US" b="1" u="sng" dirty="0" smtClean="0"/>
              <a:t>70 TRILLION</a:t>
            </a:r>
            <a:r>
              <a:rPr lang="en-US" dirty="0" smtClean="0"/>
              <a:t> (!!!) diploid combinations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Origins of Genetic </a:t>
            </a:r>
            <a:r>
              <a:rPr lang="en-US" dirty="0" smtClean="0">
                <a:solidFill>
                  <a:srgbClr val="000000"/>
                </a:solidFill>
              </a:rPr>
              <a:t>Variation </a:t>
            </a:r>
            <a:r>
              <a:rPr lang="en-US" kern="0" dirty="0">
                <a:solidFill>
                  <a:srgbClr val="000000"/>
                </a:solidFill>
              </a:rPr>
              <a:t>Among Offspring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Genetic </a:t>
            </a:r>
            <a:r>
              <a:rPr lang="en-US" dirty="0" smtClean="0"/>
              <a:t>Variation </a:t>
            </a:r>
            <a:r>
              <a:rPr lang="en-US" dirty="0" smtClean="0">
                <a:solidFill>
                  <a:srgbClr val="000000"/>
                </a:solidFill>
              </a:rPr>
              <a:t>Among </a:t>
            </a:r>
            <a:r>
              <a:rPr lang="en-US" dirty="0">
                <a:solidFill>
                  <a:srgbClr val="000000"/>
                </a:solidFill>
              </a:rPr>
              <a:t>Offspring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1. Independent </a:t>
            </a:r>
            <a:r>
              <a:rPr lang="en-US" b="1" u="sng" dirty="0"/>
              <a:t>Assortment of Chromosomes</a:t>
            </a:r>
          </a:p>
          <a:p>
            <a:r>
              <a:rPr lang="en-US" dirty="0" smtClean="0"/>
              <a:t>Homologous pairs of chromosomes orient </a:t>
            </a:r>
            <a:r>
              <a:rPr lang="en-US" b="1" u="sng" dirty="0" smtClean="0"/>
              <a:t>RANDOMLY</a:t>
            </a:r>
            <a:r>
              <a:rPr lang="en-US" dirty="0" smtClean="0"/>
              <a:t> at metaphase I of meiosis</a:t>
            </a:r>
          </a:p>
          <a:p>
            <a:r>
              <a:rPr lang="en-US" dirty="0" smtClean="0"/>
              <a:t>In independent assortment, each pair of chromosomes sorts maternal and paternal homologs into daughter cells </a:t>
            </a:r>
            <a:r>
              <a:rPr lang="en-US" b="1" u="sng" dirty="0" smtClean="0"/>
              <a:t>INDEPENDENTLY</a:t>
            </a:r>
            <a:r>
              <a:rPr lang="en-US" dirty="0" smtClean="0"/>
              <a:t> of the other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1. Independent </a:t>
            </a:r>
            <a:r>
              <a:rPr lang="en-US" b="1" u="sng" dirty="0">
                <a:solidFill>
                  <a:srgbClr val="000000"/>
                </a:solidFill>
              </a:rPr>
              <a:t>Assortment of </a:t>
            </a:r>
            <a:r>
              <a:rPr lang="en-US" b="1" u="sng" dirty="0" smtClean="0">
                <a:solidFill>
                  <a:srgbClr val="000000"/>
                </a:solidFill>
              </a:rPr>
              <a:t>Chromosomes</a:t>
            </a:r>
            <a:endParaRPr lang="en-US" u="sng" dirty="0" smtClean="0"/>
          </a:p>
          <a:p>
            <a:r>
              <a:rPr lang="en-US" dirty="0" smtClean="0"/>
              <a:t>The number of combinations possible when chromosomes assort independently into gametes is 2</a:t>
            </a:r>
            <a:r>
              <a:rPr lang="en-US" i="1" baseline="30000" dirty="0" smtClean="0"/>
              <a:t>n</a:t>
            </a:r>
            <a:r>
              <a:rPr lang="en-US" dirty="0" smtClean="0"/>
              <a:t>, where </a:t>
            </a:r>
            <a:r>
              <a:rPr lang="en-US" i="1" dirty="0" smtClean="0"/>
              <a:t>n</a:t>
            </a:r>
            <a:r>
              <a:rPr lang="en-US" dirty="0" smtClean="0"/>
              <a:t> is the haploid number</a:t>
            </a:r>
          </a:p>
          <a:p>
            <a:pPr lvl="1"/>
            <a:r>
              <a:rPr lang="en-US" dirty="0" smtClean="0"/>
              <a:t>For humans 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=</a:t>
            </a:r>
            <a:r>
              <a:rPr lang="en-US" dirty="0" smtClean="0"/>
              <a:t> 23), there are more than </a:t>
            </a:r>
            <a:r>
              <a:rPr lang="en-US" b="1" dirty="0" smtClean="0"/>
              <a:t>8 million (!!!)</a:t>
            </a:r>
            <a:r>
              <a:rPr lang="en-US" dirty="0" smtClean="0"/>
              <a:t> (2</a:t>
            </a:r>
            <a:r>
              <a:rPr lang="en-US" baseline="30000" dirty="0" smtClean="0"/>
              <a:t>23</a:t>
            </a:r>
            <a:r>
              <a:rPr lang="en-US" dirty="0" smtClean="0"/>
              <a:t>) possible combinations of chromosomes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Origins of Genetic </a:t>
            </a:r>
            <a:r>
              <a:rPr lang="en-US" dirty="0" smtClean="0">
                <a:solidFill>
                  <a:srgbClr val="000000"/>
                </a:solidFill>
              </a:rPr>
              <a:t>Variation </a:t>
            </a:r>
            <a:r>
              <a:rPr lang="en-US" kern="0" dirty="0">
                <a:solidFill>
                  <a:srgbClr val="000000"/>
                </a:solidFill>
              </a:rPr>
              <a:t>Among Offspring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1IndependentAssort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02208"/>
            <a:ext cx="8546592" cy="505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13.11-1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 flipH="1">
            <a:off x="1325119" y="933325"/>
            <a:ext cx="1348727" cy="3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Possibility 1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flipH="1">
            <a:off x="6468700" y="907486"/>
            <a:ext cx="1348727" cy="3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Possibility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 flipH="1">
            <a:off x="3390200" y="1483202"/>
            <a:ext cx="2269442" cy="104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Two equally probable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arrangements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chromosomes at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metaphase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970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1IndependentAssort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02208"/>
            <a:ext cx="8546592" cy="505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13.11-2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 flipH="1">
            <a:off x="1325119" y="933325"/>
            <a:ext cx="1348727" cy="3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Possibility 1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flipH="1">
            <a:off x="6468700" y="907486"/>
            <a:ext cx="1348727" cy="3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Possibility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 flipH="1">
            <a:off x="3390200" y="1483202"/>
            <a:ext cx="2269442" cy="104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Two equally probable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arrangements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chromosomes at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metaphase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 flipH="1">
            <a:off x="3832267" y="3685345"/>
            <a:ext cx="1526568" cy="2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Metaphase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7924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1IndependentAssort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02208"/>
            <a:ext cx="8546592" cy="505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13.11-3</a:t>
            </a:r>
            <a:endParaRPr lang="en-US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 flipH="1">
            <a:off x="1325119" y="933325"/>
            <a:ext cx="1348727" cy="3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Possibility 1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6468700" y="907486"/>
            <a:ext cx="1348727" cy="3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Possibility 2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 flipH="1">
            <a:off x="3390200" y="1483202"/>
            <a:ext cx="2269442" cy="104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Two equally probable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arrangements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chromosomes at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metaphase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 flipH="1">
            <a:off x="3832267" y="3685345"/>
            <a:ext cx="1526568" cy="2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Metaphase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II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 flipH="1">
            <a:off x="3999382" y="5010992"/>
            <a:ext cx="1136632" cy="5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Daughter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341550" y="5653547"/>
            <a:ext cx="1674976" cy="2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Combination 1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 flipH="1">
            <a:off x="2042553" y="5661128"/>
            <a:ext cx="1674976" cy="2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Combination 2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 flipH="1">
            <a:off x="5526121" y="5657569"/>
            <a:ext cx="1674976" cy="2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Combination 3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 flipH="1">
            <a:off x="7182560" y="5654010"/>
            <a:ext cx="1674976" cy="2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Combination 4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5400000">
            <a:off x="1023808" y="4826341"/>
            <a:ext cx="241970" cy="1587493"/>
          </a:xfrm>
          <a:prstGeom prst="rightBrace">
            <a:avLst>
              <a:gd name="adj1" fmla="val 3425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 rot="5400000">
            <a:off x="2687508" y="4826342"/>
            <a:ext cx="241970" cy="1587493"/>
          </a:xfrm>
          <a:prstGeom prst="rightBrace">
            <a:avLst>
              <a:gd name="adj1" fmla="val 3425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6183185" y="4816819"/>
            <a:ext cx="241970" cy="1587493"/>
          </a:xfrm>
          <a:prstGeom prst="rightBrace">
            <a:avLst>
              <a:gd name="adj1" fmla="val 3425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7843710" y="4813645"/>
            <a:ext cx="241970" cy="1587493"/>
          </a:xfrm>
          <a:prstGeom prst="rightBrace">
            <a:avLst>
              <a:gd name="adj1" fmla="val 3425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2. Crossing Over</a:t>
            </a:r>
          </a:p>
          <a:p>
            <a:r>
              <a:rPr lang="en-US" dirty="0" smtClean="0"/>
              <a:t>Crossing over produces </a:t>
            </a:r>
            <a:r>
              <a:rPr lang="en-US" b="1" dirty="0" smtClean="0"/>
              <a:t>recombinant chromosomes</a:t>
            </a:r>
            <a:r>
              <a:rPr lang="en-US" dirty="0" smtClean="0"/>
              <a:t>, which combine DNA inherited from each parent</a:t>
            </a:r>
          </a:p>
          <a:p>
            <a:r>
              <a:rPr lang="en-US" dirty="0" smtClean="0"/>
              <a:t>Crossing over contributes to genetic variation by </a:t>
            </a:r>
            <a:r>
              <a:rPr lang="en-US" b="1" u="sng" dirty="0" smtClean="0"/>
              <a:t>COMBINING DNA</a:t>
            </a:r>
            <a:r>
              <a:rPr lang="en-US" dirty="0" smtClean="0"/>
              <a:t> from two parents into a single chromosome</a:t>
            </a:r>
          </a:p>
          <a:p>
            <a:pPr lvl="1"/>
            <a:r>
              <a:rPr lang="en-US" dirty="0" smtClean="0"/>
              <a:t>In humans an average of one to three crossover events occurs per chromosome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Origins of Genetic </a:t>
            </a:r>
            <a:r>
              <a:rPr lang="en-US" dirty="0" smtClean="0">
                <a:solidFill>
                  <a:srgbClr val="000000"/>
                </a:solidFill>
              </a:rPr>
              <a:t>Variation </a:t>
            </a:r>
            <a:r>
              <a:rPr lang="en-US" kern="0" dirty="0">
                <a:solidFill>
                  <a:srgbClr val="000000"/>
                </a:solidFill>
              </a:rPr>
              <a:t>Among Offspring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2_CrossingOver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210312"/>
            <a:ext cx="56753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13.12-1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 flipH="1">
            <a:off x="1781900" y="264930"/>
            <a:ext cx="1248459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of meiosis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flipH="1">
            <a:off x="2825581" y="1130284"/>
            <a:ext cx="1162907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Pair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homologs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 flipH="1">
            <a:off x="5031919" y="183856"/>
            <a:ext cx="2354582" cy="8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Nonsister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chromatids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held together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during synapsis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537075" y="368300"/>
            <a:ext cx="450850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502150" y="365125"/>
            <a:ext cx="492125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635375" y="1252538"/>
            <a:ext cx="818356" cy="301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eft Brace 14"/>
          <p:cNvSpPr/>
          <p:nvPr/>
        </p:nvSpPr>
        <p:spPr bwMode="auto">
          <a:xfrm rot="16200000">
            <a:off x="4410074" y="1093787"/>
            <a:ext cx="87313" cy="230188"/>
          </a:xfrm>
          <a:prstGeom prst="leftBrace">
            <a:avLst>
              <a:gd name="adj1" fmla="val 4166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_12_CrossingOver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210312"/>
            <a:ext cx="56753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13.12-2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 flipH="1">
            <a:off x="1781900" y="264930"/>
            <a:ext cx="1248459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Prophase </a:t>
            </a:r>
            <a:r>
              <a:rPr lang="en-US" sz="18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of meiosis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flipH="1">
            <a:off x="2825581" y="1130284"/>
            <a:ext cx="1162907" cy="54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Pair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homologs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 flipH="1">
            <a:off x="2833148" y="1683720"/>
            <a:ext cx="977084" cy="26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Chiasma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 flipH="1">
            <a:off x="2840715" y="2760732"/>
            <a:ext cx="1303748" cy="3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Centromere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 flipH="1">
            <a:off x="2224383" y="3202770"/>
            <a:ext cx="315771" cy="1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TEM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 flipH="1">
            <a:off x="5031919" y="183856"/>
            <a:ext cx="2354582" cy="8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Nonsister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chromatids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held together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during synapsis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flipH="1">
            <a:off x="5351434" y="1104909"/>
            <a:ext cx="1556004" cy="56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Synapsis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crossing over</a:t>
            </a:r>
            <a:endParaRPr lang="en-US" sz="180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25121" y="1108455"/>
            <a:ext cx="284138" cy="294771"/>
            <a:chOff x="5436038" y="327780"/>
            <a:chExt cx="224710" cy="233119"/>
          </a:xfrm>
        </p:grpSpPr>
        <p:sp>
          <p:nvSpPr>
            <p:cNvPr id="14" name="Oval 1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5436381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 flipV="1">
            <a:off x="4537075" y="368300"/>
            <a:ext cx="450850" cy="142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502150" y="365125"/>
            <a:ext cx="492125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3635375" y="1252538"/>
            <a:ext cx="818356" cy="301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860800" y="1879600"/>
            <a:ext cx="606425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3365500" y="2206625"/>
            <a:ext cx="990600" cy="536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2352675" y="2444750"/>
            <a:ext cx="1012825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286000" y="1882775"/>
            <a:ext cx="495300" cy="250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2149475" y="2041525"/>
            <a:ext cx="139700" cy="187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4410074" y="1093787"/>
            <a:ext cx="87313" cy="230188"/>
          </a:xfrm>
          <a:prstGeom prst="leftBrace">
            <a:avLst>
              <a:gd name="adj1" fmla="val 4166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ampbell_10e_Lecture_Template" id="{B7CA0FD3-0B5A-470C-99F9-94A1C46060BB}" vid="{188D9A04-B586-4946-AF2D-BBC11ACBD6BB}"/>
    </a:ext>
  </a:extLst>
</a:theme>
</file>

<file path=ppt/theme/theme3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On-screen Show (4:3)</PresentationFormat>
  <Paragraphs>158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Campbell_10e_Lecture_Template</vt:lpstr>
      <vt:lpstr>26_Blank</vt:lpstr>
      <vt:lpstr>Origins of Genetic Variation Among Offspring</vt:lpstr>
      <vt:lpstr>Origins of Genetic Variation Among Offspring</vt:lpstr>
      <vt:lpstr> </vt:lpstr>
      <vt:lpstr>Figure 13.11-1</vt:lpstr>
      <vt:lpstr>Figure 13.11-2</vt:lpstr>
      <vt:lpstr>Figure 13.11-3</vt:lpstr>
      <vt:lpstr>PowerPoint Presentation</vt:lpstr>
      <vt:lpstr>Figure 13.12-1</vt:lpstr>
      <vt:lpstr>Figure 13.12-2</vt:lpstr>
      <vt:lpstr>Figure 13.12-3</vt:lpstr>
      <vt:lpstr>Figure 13.12-4</vt:lpstr>
      <vt:lpstr>Figure 13.12-5</vt:lpstr>
      <vt:lpstr>PowerPoint Presentation</vt:lpstr>
    </vt:vector>
  </TitlesOfParts>
  <Company>epsd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Genetic Variation Among Offspring</dc:title>
  <dc:creator>Crystal DiCosmo-Ponticello</dc:creator>
  <cp:lastModifiedBy>Crystal DiCosmo-Ponticello</cp:lastModifiedBy>
  <cp:revision>1</cp:revision>
  <dcterms:created xsi:type="dcterms:W3CDTF">2016-10-19T12:45:20Z</dcterms:created>
  <dcterms:modified xsi:type="dcterms:W3CDTF">2016-10-19T12:46:07Z</dcterms:modified>
</cp:coreProperties>
</file>