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804" r:id="rId2"/>
  </p:sldMasterIdLst>
  <p:notesMasterIdLst>
    <p:notesMasterId r:id="rId29"/>
  </p:notesMasterIdLst>
  <p:sldIdLst>
    <p:sldId id="256" r:id="rId3"/>
    <p:sldId id="257" r:id="rId4"/>
    <p:sldId id="282" r:id="rId5"/>
    <p:sldId id="258" r:id="rId6"/>
    <p:sldId id="284" r:id="rId7"/>
    <p:sldId id="293" r:id="rId8"/>
    <p:sldId id="294" r:id="rId9"/>
    <p:sldId id="295" r:id="rId10"/>
    <p:sldId id="264" r:id="rId11"/>
    <p:sldId id="296" r:id="rId12"/>
    <p:sldId id="265" r:id="rId13"/>
    <p:sldId id="266" r:id="rId14"/>
    <p:sldId id="297" r:id="rId15"/>
    <p:sldId id="268" r:id="rId16"/>
    <p:sldId id="298" r:id="rId17"/>
    <p:sldId id="270" r:id="rId18"/>
    <p:sldId id="299" r:id="rId19"/>
    <p:sldId id="275" r:id="rId20"/>
    <p:sldId id="300" r:id="rId21"/>
    <p:sldId id="301" r:id="rId22"/>
    <p:sldId id="277" r:id="rId23"/>
    <p:sldId id="302" r:id="rId24"/>
    <p:sldId id="303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20" y="-7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03FE6-5E7A-4118-B890-A13424878B35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6CB7A-9EF1-431B-8E8C-C076BCE2E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52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7282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Figure 10.18 The light reactions and chemiosmosis: Current model of the organization of the thylakoid membrane</a:t>
            </a:r>
          </a:p>
        </p:txBody>
      </p:sp>
      <p:sp>
        <p:nvSpPr>
          <p:cNvPr id="972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97BFE76-B8C4-4557-8598-E11461675EFF}" type="slidenum">
              <a:rPr lang="en-US" smtClean="0">
                <a:solidFill>
                  <a:srgbClr val="000000"/>
                </a:solidFill>
                <a:latin typeface="Times" pitchFamily="18" charset="0"/>
                <a:ea typeface="ＭＳ Ｐゴシック" pitchFamily="34" charset="-128"/>
              </a:rPr>
              <a:pPr/>
              <a:t>20</a:t>
            </a:fld>
            <a:endParaRPr lang="en-US" smtClean="0">
              <a:solidFill>
                <a:srgbClr val="000000"/>
              </a:solidFill>
              <a:latin typeface="Times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5805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Figure 10.19-3 The Calvin cycle (step 3)</a:t>
            </a:r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18DA4F3-0521-4698-BDE6-4D45958A98F1}" type="slidenum">
              <a:rPr lang="en-US" smtClean="0">
                <a:solidFill>
                  <a:srgbClr val="000000"/>
                </a:solidFill>
                <a:latin typeface="Times" pitchFamily="18" charset="0"/>
                <a:ea typeface="ＭＳ Ｐゴシック" pitchFamily="34" charset="-128"/>
              </a:rPr>
              <a:pPr/>
              <a:t>23</a:t>
            </a:fld>
            <a:endParaRPr lang="en-US" smtClean="0">
              <a:solidFill>
                <a:srgbClr val="000000"/>
              </a:solidFill>
              <a:latin typeface="Times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6388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38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95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37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612316" cy="343551"/>
          </a:xfrm>
          <a:prstGeom prst="rect">
            <a:avLst/>
          </a:prstGeom>
        </p:spPr>
        <p:txBody>
          <a:bodyPr/>
          <a:lstStyle>
            <a:lvl1pPr algn="l">
              <a:defRPr sz="120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06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2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65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98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7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1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26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27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92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B3EA8-59BC-4C1E-8071-6ECC9CFFC65B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07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1"/>
          <p:cNvSpPr>
            <a:spLocks noGrp="1"/>
          </p:cNvSpPr>
          <p:nvPr>
            <p:ph type="body" idx="1"/>
          </p:nvPr>
        </p:nvSpPr>
        <p:spPr bwMode="auto">
          <a:xfrm>
            <a:off x="0" y="0"/>
            <a:ext cx="5757863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66973" y="6582040"/>
            <a:ext cx="289560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© 2014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1966322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024" y="2130425"/>
            <a:ext cx="8750808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AP Biology – Ch. 10 – Photosynthesis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Exam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413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Some </a:t>
            </a:r>
            <a:r>
              <a:rPr lang="en-US" sz="4000" dirty="0"/>
              <a:t>photosynthetic organisms contain chloroplasts that lack photosystem II, yet are able to survive. The best way to detect the lack of photosystem II in these organisms would be</a:t>
            </a:r>
          </a:p>
          <a:p>
            <a:pPr marL="0" indent="0">
              <a:buNone/>
            </a:pPr>
            <a:r>
              <a:rPr lang="en-US" sz="4000" dirty="0"/>
              <a:t>A) to determine if they have thylakoids in the chloroplasts.</a:t>
            </a:r>
          </a:p>
          <a:p>
            <a:pPr marL="0" indent="0">
              <a:buNone/>
            </a:pPr>
            <a:r>
              <a:rPr lang="en-US" sz="4000" b="1" dirty="0"/>
              <a:t>B) to test for liberation of O2 in the light.</a:t>
            </a:r>
          </a:p>
          <a:p>
            <a:pPr marL="0" indent="0">
              <a:buNone/>
            </a:pPr>
            <a:r>
              <a:rPr lang="en-US" sz="4000" dirty="0"/>
              <a:t>C) to test for CO2 fixation in the dark.</a:t>
            </a:r>
          </a:p>
          <a:p>
            <a:pPr marL="0" indent="0">
              <a:buNone/>
            </a:pPr>
            <a:r>
              <a:rPr lang="en-US" sz="4000" dirty="0"/>
              <a:t>D</a:t>
            </a:r>
            <a:r>
              <a:rPr lang="en-US" sz="4000" dirty="0" smtClean="0"/>
              <a:t>) </a:t>
            </a:r>
            <a:r>
              <a:rPr lang="en-US" sz="4000" dirty="0"/>
              <a:t>to test for production of either sucrose or starch.</a:t>
            </a:r>
          </a:p>
          <a:p>
            <a:pPr marL="0" indent="0">
              <a:buNone/>
            </a:pPr>
            <a:r>
              <a:rPr lang="en-US" sz="4000" dirty="0"/>
              <a:t>Topic:  Concept 10.2</a:t>
            </a:r>
          </a:p>
          <a:p>
            <a:pPr marL="0" indent="0">
              <a:buNone/>
            </a:pPr>
            <a:r>
              <a:rPr lang="en-US" sz="4000" dirty="0"/>
              <a:t>Skill:  Application/Analysis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147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the next 5 questions…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in your groups to come up with ONE consensus answer</a:t>
            </a:r>
          </a:p>
          <a:p>
            <a:r>
              <a:rPr lang="en-US" dirty="0" smtClean="0"/>
              <a:t>Be prepared to explain your reasoning! (one “volunteer”)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535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Assume </a:t>
            </a:r>
            <a:r>
              <a:rPr lang="en-US" dirty="0"/>
              <a:t>a thylakoid is somehow punctured so that the interior of the thylakoid is no longer separated from the </a:t>
            </a:r>
            <a:r>
              <a:rPr lang="en-US" dirty="0" err="1"/>
              <a:t>stroma</a:t>
            </a:r>
            <a:r>
              <a:rPr lang="en-US" dirty="0"/>
              <a:t>. This damage will have the most direct effect on which of the following processes?</a:t>
            </a:r>
          </a:p>
          <a:p>
            <a:pPr marL="0" indent="0">
              <a:buNone/>
            </a:pPr>
            <a:r>
              <a:rPr lang="en-US" dirty="0"/>
              <a:t>A) the splitting of water</a:t>
            </a:r>
          </a:p>
          <a:p>
            <a:pPr marL="0" indent="0">
              <a:buNone/>
            </a:pPr>
            <a:r>
              <a:rPr lang="en-US" dirty="0"/>
              <a:t>B) the absorption of light energy by chlorophyll</a:t>
            </a:r>
          </a:p>
          <a:p>
            <a:pPr marL="0" indent="0">
              <a:buNone/>
            </a:pPr>
            <a:r>
              <a:rPr lang="en-US" dirty="0"/>
              <a:t>C) the flow of electrons from photosystem II to photosystem I</a:t>
            </a:r>
          </a:p>
          <a:p>
            <a:pPr marL="0" indent="0">
              <a:buNone/>
            </a:pPr>
            <a:r>
              <a:rPr lang="en-US" dirty="0"/>
              <a:t>D) the synthesis of ATP</a:t>
            </a:r>
          </a:p>
          <a:p>
            <a:pPr marL="0" indent="0">
              <a:buNone/>
            </a:pPr>
            <a:r>
              <a:rPr lang="en-US" dirty="0" smtClean="0"/>
              <a:t>Topic</a:t>
            </a:r>
            <a:r>
              <a:rPr lang="en-US" dirty="0"/>
              <a:t>:  Concept 10.2</a:t>
            </a:r>
          </a:p>
          <a:p>
            <a:pPr marL="0" indent="0">
              <a:buNone/>
            </a:pPr>
            <a:r>
              <a:rPr lang="en-US" dirty="0"/>
              <a:t>Skill:  Application/Analysis</a:t>
            </a:r>
          </a:p>
        </p:txBody>
      </p:sp>
    </p:spTree>
    <p:extLst>
      <p:ext uri="{BB962C8B-B14F-4D97-AF65-F5344CB8AC3E}">
        <p14:creationId xmlns:p14="http://schemas.microsoft.com/office/powerpoint/2010/main" val="3784276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Assume </a:t>
            </a:r>
            <a:r>
              <a:rPr lang="en-US" dirty="0"/>
              <a:t>a thylakoid is somehow punctured so that the interior of the thylakoid is no longer separated from the </a:t>
            </a:r>
            <a:r>
              <a:rPr lang="en-US" dirty="0" err="1"/>
              <a:t>stroma</a:t>
            </a:r>
            <a:r>
              <a:rPr lang="en-US" dirty="0"/>
              <a:t>. This damage will have the most direct effect on which of the following processes?</a:t>
            </a:r>
          </a:p>
          <a:p>
            <a:pPr marL="0" indent="0">
              <a:buNone/>
            </a:pPr>
            <a:r>
              <a:rPr lang="en-US" dirty="0"/>
              <a:t>A) the splitting of water</a:t>
            </a:r>
          </a:p>
          <a:p>
            <a:pPr marL="0" indent="0">
              <a:buNone/>
            </a:pPr>
            <a:r>
              <a:rPr lang="en-US" dirty="0"/>
              <a:t>B) the absorption of light energy by chlorophyll</a:t>
            </a:r>
          </a:p>
          <a:p>
            <a:pPr marL="0" indent="0">
              <a:buNone/>
            </a:pPr>
            <a:r>
              <a:rPr lang="en-US" dirty="0"/>
              <a:t>C) the flow of electrons from photosystem II to photosystem I</a:t>
            </a:r>
          </a:p>
          <a:p>
            <a:pPr marL="0" indent="0">
              <a:buNone/>
            </a:pPr>
            <a:r>
              <a:rPr lang="en-US" b="1" dirty="0"/>
              <a:t>D) the synthesis of ATP</a:t>
            </a:r>
          </a:p>
          <a:p>
            <a:pPr marL="0" indent="0">
              <a:buNone/>
            </a:pPr>
            <a:r>
              <a:rPr lang="en-US" dirty="0" smtClean="0"/>
              <a:t>Topic</a:t>
            </a:r>
            <a:r>
              <a:rPr lang="en-US" dirty="0"/>
              <a:t>:  Concept 10.2</a:t>
            </a:r>
          </a:p>
          <a:p>
            <a:pPr marL="0" indent="0">
              <a:buNone/>
            </a:pPr>
            <a:r>
              <a:rPr lang="en-US" dirty="0"/>
              <a:t>Skill:  Application/Analysis</a:t>
            </a:r>
          </a:p>
        </p:txBody>
      </p:sp>
    </p:spTree>
    <p:extLst>
      <p:ext uri="{BB962C8B-B14F-4D97-AF65-F5344CB8AC3E}">
        <p14:creationId xmlns:p14="http://schemas.microsoft.com/office/powerpoint/2010/main" val="956311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P680</a:t>
            </a:r>
            <a:r>
              <a:rPr lang="en-US" dirty="0"/>
              <a:t>+ is said to be the strongest biological oxidizing agent. Why?</a:t>
            </a:r>
          </a:p>
          <a:p>
            <a:pPr marL="0" indent="0">
              <a:buNone/>
            </a:pPr>
            <a:r>
              <a:rPr lang="en-US" dirty="0"/>
              <a:t>A) It is the receptor for the most excited electron in either photosystem.</a:t>
            </a:r>
          </a:p>
          <a:p>
            <a:pPr marL="0" indent="0">
              <a:buNone/>
            </a:pPr>
            <a:r>
              <a:rPr lang="en-US" dirty="0"/>
              <a:t>B) It is the molecule that transfers electrons to </a:t>
            </a:r>
            <a:r>
              <a:rPr lang="en-US" dirty="0" err="1"/>
              <a:t>plastoquinone</a:t>
            </a:r>
            <a:r>
              <a:rPr lang="en-US" dirty="0"/>
              <a:t> (</a:t>
            </a:r>
            <a:r>
              <a:rPr lang="en-US" dirty="0" err="1"/>
              <a:t>Pq</a:t>
            </a:r>
            <a:r>
              <a:rPr lang="en-US" dirty="0"/>
              <a:t>) of the electron transfer system.</a:t>
            </a:r>
          </a:p>
          <a:p>
            <a:pPr marL="0" indent="0">
              <a:buNone/>
            </a:pPr>
            <a:r>
              <a:rPr lang="en-US" dirty="0"/>
              <a:t>C) It transfers its electrons to reduce NADP+ to NADPH.</a:t>
            </a:r>
          </a:p>
          <a:p>
            <a:pPr marL="0" indent="0">
              <a:buNone/>
            </a:pPr>
            <a:r>
              <a:rPr lang="en-US" dirty="0"/>
              <a:t>D) This molecule has a stronger attraction for electrons than oxygen, </a:t>
            </a:r>
            <a:r>
              <a:rPr lang="en-US" dirty="0" smtClean="0"/>
              <a:t>allowing it to </a:t>
            </a:r>
            <a:r>
              <a:rPr lang="en-US" dirty="0"/>
              <a:t>obtain electrons from water.</a:t>
            </a:r>
          </a:p>
          <a:p>
            <a:pPr marL="0" indent="0">
              <a:buNone/>
            </a:pPr>
            <a:r>
              <a:rPr lang="en-US" dirty="0" smtClean="0"/>
              <a:t>Topic</a:t>
            </a:r>
            <a:r>
              <a:rPr lang="en-US" dirty="0"/>
              <a:t>:  Concept 10.2</a:t>
            </a:r>
          </a:p>
          <a:p>
            <a:pPr marL="0" indent="0">
              <a:buNone/>
            </a:pPr>
            <a:r>
              <a:rPr lang="en-US" dirty="0"/>
              <a:t>Skill:  Synthesis/Evaluation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493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P680</a:t>
            </a:r>
            <a:r>
              <a:rPr lang="en-US" dirty="0"/>
              <a:t>+ is said to be the strongest biological oxidizing agent. Why?</a:t>
            </a:r>
          </a:p>
          <a:p>
            <a:pPr marL="0" indent="0">
              <a:buNone/>
            </a:pPr>
            <a:r>
              <a:rPr lang="en-US" dirty="0"/>
              <a:t>A) It is the receptor for the most excited electron in either photosystem.</a:t>
            </a:r>
          </a:p>
          <a:p>
            <a:pPr marL="0" indent="0">
              <a:buNone/>
            </a:pPr>
            <a:r>
              <a:rPr lang="en-US" dirty="0"/>
              <a:t>B) It is the molecule that transfers electrons to </a:t>
            </a:r>
            <a:r>
              <a:rPr lang="en-US" dirty="0" err="1"/>
              <a:t>plastoquinone</a:t>
            </a:r>
            <a:r>
              <a:rPr lang="en-US" dirty="0"/>
              <a:t> (</a:t>
            </a:r>
            <a:r>
              <a:rPr lang="en-US" dirty="0" err="1"/>
              <a:t>Pq</a:t>
            </a:r>
            <a:r>
              <a:rPr lang="en-US" dirty="0"/>
              <a:t>) of the electron transfer system.</a:t>
            </a:r>
          </a:p>
          <a:p>
            <a:pPr marL="0" indent="0">
              <a:buNone/>
            </a:pPr>
            <a:r>
              <a:rPr lang="en-US" dirty="0"/>
              <a:t>C) It transfers its electrons to reduce NADP+ to NADPH.</a:t>
            </a:r>
          </a:p>
          <a:p>
            <a:pPr marL="0" indent="0">
              <a:buNone/>
            </a:pPr>
            <a:r>
              <a:rPr lang="en-US" b="1" dirty="0"/>
              <a:t>D) This molecule has a stronger attraction for electrons than oxygen, </a:t>
            </a:r>
            <a:r>
              <a:rPr lang="en-US" b="1" dirty="0" smtClean="0"/>
              <a:t>allowing it to </a:t>
            </a:r>
            <a:r>
              <a:rPr lang="en-US" b="1" dirty="0"/>
              <a:t>obtain electrons from water.</a:t>
            </a:r>
          </a:p>
          <a:p>
            <a:pPr marL="0" indent="0">
              <a:buNone/>
            </a:pPr>
            <a:r>
              <a:rPr lang="en-US" dirty="0" smtClean="0"/>
              <a:t>Topic</a:t>
            </a:r>
            <a:r>
              <a:rPr lang="en-US" dirty="0"/>
              <a:t>:  Concept 10.2</a:t>
            </a:r>
          </a:p>
          <a:p>
            <a:pPr marL="0" indent="0">
              <a:buNone/>
            </a:pPr>
            <a:r>
              <a:rPr lang="en-US" dirty="0"/>
              <a:t>Skill:  Synthesis/Evaluation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615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Some </a:t>
            </a:r>
            <a:r>
              <a:rPr lang="en-US" sz="2400" dirty="0"/>
              <a:t>photosynthetic bacteria (e.g., purple sulfur bacteria) have only photosystem I, whereas others (e.g., cyanobacteria) have both photosystem I and photosystem II. Which of the following might this observation imply?</a:t>
            </a:r>
          </a:p>
          <a:p>
            <a:pPr marL="0" indent="0">
              <a:buNone/>
            </a:pPr>
            <a:r>
              <a:rPr lang="en-US" sz="2400" dirty="0"/>
              <a:t>A</a:t>
            </a:r>
            <a:r>
              <a:rPr lang="en-US" sz="2400" dirty="0" smtClean="0"/>
              <a:t>) </a:t>
            </a:r>
            <a:r>
              <a:rPr lang="en-US" sz="2400" dirty="0"/>
              <a:t>Photosynthesis with only photosystem I is more ancestral.</a:t>
            </a:r>
          </a:p>
          <a:p>
            <a:pPr marL="0" indent="0">
              <a:buNone/>
            </a:pPr>
            <a:r>
              <a:rPr lang="en-US" sz="2400" dirty="0" smtClean="0"/>
              <a:t>B) </a:t>
            </a:r>
            <a:r>
              <a:rPr lang="en-US" sz="2400" dirty="0"/>
              <a:t>Photosystem II may have evolved to be more </a:t>
            </a:r>
            <a:r>
              <a:rPr lang="en-US" sz="2400" dirty="0" err="1"/>
              <a:t>photoprotective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 smtClean="0"/>
              <a:t>C) </a:t>
            </a:r>
            <a:r>
              <a:rPr lang="en-US" sz="2400" dirty="0"/>
              <a:t>Linear electron flow is more primitive than cyclic flow of electrons.</a:t>
            </a:r>
          </a:p>
          <a:p>
            <a:pPr marL="0" indent="0">
              <a:buNone/>
            </a:pPr>
            <a:r>
              <a:rPr lang="en-US" sz="2400" dirty="0" smtClean="0"/>
              <a:t>D) </a:t>
            </a:r>
            <a:r>
              <a:rPr lang="en-US" sz="2400" dirty="0"/>
              <a:t>Cyclic flow is more necessary than linear electron flow.</a:t>
            </a:r>
          </a:p>
          <a:p>
            <a:pPr marL="0" indent="0">
              <a:buNone/>
            </a:pPr>
            <a:r>
              <a:rPr lang="en-US" sz="2400" dirty="0"/>
              <a:t>Topic:  Concept 10.2</a:t>
            </a:r>
          </a:p>
          <a:p>
            <a:pPr marL="0" indent="0">
              <a:buNone/>
            </a:pPr>
            <a:r>
              <a:rPr lang="en-US" sz="2400" dirty="0"/>
              <a:t>Skill:  Synthesis/Evaluation</a:t>
            </a:r>
          </a:p>
        </p:txBody>
      </p:sp>
    </p:spTree>
    <p:extLst>
      <p:ext uri="{BB962C8B-B14F-4D97-AF65-F5344CB8AC3E}">
        <p14:creationId xmlns:p14="http://schemas.microsoft.com/office/powerpoint/2010/main" val="4173428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Some </a:t>
            </a:r>
            <a:r>
              <a:rPr lang="en-US" sz="2400" dirty="0"/>
              <a:t>photosynthetic bacteria (e.g., purple sulfur bacteria) have only photosystem I, whereas others (e.g., cyanobacteria) have both photosystem I and photosystem II. Which of the following might this observation imply?</a:t>
            </a:r>
          </a:p>
          <a:p>
            <a:pPr marL="0" indent="0">
              <a:buNone/>
            </a:pPr>
            <a:r>
              <a:rPr lang="en-US" sz="2400" b="1" dirty="0"/>
              <a:t>A</a:t>
            </a:r>
            <a:r>
              <a:rPr lang="en-US" sz="2400" b="1" dirty="0" smtClean="0"/>
              <a:t>) </a:t>
            </a:r>
            <a:r>
              <a:rPr lang="en-US" sz="2400" b="1" dirty="0"/>
              <a:t>Photosynthesis with only photosystem I is more ancestral.</a:t>
            </a:r>
          </a:p>
          <a:p>
            <a:pPr marL="0" indent="0">
              <a:buNone/>
            </a:pPr>
            <a:r>
              <a:rPr lang="en-US" sz="2400" dirty="0" smtClean="0"/>
              <a:t>B) </a:t>
            </a:r>
            <a:r>
              <a:rPr lang="en-US" sz="2400" dirty="0"/>
              <a:t>Photosystem II may have evolved to be more </a:t>
            </a:r>
            <a:r>
              <a:rPr lang="en-US" sz="2400" dirty="0" err="1"/>
              <a:t>photoprotective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 smtClean="0"/>
              <a:t>C) </a:t>
            </a:r>
            <a:r>
              <a:rPr lang="en-US" sz="2400" dirty="0"/>
              <a:t>Linear electron flow is more primitive than cyclic flow of electrons.</a:t>
            </a:r>
          </a:p>
          <a:p>
            <a:pPr marL="0" indent="0">
              <a:buNone/>
            </a:pPr>
            <a:r>
              <a:rPr lang="en-US" sz="2400" dirty="0" smtClean="0"/>
              <a:t>D) </a:t>
            </a:r>
            <a:r>
              <a:rPr lang="en-US" sz="2400" dirty="0"/>
              <a:t>Cyclic flow is more necessary than linear electron flow.</a:t>
            </a:r>
          </a:p>
          <a:p>
            <a:pPr marL="0" indent="0">
              <a:buNone/>
            </a:pPr>
            <a:r>
              <a:rPr lang="en-US" sz="2400" dirty="0"/>
              <a:t>Topic:  Concept 10.2</a:t>
            </a:r>
          </a:p>
          <a:p>
            <a:pPr marL="0" indent="0">
              <a:buNone/>
            </a:pPr>
            <a:r>
              <a:rPr lang="en-US" sz="2400" dirty="0"/>
              <a:t>Skill:  Synthesis/Evaluation</a:t>
            </a:r>
          </a:p>
        </p:txBody>
      </p:sp>
    </p:spTree>
    <p:extLst>
      <p:ext uri="{BB962C8B-B14F-4D97-AF65-F5344CB8AC3E}">
        <p14:creationId xmlns:p14="http://schemas.microsoft.com/office/powerpoint/2010/main" val="3390080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pH of the inner thylakoid space has been measured, as have the pH of the </a:t>
            </a:r>
            <a:r>
              <a:rPr lang="en-US" dirty="0" err="1"/>
              <a:t>stroma</a:t>
            </a:r>
            <a:r>
              <a:rPr lang="en-US" dirty="0"/>
              <a:t> and of the cytosol of a particular plant cell. Which, if any, relationship would you expect to find?</a:t>
            </a:r>
          </a:p>
          <a:p>
            <a:pPr marL="0" indent="0">
              <a:buNone/>
            </a:pPr>
            <a:r>
              <a:rPr lang="en-US" dirty="0"/>
              <a:t>A) The pH within the thylakoid is less than that of the </a:t>
            </a:r>
            <a:r>
              <a:rPr lang="en-US" dirty="0" err="1"/>
              <a:t>stroma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B) The pH of the </a:t>
            </a:r>
            <a:r>
              <a:rPr lang="en-US" dirty="0" err="1"/>
              <a:t>stroma</a:t>
            </a:r>
            <a:r>
              <a:rPr lang="en-US" dirty="0"/>
              <a:t> is lower than that of the other two measurements.</a:t>
            </a:r>
          </a:p>
          <a:p>
            <a:pPr marL="0" indent="0">
              <a:buNone/>
            </a:pPr>
            <a:r>
              <a:rPr lang="en-US" dirty="0"/>
              <a:t>C) The pH of the </a:t>
            </a:r>
            <a:r>
              <a:rPr lang="en-US" dirty="0" err="1"/>
              <a:t>stroma</a:t>
            </a:r>
            <a:r>
              <a:rPr lang="en-US" dirty="0"/>
              <a:t> is higher than that of the thylakoid space but lower than that of the cytosol.</a:t>
            </a:r>
          </a:p>
          <a:p>
            <a:pPr marL="0" indent="0">
              <a:buNone/>
            </a:pPr>
            <a:r>
              <a:rPr lang="en-US" dirty="0"/>
              <a:t>D) The pH of the thylakoid space is higher than that anywhere else in the cell.</a:t>
            </a:r>
          </a:p>
          <a:p>
            <a:pPr marL="0" indent="0">
              <a:buNone/>
            </a:pPr>
            <a:r>
              <a:rPr lang="en-US" dirty="0" smtClean="0"/>
              <a:t>Topic</a:t>
            </a:r>
            <a:r>
              <a:rPr lang="en-US" dirty="0"/>
              <a:t>:  Concept 10.3</a:t>
            </a:r>
          </a:p>
          <a:p>
            <a:pPr marL="0" indent="0">
              <a:buNone/>
            </a:pPr>
            <a:r>
              <a:rPr lang="en-US" dirty="0"/>
              <a:t>Skill:  Application/Analysis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606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pH of the inner thylakoid space has been measured, as have the pH of the </a:t>
            </a:r>
            <a:r>
              <a:rPr lang="en-US" dirty="0" err="1"/>
              <a:t>stroma</a:t>
            </a:r>
            <a:r>
              <a:rPr lang="en-US" dirty="0"/>
              <a:t> and of the cytosol of a particular plant cell. Which, if any, relationship would you expect to find?</a:t>
            </a:r>
          </a:p>
          <a:p>
            <a:pPr marL="0" indent="0">
              <a:buNone/>
            </a:pPr>
            <a:r>
              <a:rPr lang="en-US" b="1" dirty="0"/>
              <a:t>A) The pH within the thylakoid is less than that of the </a:t>
            </a:r>
            <a:r>
              <a:rPr lang="en-US" b="1" dirty="0" err="1"/>
              <a:t>stroma</a:t>
            </a:r>
            <a:r>
              <a:rPr lang="en-US" b="1" dirty="0"/>
              <a:t>.</a:t>
            </a:r>
          </a:p>
          <a:p>
            <a:pPr marL="0" indent="0">
              <a:buNone/>
            </a:pPr>
            <a:r>
              <a:rPr lang="en-US" dirty="0"/>
              <a:t>B) The pH of the </a:t>
            </a:r>
            <a:r>
              <a:rPr lang="en-US" dirty="0" err="1"/>
              <a:t>stroma</a:t>
            </a:r>
            <a:r>
              <a:rPr lang="en-US" dirty="0"/>
              <a:t> is lower than that of the other two measurements.</a:t>
            </a:r>
          </a:p>
          <a:p>
            <a:pPr marL="0" indent="0">
              <a:buNone/>
            </a:pPr>
            <a:r>
              <a:rPr lang="en-US" dirty="0"/>
              <a:t>C) The pH of the </a:t>
            </a:r>
            <a:r>
              <a:rPr lang="en-US" dirty="0" err="1"/>
              <a:t>stroma</a:t>
            </a:r>
            <a:r>
              <a:rPr lang="en-US" dirty="0"/>
              <a:t> is higher than that of the thylakoid space but lower than that of the cytosol.</a:t>
            </a:r>
          </a:p>
          <a:p>
            <a:pPr marL="0" indent="0">
              <a:buNone/>
            </a:pPr>
            <a:r>
              <a:rPr lang="en-US" dirty="0"/>
              <a:t>D) The pH of the thylakoid space is higher than that anywhere else in the cell.</a:t>
            </a:r>
          </a:p>
          <a:p>
            <a:pPr marL="0" indent="0">
              <a:buNone/>
            </a:pPr>
            <a:r>
              <a:rPr lang="en-US" dirty="0" smtClean="0"/>
              <a:t>Topic</a:t>
            </a:r>
            <a:r>
              <a:rPr lang="en-US" dirty="0"/>
              <a:t>:  Concept 10.3</a:t>
            </a:r>
          </a:p>
          <a:p>
            <a:pPr marL="0" indent="0">
              <a:buNone/>
            </a:pPr>
            <a:r>
              <a:rPr lang="en-US" dirty="0"/>
              <a:t>Skill:  Application/Analysis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580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Using your notes, EXPLAIN to a partner how photosynthesis and cell respiration are related. Think about…</a:t>
            </a:r>
          </a:p>
          <a:p>
            <a:pPr lvl="1"/>
            <a:r>
              <a:rPr lang="en-US" dirty="0" smtClean="0"/>
              <a:t>Inputs (initial reactants)</a:t>
            </a:r>
          </a:p>
          <a:p>
            <a:pPr lvl="1"/>
            <a:r>
              <a:rPr lang="en-US" dirty="0" smtClean="0"/>
              <a:t>Outputs (final products)</a:t>
            </a:r>
          </a:p>
          <a:p>
            <a:pPr lvl="1"/>
            <a:r>
              <a:rPr lang="en-US" dirty="0" smtClean="0"/>
              <a:t>Redox</a:t>
            </a:r>
            <a:endParaRPr lang="en-US" dirty="0"/>
          </a:p>
        </p:txBody>
      </p:sp>
      <p:pic>
        <p:nvPicPr>
          <p:cNvPr id="4" name="Picture 3" descr="IMG_953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435" y="1558605"/>
            <a:ext cx="4540728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599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 descr="10_18_ThylakoidMembrane-U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41"/>
          <a:stretch/>
        </p:blipFill>
        <p:spPr>
          <a:xfrm>
            <a:off x="298704" y="978408"/>
            <a:ext cx="8546592" cy="4732495"/>
          </a:xfrm>
          <a:prstGeom prst="rect">
            <a:avLst/>
          </a:prstGeom>
        </p:spPr>
      </p:pic>
      <p:sp>
        <p:nvSpPr>
          <p:cNvPr id="96257" name="Title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3611563" cy="3429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Figure 10.18</a:t>
            </a:r>
          </a:p>
        </p:txBody>
      </p:sp>
      <p:sp>
        <p:nvSpPr>
          <p:cNvPr id="5" name="TextBox 25"/>
          <p:cNvSpPr txBox="1">
            <a:spLocks noChangeArrowheads="1"/>
          </p:cNvSpPr>
          <p:nvPr/>
        </p:nvSpPr>
        <p:spPr bwMode="auto">
          <a:xfrm>
            <a:off x="1589028" y="1201247"/>
            <a:ext cx="1505540" cy="363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Photosystem 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II</a:t>
            </a:r>
          </a:p>
        </p:txBody>
      </p:sp>
      <p:cxnSp>
        <p:nvCxnSpPr>
          <p:cNvPr id="6" name="Straight Connector 26"/>
          <p:cNvCxnSpPr>
            <a:cxnSpLocks noChangeShapeType="1"/>
          </p:cNvCxnSpPr>
          <p:nvPr/>
        </p:nvCxnSpPr>
        <p:spPr bwMode="auto">
          <a:xfrm>
            <a:off x="2359260" y="1578048"/>
            <a:ext cx="270869" cy="63421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" name="Straight Connector 26"/>
          <p:cNvCxnSpPr>
            <a:cxnSpLocks noChangeShapeType="1"/>
          </p:cNvCxnSpPr>
          <p:nvPr/>
        </p:nvCxnSpPr>
        <p:spPr bwMode="auto">
          <a:xfrm>
            <a:off x="3724305" y="1595254"/>
            <a:ext cx="331501" cy="71942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Straight Connector 26"/>
          <p:cNvCxnSpPr>
            <a:cxnSpLocks noChangeShapeType="1"/>
          </p:cNvCxnSpPr>
          <p:nvPr/>
        </p:nvCxnSpPr>
        <p:spPr bwMode="auto">
          <a:xfrm flipH="1">
            <a:off x="5211097" y="1505944"/>
            <a:ext cx="107672" cy="59979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3" name="TextBox 25"/>
          <p:cNvSpPr txBox="1">
            <a:spLocks noChangeArrowheads="1"/>
          </p:cNvSpPr>
          <p:nvPr/>
        </p:nvSpPr>
        <p:spPr bwMode="auto">
          <a:xfrm>
            <a:off x="4624024" y="1127508"/>
            <a:ext cx="1441420" cy="363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Photosystem </a:t>
            </a:r>
            <a:r>
              <a:rPr lang="en-US" sz="14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3058840" y="1075456"/>
            <a:ext cx="12362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Cytochrome</a:t>
            </a:r>
          </a:p>
          <a:p>
            <a:pPr algn="ctr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complex</a:t>
            </a:r>
          </a:p>
        </p:txBody>
      </p:sp>
      <p:sp>
        <p:nvSpPr>
          <p:cNvPr id="16" name="TextBox 19"/>
          <p:cNvSpPr txBox="1">
            <a:spLocks noChangeArrowheads="1"/>
          </p:cNvSpPr>
          <p:nvPr/>
        </p:nvSpPr>
        <p:spPr bwMode="auto">
          <a:xfrm>
            <a:off x="3983527" y="1394746"/>
            <a:ext cx="633507" cy="363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Light</a:t>
            </a:r>
          </a:p>
        </p:txBody>
      </p:sp>
      <p:sp>
        <p:nvSpPr>
          <p:cNvPr id="17" name="TextBox 22"/>
          <p:cNvSpPr txBox="1">
            <a:spLocks noChangeArrowheads="1"/>
          </p:cNvSpPr>
          <p:nvPr/>
        </p:nvSpPr>
        <p:spPr bwMode="auto">
          <a:xfrm>
            <a:off x="3172951" y="2191569"/>
            <a:ext cx="414083" cy="363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 charset="0"/>
              </a:rPr>
              <a:t>Pq</a:t>
            </a:r>
            <a:endParaRPr lang="en-US" sz="1400" b="1" dirty="0">
              <a:solidFill>
                <a:srgbClr val="FFFFFF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8" name="TextBox 24"/>
          <p:cNvSpPr txBox="1">
            <a:spLocks noChangeArrowheads="1"/>
          </p:cNvSpPr>
          <p:nvPr/>
        </p:nvSpPr>
        <p:spPr bwMode="auto">
          <a:xfrm>
            <a:off x="1341211" y="1542691"/>
            <a:ext cx="633507" cy="363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Light</a:t>
            </a:r>
          </a:p>
        </p:txBody>
      </p:sp>
      <p:sp>
        <p:nvSpPr>
          <p:cNvPr id="19" name="TextBox 27"/>
          <p:cNvSpPr txBox="1">
            <a:spLocks noChangeArrowheads="1"/>
          </p:cNvSpPr>
          <p:nvPr/>
        </p:nvSpPr>
        <p:spPr bwMode="auto">
          <a:xfrm>
            <a:off x="2587162" y="1483545"/>
            <a:ext cx="556563" cy="363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4 H</a:t>
            </a:r>
            <a:r>
              <a:rPr lang="en-US" b="1" baseline="30000" dirty="0">
                <a:solidFill>
                  <a:srgbClr val="000000"/>
                </a:solidFill>
                <a:latin typeface="Symbol" pitchFamily="18" charset="2"/>
                <a:ea typeface="ＭＳ Ｐゴシック" pitchFamily="34" charset="-128"/>
                <a:cs typeface="Arial" charset="0"/>
              </a:rPr>
              <a:t>+</a:t>
            </a:r>
            <a:endParaRPr lang="en-US" b="1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20" name="TextBox 27"/>
          <p:cNvSpPr txBox="1">
            <a:spLocks noChangeArrowheads="1"/>
          </p:cNvSpPr>
          <p:nvPr/>
        </p:nvSpPr>
        <p:spPr bwMode="auto">
          <a:xfrm>
            <a:off x="2661726" y="3164041"/>
            <a:ext cx="474489" cy="27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latin typeface="Symbol" pitchFamily="18" charset="2"/>
                <a:ea typeface="ＭＳ Ｐゴシック" pitchFamily="34" charset="-128"/>
                <a:cs typeface="Arial" charset="0"/>
              </a:rPr>
              <a:t>+</a:t>
            </a:r>
            <a:r>
              <a:rPr lang="en-US" sz="1400" b="1" dirty="0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2 </a:t>
            </a:r>
            <a:r>
              <a:rPr lang="en-US" sz="1400" b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H</a:t>
            </a:r>
            <a:r>
              <a:rPr lang="en-US" b="1" baseline="30000" dirty="0">
                <a:solidFill>
                  <a:srgbClr val="000000"/>
                </a:solidFill>
                <a:latin typeface="Symbol" pitchFamily="18" charset="2"/>
                <a:ea typeface="ＭＳ Ｐゴシック" pitchFamily="34" charset="-128"/>
                <a:cs typeface="Arial" charset="0"/>
              </a:rPr>
              <a:t>+</a:t>
            </a:r>
            <a:endParaRPr lang="en-US" b="1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21" name="TextBox 27"/>
          <p:cNvSpPr txBox="1">
            <a:spLocks noChangeArrowheads="1"/>
          </p:cNvSpPr>
          <p:nvPr/>
        </p:nvSpPr>
        <p:spPr bwMode="auto">
          <a:xfrm>
            <a:off x="3670355" y="3132086"/>
            <a:ext cx="371897" cy="27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4 </a:t>
            </a:r>
            <a:r>
              <a:rPr lang="en-US" sz="1400" b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H</a:t>
            </a:r>
            <a:r>
              <a:rPr lang="en-US" b="1" baseline="30000" dirty="0">
                <a:solidFill>
                  <a:srgbClr val="000000"/>
                </a:solidFill>
                <a:latin typeface="Symbol" pitchFamily="18" charset="2"/>
                <a:ea typeface="ＭＳ Ｐゴシック" pitchFamily="34" charset="-128"/>
                <a:cs typeface="Arial" charset="0"/>
              </a:rPr>
              <a:t>+</a:t>
            </a:r>
            <a:endParaRPr lang="en-US" b="1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22" name="TextBox 27"/>
          <p:cNvSpPr txBox="1">
            <a:spLocks noChangeArrowheads="1"/>
          </p:cNvSpPr>
          <p:nvPr/>
        </p:nvSpPr>
        <p:spPr bwMode="auto">
          <a:xfrm>
            <a:off x="2745302" y="2953824"/>
            <a:ext cx="166712" cy="263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 charset="0"/>
              </a:rPr>
              <a:t>O</a:t>
            </a:r>
            <a:r>
              <a:rPr lang="en-US" sz="1100" b="1" baseline="-25000" dirty="0" smtClean="0">
                <a:solidFill>
                  <a:srgbClr val="FFFFFF"/>
                </a:solidFill>
                <a:latin typeface="Arial"/>
                <a:ea typeface="ＭＳ Ｐゴシック" pitchFamily="34" charset="-128"/>
                <a:cs typeface="Arial"/>
              </a:rPr>
              <a:t>2</a:t>
            </a:r>
            <a:endParaRPr lang="en-US" sz="1100" b="1" baseline="-25000" dirty="0">
              <a:solidFill>
                <a:srgbClr val="FFFFFF"/>
              </a:solidFill>
              <a:latin typeface="Arial"/>
              <a:ea typeface="ＭＳ Ｐゴシック" pitchFamily="34" charset="-128"/>
              <a:cs typeface="Arial"/>
            </a:endParaRPr>
          </a:p>
        </p:txBody>
      </p:sp>
      <p:sp>
        <p:nvSpPr>
          <p:cNvPr id="23" name="TextBox 27"/>
          <p:cNvSpPr txBox="1">
            <a:spLocks noChangeArrowheads="1"/>
          </p:cNvSpPr>
          <p:nvPr/>
        </p:nvSpPr>
        <p:spPr bwMode="auto">
          <a:xfrm>
            <a:off x="1885799" y="2827643"/>
            <a:ext cx="305975" cy="263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 charset="0"/>
              </a:rPr>
              <a:t>H</a:t>
            </a:r>
            <a:r>
              <a:rPr lang="en-US" sz="1100" b="1" baseline="-25000" dirty="0" smtClean="0">
                <a:solidFill>
                  <a:srgbClr val="FFFFFF"/>
                </a:solidFill>
                <a:latin typeface="Arial"/>
                <a:ea typeface="ＭＳ Ｐゴシック" pitchFamily="34" charset="-128"/>
                <a:cs typeface="Arial"/>
              </a:rPr>
              <a:t>2</a:t>
            </a:r>
            <a:r>
              <a:rPr lang="en-US" sz="1100" b="1" dirty="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 charset="0"/>
              </a:rPr>
              <a:t>O</a:t>
            </a:r>
            <a:endParaRPr lang="en-US" sz="1100" b="1" baseline="-25000" dirty="0">
              <a:solidFill>
                <a:srgbClr val="FFFFFF"/>
              </a:solidFill>
              <a:latin typeface="Arial"/>
              <a:ea typeface="ＭＳ Ｐゴシック" pitchFamily="34" charset="-128"/>
              <a:cs typeface="Arial"/>
            </a:endParaRPr>
          </a:p>
        </p:txBody>
      </p:sp>
      <p:sp>
        <p:nvSpPr>
          <p:cNvPr id="24" name="TextBox 22"/>
          <p:cNvSpPr txBox="1">
            <a:spLocks noChangeArrowheads="1"/>
          </p:cNvSpPr>
          <p:nvPr/>
        </p:nvSpPr>
        <p:spPr bwMode="auto">
          <a:xfrm>
            <a:off x="4427383" y="2548806"/>
            <a:ext cx="414083" cy="363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 charset="0"/>
              </a:rPr>
              <a:t>Pc</a:t>
            </a:r>
            <a:endParaRPr lang="en-US" sz="1400" b="1" dirty="0">
              <a:solidFill>
                <a:srgbClr val="FFFFFF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5" name="TextBox 22"/>
          <p:cNvSpPr txBox="1">
            <a:spLocks noChangeArrowheads="1"/>
          </p:cNvSpPr>
          <p:nvPr/>
        </p:nvSpPr>
        <p:spPr bwMode="auto">
          <a:xfrm>
            <a:off x="5931842" y="1759303"/>
            <a:ext cx="404002" cy="363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 charset="0"/>
              </a:rPr>
              <a:t>Fd</a:t>
            </a:r>
            <a:endParaRPr lang="en-US" sz="1400" b="1" dirty="0">
              <a:solidFill>
                <a:srgbClr val="FFFFFF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cxnSp>
        <p:nvCxnSpPr>
          <p:cNvPr id="26" name="Straight Connector 26"/>
          <p:cNvCxnSpPr>
            <a:cxnSpLocks noChangeShapeType="1"/>
          </p:cNvCxnSpPr>
          <p:nvPr/>
        </p:nvCxnSpPr>
        <p:spPr bwMode="auto">
          <a:xfrm flipH="1">
            <a:off x="6796548" y="1539537"/>
            <a:ext cx="42943" cy="19749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7" name="Group 26"/>
          <p:cNvGrpSpPr/>
          <p:nvPr/>
        </p:nvGrpSpPr>
        <p:grpSpPr>
          <a:xfrm>
            <a:off x="7092642" y="1476579"/>
            <a:ext cx="284515" cy="363347"/>
            <a:chOff x="7092642" y="1476579"/>
            <a:chExt cx="284515" cy="363347"/>
          </a:xfrm>
        </p:grpSpPr>
        <p:sp>
          <p:nvSpPr>
            <p:cNvPr id="30" name="Oval 40"/>
            <p:cNvSpPr>
              <a:spLocks noChangeArrowheads="1"/>
            </p:cNvSpPr>
            <p:nvPr/>
          </p:nvSpPr>
          <p:spPr bwMode="auto">
            <a:xfrm>
              <a:off x="7109677" y="1572621"/>
              <a:ext cx="239936" cy="240242"/>
            </a:xfrm>
            <a:prstGeom prst="ellipse">
              <a:avLst/>
            </a:prstGeom>
            <a:solidFill>
              <a:srgbClr val="028ED0"/>
            </a:soli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31" name="TextBox 41"/>
            <p:cNvSpPr txBox="1">
              <a:spLocks noChangeArrowheads="1"/>
            </p:cNvSpPr>
            <p:nvPr/>
          </p:nvSpPr>
          <p:spPr bwMode="auto">
            <a:xfrm>
              <a:off x="7092642" y="1476579"/>
              <a:ext cx="284515" cy="3633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lnSpc>
                  <a:spcPts val="22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FFFFFF"/>
                  </a:solidFill>
                  <a:latin typeface="Arial" charset="0"/>
                  <a:ea typeface="ＭＳ Ｐゴシック" pitchFamily="34" charset="-128"/>
                  <a:cs typeface="Arial" charset="0"/>
                </a:rPr>
                <a:t>3</a:t>
              </a:r>
              <a:endParaRPr lang="en-US" sz="1400" b="1" dirty="0">
                <a:solidFill>
                  <a:srgbClr val="FFFFFF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480106" y="2640883"/>
            <a:ext cx="284515" cy="363347"/>
            <a:chOff x="7092642" y="1476579"/>
            <a:chExt cx="284515" cy="363347"/>
          </a:xfrm>
        </p:grpSpPr>
        <p:sp>
          <p:nvSpPr>
            <p:cNvPr id="34" name="Oval 40"/>
            <p:cNvSpPr>
              <a:spLocks noChangeArrowheads="1"/>
            </p:cNvSpPr>
            <p:nvPr/>
          </p:nvSpPr>
          <p:spPr bwMode="auto">
            <a:xfrm>
              <a:off x="7109677" y="1572621"/>
              <a:ext cx="239936" cy="240242"/>
            </a:xfrm>
            <a:prstGeom prst="ellipse">
              <a:avLst/>
            </a:prstGeom>
            <a:solidFill>
              <a:srgbClr val="028ED0"/>
            </a:soli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35" name="TextBox 41"/>
            <p:cNvSpPr txBox="1">
              <a:spLocks noChangeArrowheads="1"/>
            </p:cNvSpPr>
            <p:nvPr/>
          </p:nvSpPr>
          <p:spPr bwMode="auto">
            <a:xfrm>
              <a:off x="7092642" y="1476579"/>
              <a:ext cx="284515" cy="3633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lnSpc>
                  <a:spcPts val="22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FFFFFF"/>
                  </a:solidFill>
                  <a:latin typeface="Arial" charset="0"/>
                  <a:ea typeface="ＭＳ Ｐゴシック" pitchFamily="34" charset="-128"/>
                  <a:cs typeface="Arial" charset="0"/>
                </a:rPr>
                <a:t>2</a:t>
              </a:r>
              <a:endParaRPr lang="en-US" sz="1400" b="1" dirty="0">
                <a:solidFill>
                  <a:srgbClr val="FFFFFF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266642" y="2914219"/>
            <a:ext cx="284515" cy="363347"/>
            <a:chOff x="7092642" y="1476579"/>
            <a:chExt cx="284515" cy="363347"/>
          </a:xfrm>
        </p:grpSpPr>
        <p:sp>
          <p:nvSpPr>
            <p:cNvPr id="37" name="Oval 40"/>
            <p:cNvSpPr>
              <a:spLocks noChangeArrowheads="1"/>
            </p:cNvSpPr>
            <p:nvPr/>
          </p:nvSpPr>
          <p:spPr bwMode="auto">
            <a:xfrm>
              <a:off x="7109677" y="1572621"/>
              <a:ext cx="239936" cy="240242"/>
            </a:xfrm>
            <a:prstGeom prst="ellipse">
              <a:avLst/>
            </a:prstGeom>
            <a:solidFill>
              <a:srgbClr val="028ED0"/>
            </a:soli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38" name="TextBox 41"/>
            <p:cNvSpPr txBox="1">
              <a:spLocks noChangeArrowheads="1"/>
            </p:cNvSpPr>
            <p:nvPr/>
          </p:nvSpPr>
          <p:spPr bwMode="auto">
            <a:xfrm>
              <a:off x="7092642" y="1476579"/>
              <a:ext cx="284515" cy="3633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lnSpc>
                  <a:spcPts val="22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FFFFFF"/>
                  </a:solidFill>
                  <a:latin typeface="Arial" charset="0"/>
                  <a:ea typeface="ＭＳ Ｐゴシック" pitchFamily="34" charset="-128"/>
                  <a:cs typeface="Arial" charset="0"/>
                </a:rPr>
                <a:t>1</a:t>
              </a:r>
              <a:endParaRPr lang="en-US" sz="1400" b="1" dirty="0">
                <a:solidFill>
                  <a:srgbClr val="FFFFFF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endParaRPr>
            </a:p>
          </p:txBody>
        </p:sp>
      </p:grpSp>
      <p:sp>
        <p:nvSpPr>
          <p:cNvPr id="39" name="TextBox 22"/>
          <p:cNvSpPr txBox="1">
            <a:spLocks noChangeArrowheads="1"/>
          </p:cNvSpPr>
          <p:nvPr/>
        </p:nvSpPr>
        <p:spPr bwMode="auto">
          <a:xfrm>
            <a:off x="7285274" y="1614885"/>
            <a:ext cx="787395" cy="363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NADP</a:t>
            </a:r>
            <a:r>
              <a:rPr lang="en-US" sz="1600" b="1" baseline="30000" dirty="0" smtClean="0">
                <a:solidFill>
                  <a:srgbClr val="000000"/>
                </a:solidFill>
                <a:latin typeface="Symbol" pitchFamily="18" charset="2"/>
                <a:ea typeface="ＭＳ Ｐゴシック" pitchFamily="34" charset="-128"/>
                <a:cs typeface="Arial" charset="0"/>
              </a:rPr>
              <a:t>+</a:t>
            </a:r>
            <a:endParaRPr lang="en-US" sz="1600" b="1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40" name="TextBox 24"/>
          <p:cNvSpPr txBox="1">
            <a:spLocks noChangeArrowheads="1"/>
          </p:cNvSpPr>
          <p:nvPr/>
        </p:nvSpPr>
        <p:spPr bwMode="auto">
          <a:xfrm>
            <a:off x="7922802" y="3506470"/>
            <a:ext cx="72345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To</a:t>
            </a:r>
          </a:p>
          <a:p>
            <a:pPr algn="ctr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Calvin</a:t>
            </a:r>
          </a:p>
          <a:p>
            <a:pPr algn="ctr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Cycle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41" name="TextBox 22"/>
          <p:cNvSpPr txBox="1">
            <a:spLocks noChangeArrowheads="1"/>
          </p:cNvSpPr>
          <p:nvPr/>
        </p:nvSpPr>
        <p:spPr bwMode="auto">
          <a:xfrm>
            <a:off x="6382594" y="1077003"/>
            <a:ext cx="10329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NADP</a:t>
            </a:r>
            <a:r>
              <a:rPr lang="en-US" sz="1600" b="1" baseline="30000" dirty="0" smtClean="0">
                <a:solidFill>
                  <a:srgbClr val="000000"/>
                </a:solidFill>
                <a:latin typeface="Symbol" pitchFamily="18" charset="2"/>
                <a:ea typeface="ＭＳ Ｐゴシック" pitchFamily="34" charset="-128"/>
                <a:cs typeface="Arial" charset="0"/>
              </a:rPr>
              <a:t>+</a:t>
            </a:r>
            <a:endParaRPr lang="en-US" sz="1400" b="1" dirty="0" smtClean="0">
              <a:solidFill>
                <a:srgbClr val="00000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algn="ctr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reductase</a:t>
            </a:r>
            <a:endParaRPr lang="en-US" sz="1600" b="1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42" name="TextBox 6"/>
          <p:cNvSpPr txBox="1">
            <a:spLocks noChangeArrowheads="1"/>
          </p:cNvSpPr>
          <p:nvPr/>
        </p:nvSpPr>
        <p:spPr bwMode="auto">
          <a:xfrm>
            <a:off x="361017" y="4777159"/>
            <a:ext cx="20856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STROMA</a:t>
            </a:r>
          </a:p>
          <a:p>
            <a:pPr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(low H</a:t>
            </a:r>
            <a:r>
              <a:rPr lang="en-US" sz="1400" b="1" baseline="30000" dirty="0">
                <a:solidFill>
                  <a:srgbClr val="000000"/>
                </a:solidFill>
                <a:latin typeface="Symbol" pitchFamily="18" charset="2"/>
                <a:ea typeface="ＭＳ Ｐゴシック" pitchFamily="34" charset="-128"/>
                <a:cs typeface="Arial" charset="0"/>
              </a:rPr>
              <a:t>+</a:t>
            </a:r>
            <a:r>
              <a:rPr lang="en-US" sz="1400" b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 concentration)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43" name="TextBox 9"/>
          <p:cNvSpPr txBox="1">
            <a:spLocks noChangeArrowheads="1"/>
          </p:cNvSpPr>
          <p:nvPr/>
        </p:nvSpPr>
        <p:spPr bwMode="auto">
          <a:xfrm>
            <a:off x="4140128" y="4573868"/>
            <a:ext cx="9669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ATP</a:t>
            </a:r>
          </a:p>
          <a:p>
            <a:pPr algn="ctr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synthase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44" name="TextBox 14"/>
          <p:cNvSpPr txBox="1">
            <a:spLocks noChangeArrowheads="1"/>
          </p:cNvSpPr>
          <p:nvPr/>
        </p:nvSpPr>
        <p:spPr bwMode="auto">
          <a:xfrm>
            <a:off x="333842" y="3112245"/>
            <a:ext cx="21653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THYLAKOID SPACE</a:t>
            </a:r>
          </a:p>
          <a:p>
            <a:pPr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(high H</a:t>
            </a:r>
            <a:r>
              <a:rPr lang="en-US" sz="1400" b="1" baseline="30000" dirty="0">
                <a:solidFill>
                  <a:srgbClr val="000000"/>
                </a:solidFill>
                <a:latin typeface="Symbol" pitchFamily="18" charset="2"/>
                <a:ea typeface="ＭＳ Ｐゴシック" pitchFamily="34" charset="-128"/>
                <a:cs typeface="Arial" charset="0"/>
              </a:rPr>
              <a:t>+</a:t>
            </a:r>
            <a:r>
              <a:rPr lang="en-US" sz="1400" b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 concentration)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45" name="TextBox 30"/>
          <p:cNvSpPr txBox="1">
            <a:spLocks noChangeArrowheads="1"/>
          </p:cNvSpPr>
          <p:nvPr/>
        </p:nvSpPr>
        <p:spPr bwMode="auto">
          <a:xfrm>
            <a:off x="2462023" y="4401390"/>
            <a:ext cx="10951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Thylakoid</a:t>
            </a:r>
          </a:p>
          <a:p>
            <a:pPr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membrane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179595" y="4311135"/>
            <a:ext cx="363837" cy="26429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Connector 46"/>
          <p:cNvCxnSpPr/>
          <p:nvPr/>
        </p:nvCxnSpPr>
        <p:spPr bwMode="auto">
          <a:xfrm>
            <a:off x="4843162" y="4726459"/>
            <a:ext cx="48740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TextBox 9"/>
          <p:cNvSpPr txBox="1">
            <a:spLocks noChangeArrowheads="1"/>
          </p:cNvSpPr>
          <p:nvPr/>
        </p:nvSpPr>
        <p:spPr bwMode="auto">
          <a:xfrm>
            <a:off x="4684970" y="4985757"/>
            <a:ext cx="563726" cy="299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ADP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52" name="TextBox 27"/>
          <p:cNvSpPr txBox="1">
            <a:spLocks noChangeArrowheads="1"/>
          </p:cNvSpPr>
          <p:nvPr/>
        </p:nvSpPr>
        <p:spPr bwMode="auto">
          <a:xfrm>
            <a:off x="4912896" y="5126328"/>
            <a:ext cx="128240" cy="27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latin typeface="Symbol" pitchFamily="18" charset="2"/>
                <a:ea typeface="ＭＳ Ｐゴシック" pitchFamily="34" charset="-128"/>
                <a:cs typeface="Arial" charset="0"/>
              </a:rPr>
              <a:t>+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53" name="TextBox 27"/>
          <p:cNvSpPr txBox="1">
            <a:spLocks noChangeArrowheads="1"/>
          </p:cNvSpPr>
          <p:nvPr/>
        </p:nvSpPr>
        <p:spPr bwMode="auto">
          <a:xfrm>
            <a:off x="5386571" y="5335712"/>
            <a:ext cx="218008" cy="27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H</a:t>
            </a:r>
            <a:r>
              <a:rPr lang="en-US" b="1" baseline="30000" dirty="0">
                <a:solidFill>
                  <a:srgbClr val="000000"/>
                </a:solidFill>
                <a:latin typeface="Symbol" pitchFamily="18" charset="2"/>
                <a:ea typeface="ＭＳ Ｐゴシック" pitchFamily="34" charset="-128"/>
                <a:cs typeface="Arial" charset="0"/>
              </a:rPr>
              <a:t>+</a:t>
            </a:r>
            <a:endParaRPr lang="en-US" b="1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54" name="TextBox 9"/>
          <p:cNvSpPr txBox="1">
            <a:spLocks noChangeArrowheads="1"/>
          </p:cNvSpPr>
          <p:nvPr/>
        </p:nvSpPr>
        <p:spPr bwMode="auto">
          <a:xfrm>
            <a:off x="5985357" y="5202001"/>
            <a:ext cx="530414" cy="299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ATP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55" name="TextBox 9"/>
          <p:cNvSpPr txBox="1">
            <a:spLocks noChangeArrowheads="1"/>
          </p:cNvSpPr>
          <p:nvPr/>
        </p:nvSpPr>
        <p:spPr bwMode="auto">
          <a:xfrm>
            <a:off x="4811193" y="5377051"/>
            <a:ext cx="304415" cy="299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P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56" name="TextBox 9"/>
          <p:cNvSpPr txBox="1">
            <a:spLocks noChangeArrowheads="1"/>
          </p:cNvSpPr>
          <p:nvPr/>
        </p:nvSpPr>
        <p:spPr bwMode="auto">
          <a:xfrm>
            <a:off x="4989308" y="5442268"/>
            <a:ext cx="192683" cy="299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 dirty="0" err="1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i</a:t>
            </a:r>
            <a:endParaRPr lang="en-US" sz="1200" b="1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57" name="TextBox 38"/>
          <p:cNvSpPr txBox="1">
            <a:spLocks noChangeArrowheads="1"/>
          </p:cNvSpPr>
          <p:nvPr/>
        </p:nvSpPr>
        <p:spPr bwMode="auto">
          <a:xfrm>
            <a:off x="2181429" y="2666164"/>
            <a:ext cx="309700" cy="33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50" b="1" i="1" dirty="0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e</a:t>
            </a:r>
            <a:r>
              <a:rPr lang="en-US" sz="1050" b="1" i="1" baseline="30000" dirty="0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  <a:sym typeface="Symbol"/>
              </a:rPr>
              <a:t></a:t>
            </a:r>
            <a:endParaRPr lang="en-US" sz="1050" b="1" i="1" baseline="30000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58" name="TextBox 38"/>
          <p:cNvSpPr txBox="1">
            <a:spLocks noChangeArrowheads="1"/>
          </p:cNvSpPr>
          <p:nvPr/>
        </p:nvSpPr>
        <p:spPr bwMode="auto">
          <a:xfrm>
            <a:off x="2337004" y="2583614"/>
            <a:ext cx="398011" cy="354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50" b="1" i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e</a:t>
            </a:r>
            <a:r>
              <a:rPr lang="en-US" sz="1050" b="1" i="1" baseline="30000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  <a:sym typeface="Symbol" pitchFamily="18" charset="2"/>
              </a:rPr>
              <a:t></a:t>
            </a:r>
            <a:endParaRPr lang="en-US" sz="1050" b="1" i="1" baseline="30000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59" name="TextBox 22"/>
          <p:cNvSpPr txBox="1">
            <a:spLocks noChangeArrowheads="1"/>
          </p:cNvSpPr>
          <p:nvPr/>
        </p:nvSpPr>
        <p:spPr bwMode="auto">
          <a:xfrm>
            <a:off x="7019057" y="2287238"/>
            <a:ext cx="823037" cy="363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NADPH</a:t>
            </a:r>
            <a:endParaRPr lang="en-US" sz="1600" b="1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60" name="TextBox 36"/>
          <p:cNvSpPr txBox="1">
            <a:spLocks noChangeArrowheads="1"/>
          </p:cNvSpPr>
          <p:nvPr/>
        </p:nvSpPr>
        <p:spPr bwMode="auto">
          <a:xfrm>
            <a:off x="2433081" y="2976975"/>
            <a:ext cx="355787" cy="368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½</a:t>
            </a:r>
            <a:endParaRPr lang="en-US" sz="1600" b="1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50" name="TextBox 22"/>
          <p:cNvSpPr txBox="1">
            <a:spLocks noChangeArrowheads="1"/>
          </p:cNvSpPr>
          <p:nvPr/>
        </p:nvSpPr>
        <p:spPr bwMode="auto">
          <a:xfrm>
            <a:off x="7940378" y="1612900"/>
            <a:ext cx="569387" cy="363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latin typeface="Symbol" pitchFamily="18" charset="2"/>
                <a:ea typeface="ＭＳ Ｐゴシック" pitchFamily="34" charset="-128"/>
                <a:cs typeface="Arial" charset="0"/>
              </a:rPr>
              <a:t>+</a:t>
            </a:r>
            <a:r>
              <a:rPr lang="en-US" sz="1400" b="1" dirty="0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 H</a:t>
            </a:r>
            <a:r>
              <a:rPr lang="en-US" sz="1600" b="1" baseline="30000" dirty="0" smtClean="0">
                <a:solidFill>
                  <a:srgbClr val="000000"/>
                </a:solidFill>
                <a:latin typeface="Symbol" pitchFamily="18" charset="2"/>
                <a:ea typeface="ＭＳ Ｐゴシック" pitchFamily="34" charset="-128"/>
                <a:cs typeface="Arial" charset="0"/>
              </a:rPr>
              <a:t>+</a:t>
            </a:r>
            <a:endParaRPr lang="en-US" sz="1600" b="1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2" name="Donut 1"/>
          <p:cNvSpPr/>
          <p:nvPr/>
        </p:nvSpPr>
        <p:spPr bwMode="auto">
          <a:xfrm>
            <a:off x="173100" y="2858931"/>
            <a:ext cx="2330197" cy="928391"/>
          </a:xfrm>
          <a:prstGeom prst="donut">
            <a:avLst>
              <a:gd name="adj" fmla="val 0"/>
            </a:avLst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5678" y="3881370"/>
            <a:ext cx="1460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VERSUS</a:t>
            </a:r>
            <a:endParaRPr lang="en-US" sz="2400" b="1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61" name="Donut 60"/>
          <p:cNvSpPr/>
          <p:nvPr/>
        </p:nvSpPr>
        <p:spPr bwMode="auto">
          <a:xfrm>
            <a:off x="196316" y="4521561"/>
            <a:ext cx="2330197" cy="928391"/>
          </a:xfrm>
          <a:prstGeom prst="donut">
            <a:avLst>
              <a:gd name="adj" fmla="val 0"/>
            </a:avLst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125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the process of carbon fixation, </a:t>
            </a:r>
            <a:r>
              <a:rPr lang="en-US" dirty="0" err="1"/>
              <a:t>RuBP</a:t>
            </a:r>
            <a:r>
              <a:rPr lang="en-US" dirty="0"/>
              <a:t> attaches a CO2 to produce a six-carbon molecule, which is then split to produce two molecules of 3-phosphoglycerate. After phosphorylation and reduction produces glyceraldehyde 3-phosphate (G3P), what more needs to happen to complete the Calvin cycle?</a:t>
            </a:r>
          </a:p>
          <a:p>
            <a:pPr marL="0" indent="0">
              <a:buNone/>
            </a:pPr>
            <a:r>
              <a:rPr lang="en-US" dirty="0"/>
              <a:t>A) addition of a pair of electrons from NADPH</a:t>
            </a:r>
          </a:p>
          <a:p>
            <a:pPr marL="0" indent="0">
              <a:buNone/>
            </a:pPr>
            <a:r>
              <a:rPr lang="en-US" dirty="0"/>
              <a:t>B) inactivation of </a:t>
            </a:r>
            <a:r>
              <a:rPr lang="en-US" dirty="0" err="1"/>
              <a:t>RuBP</a:t>
            </a:r>
            <a:r>
              <a:rPr lang="en-US" dirty="0"/>
              <a:t> carboxylase enzyme</a:t>
            </a:r>
          </a:p>
          <a:p>
            <a:pPr marL="0" indent="0">
              <a:buNone/>
            </a:pPr>
            <a:r>
              <a:rPr lang="en-US" dirty="0"/>
              <a:t>C) regeneration of ATP from ADP</a:t>
            </a:r>
          </a:p>
          <a:p>
            <a:pPr marL="0" indent="0">
              <a:buNone/>
            </a:pPr>
            <a:r>
              <a:rPr lang="en-US" dirty="0"/>
              <a:t>D) regeneration of </a:t>
            </a:r>
            <a:r>
              <a:rPr lang="en-US" dirty="0" err="1"/>
              <a:t>RuBP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Topic</a:t>
            </a:r>
            <a:r>
              <a:rPr lang="en-US" dirty="0"/>
              <a:t>:  Concept 10.3</a:t>
            </a:r>
          </a:p>
          <a:p>
            <a:pPr marL="0" indent="0">
              <a:buNone/>
            </a:pPr>
            <a:r>
              <a:rPr lang="en-US" dirty="0"/>
              <a:t>Skill:  Application/Analysis</a:t>
            </a:r>
          </a:p>
        </p:txBody>
      </p:sp>
    </p:spTree>
    <p:extLst>
      <p:ext uri="{BB962C8B-B14F-4D97-AF65-F5344CB8AC3E}">
        <p14:creationId xmlns:p14="http://schemas.microsoft.com/office/powerpoint/2010/main" val="2351744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the process of carbon fixation, </a:t>
            </a:r>
            <a:r>
              <a:rPr lang="en-US" dirty="0" err="1"/>
              <a:t>RuBP</a:t>
            </a:r>
            <a:r>
              <a:rPr lang="en-US" dirty="0"/>
              <a:t> attaches a CO2 to produce a six-carbon molecule, which is then split to produce two molecules of 3-phosphoglycerate. After phosphorylation and reduction produces glyceraldehyde 3-phosphate (G3P), what more needs to happen to complete the Calvin cycle?</a:t>
            </a:r>
          </a:p>
          <a:p>
            <a:pPr marL="0" indent="0">
              <a:buNone/>
            </a:pPr>
            <a:r>
              <a:rPr lang="en-US" dirty="0"/>
              <a:t>A) addition of a pair of electrons from NADPH</a:t>
            </a:r>
          </a:p>
          <a:p>
            <a:pPr marL="0" indent="0">
              <a:buNone/>
            </a:pPr>
            <a:r>
              <a:rPr lang="en-US" dirty="0"/>
              <a:t>B) inactivation of </a:t>
            </a:r>
            <a:r>
              <a:rPr lang="en-US" dirty="0" err="1"/>
              <a:t>RuBP</a:t>
            </a:r>
            <a:r>
              <a:rPr lang="en-US" dirty="0"/>
              <a:t> carboxylase enzyme</a:t>
            </a:r>
          </a:p>
          <a:p>
            <a:pPr marL="0" indent="0">
              <a:buNone/>
            </a:pPr>
            <a:r>
              <a:rPr lang="en-US" dirty="0"/>
              <a:t>C) regeneration of ATP from ADP</a:t>
            </a:r>
          </a:p>
          <a:p>
            <a:pPr marL="0" indent="0">
              <a:buNone/>
            </a:pPr>
            <a:r>
              <a:rPr lang="en-US" b="1" dirty="0"/>
              <a:t>D) regeneration of </a:t>
            </a:r>
            <a:r>
              <a:rPr lang="en-US" b="1" dirty="0" err="1"/>
              <a:t>RuBP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Topic</a:t>
            </a:r>
            <a:r>
              <a:rPr lang="en-US" dirty="0"/>
              <a:t>:  Concept 10.3</a:t>
            </a:r>
          </a:p>
          <a:p>
            <a:pPr marL="0" indent="0">
              <a:buNone/>
            </a:pPr>
            <a:r>
              <a:rPr lang="en-US" dirty="0"/>
              <a:t>Skill:  Application/Analysis</a:t>
            </a:r>
          </a:p>
        </p:txBody>
      </p:sp>
    </p:spTree>
    <p:extLst>
      <p:ext uri="{BB962C8B-B14F-4D97-AF65-F5344CB8AC3E}">
        <p14:creationId xmlns:p14="http://schemas.microsoft.com/office/powerpoint/2010/main" val="2050930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7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2013" y="209550"/>
            <a:ext cx="7419975" cy="643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498" name="Title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3611563" cy="3429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Figure 10.19-3</a:t>
            </a:r>
          </a:p>
        </p:txBody>
      </p:sp>
      <p:sp>
        <p:nvSpPr>
          <p:cNvPr id="106499" name="TextBox 4"/>
          <p:cNvSpPr txBox="1">
            <a:spLocks noChangeArrowheads="1"/>
          </p:cNvSpPr>
          <p:nvPr/>
        </p:nvSpPr>
        <p:spPr bwMode="auto">
          <a:xfrm>
            <a:off x="4224338" y="158750"/>
            <a:ext cx="40147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Input 3 CO</a:t>
            </a:r>
            <a:r>
              <a:rPr lang="en-US" b="1" baseline="-2500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2</a:t>
            </a:r>
            <a:r>
              <a:rPr lang="en-US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, entering one per cycle</a:t>
            </a:r>
          </a:p>
        </p:txBody>
      </p:sp>
      <p:sp>
        <p:nvSpPr>
          <p:cNvPr id="106500" name="TextBox 5"/>
          <p:cNvSpPr txBox="1">
            <a:spLocks noChangeArrowheads="1"/>
          </p:cNvSpPr>
          <p:nvPr/>
        </p:nvSpPr>
        <p:spPr bwMode="auto">
          <a:xfrm>
            <a:off x="5424488" y="773113"/>
            <a:ext cx="28908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Phase 1: Carbon fixation</a:t>
            </a:r>
          </a:p>
        </p:txBody>
      </p:sp>
      <p:sp>
        <p:nvSpPr>
          <p:cNvPr id="106501" name="TextBox 6"/>
          <p:cNvSpPr txBox="1">
            <a:spLocks noChangeArrowheads="1"/>
          </p:cNvSpPr>
          <p:nvPr/>
        </p:nvSpPr>
        <p:spPr bwMode="auto">
          <a:xfrm>
            <a:off x="3508375" y="919163"/>
            <a:ext cx="1095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 charset="0"/>
              </a:rPr>
              <a:t>Rubisco</a:t>
            </a:r>
          </a:p>
        </p:txBody>
      </p:sp>
      <p:sp>
        <p:nvSpPr>
          <p:cNvPr id="106502" name="TextBox 7"/>
          <p:cNvSpPr txBox="1">
            <a:spLocks noChangeArrowheads="1"/>
          </p:cNvSpPr>
          <p:nvPr/>
        </p:nvSpPr>
        <p:spPr bwMode="auto">
          <a:xfrm>
            <a:off x="4975225" y="2062163"/>
            <a:ext cx="21431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3-Phosphoglycerate</a:t>
            </a:r>
          </a:p>
        </p:txBody>
      </p:sp>
      <p:sp>
        <p:nvSpPr>
          <p:cNvPr id="106503" name="TextBox 8"/>
          <p:cNvSpPr txBox="1">
            <a:spLocks noChangeArrowheads="1"/>
          </p:cNvSpPr>
          <p:nvPr/>
        </p:nvSpPr>
        <p:spPr bwMode="auto">
          <a:xfrm>
            <a:off x="5013325" y="3268663"/>
            <a:ext cx="26241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1,3-Bisphosphoglycerate</a:t>
            </a:r>
          </a:p>
        </p:txBody>
      </p:sp>
      <p:sp>
        <p:nvSpPr>
          <p:cNvPr id="106504" name="TextBox 9"/>
          <p:cNvSpPr txBox="1">
            <a:spLocks noChangeArrowheads="1"/>
          </p:cNvSpPr>
          <p:nvPr/>
        </p:nvSpPr>
        <p:spPr bwMode="auto">
          <a:xfrm>
            <a:off x="6753225" y="4616450"/>
            <a:ext cx="1312863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Phase 2:</a:t>
            </a:r>
          </a:p>
          <a:p>
            <a:pPr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Reduction</a:t>
            </a:r>
          </a:p>
        </p:txBody>
      </p:sp>
      <p:sp>
        <p:nvSpPr>
          <p:cNvPr id="106505" name="TextBox 10"/>
          <p:cNvSpPr txBox="1">
            <a:spLocks noChangeArrowheads="1"/>
          </p:cNvSpPr>
          <p:nvPr/>
        </p:nvSpPr>
        <p:spPr bwMode="auto">
          <a:xfrm>
            <a:off x="5076825" y="4630738"/>
            <a:ext cx="6461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G3P</a:t>
            </a:r>
          </a:p>
        </p:txBody>
      </p:sp>
      <p:sp>
        <p:nvSpPr>
          <p:cNvPr id="106506" name="TextBox 11"/>
          <p:cNvSpPr txBox="1">
            <a:spLocks noChangeArrowheads="1"/>
          </p:cNvSpPr>
          <p:nvPr/>
        </p:nvSpPr>
        <p:spPr bwMode="auto">
          <a:xfrm>
            <a:off x="4129088" y="2822575"/>
            <a:ext cx="877887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Calvin</a:t>
            </a:r>
          </a:p>
          <a:p>
            <a:pPr algn="ctr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Cycle</a:t>
            </a:r>
          </a:p>
        </p:txBody>
      </p:sp>
      <p:sp>
        <p:nvSpPr>
          <p:cNvPr id="106507" name="TextBox 12"/>
          <p:cNvSpPr txBox="1">
            <a:spLocks noChangeArrowheads="1"/>
          </p:cNvSpPr>
          <p:nvPr/>
        </p:nvSpPr>
        <p:spPr bwMode="auto">
          <a:xfrm>
            <a:off x="2846388" y="4384675"/>
            <a:ext cx="646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G3P</a:t>
            </a:r>
          </a:p>
        </p:txBody>
      </p:sp>
      <p:sp>
        <p:nvSpPr>
          <p:cNvPr id="106508" name="TextBox 13"/>
          <p:cNvSpPr txBox="1">
            <a:spLocks noChangeArrowheads="1"/>
          </p:cNvSpPr>
          <p:nvPr/>
        </p:nvSpPr>
        <p:spPr bwMode="auto">
          <a:xfrm>
            <a:off x="877888" y="3711575"/>
            <a:ext cx="1660525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Phase 3:</a:t>
            </a:r>
          </a:p>
          <a:p>
            <a:pPr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Regeneration</a:t>
            </a:r>
          </a:p>
          <a:p>
            <a:pPr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of RuBP</a:t>
            </a:r>
          </a:p>
        </p:txBody>
      </p:sp>
      <p:sp>
        <p:nvSpPr>
          <p:cNvPr id="106509" name="TextBox 14"/>
          <p:cNvSpPr txBox="1">
            <a:spLocks noChangeArrowheads="1"/>
          </p:cNvSpPr>
          <p:nvPr/>
        </p:nvSpPr>
        <p:spPr bwMode="auto">
          <a:xfrm>
            <a:off x="1133475" y="3240088"/>
            <a:ext cx="46831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ATP</a:t>
            </a:r>
          </a:p>
        </p:txBody>
      </p:sp>
      <p:sp>
        <p:nvSpPr>
          <p:cNvPr id="106510" name="TextBox 15"/>
          <p:cNvSpPr txBox="1">
            <a:spLocks noChangeArrowheads="1"/>
          </p:cNvSpPr>
          <p:nvPr/>
        </p:nvSpPr>
        <p:spPr bwMode="auto">
          <a:xfrm>
            <a:off x="1435100" y="2846388"/>
            <a:ext cx="6016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3 ADP</a:t>
            </a:r>
          </a:p>
        </p:txBody>
      </p:sp>
      <p:sp>
        <p:nvSpPr>
          <p:cNvPr id="106511" name="TextBox 16"/>
          <p:cNvSpPr txBox="1">
            <a:spLocks noChangeArrowheads="1"/>
          </p:cNvSpPr>
          <p:nvPr/>
        </p:nvSpPr>
        <p:spPr bwMode="auto">
          <a:xfrm>
            <a:off x="844550" y="3227388"/>
            <a:ext cx="26352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3</a:t>
            </a:r>
          </a:p>
        </p:txBody>
      </p:sp>
      <p:sp>
        <p:nvSpPr>
          <p:cNvPr id="106512" name="TextBox 17"/>
          <p:cNvSpPr txBox="1">
            <a:spLocks noChangeArrowheads="1"/>
          </p:cNvSpPr>
          <p:nvPr/>
        </p:nvSpPr>
        <p:spPr bwMode="auto">
          <a:xfrm>
            <a:off x="2562225" y="4249738"/>
            <a:ext cx="26352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5</a:t>
            </a:r>
          </a:p>
        </p:txBody>
      </p:sp>
      <p:sp>
        <p:nvSpPr>
          <p:cNvPr id="106513" name="TextBox 18"/>
          <p:cNvSpPr txBox="1">
            <a:spLocks noChangeArrowheads="1"/>
          </p:cNvSpPr>
          <p:nvPr/>
        </p:nvSpPr>
        <p:spPr bwMode="auto">
          <a:xfrm>
            <a:off x="3490913" y="4246563"/>
            <a:ext cx="2698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P</a:t>
            </a:r>
          </a:p>
        </p:txBody>
      </p:sp>
      <p:sp>
        <p:nvSpPr>
          <p:cNvPr id="106514" name="TextBox 19"/>
          <p:cNvSpPr txBox="1">
            <a:spLocks noChangeArrowheads="1"/>
          </p:cNvSpPr>
          <p:nvPr/>
        </p:nvSpPr>
        <p:spPr bwMode="auto">
          <a:xfrm>
            <a:off x="2508250" y="2163763"/>
            <a:ext cx="812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RuBP</a:t>
            </a:r>
          </a:p>
        </p:txBody>
      </p:sp>
      <p:sp>
        <p:nvSpPr>
          <p:cNvPr id="106515" name="TextBox 20"/>
          <p:cNvSpPr txBox="1">
            <a:spLocks noChangeArrowheads="1"/>
          </p:cNvSpPr>
          <p:nvPr/>
        </p:nvSpPr>
        <p:spPr bwMode="auto">
          <a:xfrm>
            <a:off x="3727450" y="2036763"/>
            <a:ext cx="2698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P</a:t>
            </a:r>
          </a:p>
        </p:txBody>
      </p:sp>
      <p:sp>
        <p:nvSpPr>
          <p:cNvPr id="106516" name="TextBox 21"/>
          <p:cNvSpPr txBox="1">
            <a:spLocks noChangeArrowheads="1"/>
          </p:cNvSpPr>
          <p:nvPr/>
        </p:nvSpPr>
        <p:spPr bwMode="auto">
          <a:xfrm>
            <a:off x="2205038" y="2036763"/>
            <a:ext cx="2698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P</a:t>
            </a:r>
          </a:p>
        </p:txBody>
      </p:sp>
      <p:sp>
        <p:nvSpPr>
          <p:cNvPr id="106517" name="TextBox 22"/>
          <p:cNvSpPr txBox="1">
            <a:spLocks noChangeArrowheads="1"/>
          </p:cNvSpPr>
          <p:nvPr/>
        </p:nvSpPr>
        <p:spPr bwMode="auto">
          <a:xfrm>
            <a:off x="2063750" y="2022475"/>
            <a:ext cx="2635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3</a:t>
            </a:r>
          </a:p>
        </p:txBody>
      </p:sp>
      <p:sp>
        <p:nvSpPr>
          <p:cNvPr id="106518" name="TextBox 24"/>
          <p:cNvSpPr txBox="1">
            <a:spLocks noChangeArrowheads="1"/>
          </p:cNvSpPr>
          <p:nvPr/>
        </p:nvSpPr>
        <p:spPr bwMode="auto">
          <a:xfrm>
            <a:off x="4745038" y="1435100"/>
            <a:ext cx="2698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P</a:t>
            </a:r>
          </a:p>
        </p:txBody>
      </p:sp>
      <p:sp>
        <p:nvSpPr>
          <p:cNvPr id="106519" name="TextBox 25"/>
          <p:cNvSpPr txBox="1">
            <a:spLocks noChangeArrowheads="1"/>
          </p:cNvSpPr>
          <p:nvPr/>
        </p:nvSpPr>
        <p:spPr bwMode="auto">
          <a:xfrm>
            <a:off x="4583113" y="1419225"/>
            <a:ext cx="26352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3</a:t>
            </a:r>
          </a:p>
        </p:txBody>
      </p:sp>
      <p:sp>
        <p:nvSpPr>
          <p:cNvPr id="106520" name="TextBox 26"/>
          <p:cNvSpPr txBox="1">
            <a:spLocks noChangeArrowheads="1"/>
          </p:cNvSpPr>
          <p:nvPr/>
        </p:nvSpPr>
        <p:spPr bwMode="auto">
          <a:xfrm>
            <a:off x="6232525" y="1435100"/>
            <a:ext cx="2682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P</a:t>
            </a:r>
          </a:p>
        </p:txBody>
      </p:sp>
      <p:sp>
        <p:nvSpPr>
          <p:cNvPr id="106521" name="TextBox 27"/>
          <p:cNvSpPr txBox="1">
            <a:spLocks noChangeArrowheads="1"/>
          </p:cNvSpPr>
          <p:nvPr/>
        </p:nvSpPr>
        <p:spPr bwMode="auto">
          <a:xfrm>
            <a:off x="6276975" y="1946275"/>
            <a:ext cx="2698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P</a:t>
            </a:r>
          </a:p>
        </p:txBody>
      </p:sp>
      <p:sp>
        <p:nvSpPr>
          <p:cNvPr id="106522" name="TextBox 28"/>
          <p:cNvSpPr txBox="1">
            <a:spLocks noChangeArrowheads="1"/>
          </p:cNvSpPr>
          <p:nvPr/>
        </p:nvSpPr>
        <p:spPr bwMode="auto">
          <a:xfrm>
            <a:off x="5362575" y="1938338"/>
            <a:ext cx="26352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6</a:t>
            </a:r>
          </a:p>
        </p:txBody>
      </p:sp>
      <p:sp>
        <p:nvSpPr>
          <p:cNvPr id="106523" name="TextBox 29"/>
          <p:cNvSpPr txBox="1">
            <a:spLocks noChangeArrowheads="1"/>
          </p:cNvSpPr>
          <p:nvPr/>
        </p:nvSpPr>
        <p:spPr bwMode="auto">
          <a:xfrm>
            <a:off x="7281863" y="2193925"/>
            <a:ext cx="26352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6</a:t>
            </a:r>
          </a:p>
        </p:txBody>
      </p:sp>
      <p:sp>
        <p:nvSpPr>
          <p:cNvPr id="106524" name="TextBox 30"/>
          <p:cNvSpPr txBox="1">
            <a:spLocks noChangeArrowheads="1"/>
          </p:cNvSpPr>
          <p:nvPr/>
        </p:nvSpPr>
        <p:spPr bwMode="auto">
          <a:xfrm>
            <a:off x="7038975" y="2503488"/>
            <a:ext cx="6016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6 ADP</a:t>
            </a:r>
          </a:p>
        </p:txBody>
      </p:sp>
      <p:sp>
        <p:nvSpPr>
          <p:cNvPr id="106525" name="TextBox 34"/>
          <p:cNvSpPr txBox="1">
            <a:spLocks noChangeArrowheads="1"/>
          </p:cNvSpPr>
          <p:nvPr/>
        </p:nvSpPr>
        <p:spPr bwMode="auto">
          <a:xfrm>
            <a:off x="5783263" y="3136900"/>
            <a:ext cx="2698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P</a:t>
            </a:r>
          </a:p>
        </p:txBody>
      </p:sp>
      <p:sp>
        <p:nvSpPr>
          <p:cNvPr id="106526" name="TextBox 35"/>
          <p:cNvSpPr txBox="1">
            <a:spLocks noChangeArrowheads="1"/>
          </p:cNvSpPr>
          <p:nvPr/>
        </p:nvSpPr>
        <p:spPr bwMode="auto">
          <a:xfrm>
            <a:off x="5622925" y="3121025"/>
            <a:ext cx="26193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6</a:t>
            </a:r>
          </a:p>
        </p:txBody>
      </p:sp>
      <p:sp>
        <p:nvSpPr>
          <p:cNvPr id="106527" name="TextBox 36"/>
          <p:cNvSpPr txBox="1">
            <a:spLocks noChangeArrowheads="1"/>
          </p:cNvSpPr>
          <p:nvPr/>
        </p:nvSpPr>
        <p:spPr bwMode="auto">
          <a:xfrm>
            <a:off x="6777038" y="3130550"/>
            <a:ext cx="2698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P</a:t>
            </a:r>
          </a:p>
        </p:txBody>
      </p:sp>
      <p:sp>
        <p:nvSpPr>
          <p:cNvPr id="106528" name="TextBox 37"/>
          <p:cNvSpPr txBox="1">
            <a:spLocks noChangeArrowheads="1"/>
          </p:cNvSpPr>
          <p:nvPr/>
        </p:nvSpPr>
        <p:spPr bwMode="auto">
          <a:xfrm>
            <a:off x="7567613" y="2200275"/>
            <a:ext cx="484187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ATP</a:t>
            </a:r>
          </a:p>
        </p:txBody>
      </p:sp>
      <p:sp>
        <p:nvSpPr>
          <p:cNvPr id="106529" name="TextBox 38"/>
          <p:cNvSpPr txBox="1">
            <a:spLocks noChangeArrowheads="1"/>
          </p:cNvSpPr>
          <p:nvPr/>
        </p:nvSpPr>
        <p:spPr bwMode="auto">
          <a:xfrm>
            <a:off x="5688013" y="4503738"/>
            <a:ext cx="2698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P</a:t>
            </a:r>
          </a:p>
        </p:txBody>
      </p:sp>
      <p:sp>
        <p:nvSpPr>
          <p:cNvPr id="106530" name="TextBox 39"/>
          <p:cNvSpPr txBox="1">
            <a:spLocks noChangeArrowheads="1"/>
          </p:cNvSpPr>
          <p:nvPr/>
        </p:nvSpPr>
        <p:spPr bwMode="auto">
          <a:xfrm>
            <a:off x="4767263" y="4495800"/>
            <a:ext cx="261937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6</a:t>
            </a:r>
          </a:p>
        </p:txBody>
      </p:sp>
      <p:sp>
        <p:nvSpPr>
          <p:cNvPr id="106531" name="TextBox 40"/>
          <p:cNvSpPr txBox="1">
            <a:spLocks noChangeArrowheads="1"/>
          </p:cNvSpPr>
          <p:nvPr/>
        </p:nvSpPr>
        <p:spPr bwMode="auto">
          <a:xfrm>
            <a:off x="7259638" y="3529013"/>
            <a:ext cx="2635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6</a:t>
            </a:r>
          </a:p>
        </p:txBody>
      </p:sp>
      <p:sp>
        <p:nvSpPr>
          <p:cNvPr id="106532" name="TextBox 41"/>
          <p:cNvSpPr txBox="1">
            <a:spLocks noChangeArrowheads="1"/>
          </p:cNvSpPr>
          <p:nvPr/>
        </p:nvSpPr>
        <p:spPr bwMode="auto">
          <a:xfrm>
            <a:off x="6997700" y="3854450"/>
            <a:ext cx="7556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6 NADP</a:t>
            </a:r>
            <a:r>
              <a:rPr lang="en-US" sz="1100" b="1" baseline="30000">
                <a:solidFill>
                  <a:srgbClr val="000000"/>
                </a:solidFill>
                <a:latin typeface="Symbol" pitchFamily="18" charset="2"/>
                <a:ea typeface="ＭＳ Ｐゴシック" pitchFamily="34" charset="-128"/>
                <a:cs typeface="Arial" charset="0"/>
              </a:rPr>
              <a:t>+</a:t>
            </a:r>
          </a:p>
        </p:txBody>
      </p:sp>
      <p:sp>
        <p:nvSpPr>
          <p:cNvPr id="106533" name="TextBox 42"/>
          <p:cNvSpPr txBox="1">
            <a:spLocks noChangeArrowheads="1"/>
          </p:cNvSpPr>
          <p:nvPr/>
        </p:nvSpPr>
        <p:spPr bwMode="auto">
          <a:xfrm>
            <a:off x="6888163" y="4056063"/>
            <a:ext cx="26352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6</a:t>
            </a:r>
          </a:p>
        </p:txBody>
      </p:sp>
      <p:sp>
        <p:nvSpPr>
          <p:cNvPr id="106534" name="TextBox 43"/>
          <p:cNvSpPr txBox="1">
            <a:spLocks noChangeArrowheads="1"/>
          </p:cNvSpPr>
          <p:nvPr/>
        </p:nvSpPr>
        <p:spPr bwMode="auto">
          <a:xfrm>
            <a:off x="7046913" y="4064000"/>
            <a:ext cx="2698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P</a:t>
            </a:r>
          </a:p>
        </p:txBody>
      </p:sp>
      <p:sp>
        <p:nvSpPr>
          <p:cNvPr id="106535" name="TextBox 44"/>
          <p:cNvSpPr txBox="1">
            <a:spLocks noChangeArrowheads="1"/>
          </p:cNvSpPr>
          <p:nvPr/>
        </p:nvSpPr>
        <p:spPr bwMode="auto">
          <a:xfrm>
            <a:off x="7161213" y="4138613"/>
            <a:ext cx="2127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i</a:t>
            </a:r>
          </a:p>
        </p:txBody>
      </p:sp>
      <p:sp>
        <p:nvSpPr>
          <p:cNvPr id="106536" name="TextBox 45"/>
          <p:cNvSpPr txBox="1">
            <a:spLocks noChangeArrowheads="1"/>
          </p:cNvSpPr>
          <p:nvPr/>
        </p:nvSpPr>
        <p:spPr bwMode="auto">
          <a:xfrm>
            <a:off x="4279900" y="5986463"/>
            <a:ext cx="6461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G3P</a:t>
            </a:r>
          </a:p>
        </p:txBody>
      </p:sp>
      <p:sp>
        <p:nvSpPr>
          <p:cNvPr id="106537" name="TextBox 46"/>
          <p:cNvSpPr txBox="1">
            <a:spLocks noChangeArrowheads="1"/>
          </p:cNvSpPr>
          <p:nvPr/>
        </p:nvSpPr>
        <p:spPr bwMode="auto">
          <a:xfrm>
            <a:off x="4911725" y="5835650"/>
            <a:ext cx="2682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P</a:t>
            </a:r>
          </a:p>
        </p:txBody>
      </p:sp>
      <p:sp>
        <p:nvSpPr>
          <p:cNvPr id="106538" name="TextBox 47"/>
          <p:cNvSpPr txBox="1">
            <a:spLocks noChangeArrowheads="1"/>
          </p:cNvSpPr>
          <p:nvPr/>
        </p:nvSpPr>
        <p:spPr bwMode="auto">
          <a:xfrm>
            <a:off x="3992563" y="5827713"/>
            <a:ext cx="26352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1</a:t>
            </a:r>
          </a:p>
        </p:txBody>
      </p:sp>
      <p:sp>
        <p:nvSpPr>
          <p:cNvPr id="106539" name="TextBox 50"/>
          <p:cNvSpPr txBox="1">
            <a:spLocks noChangeArrowheads="1"/>
          </p:cNvSpPr>
          <p:nvPr/>
        </p:nvSpPr>
        <p:spPr bwMode="auto">
          <a:xfrm>
            <a:off x="4122738" y="6291263"/>
            <a:ext cx="9413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Output</a:t>
            </a:r>
          </a:p>
        </p:txBody>
      </p:sp>
      <p:sp>
        <p:nvSpPr>
          <p:cNvPr id="106540" name="TextBox 51"/>
          <p:cNvSpPr txBox="1">
            <a:spLocks noChangeArrowheads="1"/>
          </p:cNvSpPr>
          <p:nvPr/>
        </p:nvSpPr>
        <p:spPr bwMode="auto">
          <a:xfrm>
            <a:off x="5648325" y="5810250"/>
            <a:ext cx="1658938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Glucose and</a:t>
            </a:r>
          </a:p>
          <a:p>
            <a:pPr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other organic</a:t>
            </a:r>
          </a:p>
          <a:p>
            <a:pPr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compounds</a:t>
            </a:r>
          </a:p>
        </p:txBody>
      </p:sp>
      <p:sp>
        <p:nvSpPr>
          <p:cNvPr id="106541" name="TextBox 48"/>
          <p:cNvSpPr txBox="1">
            <a:spLocks noChangeArrowheads="1"/>
          </p:cNvSpPr>
          <p:nvPr/>
        </p:nvSpPr>
        <p:spPr bwMode="auto">
          <a:xfrm>
            <a:off x="7435850" y="3529013"/>
            <a:ext cx="6889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NADPH</a:t>
            </a:r>
          </a:p>
        </p:txBody>
      </p:sp>
      <p:sp>
        <p:nvSpPr>
          <p:cNvPr id="47" name="Donut 46"/>
          <p:cNvSpPr/>
          <p:nvPr/>
        </p:nvSpPr>
        <p:spPr bwMode="auto">
          <a:xfrm>
            <a:off x="512696" y="3438525"/>
            <a:ext cx="2300613" cy="1442322"/>
          </a:xfrm>
          <a:prstGeom prst="donut">
            <a:avLst>
              <a:gd name="adj" fmla="val 0"/>
            </a:avLst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406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9-15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Independently complete these questions. Be sure to use the strategies we’ve discussed!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520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9-15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9. </a:t>
            </a:r>
            <a:r>
              <a:rPr lang="en-US" dirty="0"/>
              <a:t>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10. C</a:t>
            </a:r>
          </a:p>
          <a:p>
            <a:pPr marL="0" indent="0">
              <a:buNone/>
            </a:pPr>
            <a:r>
              <a:rPr lang="en-US" dirty="0" smtClean="0"/>
              <a:t>11. B</a:t>
            </a:r>
          </a:p>
          <a:p>
            <a:pPr marL="0" indent="0">
              <a:buNone/>
            </a:pPr>
            <a:r>
              <a:rPr lang="en-US" dirty="0" smtClean="0"/>
              <a:t>12. A</a:t>
            </a:r>
          </a:p>
          <a:p>
            <a:pPr marL="0" indent="0">
              <a:buNone/>
            </a:pPr>
            <a:r>
              <a:rPr lang="en-US" dirty="0" smtClean="0"/>
              <a:t>13. D</a:t>
            </a:r>
          </a:p>
          <a:p>
            <a:pPr marL="0" indent="0">
              <a:buNone/>
            </a:pPr>
            <a:r>
              <a:rPr lang="en-US" dirty="0" smtClean="0"/>
              <a:t>14. C</a:t>
            </a:r>
          </a:p>
          <a:p>
            <a:pPr marL="0" indent="0">
              <a:buNone/>
            </a:pPr>
            <a:r>
              <a:rPr lang="en-US" dirty="0" smtClean="0"/>
              <a:t>15.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092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groups, come up with your own multiple choice question/answer from any topic covered thus far.</a:t>
            </a:r>
          </a:p>
          <a:p>
            <a:r>
              <a:rPr lang="en-US" dirty="0" smtClean="0"/>
              <a:t>Be sure to appropriately classify it using Bloom’s taxonomy. </a:t>
            </a:r>
          </a:p>
          <a:p>
            <a:pPr lvl="1"/>
            <a:r>
              <a:rPr lang="en-US" dirty="0" smtClean="0"/>
              <a:t>Level 1: Knowledge/comprehension</a:t>
            </a:r>
          </a:p>
          <a:p>
            <a:pPr lvl="1"/>
            <a:r>
              <a:rPr lang="en-US" dirty="0" smtClean="0"/>
              <a:t>Level 2: Application/analysis</a:t>
            </a:r>
          </a:p>
          <a:p>
            <a:pPr lvl="1"/>
            <a:r>
              <a:rPr lang="en-US" dirty="0" smtClean="0"/>
              <a:t>Level 3: Synthesis/evaluation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128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Today, we’ll be answering and analyzing real AP biology multiple choice exam questions on Photosynthesis (Ch. 10.1-10.3).</a:t>
            </a:r>
          </a:p>
          <a:p>
            <a:pPr lvl="1"/>
            <a:r>
              <a:rPr lang="en-US" dirty="0" smtClean="0"/>
              <a:t>I will walk us through questions 1-3.</a:t>
            </a:r>
          </a:p>
          <a:p>
            <a:pPr lvl="1"/>
            <a:r>
              <a:rPr lang="en-US" dirty="0" smtClean="0"/>
              <a:t>We will complete questions 4-8 as a class in groups.</a:t>
            </a:r>
          </a:p>
          <a:p>
            <a:pPr lvl="1"/>
            <a:r>
              <a:rPr lang="en-US" dirty="0" smtClean="0"/>
              <a:t>You will complete questions 9-15 independently using the strategies learned today.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825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Bloom’s taxonomy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Levels of Questions</a:t>
            </a:r>
          </a:p>
          <a:p>
            <a:pPr lvl="1"/>
            <a:r>
              <a:rPr lang="en-US" dirty="0" smtClean="0"/>
              <a:t>Level 1: Knowledge/comprehension</a:t>
            </a:r>
          </a:p>
          <a:p>
            <a:pPr lvl="1"/>
            <a:r>
              <a:rPr lang="en-US" dirty="0" smtClean="0"/>
              <a:t>Level 2: Application/analysis</a:t>
            </a:r>
          </a:p>
          <a:p>
            <a:pPr lvl="1"/>
            <a:r>
              <a:rPr lang="en-US" dirty="0" smtClean="0"/>
              <a:t>Level 3: Synthesis/evaluation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332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When oxygen is released as a result of photosynthesis, it is a direct by-product of</a:t>
            </a:r>
          </a:p>
          <a:p>
            <a:pPr marL="0" indent="0">
              <a:buNone/>
            </a:pPr>
            <a:r>
              <a:rPr lang="en-US" dirty="0"/>
              <a:t>A) reducing NADP+.</a:t>
            </a:r>
          </a:p>
          <a:p>
            <a:pPr marL="0" indent="0">
              <a:buNone/>
            </a:pPr>
            <a:r>
              <a:rPr lang="en-US" dirty="0"/>
              <a:t>B) splitting water molecules.</a:t>
            </a:r>
          </a:p>
          <a:p>
            <a:pPr marL="0" indent="0">
              <a:buNone/>
            </a:pPr>
            <a:r>
              <a:rPr lang="en-US" dirty="0"/>
              <a:t>C) chemiosmosis.</a:t>
            </a:r>
          </a:p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) </a:t>
            </a:r>
            <a:r>
              <a:rPr lang="en-US" dirty="0"/>
              <a:t>the electron transfer system of photosystem II.</a:t>
            </a:r>
          </a:p>
          <a:p>
            <a:pPr marL="0" indent="0">
              <a:buNone/>
            </a:pPr>
            <a:r>
              <a:rPr lang="en-US" dirty="0"/>
              <a:t>Topic:  Concept 10.1</a:t>
            </a:r>
          </a:p>
          <a:p>
            <a:pPr marL="0" indent="0">
              <a:buNone/>
            </a:pPr>
            <a:r>
              <a:rPr lang="en-US" dirty="0"/>
              <a:t>Skill:  Knowledge/Comprehension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941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When oxygen is released as a result of photosynthesis, it is a direct by-product of</a:t>
            </a:r>
          </a:p>
          <a:p>
            <a:pPr marL="0" indent="0">
              <a:buNone/>
            </a:pPr>
            <a:r>
              <a:rPr lang="en-US" dirty="0"/>
              <a:t>A) reducing NADP+.</a:t>
            </a:r>
          </a:p>
          <a:p>
            <a:pPr marL="0" indent="0">
              <a:buNone/>
            </a:pPr>
            <a:r>
              <a:rPr lang="en-US" b="1" dirty="0"/>
              <a:t>B) splitting water molecules.</a:t>
            </a:r>
          </a:p>
          <a:p>
            <a:pPr marL="0" indent="0">
              <a:buNone/>
            </a:pPr>
            <a:r>
              <a:rPr lang="en-US" dirty="0"/>
              <a:t>C) chemiosmosis.</a:t>
            </a:r>
          </a:p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) </a:t>
            </a:r>
            <a:r>
              <a:rPr lang="en-US" dirty="0"/>
              <a:t>the electron transfer system of photosystem II.</a:t>
            </a:r>
          </a:p>
          <a:p>
            <a:pPr marL="0" indent="0">
              <a:buNone/>
            </a:pPr>
            <a:r>
              <a:rPr lang="en-US" dirty="0"/>
              <a:t>Topic:  Concept 10.1</a:t>
            </a:r>
          </a:p>
          <a:p>
            <a:pPr marL="0" indent="0">
              <a:buNone/>
            </a:pPr>
            <a:r>
              <a:rPr lang="en-US" dirty="0"/>
              <a:t>Skill:  Knowledge/Comprehension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481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Which </a:t>
            </a:r>
            <a:r>
              <a:rPr lang="en-US" dirty="0"/>
              <a:t>of the events listed below occurs in the light reactions of photosynthesis?</a:t>
            </a:r>
          </a:p>
          <a:p>
            <a:pPr marL="0" indent="0">
              <a:buNone/>
            </a:pPr>
            <a:r>
              <a:rPr lang="en-US" dirty="0"/>
              <a:t>A) NADP is produced.</a:t>
            </a:r>
          </a:p>
          <a:p>
            <a:pPr marL="0" indent="0">
              <a:buNone/>
            </a:pPr>
            <a:r>
              <a:rPr lang="en-US" dirty="0"/>
              <a:t>B) NADPH is reduced to NADP+.</a:t>
            </a:r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) </a:t>
            </a:r>
            <a:r>
              <a:rPr lang="en-US" dirty="0"/>
              <a:t>ATP is phosphorylated to yield ADP.</a:t>
            </a:r>
          </a:p>
          <a:p>
            <a:pPr marL="0" indent="0">
              <a:buNone/>
            </a:pPr>
            <a:r>
              <a:rPr lang="en-US" dirty="0" smtClean="0"/>
              <a:t>D) </a:t>
            </a:r>
            <a:r>
              <a:rPr lang="en-US" dirty="0"/>
              <a:t>Light is absorbed and funneled to reaction-center chlorophyll a.</a:t>
            </a:r>
          </a:p>
          <a:p>
            <a:pPr marL="0" indent="0">
              <a:buNone/>
            </a:pPr>
            <a:r>
              <a:rPr lang="en-US" dirty="0"/>
              <a:t>Topic:  Concept 10.2</a:t>
            </a:r>
          </a:p>
          <a:p>
            <a:pPr marL="0" indent="0">
              <a:buNone/>
            </a:pPr>
            <a:r>
              <a:rPr lang="en-US" dirty="0"/>
              <a:t>Skill:  Knowledge/Comprehension</a:t>
            </a:r>
          </a:p>
        </p:txBody>
      </p:sp>
    </p:spTree>
    <p:extLst>
      <p:ext uri="{BB962C8B-B14F-4D97-AF65-F5344CB8AC3E}">
        <p14:creationId xmlns:p14="http://schemas.microsoft.com/office/powerpoint/2010/main" val="3788039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Which </a:t>
            </a:r>
            <a:r>
              <a:rPr lang="en-US" dirty="0"/>
              <a:t>of the events listed below occurs in the light reactions of photosynthesis?</a:t>
            </a:r>
          </a:p>
          <a:p>
            <a:pPr marL="0" indent="0">
              <a:buNone/>
            </a:pPr>
            <a:r>
              <a:rPr lang="en-US" dirty="0"/>
              <a:t>A) NADP is produced.</a:t>
            </a:r>
          </a:p>
          <a:p>
            <a:pPr marL="0" indent="0">
              <a:buNone/>
            </a:pPr>
            <a:r>
              <a:rPr lang="en-US" dirty="0"/>
              <a:t>B) NADPH is reduced to NADP+.</a:t>
            </a:r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) </a:t>
            </a:r>
            <a:r>
              <a:rPr lang="en-US" dirty="0"/>
              <a:t>ATP is phosphorylated to yield ADP.</a:t>
            </a:r>
          </a:p>
          <a:p>
            <a:pPr marL="0" indent="0">
              <a:buNone/>
            </a:pPr>
            <a:r>
              <a:rPr lang="en-US" b="1" dirty="0" smtClean="0"/>
              <a:t>D) </a:t>
            </a:r>
            <a:r>
              <a:rPr lang="en-US" b="1" dirty="0"/>
              <a:t>Light is absorbed and funneled to reaction-center chlorophyll a.</a:t>
            </a:r>
          </a:p>
          <a:p>
            <a:pPr marL="0" indent="0">
              <a:buNone/>
            </a:pPr>
            <a:r>
              <a:rPr lang="en-US" dirty="0"/>
              <a:t>Topic:  Concept 10.2</a:t>
            </a:r>
          </a:p>
          <a:p>
            <a:pPr marL="0" indent="0">
              <a:buNone/>
            </a:pPr>
            <a:r>
              <a:rPr lang="en-US" dirty="0"/>
              <a:t>Skill:  Knowledge/Comprehension</a:t>
            </a:r>
          </a:p>
        </p:txBody>
      </p:sp>
    </p:spTree>
    <p:extLst>
      <p:ext uri="{BB962C8B-B14F-4D97-AF65-F5344CB8AC3E}">
        <p14:creationId xmlns:p14="http://schemas.microsoft.com/office/powerpoint/2010/main" val="1395520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Some </a:t>
            </a:r>
            <a:r>
              <a:rPr lang="en-US" sz="4000" dirty="0"/>
              <a:t>photosynthetic organisms contain chloroplasts that lack photosystem II, yet are able to survive. The best way to detect the lack of photosystem II in these organisms would be</a:t>
            </a:r>
          </a:p>
          <a:p>
            <a:pPr marL="0" indent="0">
              <a:buNone/>
            </a:pPr>
            <a:r>
              <a:rPr lang="en-US" sz="4000" dirty="0"/>
              <a:t>A) to determine if they have thylakoids in the chloroplasts.</a:t>
            </a:r>
          </a:p>
          <a:p>
            <a:pPr marL="0" indent="0">
              <a:buNone/>
            </a:pPr>
            <a:r>
              <a:rPr lang="en-US" sz="4000" dirty="0"/>
              <a:t>B) to test for liberation of O2 in the light.</a:t>
            </a:r>
          </a:p>
          <a:p>
            <a:pPr marL="0" indent="0">
              <a:buNone/>
            </a:pPr>
            <a:r>
              <a:rPr lang="en-US" sz="4000" dirty="0"/>
              <a:t>C) to test for CO2 fixation in the dark.</a:t>
            </a:r>
          </a:p>
          <a:p>
            <a:pPr marL="0" indent="0">
              <a:buNone/>
            </a:pPr>
            <a:r>
              <a:rPr lang="en-US" sz="4000" dirty="0"/>
              <a:t>D</a:t>
            </a:r>
            <a:r>
              <a:rPr lang="en-US" sz="4000" dirty="0" smtClean="0"/>
              <a:t>) </a:t>
            </a:r>
            <a:r>
              <a:rPr lang="en-US" sz="4000" dirty="0"/>
              <a:t>to test for production of either sucrose or starch.</a:t>
            </a:r>
          </a:p>
          <a:p>
            <a:pPr marL="0" indent="0">
              <a:buNone/>
            </a:pPr>
            <a:r>
              <a:rPr lang="en-US" sz="4000" dirty="0"/>
              <a:t>Topic:  Concept 10.2</a:t>
            </a:r>
          </a:p>
          <a:p>
            <a:pPr marL="0" indent="0">
              <a:buNone/>
            </a:pPr>
            <a:r>
              <a:rPr lang="en-US" sz="4000" dirty="0"/>
              <a:t>Skill:  Application/Analysis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758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2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84" charset="0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</TotalTime>
  <Words>1837</Words>
  <Application>Microsoft Macintosh PowerPoint</Application>
  <PresentationFormat>On-screen Show (4:3)</PresentationFormat>
  <Paragraphs>262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42_Blank</vt:lpstr>
      <vt:lpstr>AP Biology – Ch. 10 – Photosynthesis</vt:lpstr>
      <vt:lpstr>Do Now</vt:lpstr>
      <vt:lpstr>Overview</vt:lpstr>
      <vt:lpstr>Bloom’s taxonomy</vt:lpstr>
      <vt:lpstr>Question 1</vt:lpstr>
      <vt:lpstr>Question 1</vt:lpstr>
      <vt:lpstr>Question 2</vt:lpstr>
      <vt:lpstr>Question 2</vt:lpstr>
      <vt:lpstr>Question 3</vt:lpstr>
      <vt:lpstr>Question 3</vt:lpstr>
      <vt:lpstr>For the next 5 questions…</vt:lpstr>
      <vt:lpstr>Question 4</vt:lpstr>
      <vt:lpstr>Question 4</vt:lpstr>
      <vt:lpstr>Question 5</vt:lpstr>
      <vt:lpstr>Question 5</vt:lpstr>
      <vt:lpstr>Question 6</vt:lpstr>
      <vt:lpstr>Question 6</vt:lpstr>
      <vt:lpstr>Question 7</vt:lpstr>
      <vt:lpstr>Question 7</vt:lpstr>
      <vt:lpstr>Figure 10.18</vt:lpstr>
      <vt:lpstr>Question 8</vt:lpstr>
      <vt:lpstr>Question 8</vt:lpstr>
      <vt:lpstr>Figure 10.19-3</vt:lpstr>
      <vt:lpstr>Questions 9-15</vt:lpstr>
      <vt:lpstr>Questions 9-15 Answers</vt:lpstr>
      <vt:lpstr>Exit Ticket</vt:lpstr>
    </vt:vector>
  </TitlesOfParts>
  <Company>epsd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Biology – Ch. 8 – Metabolism</dc:title>
  <dc:creator>Crystal DiCosmo-Ponticello</dc:creator>
  <cp:lastModifiedBy>HaiderAli Bhatti</cp:lastModifiedBy>
  <cp:revision>20</cp:revision>
  <dcterms:created xsi:type="dcterms:W3CDTF">2016-09-27T15:59:56Z</dcterms:created>
  <dcterms:modified xsi:type="dcterms:W3CDTF">2017-10-27T14:28:51Z</dcterms:modified>
</cp:coreProperties>
</file>