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88" r:id="rId2"/>
    <p:sldMasterId id="2147483852" r:id="rId3"/>
  </p:sldMasterIdLst>
  <p:notesMasterIdLst>
    <p:notesMasterId r:id="rId30"/>
  </p:notesMasterIdLst>
  <p:sldIdLst>
    <p:sldId id="542" r:id="rId4"/>
    <p:sldId id="264" r:id="rId5"/>
    <p:sldId id="261" r:id="rId6"/>
    <p:sldId id="659" r:id="rId7"/>
    <p:sldId id="275" r:id="rId8"/>
    <p:sldId id="503" r:id="rId9"/>
    <p:sldId id="663" r:id="rId10"/>
    <p:sldId id="289" r:id="rId11"/>
    <p:sldId id="664" r:id="rId12"/>
    <p:sldId id="660" r:id="rId13"/>
    <p:sldId id="320" r:id="rId14"/>
    <p:sldId id="583" r:id="rId15"/>
    <p:sldId id="665" r:id="rId16"/>
    <p:sldId id="661" r:id="rId17"/>
    <p:sldId id="353" r:id="rId18"/>
    <p:sldId id="354" r:id="rId19"/>
    <p:sldId id="667" r:id="rId20"/>
    <p:sldId id="668" r:id="rId21"/>
    <p:sldId id="358" r:id="rId22"/>
    <p:sldId id="615" r:id="rId23"/>
    <p:sldId id="669" r:id="rId24"/>
    <p:sldId id="366" r:id="rId25"/>
    <p:sldId id="370" r:id="rId26"/>
    <p:sldId id="506" r:id="rId27"/>
    <p:sldId id="662" r:id="rId28"/>
    <p:sldId id="670" r:id="rId29"/>
  </p:sldIdLst>
  <p:sldSz cx="9144000" cy="6858000" type="screen4x3"/>
  <p:notesSz cx="7099300" cy="939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6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4" autoAdjust="0"/>
  </p:normalViewPr>
  <p:slideViewPr>
    <p:cSldViewPr>
      <p:cViewPr>
        <p:scale>
          <a:sx n="100" d="100"/>
          <a:sy n="100" d="100"/>
        </p:scale>
        <p:origin x="-1888" y="-432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1" d="100"/>
          <a:sy n="161" d="100"/>
        </p:scale>
        <p:origin x="-1456" y="-112"/>
      </p:cViewPr>
      <p:guideLst>
        <p:guide orient="horz" pos="296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95218ADD-85A3-8441-9C10-281004E44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74DF41F-9629-8742-85A9-814C0DBBD63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3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407EA30-EC53-2E42-855D-AC202FFF555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1.13 </a:t>
            </a:r>
            <a:r>
              <a:rPr lang="en-US" dirty="0">
                <a:solidFill>
                  <a:srgbClr val="000000"/>
                </a:solidFill>
                <a:latin typeface="Times"/>
                <a:ea typeface="Times"/>
                <a:cs typeface="Times"/>
              </a:rPr>
              <a:t>The three domains of life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50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Name the person who said, "Nothing in biology makes sense except in the light of evolution."</a:t>
            </a:r>
          </a:p>
          <a:p>
            <a:r>
              <a:rPr lang="en-US" smtClean="0"/>
              <a:t>https://www.polleverywhere.com/free_text_polls/bDSPmIXncd3zUQp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74DF41F-9629-8742-85A9-814C0DBBD6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B64D433-62B6-2B46-AC5C-719F85F65E2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5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2B470AB-776B-2747-93E2-AE44FC28F13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2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an example of QUANTITATIVE data.</a:t>
            </a:r>
          </a:p>
          <a:p>
            <a:r>
              <a:rPr lang="en-US" smtClean="0"/>
              <a:t>https://www.polleverywhere.com/free_text_polls/EcjwtUYay3QSSXm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an example of QUALITATIVE data.</a:t>
            </a:r>
          </a:p>
          <a:p>
            <a:r>
              <a:rPr lang="en-US" smtClean="0"/>
              <a:t>https://www.polleverywhere.com/free_text_polls/iBW4O14EUS2Fnou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5551A68-17B1-0B4D-A38C-DC0EF0ED459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3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DCF911D-E5E1-7A4A-83B4-B04C6E3319B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260679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1.22 </a:t>
            </a:r>
            <a:r>
              <a:rPr lang="en-US" dirty="0">
                <a:solidFill>
                  <a:srgbClr val="000000"/>
                </a:solidFill>
                <a:latin typeface="Times"/>
                <a:ea typeface="Times"/>
                <a:cs typeface="Times"/>
              </a:rPr>
              <a:t>A simplified view of the scientific process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546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scientific hypothesis must be…</a:t>
            </a:r>
          </a:p>
          <a:p>
            <a:r>
              <a:rPr lang="en-US" smtClean="0"/>
              <a:t>https://www.polleverywhere.com/multiple_choice_polls/TAInRJjn5u9gP1u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6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D1F7197-CEEA-4F49-9034-2FC929F7F0A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5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F9AA27C-2F96-A143-B1DA-3925EB21E4D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D62761C-6EAB-F24D-8DA1-E0CC725D6449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3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74DF41F-9629-8742-85A9-814C0DBBD63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3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will get a score of _____ on the AP test in May.</a:t>
            </a:r>
          </a:p>
          <a:p>
            <a:r>
              <a:rPr lang="en-US" smtClean="0"/>
              <a:t>https://www.polleverywhere.com/multiple_choice_polls/XZPtGwUaW0N0I2d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74DF41F-9629-8742-85A9-814C0DBBD6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74DF41F-9629-8742-85A9-814C0DBBD63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AFC54C8-01D6-9B47-809C-A7201C2F54F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FE5E60D-D9A7-5A46-96A3-E0DF6E4B336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4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2061654-2DFF-6846-95DB-97CCDC5571B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8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Biology is...</a:t>
            </a:r>
          </a:p>
          <a:p>
            <a:r>
              <a:rPr lang="en-US" smtClean="0"/>
              <a:t>https://www.polleverywhere.com/multiple_choice_polls/g9yDDExlAHDsfXN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8ADD-85A3-8441-9C10-281004E44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2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9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24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12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2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73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85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327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79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1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149300"/>
            <a:ext cx="51816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Evolution, the </a:t>
            </a:r>
            <a:b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Themes of Biology, and Scientific Inquiry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939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1.1: The study of life reveals common </a:t>
            </a:r>
            <a:r>
              <a:rPr lang="en-US" strike="sngStrike" dirty="0" smtClean="0"/>
              <a:t>themes</a:t>
            </a:r>
          </a:p>
          <a:p>
            <a:r>
              <a:rPr lang="en-US" sz="3200" b="1" dirty="0"/>
              <a:t>Concept 1.2: The Core Theme: Evolution accounts for the unity and diversity of </a:t>
            </a:r>
            <a:r>
              <a:rPr lang="en-US" sz="3200" b="1" dirty="0" smtClean="0"/>
              <a:t>life</a:t>
            </a:r>
          </a:p>
          <a:p>
            <a:r>
              <a:rPr lang="en-US" dirty="0"/>
              <a:t>Concept 1.3: In studying nature, scientists make observations and form and test </a:t>
            </a:r>
            <a:r>
              <a:rPr lang="en-US" dirty="0" smtClean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55242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1.2: The Core Theme: Evolution accounts for the unity and diversity of life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i="1" dirty="0" smtClean="0"/>
              <a:t>“</a:t>
            </a:r>
            <a:r>
              <a:rPr lang="en-US" i="1" dirty="0" smtClean="0"/>
              <a:t>Nothing in biology makes sense except in the light of evolution</a:t>
            </a:r>
            <a:r>
              <a:rPr lang="ja-JP" altLang="en-US" i="1" dirty="0" smtClean="0"/>
              <a:t>”</a:t>
            </a:r>
            <a:r>
              <a:rPr lang="en-US" altLang="ja-JP" i="1" dirty="0" smtClean="0"/>
              <a:t> </a:t>
            </a:r>
            <a:r>
              <a:rPr lang="en-US" dirty="0" smtClean="0"/>
              <a:t>—</a:t>
            </a:r>
            <a:r>
              <a:rPr lang="en-US" dirty="0" smtClean="0"/>
              <a:t>Theodosius </a:t>
            </a:r>
            <a:r>
              <a:rPr lang="en-US" dirty="0" err="1" smtClean="0"/>
              <a:t>Dobzhansky</a:t>
            </a:r>
            <a:endParaRPr lang="en-US" dirty="0" smtClean="0"/>
          </a:p>
          <a:p>
            <a:r>
              <a:rPr lang="en-US" dirty="0" smtClean="0"/>
              <a:t>Evolutionary mechanisms account for the unity and diversity of all species on </a:t>
            </a:r>
            <a:r>
              <a:rPr lang="en-US" dirty="0" smtClean="0"/>
              <a:t>Earth</a:t>
            </a:r>
          </a:p>
          <a:p>
            <a:r>
              <a:rPr lang="en-US" dirty="0" smtClean="0"/>
              <a:t>The </a:t>
            </a:r>
            <a:r>
              <a:rPr lang="en-US" dirty="0"/>
              <a:t>Three Domains of Life</a:t>
            </a:r>
          </a:p>
          <a:p>
            <a:pPr lvl="1"/>
            <a:r>
              <a:rPr lang="en-US" dirty="0"/>
              <a:t>Organisms are divided into three </a:t>
            </a:r>
            <a:r>
              <a:rPr lang="en-US" dirty="0" smtClean="0"/>
              <a:t>domains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dirty="0" smtClean="0"/>
              <a:t>Bacteria</a:t>
            </a:r>
            <a:r>
              <a:rPr lang="en-US" dirty="0"/>
              <a:t>, </a:t>
            </a:r>
            <a:r>
              <a:rPr lang="en-US" b="1" dirty="0"/>
              <a:t>Archaea</a:t>
            </a:r>
            <a:r>
              <a:rPr lang="en-US" dirty="0"/>
              <a:t>, and </a:t>
            </a:r>
            <a:r>
              <a:rPr lang="en-US" b="1" dirty="0"/>
              <a:t>Eukarya </a:t>
            </a:r>
          </a:p>
          <a:p>
            <a:pPr lvl="2"/>
            <a:r>
              <a:rPr lang="en-US" dirty="0" smtClean="0"/>
              <a:t>Plants + </a:t>
            </a:r>
            <a:r>
              <a:rPr lang="en-US" dirty="0"/>
              <a:t>protists + fungi + animals = “</a:t>
            </a:r>
            <a:r>
              <a:rPr lang="en-US" b="1" dirty="0"/>
              <a:t>eukaryotes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Bacteria + </a:t>
            </a:r>
            <a:r>
              <a:rPr lang="en-US" dirty="0" smtClean="0"/>
              <a:t>archaea </a:t>
            </a:r>
            <a:r>
              <a:rPr lang="en-US" dirty="0"/>
              <a:t>= “</a:t>
            </a:r>
            <a:r>
              <a:rPr lang="en-US" b="1" dirty="0"/>
              <a:t>prokaryotes</a:t>
            </a:r>
            <a:r>
              <a:rPr lang="en-US" dirty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13_ThreeDomai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66093"/>
            <a:ext cx="8546592" cy="61447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1.13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06792" y="445805"/>
            <a:ext cx="22631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 Domain Bacteria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19492" y="2595280"/>
            <a:ext cx="22631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(c) Domain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Eukarya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3593040" y="1990621"/>
            <a:ext cx="472272" cy="100541"/>
            <a:chOff x="8276167" y="4567767"/>
            <a:chExt cx="509058" cy="10054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3735705" y="1910637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 µm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712092" y="464855"/>
            <a:ext cx="2263104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 Domain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Archaea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7369536" y="1874136"/>
            <a:ext cx="712256" cy="100541"/>
            <a:chOff x="8276167" y="4567767"/>
            <a:chExt cx="509058" cy="100541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 rot="16200000">
            <a:off x="7632192" y="1794004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 µm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56140" y="4363677"/>
            <a:ext cx="666805" cy="100541"/>
            <a:chOff x="8276167" y="4567767"/>
            <a:chExt cx="509058" cy="100541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914407" y="4100923"/>
            <a:ext cx="556822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100 µm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53843" y="2951035"/>
            <a:ext cx="1107008" cy="5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Kingdom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Animalia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85148" y="4789304"/>
            <a:ext cx="1107008" cy="5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Kingdom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Plantae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303451" y="5817063"/>
            <a:ext cx="1107008" cy="5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Kingdom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Fungi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180382" y="6071577"/>
            <a:ext cx="875713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Protists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434975" y="4841874"/>
            <a:ext cx="177800" cy="165656"/>
          </a:xfrm>
          <a:prstGeom prst="triangle">
            <a:avLst/>
          </a:prstGeom>
          <a:solidFill>
            <a:srgbClr val="1F62B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rot="5400000">
            <a:off x="1050925" y="5873749"/>
            <a:ext cx="177800" cy="165656"/>
          </a:xfrm>
          <a:prstGeom prst="triangle">
            <a:avLst/>
          </a:prstGeom>
          <a:solidFill>
            <a:srgbClr val="1F62B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4926331" y="6128930"/>
            <a:ext cx="177800" cy="165656"/>
          </a:xfrm>
          <a:prstGeom prst="triangle">
            <a:avLst/>
          </a:prstGeom>
          <a:solidFill>
            <a:srgbClr val="1F62B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16200000">
            <a:off x="6808920" y="3002193"/>
            <a:ext cx="177800" cy="165656"/>
          </a:xfrm>
          <a:prstGeom prst="triangle">
            <a:avLst/>
          </a:prstGeom>
          <a:solidFill>
            <a:srgbClr val="1F62B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1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E0E90E5-F95A-4B38-8A9A-E8FE4FA1C93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Concept 1.1: The study of life reveals common themes</a:t>
            </a:r>
          </a:p>
          <a:p>
            <a:r>
              <a:rPr lang="en-US" strike="sngStrike" dirty="0" smtClean="0"/>
              <a:t>Concept 1.2: The Core Theme: Evolution accounts for the unity and diversity of life</a:t>
            </a:r>
          </a:p>
          <a:p>
            <a:r>
              <a:rPr lang="en-US" sz="3200" b="1" dirty="0" smtClean="0"/>
              <a:t>Concept </a:t>
            </a:r>
            <a:r>
              <a:rPr lang="en-US" sz="3200" b="1" dirty="0"/>
              <a:t>1.3: In studying nature, scientists make observations and form and test </a:t>
            </a:r>
            <a:r>
              <a:rPr lang="en-US" sz="3200" b="1" dirty="0" smtClean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101203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</a:t>
            </a:r>
            <a:r>
              <a:rPr lang="en-US" b="1" dirty="0" smtClean="0"/>
              <a:t>science</a:t>
            </a:r>
            <a:r>
              <a:rPr lang="en-US" dirty="0" smtClean="0"/>
              <a:t> is derived from Latin </a:t>
            </a:r>
            <a:r>
              <a:rPr lang="en-US" dirty="0" smtClean="0"/>
              <a:t>and literally </a:t>
            </a:r>
            <a:r>
              <a:rPr lang="en-US" dirty="0" smtClean="0"/>
              <a:t>means </a:t>
            </a:r>
            <a:r>
              <a:rPr lang="ja-JP" altLang="en-US" dirty="0" smtClean="0"/>
              <a:t>“</a:t>
            </a:r>
            <a:r>
              <a:rPr lang="en-US" dirty="0" smtClean="0"/>
              <a:t>to know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!!!</a:t>
            </a:r>
            <a:endParaRPr lang="en-US" dirty="0" smtClean="0"/>
          </a:p>
          <a:p>
            <a:r>
              <a:rPr lang="en-US" b="1" dirty="0" smtClean="0"/>
              <a:t>Inquiry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the search for information and explanations of natural phenomena</a:t>
            </a:r>
          </a:p>
          <a:p>
            <a:r>
              <a:rPr lang="en-US" dirty="0" smtClean="0"/>
              <a:t>The scientific </a:t>
            </a:r>
            <a:r>
              <a:rPr lang="en-US" dirty="0" smtClean="0"/>
              <a:t>process (eh) </a:t>
            </a:r>
            <a:r>
              <a:rPr lang="en-US" dirty="0" smtClean="0"/>
              <a:t>includes making observations, forming logical hypotheses, and testing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Making Observations</a:t>
            </a:r>
          </a:p>
          <a:p>
            <a:r>
              <a:rPr lang="en-US" dirty="0" smtClean="0"/>
              <a:t>Biologists </a:t>
            </a:r>
            <a:r>
              <a:rPr lang="en-US" dirty="0" smtClean="0"/>
              <a:t>describe </a:t>
            </a:r>
            <a:r>
              <a:rPr lang="en-US" dirty="0" smtClean="0"/>
              <a:t>NATURAL structures </a:t>
            </a:r>
            <a:r>
              <a:rPr lang="en-US" dirty="0" smtClean="0"/>
              <a:t>and </a:t>
            </a:r>
            <a:r>
              <a:rPr lang="en-US" dirty="0" smtClean="0"/>
              <a:t>processes based </a:t>
            </a:r>
            <a:r>
              <a:rPr lang="en-US" dirty="0" smtClean="0"/>
              <a:t>on observation and the analysis of </a:t>
            </a:r>
            <a:r>
              <a:rPr lang="en-US" b="1" dirty="0" smtClean="0"/>
              <a:t>data</a:t>
            </a:r>
          </a:p>
          <a:p>
            <a:r>
              <a:rPr lang="en-US" dirty="0" smtClean="0"/>
              <a:t>Recorded observations </a:t>
            </a:r>
            <a:r>
              <a:rPr lang="en-US" dirty="0" smtClean="0"/>
              <a:t>= </a:t>
            </a:r>
            <a:r>
              <a:rPr lang="en-US" b="1" dirty="0" smtClean="0"/>
              <a:t>data</a:t>
            </a:r>
            <a:endParaRPr lang="en-US" b="1" dirty="0" smtClean="0"/>
          </a:p>
          <a:p>
            <a:pPr lvl="1"/>
            <a:r>
              <a:rPr lang="en-US" b="1" dirty="0" smtClean="0"/>
              <a:t>Qualitative data </a:t>
            </a:r>
            <a:r>
              <a:rPr lang="en-US" dirty="0" smtClean="0"/>
              <a:t>= recorded </a:t>
            </a:r>
            <a:r>
              <a:rPr lang="en-US" dirty="0" smtClean="0"/>
              <a:t>descriptions</a:t>
            </a:r>
          </a:p>
          <a:p>
            <a:pPr lvl="1"/>
            <a:r>
              <a:rPr lang="en-US" b="1" dirty="0" smtClean="0"/>
              <a:t>Quantitative data </a:t>
            </a:r>
            <a:r>
              <a:rPr lang="en-US" dirty="0" smtClean="0"/>
              <a:t>= numerical </a:t>
            </a:r>
            <a:r>
              <a:rPr lang="en-US" dirty="0" smtClean="0"/>
              <a:t>measurement, organized into tables and graphs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9909689-C1A5-4FBA-B0E3-3276B3160D3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1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F3139E-FFA7-4C11-9DB9-2006060E4F4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Forming and Testing Hypotheses</a:t>
            </a:r>
          </a:p>
          <a:p>
            <a:r>
              <a:rPr lang="en-US" dirty="0" smtClean="0"/>
              <a:t>In science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ypothesis</a:t>
            </a:r>
            <a:r>
              <a:rPr lang="en-US" dirty="0" smtClean="0"/>
              <a:t> = tentative </a:t>
            </a:r>
            <a:r>
              <a:rPr lang="en-US" dirty="0" smtClean="0"/>
              <a:t>answer to a well-framed scientific question</a:t>
            </a:r>
          </a:p>
          <a:p>
            <a:pPr lvl="1"/>
            <a:r>
              <a:rPr lang="en-US" dirty="0" smtClean="0"/>
              <a:t>It is usually a rational accounting for a set of observations</a:t>
            </a:r>
          </a:p>
          <a:p>
            <a:pPr lvl="1"/>
            <a:r>
              <a:rPr lang="en-US" dirty="0" smtClean="0"/>
              <a:t>It leads to predictions that </a:t>
            </a:r>
            <a:r>
              <a:rPr lang="en-US" b="1" dirty="0" smtClean="0"/>
              <a:t>CAN BE TESTED </a:t>
            </a:r>
            <a:r>
              <a:rPr lang="en-US" dirty="0" smtClean="0"/>
              <a:t>by </a:t>
            </a:r>
            <a:r>
              <a:rPr lang="en-US" dirty="0" smtClean="0"/>
              <a:t>making additional observations or by performing </a:t>
            </a:r>
            <a:r>
              <a:rPr lang="en-US" dirty="0" smtClean="0"/>
              <a:t>experiments (</a:t>
            </a:r>
            <a:r>
              <a:rPr lang="en-US" b="1" dirty="0" smtClean="0"/>
              <a:t>testable</a:t>
            </a:r>
            <a:r>
              <a:rPr lang="en-US" dirty="0" smtClean="0"/>
              <a:t> &amp; </a:t>
            </a:r>
            <a:r>
              <a:rPr lang="en-US" b="1" dirty="0" smtClean="0"/>
              <a:t>falsifiable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Biology</a:t>
            </a:r>
            <a:r>
              <a:rPr lang="en-US" dirty="0" smtClean="0"/>
              <a:t> </a:t>
            </a:r>
            <a:r>
              <a:rPr lang="en-US" dirty="0" smtClean="0"/>
              <a:t>= scientific </a:t>
            </a:r>
            <a:r>
              <a:rPr lang="en-US" dirty="0" smtClean="0"/>
              <a:t>study of life</a:t>
            </a:r>
          </a:p>
          <a:p>
            <a:r>
              <a:rPr lang="en-US" dirty="0" smtClean="0"/>
              <a:t>Biologists ask questions such </a:t>
            </a:r>
            <a:r>
              <a:rPr lang="en-US" dirty="0" smtClean="0"/>
              <a:t>as: </a:t>
            </a:r>
            <a:endParaRPr lang="en-US" dirty="0" smtClean="0"/>
          </a:p>
          <a:p>
            <a:pPr lvl="1"/>
            <a:r>
              <a:rPr lang="en-US" i="1" dirty="0" smtClean="0"/>
              <a:t>How does a single cell develop into an organism?</a:t>
            </a:r>
          </a:p>
          <a:p>
            <a:pPr lvl="1"/>
            <a:r>
              <a:rPr lang="en-US" i="1" dirty="0" smtClean="0"/>
              <a:t>How does the human mind work? </a:t>
            </a:r>
          </a:p>
          <a:p>
            <a:pPr lvl="1"/>
            <a:r>
              <a:rPr lang="en-US" i="1" dirty="0" smtClean="0"/>
              <a:t>How do living things interact in communities?</a:t>
            </a:r>
          </a:p>
          <a:p>
            <a:r>
              <a:rPr lang="en-US" dirty="0" smtClean="0"/>
              <a:t>Life defies a simple, one-sentence definition</a:t>
            </a:r>
          </a:p>
          <a:p>
            <a:r>
              <a:rPr lang="en-US" dirty="0" smtClean="0"/>
              <a:t>Life is recognized by what living things do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Inquiring About Life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22SimpleViewScienc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81881"/>
            <a:ext cx="682752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1.22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290236" y="328845"/>
            <a:ext cx="4594742" cy="3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Observation: Flashlight doesn’t work.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311644" y="1192112"/>
            <a:ext cx="4594742" cy="3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Question: Why doesn’t the flashlight work?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847878" y="2433505"/>
            <a:ext cx="1969172" cy="5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Hypothesis #1: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Batteries are dead.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93821" y="2426369"/>
            <a:ext cx="1969172" cy="5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Hypothesis #2: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Bulb is burnt out.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198512" y="3489402"/>
            <a:ext cx="2333051" cy="58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Prediction: Replacing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bulb will fix problem.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262726" y="4588107"/>
            <a:ext cx="2221568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Test of prediction: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Replace bulb.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41543" y="5665411"/>
            <a:ext cx="2663917" cy="8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Result: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Flashlight works.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Hypothesis is supported.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88466" y="5658275"/>
            <a:ext cx="2663917" cy="8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Result: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Flashlight doesn’t work.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Hypothesis is contradicted.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73978" y="4588107"/>
            <a:ext cx="2221568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Test of prediction: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Replace batteries.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481341" y="3496535"/>
            <a:ext cx="2628241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Prediction: Replacing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batteries will fix problem.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3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57582DE-0C1C-4B75-B418-BFAB5C26D47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8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Flexibility of the Scientific Process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scientific method is an </a:t>
            </a:r>
            <a:r>
              <a:rPr lang="en-US" b="1" dirty="0" smtClean="0"/>
              <a:t>idealized</a:t>
            </a:r>
            <a:r>
              <a:rPr lang="en-US" dirty="0" smtClean="0"/>
              <a:t> process of inquiry</a:t>
            </a:r>
          </a:p>
          <a:p>
            <a:r>
              <a:rPr lang="en-US" dirty="0" smtClean="0"/>
              <a:t>Hypothesis-based science is based on the </a:t>
            </a:r>
            <a:r>
              <a:rPr lang="ja-JP" altLang="en-US" dirty="0" smtClean="0"/>
              <a:t>“</a:t>
            </a:r>
            <a:r>
              <a:rPr lang="en-US" dirty="0" smtClean="0"/>
              <a:t>textbook</a:t>
            </a:r>
            <a:r>
              <a:rPr lang="ja-JP" altLang="en-US" dirty="0" smtClean="0"/>
              <a:t>”</a:t>
            </a:r>
            <a:r>
              <a:rPr lang="en-US" dirty="0" smtClean="0"/>
              <a:t> scientific method but </a:t>
            </a:r>
            <a:r>
              <a:rPr lang="en-US" dirty="0" smtClean="0"/>
              <a:t>RARELY follows </a:t>
            </a:r>
            <a:r>
              <a:rPr lang="en-US" dirty="0" smtClean="0"/>
              <a:t>all the ordered steps</a:t>
            </a:r>
          </a:p>
          <a:p>
            <a:r>
              <a:rPr lang="en-US" dirty="0" smtClean="0"/>
              <a:t>Backtracking and “rethinking” may be necessary part way through the process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Experimental Variables and Controls</a:t>
            </a:r>
            <a:endParaRPr lang="en-US" u="sng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a </a:t>
            </a:r>
            <a:r>
              <a:rPr lang="en-US" b="1" dirty="0" smtClean="0"/>
              <a:t>controlled experiment</a:t>
            </a:r>
            <a:r>
              <a:rPr lang="en-US" dirty="0" smtClean="0"/>
              <a:t>, an experimental group </a:t>
            </a:r>
            <a:r>
              <a:rPr lang="en-US" dirty="0" smtClean="0"/>
              <a:t>is COMPARED with </a:t>
            </a:r>
            <a:r>
              <a:rPr lang="en-US" dirty="0" smtClean="0"/>
              <a:t>a control group </a:t>
            </a:r>
            <a:endParaRPr lang="en-US" dirty="0" smtClean="0"/>
          </a:p>
          <a:p>
            <a:r>
              <a:rPr lang="en-US" dirty="0" smtClean="0"/>
              <a:t>Ideally, </a:t>
            </a:r>
            <a:r>
              <a:rPr lang="en-US" dirty="0" smtClean="0"/>
              <a:t>experimental and control groups </a:t>
            </a:r>
            <a:r>
              <a:rPr lang="en-US" dirty="0" smtClean="0"/>
              <a:t>DIFFER in </a:t>
            </a:r>
            <a:r>
              <a:rPr lang="en-US" dirty="0" smtClean="0"/>
              <a:t>only the </a:t>
            </a:r>
            <a:r>
              <a:rPr lang="en-US" dirty="0" smtClean="0"/>
              <a:t>ONE FACTOR under investigation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Theories in Science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context of science, a </a:t>
            </a:r>
            <a:r>
              <a:rPr lang="en-US" b="1" dirty="0" smtClean="0"/>
              <a:t>theory</a:t>
            </a:r>
            <a:r>
              <a:rPr lang="en-US" dirty="0" smtClean="0"/>
              <a:t> </a:t>
            </a:r>
            <a:r>
              <a:rPr lang="en-US" dirty="0" smtClean="0"/>
              <a:t>is:</a:t>
            </a:r>
            <a:endParaRPr lang="en-US" dirty="0" smtClean="0"/>
          </a:p>
          <a:p>
            <a:pPr lvl="1"/>
            <a:r>
              <a:rPr lang="en-US" dirty="0" smtClean="0"/>
              <a:t>Broader in scope than a hypothesis</a:t>
            </a:r>
          </a:p>
          <a:p>
            <a:pPr lvl="1"/>
            <a:r>
              <a:rPr lang="en-US" dirty="0" smtClean="0"/>
              <a:t>General, and can lead to new testable hypotheses</a:t>
            </a:r>
          </a:p>
          <a:p>
            <a:pPr lvl="1"/>
            <a:r>
              <a:rPr lang="en-US" dirty="0" smtClean="0"/>
              <a:t>Supported by a </a:t>
            </a:r>
            <a:r>
              <a:rPr lang="en-US" dirty="0" smtClean="0"/>
              <a:t>LARGE BODY OF EVIDENCE in </a:t>
            </a:r>
            <a:r>
              <a:rPr lang="en-US" dirty="0" smtClean="0"/>
              <a:t>comparison to a hypothesis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1.3: In studying nature, scientists make observations and form and test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1.1: The study of life reveals common </a:t>
            </a:r>
            <a:r>
              <a:rPr lang="en-US" strike="sngStrike" dirty="0" smtClean="0"/>
              <a:t>themes</a:t>
            </a:r>
          </a:p>
          <a:p>
            <a:r>
              <a:rPr lang="en-US" strike="sngStrike" dirty="0"/>
              <a:t>Concept 1.2: The Core Theme: Evolution accounts for the unity and diversity of </a:t>
            </a:r>
            <a:r>
              <a:rPr lang="en-US" strike="sngStrike" dirty="0" smtClean="0"/>
              <a:t>life</a:t>
            </a:r>
          </a:p>
          <a:p>
            <a:r>
              <a:rPr lang="en-US" strike="sngStrike" dirty="0"/>
              <a:t>Concept 1.3: In studying nature, scientists make observations and form and test </a:t>
            </a:r>
            <a:r>
              <a:rPr lang="en-US" strike="sngStrike" dirty="0" smtClean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73554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1BAD847-6CB6-4FF2-B469-C415AEB0A89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1.1: The study of life reveals common </a:t>
            </a:r>
            <a:r>
              <a:rPr lang="en-US" dirty="0" smtClean="0"/>
              <a:t>themes</a:t>
            </a:r>
          </a:p>
          <a:p>
            <a:r>
              <a:rPr lang="en-US" dirty="0"/>
              <a:t>Concept 1.2: The Core Theme: Evolution accounts for the unity and diversity of </a:t>
            </a:r>
            <a:r>
              <a:rPr lang="en-US" dirty="0" smtClean="0"/>
              <a:t>life</a:t>
            </a:r>
          </a:p>
          <a:p>
            <a:r>
              <a:rPr lang="en-US" dirty="0"/>
              <a:t>Concept 1.3: In studying nature, scientists make observations and form and test </a:t>
            </a:r>
            <a:r>
              <a:rPr lang="en-US" dirty="0" smtClean="0"/>
              <a:t>hypotheses</a:t>
            </a:r>
          </a:p>
          <a:p>
            <a:r>
              <a:rPr lang="en-US" strike="sngStrike" dirty="0" smtClean="0"/>
              <a:t>Concept 1.4: Science benefits from a cooperative approach and diverse viewpoints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Concept 1.1: The study of life reveals common </a:t>
            </a:r>
            <a:r>
              <a:rPr lang="en-US" sz="3200" b="1" dirty="0" smtClean="0"/>
              <a:t>themes</a:t>
            </a:r>
          </a:p>
          <a:p>
            <a:r>
              <a:rPr lang="en-US" dirty="0"/>
              <a:t>Concept 1.2: The Core Theme: Evolution accounts for the unity and diversity of </a:t>
            </a:r>
            <a:r>
              <a:rPr lang="en-US" dirty="0" smtClean="0"/>
              <a:t>life</a:t>
            </a:r>
          </a:p>
          <a:p>
            <a:r>
              <a:rPr lang="en-US" dirty="0"/>
              <a:t>Concept 1.3: In studying nature, scientists make observations and form and test </a:t>
            </a:r>
            <a:r>
              <a:rPr lang="en-US" dirty="0" smtClean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27539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1.1: The study of life reveals common themes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Biology is a subject of </a:t>
            </a:r>
            <a:r>
              <a:rPr lang="en-US" b="1" dirty="0" smtClean="0"/>
              <a:t>ENORMOUS</a:t>
            </a:r>
            <a:r>
              <a:rPr lang="en-US" dirty="0" smtClean="0"/>
              <a:t> scope</a:t>
            </a:r>
            <a:endParaRPr lang="en-US" dirty="0" smtClean="0"/>
          </a:p>
          <a:p>
            <a:r>
              <a:rPr lang="en-US" dirty="0" smtClean="0"/>
              <a:t>There are five unifying themes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Organization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Energy and matter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Interactions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Five Themes: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Organization</a:t>
            </a:r>
            <a:r>
              <a:rPr lang="en-US" sz="2500" dirty="0" smtClean="0"/>
              <a:t>: </a:t>
            </a:r>
            <a:r>
              <a:rPr lang="en-US" sz="2500" dirty="0"/>
              <a:t>New Properties Emerge at Successive Levels of Biological </a:t>
            </a:r>
            <a:r>
              <a:rPr lang="en-US" sz="2500" dirty="0" smtClean="0"/>
              <a:t>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Information</a:t>
            </a:r>
            <a:r>
              <a:rPr lang="en-US" sz="2500" dirty="0" smtClean="0"/>
              <a:t>: </a:t>
            </a:r>
            <a:r>
              <a:rPr lang="en-US" sz="2500" dirty="0"/>
              <a:t>Life’s Processes Involve the Expression and Transmission of Genetic </a:t>
            </a:r>
            <a:r>
              <a:rPr lang="en-US" sz="25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Energy and matter</a:t>
            </a:r>
            <a:r>
              <a:rPr lang="en-US" sz="2500" dirty="0" smtClean="0"/>
              <a:t>: </a:t>
            </a:r>
            <a:r>
              <a:rPr lang="en-US" sz="2500" dirty="0"/>
              <a:t>Life Requires the Transfer and Transformation of Energy and </a:t>
            </a:r>
            <a:r>
              <a:rPr lang="en-US" sz="2500" dirty="0" smtClean="0"/>
              <a:t>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Interactions</a:t>
            </a:r>
            <a:r>
              <a:rPr lang="en-US" sz="2500" dirty="0" smtClean="0"/>
              <a:t>: </a:t>
            </a:r>
            <a:r>
              <a:rPr lang="en-US" sz="2500" dirty="0"/>
              <a:t>From Ecosystems to Molecules, Interactions Are Important in Biological </a:t>
            </a:r>
            <a:r>
              <a:rPr lang="en-US" sz="2500" dirty="0" smtClean="0"/>
              <a:t>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Evolution</a:t>
            </a:r>
            <a:r>
              <a:rPr lang="en-US" sz="2500" dirty="0" smtClean="0"/>
              <a:t>: The </a:t>
            </a:r>
            <a:r>
              <a:rPr lang="en-US" sz="2500" dirty="0"/>
              <a:t>Core Theme of Biology</a:t>
            </a:r>
          </a:p>
          <a:p>
            <a:pPr marL="514350" indent="-514350">
              <a:buFont typeface="+mj-lt"/>
              <a:buAutoNum type="arabicPeriod"/>
            </a:pP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endParaRPr lang="en-US" sz="25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1.1: The study of life reveals common themes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 AP Biology’s 4 “Big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z="2600" b="1" dirty="0"/>
              <a:t>Big Idea 1</a:t>
            </a:r>
            <a:r>
              <a:rPr lang="en-US" sz="2600" dirty="0"/>
              <a:t>: The process of evolution drives the diversity </a:t>
            </a:r>
            <a:r>
              <a:rPr lang="en-US" sz="2600" dirty="0" smtClean="0"/>
              <a:t>and </a:t>
            </a:r>
            <a:r>
              <a:rPr lang="en-US" sz="2600" dirty="0"/>
              <a:t>unity of life. </a:t>
            </a:r>
            <a:endParaRPr lang="en-US" sz="2600" dirty="0"/>
          </a:p>
          <a:p>
            <a:r>
              <a:rPr lang="en-US" sz="2600" b="1" dirty="0"/>
              <a:t>Big Idea 2</a:t>
            </a:r>
            <a:r>
              <a:rPr lang="en-US" sz="2600" dirty="0"/>
              <a:t>: Biological systems utilize free energy </a:t>
            </a:r>
            <a:r>
              <a:rPr lang="en-US" sz="2600" dirty="0" smtClean="0"/>
              <a:t>and molecular </a:t>
            </a:r>
            <a:r>
              <a:rPr lang="en-US" sz="2600" dirty="0"/>
              <a:t>building blocks to grow, to reproduce and to maintain dynamic </a:t>
            </a:r>
            <a:r>
              <a:rPr lang="en-US" sz="2600" dirty="0" smtClean="0"/>
              <a:t>homeostasis.</a:t>
            </a:r>
          </a:p>
          <a:p>
            <a:r>
              <a:rPr lang="en-US" sz="2600" b="1" dirty="0" smtClean="0"/>
              <a:t>Big </a:t>
            </a:r>
            <a:r>
              <a:rPr lang="en-US" sz="2600" b="1" dirty="0"/>
              <a:t>Idea 3</a:t>
            </a:r>
            <a:r>
              <a:rPr lang="en-US" sz="2600" dirty="0"/>
              <a:t>: Living systems store, retrieve, transmit </a:t>
            </a:r>
            <a:r>
              <a:rPr lang="en-US" sz="2600" dirty="0" smtClean="0"/>
              <a:t>and respond </a:t>
            </a:r>
            <a:r>
              <a:rPr lang="en-US" sz="2600" dirty="0"/>
              <a:t>to information essential to life </a:t>
            </a:r>
            <a:r>
              <a:rPr lang="en-US" sz="2600" dirty="0" smtClean="0"/>
              <a:t>processes.</a:t>
            </a:r>
          </a:p>
          <a:p>
            <a:r>
              <a:rPr lang="en-US" sz="2600" b="1" dirty="0" smtClean="0"/>
              <a:t>Big </a:t>
            </a:r>
            <a:r>
              <a:rPr lang="en-US" sz="2600" b="1" dirty="0"/>
              <a:t>Idea 4</a:t>
            </a:r>
            <a:r>
              <a:rPr lang="en-US" sz="2600" dirty="0"/>
              <a:t>: Biological systems interact, and these </a:t>
            </a:r>
            <a:r>
              <a:rPr lang="en-US" sz="2600" dirty="0" smtClean="0"/>
              <a:t>systems and </a:t>
            </a:r>
            <a:r>
              <a:rPr lang="en-US" sz="2600" dirty="0"/>
              <a:t>their interactions possess complex </a:t>
            </a:r>
            <a:r>
              <a:rPr lang="en-US" sz="2600" dirty="0" smtClean="0"/>
              <a:t>properties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64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u="sng" dirty="0"/>
              <a:t>Emergent Properties</a:t>
            </a:r>
            <a:endParaRPr lang="en-US" sz="3000" b="1" u="sng" dirty="0" smtClean="0"/>
          </a:p>
          <a:p>
            <a:r>
              <a:rPr lang="en-US" b="1" dirty="0" smtClean="0"/>
              <a:t>Emergent </a:t>
            </a:r>
            <a:r>
              <a:rPr lang="en-US" b="1" dirty="0" smtClean="0"/>
              <a:t>properties</a:t>
            </a:r>
            <a:r>
              <a:rPr lang="en-US" dirty="0" smtClean="0"/>
              <a:t> result from the arrangement and interaction of parts within a system </a:t>
            </a:r>
          </a:p>
          <a:p>
            <a:r>
              <a:rPr lang="en-US" dirty="0" smtClean="0"/>
              <a:t>Emergent properties characterize </a:t>
            </a:r>
            <a:r>
              <a:rPr lang="en-US" dirty="0" smtClean="0"/>
              <a:t>non-biological </a:t>
            </a:r>
            <a:r>
              <a:rPr lang="en-US" dirty="0" smtClean="0"/>
              <a:t>entities as well</a:t>
            </a:r>
          </a:p>
          <a:p>
            <a:pPr lvl="1"/>
            <a:r>
              <a:rPr lang="en-US" dirty="0" smtClean="0"/>
              <a:t>For example, a functioning bicycle emerges only when all of the necessary parts connect in the correct way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1.1: The study of life reveals common themes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1EAC552-6CC6-4174-A137-2727BE29B14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2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2192</TotalTime>
  <Words>1173</Words>
  <Application>Microsoft Macintosh PowerPoint</Application>
  <PresentationFormat>On-screen Show (4:3)</PresentationFormat>
  <Paragraphs>158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Campbell_10e_Lecture_Template</vt:lpstr>
      <vt:lpstr>40_Blank</vt:lpstr>
      <vt:lpstr>72_Blank</vt:lpstr>
      <vt:lpstr>PowerPoint Presentation</vt:lpstr>
      <vt:lpstr>Inquiring About Life</vt:lpstr>
      <vt:lpstr>Overview</vt:lpstr>
      <vt:lpstr>Overview</vt:lpstr>
      <vt:lpstr>Concept 1.1: The study of life reveals common themes</vt:lpstr>
      <vt:lpstr>Concept 1.1: The study of life reveals common themes</vt:lpstr>
      <vt:lpstr>Side note: AP Biology’s 4 “Big Ideas”</vt:lpstr>
      <vt:lpstr>Concept 1.1: The study of life reveals common themes</vt:lpstr>
      <vt:lpstr>PowerPoint Presentation</vt:lpstr>
      <vt:lpstr>Overview</vt:lpstr>
      <vt:lpstr>Concept 1.2: The Core Theme: Evolution accounts for the unity and diversity of life</vt:lpstr>
      <vt:lpstr>Figure 1.13</vt:lpstr>
      <vt:lpstr>PowerPoint Presentation</vt:lpstr>
      <vt:lpstr>Overview</vt:lpstr>
      <vt:lpstr>Concept 1.3: In studying nature, scientists make observations and form and test hypotheses</vt:lpstr>
      <vt:lpstr>Concept 1.3: In studying nature, scientists make observations and form and test hypotheses</vt:lpstr>
      <vt:lpstr>PowerPoint Presentation</vt:lpstr>
      <vt:lpstr>PowerPoint Presentation</vt:lpstr>
      <vt:lpstr>Concept 1.3: In studying nature, scientists make observations and form and test hypotheses</vt:lpstr>
      <vt:lpstr>Figure 1.22</vt:lpstr>
      <vt:lpstr>PowerPoint Presentation</vt:lpstr>
      <vt:lpstr>Concept 1.3: In studying nature, scientists make observations and form and test hypotheses</vt:lpstr>
      <vt:lpstr>Concept 1.3: In studying nature, scientists make observations and form and test hypotheses</vt:lpstr>
      <vt:lpstr>Concept 1.3: In studying nature, scientists make observations and form and test hypotheses</vt:lpstr>
      <vt:lpstr>Overview</vt:lpstr>
      <vt:lpstr>PowerPoint Presentation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176</cp:revision>
  <dcterms:created xsi:type="dcterms:W3CDTF">2010-08-06T18:35:02Z</dcterms:created>
  <dcterms:modified xsi:type="dcterms:W3CDTF">2017-08-18T19:42:42Z</dcterms:modified>
</cp:coreProperties>
</file>